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77" r:id="rId3"/>
    <p:sldId id="281" r:id="rId4"/>
    <p:sldId id="279" r:id="rId5"/>
    <p:sldId id="280" r:id="rId6"/>
    <p:sldId id="278" r:id="rId7"/>
    <p:sldId id="282" r:id="rId8"/>
    <p:sldId id="283" r:id="rId9"/>
    <p:sldId id="284" r:id="rId10"/>
    <p:sldId id="28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8900F-9BEA-48DB-A6DD-D5F67B89ABB2}" type="datetimeFigureOut">
              <a:rPr lang="en-US" smtClean="0"/>
              <a:pPr/>
              <a:t>10/5/2010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8AE9D3-B6F0-490D-951E-E07DA4996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5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45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79A80A-586B-4311-A471-F2958DAC46E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AE9D3-B6F0-490D-951E-E07DA4996D3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8852" name="Footer Placehold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CD933-7602-45B8-8DE1-0C0774BDAB5C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"/>
          <p:cNvSpPr>
            <a:spLocks noChangeShapeType="1"/>
          </p:cNvSpPr>
          <p:nvPr/>
        </p:nvSpPr>
        <p:spPr bwMode="auto">
          <a:xfrm flipV="1">
            <a:off x="0" y="6705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anchor="t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000"/>
            </a:lvl1pPr>
          </a:lstStyle>
          <a:p>
            <a:pPr>
              <a:defRPr/>
            </a:pPr>
            <a:fld id="{6AF0B6AA-097F-4A3C-8D7D-9DAB4F46475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 advTm="5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F4621-2AD2-4680-B046-C59A33D3377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5150" y="1588"/>
            <a:ext cx="2228850" cy="64754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88"/>
            <a:ext cx="6534150" cy="64754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268E6-A3FC-4AE4-9848-48A5A8C6BA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88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685800"/>
            <a:ext cx="4267200" cy="5791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685800"/>
            <a:ext cx="42672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7A4C5-15BC-4C4F-BA8F-38299EB02CE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88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685800"/>
            <a:ext cx="86868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3657600"/>
            <a:ext cx="86868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D1FD0-1897-4AEA-8CF4-697F1D2BB0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88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685800"/>
            <a:ext cx="42672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685800"/>
            <a:ext cx="42672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46C8F0-5B28-4778-ACBC-19BA36A8E21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88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685800"/>
            <a:ext cx="42672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685800"/>
            <a:ext cx="4267200" cy="5791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78A00-A7CD-4907-8505-992CA03E48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F1456F-E1BE-48AE-B3F3-4DBAD0F1479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18CAE-B358-4FD0-BE6F-05C14CBABE3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685800"/>
            <a:ext cx="4267200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85800"/>
            <a:ext cx="4267200" cy="5791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92AFD-3013-4FC8-8A02-7988ACA162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F0DB2-EB20-4D3C-A9BA-DF6C03C54EA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812CC-EAA4-45E5-9E86-F93F7E6C392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4DEF2-D80E-4E67-B2E4-88FC40AD959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39412-E5A2-43E9-B782-586F7A0126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58436-08D7-4421-B79A-A1B55B43DF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</p:spTree>
  </p:cSld>
  <p:clrMapOvr>
    <a:masterClrMapping/>
  </p:clrMapOvr>
  <p:transition spd="med" advTm="5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88"/>
            <a:ext cx="84582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685800"/>
            <a:ext cx="8686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91313"/>
            <a:ext cx="2133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800" b="1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January 2009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91313"/>
            <a:ext cx="2895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</a:rPr>
              <a:t>Domain Analysis Modeling Tutorial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91313"/>
            <a:ext cx="2133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0AE621-3540-4410-B042-A27DD36E91B3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>
                <a:solidFill>
                  <a:srgbClr val="000000"/>
                </a:solidFill>
              </a:rPr>
              <a:t>  of  84</a:t>
            </a:r>
          </a:p>
        </p:txBody>
      </p:sp>
      <p:pic>
        <p:nvPicPr>
          <p:cNvPr id="16391" name="Picture 7" descr="hl7log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695325" cy="458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32" name="Line 8"/>
          <p:cNvSpPr>
            <a:spLocks noChangeShapeType="1"/>
          </p:cNvSpPr>
          <p:nvPr/>
        </p:nvSpPr>
        <p:spPr bwMode="auto">
          <a:xfrm flipV="1">
            <a:off x="0" y="67056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med" advTm="5000">
    <p:zoom/>
  </p:transition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har char="•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0"/>
        </a:spcBef>
        <a:spcAft>
          <a:spcPct val="0"/>
        </a:spcAft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5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5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AbdulMalik@ShakirConsulting.co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hyperlink" Target="mailto:ashakir@coh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Clinical Trial Registration and Result Project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2010 Ballot Reconciliation</a:t>
            </a:r>
          </a:p>
          <a:p>
            <a:r>
              <a:rPr lang="en-US" sz="1800" dirty="0" smtClean="0"/>
              <a:t>AbdulMalik Shakir, Shakir Consulting</a:t>
            </a:r>
          </a:p>
          <a:p>
            <a:r>
              <a:rPr lang="en-US" sz="2400" dirty="0" smtClean="0"/>
              <a:t>October 6</a:t>
            </a:r>
            <a:r>
              <a:rPr lang="en-US" sz="2400" dirty="0" smtClean="0"/>
              <a:t>, </a:t>
            </a:r>
            <a:r>
              <a:rPr lang="en-US" sz="2400" dirty="0" smtClean="0"/>
              <a:t>2010</a:t>
            </a:r>
          </a:p>
        </p:txBody>
      </p:sp>
    </p:spTree>
  </p:cSld>
  <p:clrMapOvr>
    <a:masterClrMapping/>
  </p:clrMapOvr>
  <p:transition spd="med" advTm="5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28600" y="2511425"/>
            <a:ext cx="4267200" cy="40608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600" b="1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Abdul-</a:t>
            </a:r>
            <a:r>
              <a:rPr lang="en-US" sz="3600" b="1" kern="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Malik</a:t>
            </a:r>
            <a:r>
              <a:rPr lang="en-US" sz="3600" b="1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Shakir</a:t>
            </a:r>
            <a:r>
              <a:rPr lang="en-US" sz="3600" b="1" kern="0" dirty="0">
                <a:solidFill>
                  <a:schemeClr val="tx2"/>
                </a:solidFill>
                <a:latin typeface="+mn-lt"/>
              </a:rPr>
              <a:t/>
            </a:r>
            <a:br>
              <a:rPr lang="en-US" sz="3600" b="1" kern="0" dirty="0">
                <a:solidFill>
                  <a:schemeClr val="tx2"/>
                </a:solidFill>
                <a:latin typeface="+mn-lt"/>
              </a:rPr>
            </a:br>
            <a:r>
              <a:rPr lang="en-US" sz="2000" b="1" kern="0" dirty="0">
                <a:solidFill>
                  <a:schemeClr val="tx2"/>
                </a:solidFill>
                <a:latin typeface="+mn-lt"/>
              </a:rPr>
              <a:t>Principal Consultant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sz="700" b="1" kern="0" dirty="0">
              <a:solidFill>
                <a:schemeClr val="tx2"/>
              </a:solidFill>
              <a:latin typeface="+mn-lt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2400" b="1" kern="0" dirty="0">
                <a:solidFill>
                  <a:schemeClr val="tx2"/>
                </a:solidFill>
                <a:latin typeface="+mn-lt"/>
              </a:rPr>
              <a:t>Shakir Consulting</a:t>
            </a:r>
            <a:br>
              <a:rPr lang="en-US" sz="2400" b="1" kern="0" dirty="0">
                <a:solidFill>
                  <a:schemeClr val="tx2"/>
                </a:solidFill>
                <a:latin typeface="+mn-lt"/>
              </a:rPr>
            </a:br>
            <a:r>
              <a:rPr lang="en-US" b="1" kern="0" dirty="0">
                <a:solidFill>
                  <a:schemeClr val="tx2"/>
                </a:solidFill>
                <a:latin typeface="+mn-lt"/>
              </a:rPr>
              <a:t>1407 Foothill Blvd., Suite 145</a:t>
            </a:r>
            <a:br>
              <a:rPr lang="en-US" b="1" kern="0" dirty="0">
                <a:solidFill>
                  <a:schemeClr val="tx2"/>
                </a:solidFill>
                <a:latin typeface="+mn-lt"/>
              </a:rPr>
            </a:br>
            <a:r>
              <a:rPr lang="en-US" b="1" kern="0" dirty="0">
                <a:solidFill>
                  <a:schemeClr val="tx2"/>
                </a:solidFill>
                <a:latin typeface="+mn-lt"/>
              </a:rPr>
              <a:t>La Verne, CA 91750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sz="2000" b="1" kern="0" dirty="0">
              <a:solidFill>
                <a:schemeClr val="tx2"/>
              </a:solidFill>
              <a:latin typeface="+mn-lt"/>
            </a:endParaRPr>
          </a:p>
          <a:p>
            <a:pPr eaLnBrk="0" hangingPunct="0">
              <a:spcBef>
                <a:spcPct val="50000"/>
              </a:spcBef>
              <a:defRPr/>
            </a:pP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Mobile: </a:t>
            </a:r>
            <a:r>
              <a:rPr lang="en-US" sz="1400" kern="0" dirty="0">
                <a:solidFill>
                  <a:schemeClr val="tx2"/>
                </a:solidFill>
                <a:latin typeface="+mn-lt"/>
              </a:rPr>
              <a:t>(626) 644-4491 </a:t>
            </a: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Skype: </a:t>
            </a:r>
            <a:r>
              <a:rPr lang="en-US" sz="1400" dirty="0">
                <a:latin typeface="+mn-lt"/>
              </a:rPr>
              <a:t>909 532-5083</a:t>
            </a: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/>
            </a:r>
            <a:br>
              <a:rPr lang="en-US" sz="1400" b="1" kern="0" dirty="0">
                <a:solidFill>
                  <a:schemeClr val="tx2"/>
                </a:solidFill>
                <a:latin typeface="+mn-lt"/>
              </a:rPr>
            </a:b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Email: </a:t>
            </a:r>
            <a:r>
              <a:rPr lang="en-US" sz="1400" b="1" kern="0" dirty="0">
                <a:solidFill>
                  <a:schemeClr val="tx2"/>
                </a:solidFill>
                <a:latin typeface="+mn-lt"/>
                <a:hlinkClick r:id="rId3"/>
              </a:rPr>
              <a:t>AbdulMalik@ShakirConsulting.com</a:t>
            </a:r>
            <a:endParaRPr lang="en-US" sz="1400" b="1" kern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648200" y="2497138"/>
            <a:ext cx="4267200" cy="407035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3600" b="1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Abdul-</a:t>
            </a:r>
            <a:r>
              <a:rPr lang="en-US" sz="3600" b="1" kern="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Malik</a:t>
            </a:r>
            <a:r>
              <a:rPr lang="en-US" sz="3600" b="1" kern="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Shakir</a:t>
            </a:r>
            <a:r>
              <a:rPr lang="en-US" sz="3600" b="1" kern="0" dirty="0">
                <a:solidFill>
                  <a:schemeClr val="tx2"/>
                </a:solidFill>
                <a:latin typeface="+mn-lt"/>
              </a:rPr>
              <a:t/>
            </a:r>
            <a:br>
              <a:rPr lang="en-US" sz="3600" b="1" kern="0" dirty="0">
                <a:solidFill>
                  <a:schemeClr val="tx2"/>
                </a:solidFill>
                <a:latin typeface="+mn-lt"/>
              </a:rPr>
            </a:br>
            <a:r>
              <a:rPr lang="en-US" sz="2000" b="1" kern="0" dirty="0">
                <a:solidFill>
                  <a:schemeClr val="tx2"/>
                </a:solidFill>
                <a:latin typeface="+mn-lt"/>
              </a:rPr>
              <a:t> Information Management Strategist</a:t>
            </a:r>
          </a:p>
          <a:p>
            <a:pPr eaLnBrk="0" hangingPunct="0">
              <a:defRPr/>
            </a:pPr>
            <a:endParaRPr lang="en-US" sz="2400" b="1" dirty="0">
              <a:solidFill>
                <a:srgbClr val="000000"/>
              </a:solidFill>
              <a:latin typeface="+mn-lt"/>
            </a:endParaRPr>
          </a:p>
          <a:p>
            <a:pPr eaLnBrk="0" hangingPunct="0">
              <a:defRPr/>
            </a:pPr>
            <a:r>
              <a:rPr lang="en-US" sz="2400" b="1" dirty="0">
                <a:solidFill>
                  <a:srgbClr val="000000"/>
                </a:solidFill>
                <a:latin typeface="+mn-lt"/>
              </a:rPr>
              <a:t>City of Hope</a:t>
            </a:r>
            <a:br>
              <a:rPr lang="en-US" sz="2400" b="1" dirty="0">
                <a:solidFill>
                  <a:srgbClr val="000000"/>
                </a:solidFill>
                <a:latin typeface="+mn-lt"/>
              </a:rPr>
            </a:br>
            <a:r>
              <a:rPr lang="en-US" b="1" dirty="0">
                <a:solidFill>
                  <a:srgbClr val="000000"/>
                </a:solidFill>
                <a:latin typeface="+mn-lt"/>
              </a:rPr>
              <a:t>1500 East Duarte Road</a:t>
            </a:r>
            <a:br>
              <a:rPr lang="en-US" b="1" dirty="0">
                <a:solidFill>
                  <a:srgbClr val="000000"/>
                </a:solidFill>
                <a:latin typeface="+mn-lt"/>
              </a:rPr>
            </a:br>
            <a:r>
              <a:rPr lang="en-US" b="1" dirty="0">
                <a:solidFill>
                  <a:srgbClr val="000000"/>
                </a:solidFill>
                <a:latin typeface="+mn-lt"/>
              </a:rPr>
              <a:t>Duarte, CA 91010-3000</a:t>
            </a:r>
          </a:p>
          <a:p>
            <a:pPr eaLnBrk="0" hangingPunct="0">
              <a:spcBef>
                <a:spcPct val="50000"/>
              </a:spcBef>
              <a:defRPr/>
            </a:pPr>
            <a:endParaRPr lang="en-US" sz="2000" b="1" kern="0" dirty="0">
              <a:solidFill>
                <a:schemeClr val="tx2"/>
              </a:solidFill>
              <a:latin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Office: </a:t>
            </a:r>
            <a:r>
              <a:rPr lang="en-US" sz="1400" kern="0" dirty="0">
                <a:solidFill>
                  <a:schemeClr val="tx2"/>
                </a:solidFill>
                <a:latin typeface="+mn-lt"/>
              </a:rPr>
              <a:t>(626) 256-4673 </a:t>
            </a: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Mobile: </a:t>
            </a:r>
            <a:r>
              <a:rPr lang="en-US" sz="1400" kern="0" dirty="0">
                <a:solidFill>
                  <a:schemeClr val="tx2"/>
                </a:solidFill>
                <a:latin typeface="+mn-lt"/>
              </a:rPr>
              <a:t>(626) 644-4491</a:t>
            </a: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/>
            </a:r>
            <a:br>
              <a:rPr lang="en-US" sz="1400" b="1" kern="0" dirty="0">
                <a:solidFill>
                  <a:schemeClr val="tx2"/>
                </a:solidFill>
                <a:latin typeface="+mn-lt"/>
              </a:rPr>
            </a:b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Email: </a:t>
            </a:r>
            <a:r>
              <a:rPr lang="en-US" sz="1400" b="1" kern="0" dirty="0">
                <a:solidFill>
                  <a:schemeClr val="tx2"/>
                </a:solidFill>
                <a:latin typeface="+mn-lt"/>
                <a:hlinkClick r:id="rId4"/>
              </a:rPr>
              <a:t>ashakir@coh.org</a:t>
            </a:r>
            <a:r>
              <a:rPr lang="en-US" sz="1400" b="1" kern="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pic>
        <p:nvPicPr>
          <p:cNvPr id="174086" name="Picture 24" descr="file00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65500" y="695325"/>
            <a:ext cx="24622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4087" name="Straight Connector 14"/>
          <p:cNvCxnSpPr>
            <a:cxnSpLocks noChangeShapeType="1"/>
          </p:cNvCxnSpPr>
          <p:nvPr/>
        </p:nvCxnSpPr>
        <p:spPr bwMode="auto">
          <a:xfrm flipV="1">
            <a:off x="201613" y="2349500"/>
            <a:ext cx="8686800" cy="142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 Taken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Reviewed all comment for each ballot</a:t>
            </a:r>
          </a:p>
          <a:p>
            <a:r>
              <a:rPr lang="en-US" dirty="0" smtClean="0"/>
              <a:t>Assigned </a:t>
            </a:r>
            <a:r>
              <a:rPr lang="en-US" dirty="0" smtClean="0"/>
              <a:t>a proposed disposition</a:t>
            </a:r>
          </a:p>
          <a:p>
            <a:r>
              <a:rPr lang="en-US" dirty="0" smtClean="0"/>
              <a:t>Provided a disposition comment</a:t>
            </a:r>
          </a:p>
          <a:p>
            <a:r>
              <a:rPr lang="en-US" dirty="0" smtClean="0"/>
              <a:t>Assigned a comment grouping</a:t>
            </a:r>
          </a:p>
          <a:p>
            <a:r>
              <a:rPr lang="en-US" dirty="0" smtClean="0"/>
              <a:t>Summarized results</a:t>
            </a:r>
          </a:p>
          <a:p>
            <a:r>
              <a:rPr lang="en-US" dirty="0" smtClean="0"/>
              <a:t>Identified next steps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– CTRR Domain Analysis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Ballot Outcome</a:t>
            </a:r>
          </a:p>
          <a:p>
            <a:pPr lvl="1"/>
            <a:r>
              <a:rPr lang="en-US" dirty="0" smtClean="0"/>
              <a:t>60 Affirmative – 42%</a:t>
            </a:r>
          </a:p>
          <a:p>
            <a:pPr lvl="1"/>
            <a:r>
              <a:rPr lang="en-US" dirty="0" smtClean="0"/>
              <a:t>10 Negative – 7 %</a:t>
            </a:r>
          </a:p>
          <a:p>
            <a:pPr lvl="2"/>
            <a:r>
              <a:rPr lang="en-US" dirty="0" smtClean="0"/>
              <a:t>70 Determining votes</a:t>
            </a:r>
          </a:p>
          <a:p>
            <a:pPr lvl="1"/>
            <a:r>
              <a:rPr lang="en-US" dirty="0" smtClean="0"/>
              <a:t>47 Abstain – 33%</a:t>
            </a:r>
          </a:p>
          <a:p>
            <a:pPr lvl="2"/>
            <a:r>
              <a:rPr lang="en-US" dirty="0" smtClean="0"/>
              <a:t>117 Quorum – 82%</a:t>
            </a:r>
          </a:p>
          <a:p>
            <a:pPr lvl="1"/>
            <a:r>
              <a:rPr lang="en-US" dirty="0" smtClean="0"/>
              <a:t>26 Non-Vote – 18%</a:t>
            </a:r>
          </a:p>
          <a:p>
            <a:pPr lvl="2"/>
            <a:r>
              <a:rPr lang="en-US" dirty="0" smtClean="0"/>
              <a:t>143 Pool Size</a:t>
            </a:r>
          </a:p>
          <a:p>
            <a:pPr lvl="1"/>
            <a:r>
              <a:rPr lang="en-US" dirty="0" smtClean="0"/>
              <a:t>42 Required to pass 60%</a:t>
            </a:r>
          </a:p>
          <a:p>
            <a:pPr lvl="1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Passed as Informative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495800" y="685800"/>
            <a:ext cx="4419600" cy="5791200"/>
          </a:xfrm>
        </p:spPr>
        <p:txBody>
          <a:bodyPr/>
          <a:lstStyle/>
          <a:p>
            <a:r>
              <a:rPr lang="en-US" dirty="0" smtClean="0"/>
              <a:t>Ballot Comments</a:t>
            </a:r>
          </a:p>
          <a:p>
            <a:pPr lvl="1"/>
            <a:r>
              <a:rPr lang="en-US" dirty="0" smtClean="0"/>
              <a:t>218 Persuasive</a:t>
            </a:r>
          </a:p>
          <a:p>
            <a:pPr lvl="1"/>
            <a:r>
              <a:rPr lang="en-US" dirty="0" smtClean="0"/>
              <a:t>    5 Persuasive w/Mod</a:t>
            </a:r>
          </a:p>
          <a:p>
            <a:pPr lvl="1"/>
            <a:r>
              <a:rPr lang="en-US" dirty="0" smtClean="0"/>
              <a:t>  14 Non-Persuasive</a:t>
            </a:r>
          </a:p>
          <a:p>
            <a:pPr lvl="1"/>
            <a:r>
              <a:rPr lang="en-US" dirty="0" smtClean="0"/>
              <a:t>  38 Non-Persuasive w/Mod</a:t>
            </a:r>
          </a:p>
          <a:p>
            <a:pPr lvl="1"/>
            <a:r>
              <a:rPr lang="en-US" dirty="0" smtClean="0"/>
              <a:t>  19 Considered – Question</a:t>
            </a:r>
          </a:p>
          <a:p>
            <a:pPr lvl="1"/>
            <a:r>
              <a:rPr lang="en-US" dirty="0" smtClean="0"/>
              <a:t>    3 Considered – Future</a:t>
            </a:r>
          </a:p>
          <a:p>
            <a:pPr lvl="1"/>
            <a:r>
              <a:rPr lang="en-US" dirty="0" smtClean="0"/>
              <a:t>    2 Pending Input</a:t>
            </a:r>
          </a:p>
          <a:p>
            <a:pPr lvl="2"/>
            <a:r>
              <a:rPr lang="en-US" dirty="0" smtClean="0"/>
              <a:t>299 Total Comments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CTRR DAM Ballot Themes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101 Correction: primarily BRIDG mapping</a:t>
            </a:r>
          </a:p>
          <a:p>
            <a:r>
              <a:rPr lang="en-US" dirty="0" smtClean="0"/>
              <a:t>107 Completion: primarily EMA mapping</a:t>
            </a:r>
          </a:p>
          <a:p>
            <a:r>
              <a:rPr lang="en-US" dirty="0" smtClean="0"/>
              <a:t>  53 Enhancement: to mapping or documentation</a:t>
            </a:r>
          </a:p>
          <a:p>
            <a:r>
              <a:rPr lang="en-US" dirty="0" smtClean="0"/>
              <a:t>  17 Explanation: questions / clarifications</a:t>
            </a:r>
          </a:p>
          <a:p>
            <a:r>
              <a:rPr lang="en-US" dirty="0" smtClean="0"/>
              <a:t>  13 Harmonization: with other HL7 specs</a:t>
            </a:r>
          </a:p>
          <a:p>
            <a:r>
              <a:rPr lang="en-US" dirty="0" smtClean="0"/>
              <a:t>    2 Implementation: DSTU testing activity</a:t>
            </a:r>
          </a:p>
          <a:p>
            <a:r>
              <a:rPr lang="en-US" dirty="0" smtClean="0"/>
              <a:t>    6 Scope: a question of scope and timing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CTRR DAM </a:t>
            </a:r>
            <a:r>
              <a:rPr lang="en-US" dirty="0" smtClean="0"/>
              <a:t>Ballot Reconciliation 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Complete and correct mapping to BRIDG, especially content from EMA</a:t>
            </a:r>
          </a:p>
          <a:p>
            <a:r>
              <a:rPr lang="en-US" dirty="0" smtClean="0"/>
              <a:t>Improve mapping to include full path and derivation notes</a:t>
            </a:r>
          </a:p>
          <a:p>
            <a:r>
              <a:rPr lang="en-US" dirty="0" smtClean="0"/>
              <a:t>Provide more complete introductory text, including list of abbreviations and acronyms used, definition of scope, and plans for later project phases</a:t>
            </a:r>
          </a:p>
          <a:p>
            <a:r>
              <a:rPr lang="en-US" dirty="0" smtClean="0"/>
              <a:t>Look for harmonization opportunities with other HL7 balloted specifications</a:t>
            </a:r>
          </a:p>
          <a:p>
            <a:r>
              <a:rPr lang="en-US" dirty="0" smtClean="0"/>
              <a:t>Produce an implementation guide with DAM to RMIM mapping and vocabulary bindings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– CTRR Message 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Ballot Outcome</a:t>
            </a:r>
          </a:p>
          <a:p>
            <a:pPr lvl="1"/>
            <a:r>
              <a:rPr lang="en-US" dirty="0" smtClean="0"/>
              <a:t>58 Affirmative – 41%</a:t>
            </a:r>
          </a:p>
          <a:p>
            <a:pPr lvl="1"/>
            <a:r>
              <a:rPr lang="en-US" dirty="0" smtClean="0"/>
              <a:t>09 Negative – 6 %</a:t>
            </a:r>
          </a:p>
          <a:p>
            <a:pPr lvl="2"/>
            <a:r>
              <a:rPr lang="en-US" dirty="0" smtClean="0"/>
              <a:t>67 Determining votes</a:t>
            </a:r>
          </a:p>
          <a:p>
            <a:pPr lvl="1"/>
            <a:r>
              <a:rPr lang="en-US" dirty="0" smtClean="0"/>
              <a:t>51 Abstain – 36%</a:t>
            </a:r>
          </a:p>
          <a:p>
            <a:pPr lvl="2"/>
            <a:r>
              <a:rPr lang="en-US" dirty="0" smtClean="0"/>
              <a:t>118 Quorum – 83%</a:t>
            </a:r>
          </a:p>
          <a:p>
            <a:pPr lvl="1"/>
            <a:r>
              <a:rPr lang="en-US" dirty="0" smtClean="0"/>
              <a:t>24 Non-Vote – 17%</a:t>
            </a:r>
          </a:p>
          <a:p>
            <a:pPr lvl="2"/>
            <a:r>
              <a:rPr lang="en-US" dirty="0" smtClean="0"/>
              <a:t>142 Pool Size</a:t>
            </a:r>
          </a:p>
          <a:p>
            <a:pPr lvl="1"/>
            <a:r>
              <a:rPr lang="en-US" dirty="0" smtClean="0"/>
              <a:t>41 Required to pass 60%</a:t>
            </a:r>
          </a:p>
          <a:p>
            <a:pPr lvl="1">
              <a:buNone/>
            </a:pPr>
            <a:r>
              <a:rPr lang="en-US" b="1" i="1" dirty="0" smtClean="0">
                <a:solidFill>
                  <a:srgbClr val="C00000"/>
                </a:solidFill>
              </a:rPr>
              <a:t>Passed as DSTU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495800" y="685800"/>
            <a:ext cx="4419600" cy="5791200"/>
          </a:xfrm>
        </p:spPr>
        <p:txBody>
          <a:bodyPr/>
          <a:lstStyle/>
          <a:p>
            <a:r>
              <a:rPr lang="en-US" dirty="0" smtClean="0"/>
              <a:t>Ballot Comments</a:t>
            </a:r>
          </a:p>
          <a:p>
            <a:pPr lvl="1"/>
            <a:r>
              <a:rPr lang="en-US" dirty="0" smtClean="0"/>
              <a:t>16 Persuasive</a:t>
            </a:r>
          </a:p>
          <a:p>
            <a:pPr lvl="1"/>
            <a:r>
              <a:rPr lang="en-US" dirty="0" smtClean="0"/>
              <a:t>  3 Persuasive w/Mod</a:t>
            </a:r>
          </a:p>
          <a:p>
            <a:pPr lvl="1"/>
            <a:r>
              <a:rPr lang="en-US" dirty="0" smtClean="0"/>
              <a:t>10 Non-Persuasive</a:t>
            </a:r>
          </a:p>
          <a:p>
            <a:pPr lvl="1"/>
            <a:r>
              <a:rPr lang="en-US" dirty="0" smtClean="0"/>
              <a:t>  1 Non-Persuasive w/Mod</a:t>
            </a:r>
          </a:p>
          <a:p>
            <a:pPr lvl="1"/>
            <a:r>
              <a:rPr lang="en-US" dirty="0" smtClean="0"/>
              <a:t>10 Considered – Question</a:t>
            </a:r>
          </a:p>
          <a:p>
            <a:pPr lvl="1"/>
            <a:r>
              <a:rPr lang="en-US" dirty="0" smtClean="0"/>
              <a:t>  4 Considered – Future</a:t>
            </a:r>
          </a:p>
          <a:p>
            <a:pPr lvl="1"/>
            <a:r>
              <a:rPr lang="en-US" dirty="0" smtClean="0"/>
              <a:t>  0 Pending Input</a:t>
            </a:r>
          </a:p>
          <a:p>
            <a:pPr lvl="2"/>
            <a:r>
              <a:rPr lang="en-US" dirty="0" smtClean="0"/>
              <a:t>44 Total Comments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CTRR Message Specification Ballot Themes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5 Correction: primarily technical</a:t>
            </a:r>
          </a:p>
          <a:p>
            <a:r>
              <a:rPr lang="en-US" dirty="0" smtClean="0"/>
              <a:t>  9 Enhancement: to mapping or documentation</a:t>
            </a:r>
          </a:p>
          <a:p>
            <a:r>
              <a:rPr lang="en-US" dirty="0" smtClean="0"/>
              <a:t>18 Explanation: questions / clarifications</a:t>
            </a:r>
          </a:p>
          <a:p>
            <a:r>
              <a:rPr lang="en-US" dirty="0" smtClean="0"/>
              <a:t>  6 Harmonization: with other HL7 specs</a:t>
            </a:r>
          </a:p>
          <a:p>
            <a:r>
              <a:rPr lang="en-US" dirty="0" smtClean="0"/>
              <a:t>  4 Implementation: DSTU testing activity</a:t>
            </a:r>
          </a:p>
          <a:p>
            <a:r>
              <a:rPr lang="en-US" dirty="0" smtClean="0"/>
              <a:t>  2 Scope: a question of scope and timing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CTRR </a:t>
            </a:r>
            <a:r>
              <a:rPr lang="en-US" dirty="0" smtClean="0"/>
              <a:t>MSG Ballot Reconciliation Action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Correct technical errors and omissions</a:t>
            </a:r>
          </a:p>
          <a:p>
            <a:r>
              <a:rPr lang="en-US" dirty="0" smtClean="0"/>
              <a:t>Realign </a:t>
            </a:r>
            <a:r>
              <a:rPr lang="en-US" dirty="0" smtClean="0"/>
              <a:t>with revised CTRR DAM</a:t>
            </a:r>
          </a:p>
          <a:p>
            <a:r>
              <a:rPr lang="en-US" dirty="0" smtClean="0"/>
              <a:t>Improve DAM to RMIM mappings</a:t>
            </a:r>
          </a:p>
          <a:p>
            <a:r>
              <a:rPr lang="en-US" dirty="0" smtClean="0"/>
              <a:t>Look for harmonization opportunities with other HL7 balloted specifications</a:t>
            </a:r>
          </a:p>
          <a:p>
            <a:r>
              <a:rPr lang="en-US" dirty="0" smtClean="0"/>
              <a:t>Produce an implementation guide for use in DSTU testing</a:t>
            </a:r>
            <a:endParaRPr lang="en-US" dirty="0"/>
          </a:p>
        </p:txBody>
      </p:sp>
    </p:spTree>
  </p:cSld>
  <p:clrMapOvr>
    <a:masterClrMapping/>
  </p:clrMapOvr>
  <p:transition spd="med" advTm="500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</a:t>
            </a:r>
          </a:p>
        </p:txBody>
      </p:sp>
      <p:pic>
        <p:nvPicPr>
          <p:cNvPr id="39939" name="Picture 4" descr="C:\Users\AbdulMalik Shakir\AppData\Local\Microsoft\Windows\Temporary Internet Files\Content.IE5\TBOLLB7T\MC90043441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073150"/>
            <a:ext cx="48768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5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432</Words>
  <Application>Microsoft Office PowerPoint</Application>
  <PresentationFormat>On-screen Show (4:3)</PresentationFormat>
  <Paragraphs>100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Clinical Trial Registration and Result Project</vt:lpstr>
      <vt:lpstr>Actions Taken</vt:lpstr>
      <vt:lpstr>Results – CTRR Domain Analysis Model</vt:lpstr>
      <vt:lpstr>CTRR DAM Ballot Themes</vt:lpstr>
      <vt:lpstr>CTRR DAM Ballot Reconciliation Actions</vt:lpstr>
      <vt:lpstr>Results – CTRR Message Specification</vt:lpstr>
      <vt:lpstr>CTRR Message Specification Ballot Themes</vt:lpstr>
      <vt:lpstr>CTRR MSG Ballot Reconciliation Action Items</vt:lpstr>
      <vt:lpstr>Questions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AbdulMalik Shakir</dc:creator>
  <cp:lastModifiedBy>AbdulMalik Shakir</cp:lastModifiedBy>
  <cp:revision>9</cp:revision>
  <dcterms:created xsi:type="dcterms:W3CDTF">2010-01-20T14:49:27Z</dcterms:created>
  <dcterms:modified xsi:type="dcterms:W3CDTF">2010-10-05T20:50:30Z</dcterms:modified>
</cp:coreProperties>
</file>