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3"/>
  </p:notesMasterIdLst>
  <p:sldIdLst>
    <p:sldId id="256" r:id="rId2"/>
    <p:sldId id="284" r:id="rId3"/>
    <p:sldId id="281" r:id="rId4"/>
    <p:sldId id="286" r:id="rId5"/>
    <p:sldId id="285" r:id="rId6"/>
    <p:sldId id="277" r:id="rId7"/>
    <p:sldId id="282" r:id="rId8"/>
    <p:sldId id="288" r:id="rId9"/>
    <p:sldId id="289" r:id="rId10"/>
    <p:sldId id="283" r:id="rId11"/>
    <p:sldId id="287" r:id="rId1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90" autoAdjust="0"/>
    <p:restoredTop sz="93590" autoAdjust="0"/>
  </p:normalViewPr>
  <p:slideViewPr>
    <p:cSldViewPr>
      <p:cViewPr>
        <p:scale>
          <a:sx n="94" d="100"/>
          <a:sy n="94" d="100"/>
        </p:scale>
        <p:origin x="1936" y="3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10" d="100"/>
        <a:sy n="210"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E592D5FE-85CA-40E6-8273-48A5F35DE016}" type="slidenum">
              <a:rPr lang="en-US"/>
              <a:pPr/>
              <a:t>‹#›</a:t>
            </a:fld>
            <a:endParaRPr lang="en-US"/>
          </a:p>
        </p:txBody>
      </p:sp>
    </p:spTree>
    <p:extLst>
      <p:ext uri="{BB962C8B-B14F-4D97-AF65-F5344CB8AC3E}">
        <p14:creationId xmlns:p14="http://schemas.microsoft.com/office/powerpoint/2010/main" val="42357977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EFF599-57A5-464D-BBDE-DD73E3C700F9}" type="slidenum">
              <a:rPr lang="en-US"/>
              <a:pPr/>
              <a:t>1</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41465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Slide 1:   WG Name and leadership</a:t>
            </a:r>
            <a:endParaRPr lang="en-US" dirty="0" smtClean="0"/>
          </a:p>
          <a:p>
            <a:r>
              <a:rPr lang="en-US" sz="1200" kern="1200" dirty="0" smtClean="0">
                <a:solidFill>
                  <a:schemeClr val="tx1"/>
                </a:solidFill>
                <a:effectLst/>
                <a:latin typeface="Arial" charset="0"/>
                <a:ea typeface="+mn-ea"/>
                <a:cs typeface="+mn-cs"/>
              </a:rPr>
              <a:t>Slide 2:    Purpose</a:t>
            </a:r>
            <a:endParaRPr lang="en-US" dirty="0" smtClean="0"/>
          </a:p>
          <a:p>
            <a:r>
              <a:rPr lang="en-US" sz="1200" kern="1200" dirty="0" smtClean="0">
                <a:solidFill>
                  <a:schemeClr val="tx1"/>
                </a:solidFill>
                <a:effectLst/>
                <a:latin typeface="Arial" charset="0"/>
                <a:ea typeface="+mn-ea"/>
                <a:cs typeface="+mn-cs"/>
              </a:rPr>
              <a:t>Slide 3:  Active projects/purpose/where they are in process</a:t>
            </a:r>
            <a:endParaRPr lang="en-US" dirty="0" smtClean="0"/>
          </a:p>
          <a:p>
            <a:r>
              <a:rPr lang="en-US" sz="1200" kern="1200" dirty="0" smtClean="0">
                <a:solidFill>
                  <a:schemeClr val="tx1"/>
                </a:solidFill>
                <a:effectLst/>
                <a:latin typeface="Arial" charset="0"/>
                <a:ea typeface="+mn-ea"/>
                <a:cs typeface="+mn-cs"/>
              </a:rPr>
              <a:t>Slide 4:   Completed projects that may be of interest</a:t>
            </a:r>
            <a:endParaRPr lang="en-US" dirty="0" smtClean="0"/>
          </a:p>
          <a:p>
            <a:r>
              <a:rPr lang="en-US" sz="1200" kern="1200" dirty="0" smtClean="0">
                <a:solidFill>
                  <a:schemeClr val="tx1"/>
                </a:solidFill>
                <a:effectLst/>
                <a:latin typeface="Arial" charset="0"/>
                <a:ea typeface="+mn-ea"/>
                <a:cs typeface="+mn-cs"/>
              </a:rPr>
              <a:t>Slide 5:    Conference Calls; email addresses; list </a:t>
            </a:r>
            <a:r>
              <a:rPr lang="en-US" sz="1200" kern="1200" dirty="0" err="1" smtClean="0">
                <a:solidFill>
                  <a:schemeClr val="tx1"/>
                </a:solidFill>
                <a:effectLst/>
                <a:latin typeface="Arial" charset="0"/>
                <a:ea typeface="+mn-ea"/>
                <a:cs typeface="+mn-cs"/>
              </a:rPr>
              <a:t>servs</a:t>
            </a:r>
            <a:r>
              <a:rPr lang="en-US" sz="1200" kern="1200" dirty="0" smtClean="0">
                <a:solidFill>
                  <a:schemeClr val="tx1"/>
                </a:solidFill>
                <a:effectLst/>
                <a:latin typeface="Arial" charset="0"/>
                <a:ea typeface="+mn-ea"/>
                <a:cs typeface="+mn-cs"/>
              </a:rPr>
              <a:t>;  where to reach for more information</a:t>
            </a:r>
            <a:endParaRPr lang="en-US" dirty="0" smtClean="0"/>
          </a:p>
          <a:p>
            <a:endParaRPr lang="en-US"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10</a:t>
            </a:fld>
            <a:endParaRPr lang="en-US"/>
          </a:p>
        </p:txBody>
      </p:sp>
    </p:spTree>
    <p:extLst>
      <p:ext uri="{BB962C8B-B14F-4D97-AF65-F5344CB8AC3E}">
        <p14:creationId xmlns:p14="http://schemas.microsoft.com/office/powerpoint/2010/main" val="3416107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3794" name="Group 2"/>
          <p:cNvGrpSpPr>
            <a:grpSpLocks/>
          </p:cNvGrpSpPr>
          <p:nvPr/>
        </p:nvGrpSpPr>
        <p:grpSpPr bwMode="auto">
          <a:xfrm>
            <a:off x="152400" y="152400"/>
            <a:ext cx="8839200" cy="6477000"/>
            <a:chOff x="240" y="288"/>
            <a:chExt cx="5290" cy="3504"/>
          </a:xfrm>
        </p:grpSpPr>
        <p:sp>
          <p:nvSpPr>
            <p:cNvPr id="33795"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33796"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33797" name="Line 5"/>
            <p:cNvSpPr>
              <a:spLocks noChangeShapeType="1"/>
            </p:cNvSpPr>
            <p:nvPr/>
          </p:nvSpPr>
          <p:spPr bwMode="auto">
            <a:xfrm>
              <a:off x="576" y="2256"/>
              <a:ext cx="4608" cy="0"/>
            </a:xfrm>
            <a:prstGeom prst="line">
              <a:avLst/>
            </a:prstGeom>
            <a:noFill/>
            <a:ln w="38100">
              <a:solidFill>
                <a:schemeClr val="accent1"/>
              </a:solidFill>
              <a:round/>
              <a:headEnd/>
              <a:tailEnd/>
            </a:ln>
            <a:effectLst/>
          </p:spPr>
          <p:txBody>
            <a:bodyPr wrap="none" anchor="ctr"/>
            <a:lstStyle/>
            <a:p>
              <a:endParaRPr lang="en-US"/>
            </a:p>
          </p:txBody>
        </p:sp>
      </p:grpSp>
      <p:sp>
        <p:nvSpPr>
          <p:cNvPr id="33799" name="Rectangle 7"/>
          <p:cNvSpPr>
            <a:spLocks noGrp="1" noChangeArrowheads="1"/>
          </p:cNvSpPr>
          <p:nvPr>
            <p:ph type="subTitle" idx="1"/>
          </p:nvPr>
        </p:nvSpPr>
        <p:spPr>
          <a:xfrm>
            <a:off x="1371600" y="3962400"/>
            <a:ext cx="6400800" cy="1873250"/>
          </a:xfrm>
        </p:spPr>
        <p:txBody>
          <a:bodyPr/>
          <a:lstStyle>
            <a:lvl1pPr marL="0" indent="0" algn="ctr">
              <a:buFont typeface="Wingdings" pitchFamily="2" charset="2"/>
              <a:buNone/>
              <a:defRPr sz="3000"/>
            </a:lvl1pPr>
          </a:lstStyle>
          <a:p>
            <a:r>
              <a:rPr lang="en-US"/>
              <a:t>Click to edit Master subtitle style</a:t>
            </a:r>
          </a:p>
        </p:txBody>
      </p:sp>
      <p:sp>
        <p:nvSpPr>
          <p:cNvPr id="33804" name="Rectangle 12"/>
          <p:cNvSpPr>
            <a:spLocks noChangeArrowheads="1"/>
          </p:cNvSpPr>
          <p:nvPr userDrawn="1"/>
        </p:nvSpPr>
        <p:spPr bwMode="auto">
          <a:xfrm>
            <a:off x="76200" y="6629400"/>
            <a:ext cx="5715000" cy="276225"/>
          </a:xfrm>
          <a:prstGeom prst="rect">
            <a:avLst/>
          </a:prstGeom>
          <a:noFill/>
          <a:ln w="9525">
            <a:noFill/>
            <a:miter lim="800000"/>
            <a:headEnd/>
            <a:tailEnd/>
          </a:ln>
          <a:effectLst/>
        </p:spPr>
        <p:txBody>
          <a:bodyPr>
            <a:spAutoFit/>
          </a:bodyPr>
          <a:lstStyle/>
          <a:p>
            <a:r>
              <a:rPr lang="en-US" sz="600" b="1" dirty="0"/>
              <a:t>© </a:t>
            </a:r>
            <a:r>
              <a:rPr lang="en-US" sz="600" b="1" dirty="0" smtClean="0"/>
              <a:t>2014 </a:t>
            </a:r>
            <a:r>
              <a:rPr lang="en-US" sz="600" b="1" dirty="0"/>
              <a:t>Health Level Seven ® International. All Rights Reserved. </a:t>
            </a:r>
          </a:p>
          <a:p>
            <a:r>
              <a:rPr lang="en-US" sz="600" b="1" dirty="0"/>
              <a:t>HL7 and Health Level Seven are registered trademarks of Health Level Seven International. Reg. U.S. TM Office.</a:t>
            </a:r>
          </a:p>
        </p:txBody>
      </p:sp>
      <p:pic>
        <p:nvPicPr>
          <p:cNvPr id="33805" name="Picture 13" descr="HL7 International Logo"/>
          <p:cNvPicPr>
            <a:picLocks noChangeAspect="1" noChangeArrowheads="1"/>
          </p:cNvPicPr>
          <p:nvPr userDrawn="1"/>
        </p:nvPicPr>
        <p:blipFill>
          <a:blip r:embed="rId2" cstate="print"/>
          <a:srcRect/>
          <a:stretch>
            <a:fillRect/>
          </a:stretch>
        </p:blipFill>
        <p:spPr bwMode="auto">
          <a:xfrm>
            <a:off x="7650163" y="304800"/>
            <a:ext cx="1109662" cy="1143000"/>
          </a:xfrm>
          <a:prstGeom prst="rect">
            <a:avLst/>
          </a:prstGeom>
          <a:noFill/>
        </p:spPr>
      </p:pic>
      <p:sp>
        <p:nvSpPr>
          <p:cNvPr id="10" name="Date Placeholder 9"/>
          <p:cNvSpPr>
            <a:spLocks noGrp="1"/>
          </p:cNvSpPr>
          <p:nvPr>
            <p:ph type="dt" sz="half" idx="10"/>
          </p:nvPr>
        </p:nvSpPr>
        <p:spPr/>
        <p:txBody>
          <a:bodyPr/>
          <a:lstStyle/>
          <a:p>
            <a:r>
              <a:rPr lang="en-US" dirty="0" smtClean="0"/>
              <a:t>01/01/2014</a:t>
            </a:r>
            <a:endParaRPr lang="en-US" dirty="0"/>
          </a:p>
        </p:txBody>
      </p:sp>
      <p:sp>
        <p:nvSpPr>
          <p:cNvPr id="11" name="Slide Number Placeholder 10"/>
          <p:cNvSpPr>
            <a:spLocks noGrp="1"/>
          </p:cNvSpPr>
          <p:nvPr>
            <p:ph type="sldNum" sz="quarter" idx="11"/>
          </p:nvPr>
        </p:nvSpPr>
        <p:spPr/>
        <p:txBody>
          <a:bodyPr/>
          <a:lstStyle/>
          <a:p>
            <a:fld id="{DD8FDF0E-2772-4D89-9F72-F3CB15D8B8AB}" type="slidenum">
              <a:rPr lang="en-US" smtClean="0"/>
              <a:pPr/>
              <a:t>‹#›</a:t>
            </a:fld>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543B471-FB90-46FA-8B98-F55B29ABD840}" type="datetime1">
              <a:rPr lang="en-US"/>
              <a:pPr/>
              <a:t>5/8/17</a:t>
            </a:fld>
            <a:endParaRPr lang="en-US"/>
          </a:p>
        </p:txBody>
      </p:sp>
      <p:sp>
        <p:nvSpPr>
          <p:cNvPr id="5" name="Slide Number Placeholder 4"/>
          <p:cNvSpPr>
            <a:spLocks noGrp="1"/>
          </p:cNvSpPr>
          <p:nvPr>
            <p:ph type="sldNum" sz="quarter" idx="11"/>
          </p:nvPr>
        </p:nvSpPr>
        <p:spPr/>
        <p:txBody>
          <a:bodyPr/>
          <a:lstStyle>
            <a:lvl1pPr>
              <a:defRPr/>
            </a:lvl1pPr>
          </a:lstStyle>
          <a:p>
            <a:fld id="{E07DD071-FAF0-42AF-BCBC-4495406D14E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73075"/>
            <a:ext cx="20955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473075"/>
            <a:ext cx="61341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9DD8C03-4B48-4E6D-AEDF-1A9300C7BAEF}" type="datetime1">
              <a:rPr lang="en-US"/>
              <a:pPr/>
              <a:t>5/8/17</a:t>
            </a:fld>
            <a:endParaRPr lang="en-US"/>
          </a:p>
        </p:txBody>
      </p:sp>
      <p:sp>
        <p:nvSpPr>
          <p:cNvPr id="5" name="Slide Number Placeholder 4"/>
          <p:cNvSpPr>
            <a:spLocks noGrp="1"/>
          </p:cNvSpPr>
          <p:nvPr>
            <p:ph type="sldNum" sz="quarter" idx="11"/>
          </p:nvPr>
        </p:nvSpPr>
        <p:spPr/>
        <p:txBody>
          <a:bodyPr/>
          <a:lstStyle>
            <a:lvl1pPr>
              <a:defRPr/>
            </a:lvl1pPr>
          </a:lstStyle>
          <a:p>
            <a:fld id="{DE69C5E0-66B6-492B-B5B1-955EA64CE5F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fld id="{41955A95-33DE-47FA-8BBF-7739EFDB6290}" type="datetime1">
              <a:rPr lang="en-US" smtClean="0"/>
              <a:t>5/8/17</a:t>
            </a:fld>
            <a:endParaRPr lang="en-US" dirty="0"/>
          </a:p>
        </p:txBody>
      </p:sp>
      <p:sp>
        <p:nvSpPr>
          <p:cNvPr id="5" name="Slide Number Placeholder 4"/>
          <p:cNvSpPr>
            <a:spLocks noGrp="1"/>
          </p:cNvSpPr>
          <p:nvPr>
            <p:ph type="sldNum" sz="quarter" idx="11"/>
          </p:nvPr>
        </p:nvSpPr>
        <p:spPr/>
        <p:txBody>
          <a:bodyPr/>
          <a:lstStyle>
            <a:lvl1pPr>
              <a:defRPr/>
            </a:lvl1pPr>
          </a:lstStyle>
          <a:p>
            <a:fld id="{2CD36790-EF9F-4521-A783-189BE19EEE4B}" type="slidenum">
              <a:rPr lang="en-US"/>
              <a:pPr/>
              <a:t>‹#›</a:t>
            </a:fld>
            <a:endParaRPr lang="en-US"/>
          </a:p>
        </p:txBody>
      </p:sp>
    </p:spTree>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A22CAAC-72B4-49BF-8D8A-B248BD60D0AB}" type="datetime1">
              <a:rPr lang="en-US"/>
              <a:pPr/>
              <a:t>5/8/17</a:t>
            </a:fld>
            <a:endParaRPr lang="en-US"/>
          </a:p>
        </p:txBody>
      </p:sp>
      <p:sp>
        <p:nvSpPr>
          <p:cNvPr id="5" name="Slide Number Placeholder 4"/>
          <p:cNvSpPr>
            <a:spLocks noGrp="1"/>
          </p:cNvSpPr>
          <p:nvPr>
            <p:ph type="sldNum" sz="quarter" idx="11"/>
          </p:nvPr>
        </p:nvSpPr>
        <p:spPr/>
        <p:txBody>
          <a:bodyPr/>
          <a:lstStyle>
            <a:lvl1pPr>
              <a:defRPr/>
            </a:lvl1pPr>
          </a:lstStyle>
          <a:p>
            <a:fld id="{D9717A56-5D33-48BC-B612-81C2A448BE8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828800"/>
            <a:ext cx="41148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1148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0B08C14C-5A61-4D4D-B38C-096C9971D9C2}" type="datetime1">
              <a:rPr lang="en-US"/>
              <a:pPr/>
              <a:t>5/8/17</a:t>
            </a:fld>
            <a:endParaRPr lang="en-US"/>
          </a:p>
        </p:txBody>
      </p:sp>
      <p:sp>
        <p:nvSpPr>
          <p:cNvPr id="6" name="Slide Number Placeholder 5"/>
          <p:cNvSpPr>
            <a:spLocks noGrp="1"/>
          </p:cNvSpPr>
          <p:nvPr>
            <p:ph type="sldNum" sz="quarter" idx="11"/>
          </p:nvPr>
        </p:nvSpPr>
        <p:spPr/>
        <p:txBody>
          <a:bodyPr/>
          <a:lstStyle>
            <a:lvl1pPr>
              <a:defRPr/>
            </a:lvl1pPr>
          </a:lstStyle>
          <a:p>
            <a:fld id="{C9422542-FAC0-4800-BAC9-80AE50E939A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49C45C78-7BD8-47C0-88A0-6DA77AB0E0BB}" type="datetime1">
              <a:rPr lang="en-US"/>
              <a:pPr/>
              <a:t>5/8/17</a:t>
            </a:fld>
            <a:endParaRPr lang="en-US"/>
          </a:p>
        </p:txBody>
      </p:sp>
      <p:sp>
        <p:nvSpPr>
          <p:cNvPr id="8" name="Slide Number Placeholder 7"/>
          <p:cNvSpPr>
            <a:spLocks noGrp="1"/>
          </p:cNvSpPr>
          <p:nvPr>
            <p:ph type="sldNum" sz="quarter" idx="11"/>
          </p:nvPr>
        </p:nvSpPr>
        <p:spPr/>
        <p:txBody>
          <a:bodyPr/>
          <a:lstStyle>
            <a:lvl1pPr>
              <a:defRPr/>
            </a:lvl1pPr>
          </a:lstStyle>
          <a:p>
            <a:fld id="{04E51A7F-C561-42D3-BDE2-6604AC35B10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36621641-DE6C-4460-BF47-734601E4A699}" type="datetime1">
              <a:rPr lang="en-US"/>
              <a:pPr/>
              <a:t>5/8/17</a:t>
            </a:fld>
            <a:endParaRPr lang="en-US"/>
          </a:p>
        </p:txBody>
      </p:sp>
      <p:sp>
        <p:nvSpPr>
          <p:cNvPr id="4" name="Slide Number Placeholder 3"/>
          <p:cNvSpPr>
            <a:spLocks noGrp="1"/>
          </p:cNvSpPr>
          <p:nvPr>
            <p:ph type="sldNum" sz="quarter" idx="11"/>
          </p:nvPr>
        </p:nvSpPr>
        <p:spPr/>
        <p:txBody>
          <a:bodyPr/>
          <a:lstStyle>
            <a:lvl1pPr>
              <a:defRPr/>
            </a:lvl1pPr>
          </a:lstStyle>
          <a:p>
            <a:fld id="{C429D7E7-1099-47AD-B3F2-624E90DDB7C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60E83B5-0457-4AA6-A2AF-7E85AB57C9B7}" type="datetime1">
              <a:rPr lang="en-US"/>
              <a:pPr/>
              <a:t>5/8/17</a:t>
            </a:fld>
            <a:endParaRPr lang="en-US"/>
          </a:p>
        </p:txBody>
      </p:sp>
      <p:sp>
        <p:nvSpPr>
          <p:cNvPr id="3" name="Slide Number Placeholder 2"/>
          <p:cNvSpPr>
            <a:spLocks noGrp="1"/>
          </p:cNvSpPr>
          <p:nvPr>
            <p:ph type="sldNum" sz="quarter" idx="11"/>
          </p:nvPr>
        </p:nvSpPr>
        <p:spPr/>
        <p:txBody>
          <a:bodyPr/>
          <a:lstStyle>
            <a:lvl1pPr>
              <a:defRPr/>
            </a:lvl1pPr>
          </a:lstStyle>
          <a:p>
            <a:fld id="{EE098B49-91C9-4AE6-BCDD-3C6B3DE25ED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6B80F34-8997-452F-82F9-376965C1575F}" type="datetime1">
              <a:rPr lang="en-US"/>
              <a:pPr/>
              <a:t>5/8/17</a:t>
            </a:fld>
            <a:endParaRPr lang="en-US"/>
          </a:p>
        </p:txBody>
      </p:sp>
      <p:sp>
        <p:nvSpPr>
          <p:cNvPr id="6" name="Slide Number Placeholder 5"/>
          <p:cNvSpPr>
            <a:spLocks noGrp="1"/>
          </p:cNvSpPr>
          <p:nvPr>
            <p:ph type="sldNum" sz="quarter" idx="11"/>
          </p:nvPr>
        </p:nvSpPr>
        <p:spPr/>
        <p:txBody>
          <a:bodyPr/>
          <a:lstStyle>
            <a:lvl1pPr>
              <a:defRPr/>
            </a:lvl1pPr>
          </a:lstStyle>
          <a:p>
            <a:fld id="{16501C3C-0F9F-4B82-B0E4-702459263B1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7C570FB-6AC0-4D6C-9E03-450BCCB52573}" type="datetime1">
              <a:rPr lang="en-US"/>
              <a:pPr/>
              <a:t>5/8/17</a:t>
            </a:fld>
            <a:endParaRPr lang="en-US"/>
          </a:p>
        </p:txBody>
      </p:sp>
      <p:sp>
        <p:nvSpPr>
          <p:cNvPr id="6" name="Slide Number Placeholder 5"/>
          <p:cNvSpPr>
            <a:spLocks noGrp="1"/>
          </p:cNvSpPr>
          <p:nvPr>
            <p:ph type="sldNum" sz="quarter" idx="11"/>
          </p:nvPr>
        </p:nvSpPr>
        <p:spPr/>
        <p:txBody>
          <a:bodyPr/>
          <a:lstStyle>
            <a:lvl1pPr>
              <a:defRPr/>
            </a:lvl1pPr>
          </a:lstStyle>
          <a:p>
            <a:fld id="{6511F142-224D-427D-930A-AAAE46FDAB7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1" name="Rectangle 3"/>
          <p:cNvSpPr>
            <a:spLocks noChangeArrowheads="1"/>
          </p:cNvSpPr>
          <p:nvPr/>
        </p:nvSpPr>
        <p:spPr bwMode="auto">
          <a:xfrm>
            <a:off x="152400" y="152400"/>
            <a:ext cx="8839200" cy="6477000"/>
          </a:xfrm>
          <a:prstGeom prst="rect">
            <a:avLst/>
          </a:prstGeom>
          <a:solidFill>
            <a:schemeClr val="bg1"/>
          </a:solidFill>
          <a:ln w="44450">
            <a:solidFill>
              <a:schemeClr val="folHlink"/>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32772" name="Rectangle 4"/>
          <p:cNvSpPr>
            <a:spLocks noChangeArrowheads="1"/>
          </p:cNvSpPr>
          <p:nvPr/>
        </p:nvSpPr>
        <p:spPr bwMode="blackWhite">
          <a:xfrm>
            <a:off x="231775" y="236538"/>
            <a:ext cx="8678863" cy="6289675"/>
          </a:xfrm>
          <a:prstGeom prst="rect">
            <a:avLst/>
          </a:prstGeom>
          <a:solidFill>
            <a:schemeClr val="bg1"/>
          </a:solidFill>
          <a:ln w="9525">
            <a:solidFill>
              <a:schemeClr val="folHlink"/>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32773" name="Line 5"/>
          <p:cNvSpPr>
            <a:spLocks noChangeShapeType="1"/>
          </p:cNvSpPr>
          <p:nvPr/>
        </p:nvSpPr>
        <p:spPr bwMode="auto">
          <a:xfrm>
            <a:off x="461963" y="1600200"/>
            <a:ext cx="8296275" cy="0"/>
          </a:xfrm>
          <a:prstGeom prst="line">
            <a:avLst/>
          </a:prstGeom>
          <a:noFill/>
          <a:ln w="38100">
            <a:solidFill>
              <a:schemeClr val="accent1"/>
            </a:solidFill>
            <a:round/>
            <a:headEnd/>
            <a:tailEnd/>
          </a:ln>
          <a:effectLst/>
        </p:spPr>
        <p:txBody>
          <a:bodyPr/>
          <a:lstStyle/>
          <a:p>
            <a:endParaRPr lang="en-US"/>
          </a:p>
        </p:txBody>
      </p:sp>
      <p:sp>
        <p:nvSpPr>
          <p:cNvPr id="32774" name="Rectangle 6"/>
          <p:cNvSpPr>
            <a:spLocks noGrp="1" noChangeArrowheads="1"/>
          </p:cNvSpPr>
          <p:nvPr>
            <p:ph type="title"/>
          </p:nvPr>
        </p:nvSpPr>
        <p:spPr bwMode="auto">
          <a:xfrm>
            <a:off x="533400" y="473075"/>
            <a:ext cx="8153400" cy="8223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2775" name="Rectangle 7"/>
          <p:cNvSpPr>
            <a:spLocks noGrp="1" noChangeArrowheads="1"/>
          </p:cNvSpPr>
          <p:nvPr>
            <p:ph type="body" idx="1"/>
          </p:nvPr>
        </p:nvSpPr>
        <p:spPr bwMode="auto">
          <a:xfrm>
            <a:off x="381000" y="1828800"/>
            <a:ext cx="8382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2781" name="Rectangle 13"/>
          <p:cNvSpPr>
            <a:spLocks noChangeArrowheads="1"/>
          </p:cNvSpPr>
          <p:nvPr userDrawn="1"/>
        </p:nvSpPr>
        <p:spPr bwMode="auto">
          <a:xfrm>
            <a:off x="228600" y="6629400"/>
            <a:ext cx="4419600" cy="276225"/>
          </a:xfrm>
          <a:prstGeom prst="rect">
            <a:avLst/>
          </a:prstGeom>
          <a:noFill/>
          <a:ln w="9525">
            <a:noFill/>
            <a:miter lim="800000"/>
            <a:headEnd/>
            <a:tailEnd/>
          </a:ln>
          <a:effectLst/>
        </p:spPr>
        <p:txBody>
          <a:bodyPr>
            <a:spAutoFit/>
          </a:bodyPr>
          <a:lstStyle/>
          <a:p>
            <a:r>
              <a:rPr lang="en-US" sz="600" b="1" dirty="0"/>
              <a:t>© </a:t>
            </a:r>
            <a:r>
              <a:rPr lang="en-US" sz="600" b="1" dirty="0" smtClean="0"/>
              <a:t>2014 </a:t>
            </a:r>
            <a:r>
              <a:rPr lang="en-US" sz="600" b="1" dirty="0"/>
              <a:t>Health Level Seven ® International. All Rights Reserved. </a:t>
            </a:r>
          </a:p>
          <a:p>
            <a:r>
              <a:rPr lang="en-US" sz="600" b="1" dirty="0"/>
              <a:t>HL7 and Health Level Seven are registered trademarks of Health Level Seven International. Reg. U.S. TM Office.</a:t>
            </a:r>
          </a:p>
        </p:txBody>
      </p:sp>
      <p:pic>
        <p:nvPicPr>
          <p:cNvPr id="32783" name="Picture 15" descr="HL7 International Logo"/>
          <p:cNvPicPr>
            <a:picLocks noChangeAspect="1" noChangeArrowheads="1"/>
          </p:cNvPicPr>
          <p:nvPr userDrawn="1"/>
        </p:nvPicPr>
        <p:blipFill>
          <a:blip r:embed="rId13" cstate="print"/>
          <a:srcRect/>
          <a:stretch>
            <a:fillRect/>
          </a:stretch>
        </p:blipFill>
        <p:spPr bwMode="auto">
          <a:xfrm>
            <a:off x="76200" y="6629400"/>
            <a:ext cx="228600" cy="228600"/>
          </a:xfrm>
          <a:prstGeom prst="rect">
            <a:avLst/>
          </a:prstGeom>
          <a:noFill/>
        </p:spPr>
      </p:pic>
      <p:sp>
        <p:nvSpPr>
          <p:cNvPr id="32784" name="Rectangle 16"/>
          <p:cNvSpPr>
            <a:spLocks noGrp="1" noChangeArrowheads="1"/>
          </p:cNvSpPr>
          <p:nvPr>
            <p:ph type="dt" sz="half" idx="2"/>
          </p:nvPr>
        </p:nvSpPr>
        <p:spPr bwMode="auto">
          <a:xfrm>
            <a:off x="8077200" y="6629400"/>
            <a:ext cx="8382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600"/>
            </a:lvl1pPr>
          </a:lstStyle>
          <a:p>
            <a:r>
              <a:rPr lang="en-US" dirty="0" smtClean="0"/>
              <a:t>1/7/2014</a:t>
            </a:r>
            <a:endParaRPr lang="en-US" dirty="0"/>
          </a:p>
        </p:txBody>
      </p:sp>
      <p:sp>
        <p:nvSpPr>
          <p:cNvPr id="32786" name="Rectangle 18"/>
          <p:cNvSpPr>
            <a:spLocks noGrp="1" noChangeArrowheads="1"/>
          </p:cNvSpPr>
          <p:nvPr>
            <p:ph type="sldNum" sz="quarter" idx="4"/>
          </p:nvPr>
        </p:nvSpPr>
        <p:spPr bwMode="auto">
          <a:xfrm>
            <a:off x="4343400" y="6534150"/>
            <a:ext cx="533400"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defRPr sz="800"/>
            </a:lvl1pPr>
          </a:lstStyle>
          <a:p>
            <a:fld id="{DD8FDF0E-2772-4D89-9F72-F3CB15D8B8A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p:txStyles>
    <p:titleStyle>
      <a:lvl1pPr algn="l" rtl="0" fontAlgn="base">
        <a:lnSpc>
          <a:spcPct val="80000"/>
        </a:lnSpc>
        <a:spcBef>
          <a:spcPct val="0"/>
        </a:spcBef>
        <a:spcAft>
          <a:spcPct val="0"/>
        </a:spcAft>
        <a:defRPr sz="4000">
          <a:solidFill>
            <a:schemeClr val="tx2"/>
          </a:solidFill>
          <a:latin typeface="+mj-lt"/>
          <a:ea typeface="+mj-ea"/>
          <a:cs typeface="+mj-cs"/>
        </a:defRPr>
      </a:lvl1pPr>
      <a:lvl2pPr algn="l" rtl="0" fontAlgn="base">
        <a:lnSpc>
          <a:spcPct val="80000"/>
        </a:lnSpc>
        <a:spcBef>
          <a:spcPct val="0"/>
        </a:spcBef>
        <a:spcAft>
          <a:spcPct val="0"/>
        </a:spcAft>
        <a:defRPr sz="4000">
          <a:solidFill>
            <a:schemeClr val="tx2"/>
          </a:solidFill>
          <a:latin typeface="Verdana" pitchFamily="34" charset="0"/>
        </a:defRPr>
      </a:lvl2pPr>
      <a:lvl3pPr algn="l" rtl="0" fontAlgn="base">
        <a:lnSpc>
          <a:spcPct val="80000"/>
        </a:lnSpc>
        <a:spcBef>
          <a:spcPct val="0"/>
        </a:spcBef>
        <a:spcAft>
          <a:spcPct val="0"/>
        </a:spcAft>
        <a:defRPr sz="4000">
          <a:solidFill>
            <a:schemeClr val="tx2"/>
          </a:solidFill>
          <a:latin typeface="Verdana" pitchFamily="34" charset="0"/>
        </a:defRPr>
      </a:lvl3pPr>
      <a:lvl4pPr algn="l" rtl="0" fontAlgn="base">
        <a:lnSpc>
          <a:spcPct val="80000"/>
        </a:lnSpc>
        <a:spcBef>
          <a:spcPct val="0"/>
        </a:spcBef>
        <a:spcAft>
          <a:spcPct val="0"/>
        </a:spcAft>
        <a:defRPr sz="4000">
          <a:solidFill>
            <a:schemeClr val="tx2"/>
          </a:solidFill>
          <a:latin typeface="Verdana" pitchFamily="34" charset="0"/>
        </a:defRPr>
      </a:lvl4pPr>
      <a:lvl5pPr algn="l" rtl="0" fontAlgn="base">
        <a:lnSpc>
          <a:spcPct val="80000"/>
        </a:lnSpc>
        <a:spcBef>
          <a:spcPct val="0"/>
        </a:spcBef>
        <a:spcAft>
          <a:spcPct val="0"/>
        </a:spcAft>
        <a:defRPr sz="4000">
          <a:solidFill>
            <a:schemeClr val="tx2"/>
          </a:solidFill>
          <a:latin typeface="Verdana" pitchFamily="34" charset="0"/>
        </a:defRPr>
      </a:lvl5pPr>
      <a:lvl6pPr marL="457200" algn="l" rtl="0" fontAlgn="base">
        <a:lnSpc>
          <a:spcPct val="80000"/>
        </a:lnSpc>
        <a:spcBef>
          <a:spcPct val="0"/>
        </a:spcBef>
        <a:spcAft>
          <a:spcPct val="0"/>
        </a:spcAft>
        <a:defRPr sz="4000">
          <a:solidFill>
            <a:schemeClr val="tx2"/>
          </a:solidFill>
          <a:latin typeface="Verdana" pitchFamily="34" charset="0"/>
        </a:defRPr>
      </a:lvl6pPr>
      <a:lvl7pPr marL="914400" algn="l" rtl="0" fontAlgn="base">
        <a:lnSpc>
          <a:spcPct val="80000"/>
        </a:lnSpc>
        <a:spcBef>
          <a:spcPct val="0"/>
        </a:spcBef>
        <a:spcAft>
          <a:spcPct val="0"/>
        </a:spcAft>
        <a:defRPr sz="4000">
          <a:solidFill>
            <a:schemeClr val="tx2"/>
          </a:solidFill>
          <a:latin typeface="Verdana" pitchFamily="34" charset="0"/>
        </a:defRPr>
      </a:lvl7pPr>
      <a:lvl8pPr marL="1371600" algn="l" rtl="0" fontAlgn="base">
        <a:lnSpc>
          <a:spcPct val="80000"/>
        </a:lnSpc>
        <a:spcBef>
          <a:spcPct val="0"/>
        </a:spcBef>
        <a:spcAft>
          <a:spcPct val="0"/>
        </a:spcAft>
        <a:defRPr sz="4000">
          <a:solidFill>
            <a:schemeClr val="tx2"/>
          </a:solidFill>
          <a:latin typeface="Verdana" pitchFamily="34" charset="0"/>
        </a:defRPr>
      </a:lvl8pPr>
      <a:lvl9pPr marL="1828800" algn="l" rtl="0" fontAlgn="base">
        <a:lnSpc>
          <a:spcPct val="80000"/>
        </a:lnSpc>
        <a:spcBef>
          <a:spcPct val="0"/>
        </a:spcBef>
        <a:spcAft>
          <a:spcPct val="0"/>
        </a:spcAft>
        <a:defRPr sz="4000">
          <a:solidFill>
            <a:schemeClr val="tx2"/>
          </a:solidFill>
          <a:latin typeface="Verdana" pitchFamily="34" charset="0"/>
        </a:defRPr>
      </a:lvl9pPr>
    </p:titleStyle>
    <p:bodyStyle>
      <a:lvl1pPr marL="342900" indent="-342900" algn="l" rtl="0" fontAlgn="base">
        <a:spcBef>
          <a:spcPct val="20000"/>
        </a:spcBef>
        <a:spcAft>
          <a:spcPct val="0"/>
        </a:spcAft>
        <a:buClr>
          <a:schemeClr val="accent1"/>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Ø"/>
        <a:defRPr sz="2600">
          <a:solidFill>
            <a:schemeClr val="tx1"/>
          </a:solidFill>
          <a:latin typeface="+mn-lt"/>
        </a:defRPr>
      </a:lvl2pPr>
      <a:lvl3pPr marL="1143000" indent="-228600" algn="l" rtl="0" fontAlgn="base">
        <a:spcBef>
          <a:spcPct val="20000"/>
        </a:spcBef>
        <a:spcAft>
          <a:spcPct val="0"/>
        </a:spcAft>
        <a:buClr>
          <a:schemeClr val="folHlink"/>
        </a:buClr>
        <a:buSzPct val="5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folHlink"/>
        </a:buClr>
        <a:buChar char="•"/>
        <a:defRPr sz="2000">
          <a:solidFill>
            <a:schemeClr val="tx1"/>
          </a:solidFill>
          <a:latin typeface="+mn-lt"/>
        </a:defRPr>
      </a:lvl4pPr>
      <a:lvl5pPr marL="20574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5pPr>
      <a:lvl6pPr marL="25146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6pPr>
      <a:lvl7pPr marL="29718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7pPr>
      <a:lvl8pPr marL="34290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8pPr>
      <a:lvl9pPr marL="38862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aura.Heermann@imail.org" TargetMode="External"/><Relationship Id="rId4" Type="http://schemas.openxmlformats.org/officeDocument/2006/relationships/hyperlink" Target="mailto:jmcclay@unmc.edu" TargetMode="External"/><Relationship Id="rId5" Type="http://schemas.openxmlformats.org/officeDocument/2006/relationships/hyperlink" Target="mailto:dominik.brammen@aktin.org"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hl7.org/Special/committees/emergencycare/index.cf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19200" y="838200"/>
            <a:ext cx="6781800" cy="2559050"/>
          </a:xfrm>
        </p:spPr>
        <p:txBody>
          <a:bodyPr/>
          <a:lstStyle/>
          <a:p>
            <a:r>
              <a:rPr lang="en-US" dirty="0" smtClean="0"/>
              <a:t>Emergency Care Work Group</a:t>
            </a:r>
            <a:endParaRPr lang="en-US" dirty="0"/>
          </a:p>
        </p:txBody>
      </p:sp>
      <p:sp>
        <p:nvSpPr>
          <p:cNvPr id="2051" name="Rectangle 3"/>
          <p:cNvSpPr>
            <a:spLocks noGrp="1" noChangeArrowheads="1"/>
          </p:cNvSpPr>
          <p:nvPr>
            <p:ph type="subTitle" idx="1"/>
          </p:nvPr>
        </p:nvSpPr>
        <p:spPr>
          <a:xfrm>
            <a:off x="685800" y="3962400"/>
            <a:ext cx="7772400" cy="2286000"/>
          </a:xfrm>
        </p:spPr>
        <p:txBody>
          <a:bodyPr/>
          <a:lstStyle/>
          <a:p>
            <a:r>
              <a:rPr lang="en-US" sz="2400" dirty="0" smtClean="0"/>
              <a:t>Co-chairs</a:t>
            </a:r>
          </a:p>
          <a:p>
            <a:r>
              <a:rPr lang="en-US" sz="2400" dirty="0" smtClean="0"/>
              <a:t>Laura Heermann Langford, RN, PhD</a:t>
            </a:r>
          </a:p>
          <a:p>
            <a:r>
              <a:rPr lang="en-US" sz="2400" dirty="0" smtClean="0">
                <a:hlinkClick r:id="rId3"/>
              </a:rPr>
              <a:t>Laura.Heermann@imail.org</a:t>
            </a:r>
            <a:endParaRPr lang="en-US" sz="2400" dirty="0" smtClean="0"/>
          </a:p>
          <a:p>
            <a:r>
              <a:rPr lang="en-US" sz="2400" dirty="0" smtClean="0"/>
              <a:t>Jim </a:t>
            </a:r>
            <a:r>
              <a:rPr lang="en-US" sz="2400" dirty="0" err="1" smtClean="0"/>
              <a:t>McClay</a:t>
            </a:r>
            <a:r>
              <a:rPr lang="en-US" sz="2400" dirty="0" smtClean="0"/>
              <a:t>, MD </a:t>
            </a:r>
            <a:r>
              <a:rPr lang="en-US" sz="2400" dirty="0" smtClean="0">
                <a:hlinkClick r:id="rId4"/>
              </a:rPr>
              <a:t>jmcclay</a:t>
            </a:r>
            <a:r>
              <a:rPr lang="en-US" sz="2400" dirty="0">
                <a:hlinkClick r:id="rId4"/>
              </a:rPr>
              <a:t>@</a:t>
            </a:r>
            <a:r>
              <a:rPr lang="en-US" sz="2400" dirty="0" smtClean="0">
                <a:hlinkClick r:id="rId4"/>
              </a:rPr>
              <a:t>unmc.edu</a:t>
            </a:r>
            <a:endParaRPr lang="en-US" sz="2400" dirty="0" smtClean="0"/>
          </a:p>
          <a:p>
            <a:r>
              <a:rPr lang="en-US" sz="2400" dirty="0" smtClean="0"/>
              <a:t>Dominik </a:t>
            </a:r>
            <a:r>
              <a:rPr lang="en-US" sz="2400" dirty="0" err="1" smtClean="0"/>
              <a:t>Brammen</a:t>
            </a:r>
            <a:r>
              <a:rPr lang="en-US" sz="2400" dirty="0"/>
              <a:t>, MD </a:t>
            </a:r>
            <a:r>
              <a:rPr lang="en-US" sz="2400" dirty="0" smtClean="0">
                <a:hlinkClick r:id="rId5"/>
              </a:rPr>
              <a:t>dominik.brammen@aktin.org</a:t>
            </a:r>
            <a:r>
              <a:rPr lang="en-US" sz="2400" dirty="0"/>
              <a:t> </a:t>
            </a:r>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153400" cy="822325"/>
          </a:xfrm>
        </p:spPr>
        <p:txBody>
          <a:bodyPr/>
          <a:lstStyle/>
          <a:p>
            <a:r>
              <a:rPr lang="en-US" dirty="0" smtClean="0"/>
              <a:t>Where help is needed</a:t>
            </a:r>
            <a:endParaRPr lang="en-US" dirty="0"/>
          </a:p>
        </p:txBody>
      </p:sp>
      <p:sp>
        <p:nvSpPr>
          <p:cNvPr id="3" name="Content Placeholder 2"/>
          <p:cNvSpPr>
            <a:spLocks noGrp="1"/>
          </p:cNvSpPr>
          <p:nvPr>
            <p:ph idx="1"/>
          </p:nvPr>
        </p:nvSpPr>
        <p:spPr/>
        <p:txBody>
          <a:bodyPr/>
          <a:lstStyle/>
          <a:p>
            <a:r>
              <a:rPr lang="en-US" sz="2000" dirty="0" smtClean="0"/>
              <a:t> </a:t>
            </a:r>
            <a:r>
              <a:rPr lang="en-US" sz="2000" b="1" dirty="0" smtClean="0"/>
              <a:t>Calls:</a:t>
            </a:r>
            <a:r>
              <a:rPr lang="en-US" sz="2000" dirty="0" smtClean="0"/>
              <a:t> </a:t>
            </a:r>
            <a:endParaRPr lang="en-US" sz="2000" dirty="0"/>
          </a:p>
          <a:p>
            <a:pPr lvl="1"/>
            <a:r>
              <a:rPr lang="en-US" sz="1600" dirty="0" smtClean="0"/>
              <a:t>Every </a:t>
            </a:r>
            <a:r>
              <a:rPr lang="en-US" sz="1600" dirty="0" smtClean="0"/>
              <a:t>other Thursday, 1600 </a:t>
            </a:r>
            <a:r>
              <a:rPr lang="en-US" sz="1600" dirty="0" smtClean="0"/>
              <a:t>ET. </a:t>
            </a:r>
            <a:endParaRPr lang="en-US" sz="1600" dirty="0"/>
          </a:p>
          <a:p>
            <a:r>
              <a:rPr lang="en-US" sz="2000" dirty="0" smtClean="0"/>
              <a:t>Call in information found </a:t>
            </a:r>
            <a:r>
              <a:rPr lang="en-US" sz="2000" dirty="0"/>
              <a:t>at </a:t>
            </a:r>
            <a:r>
              <a:rPr lang="en-US" sz="2000" dirty="0">
                <a:hlinkClick r:id="rId3"/>
              </a:rPr>
              <a:t>http://www.hl7.org/Special/committees/emergencycare/</a:t>
            </a:r>
            <a:r>
              <a:rPr lang="en-US" sz="2000" dirty="0" smtClean="0">
                <a:hlinkClick r:id="rId3"/>
              </a:rPr>
              <a:t>index.cfm</a:t>
            </a:r>
            <a:r>
              <a:rPr lang="en-US" sz="2000" dirty="0" smtClean="0"/>
              <a:t>  </a:t>
            </a:r>
          </a:p>
          <a:p>
            <a:r>
              <a:rPr lang="en-US" sz="2000" dirty="0" smtClean="0"/>
              <a:t>Web </a:t>
            </a:r>
            <a:r>
              <a:rPr lang="en-US" sz="2000" dirty="0"/>
              <a:t>sharing details - to be announced via email notice to ECWG listserv </a:t>
            </a:r>
            <a:br>
              <a:rPr lang="en-US" sz="2000" dirty="0"/>
            </a:br>
            <a:endParaRPr lang="en-US" sz="2000" dirty="0"/>
          </a:p>
        </p:txBody>
      </p:sp>
      <p:sp>
        <p:nvSpPr>
          <p:cNvPr id="4" name="Date Placeholder 3"/>
          <p:cNvSpPr>
            <a:spLocks noGrp="1"/>
          </p:cNvSpPr>
          <p:nvPr>
            <p:ph type="dt" sz="half" idx="10"/>
          </p:nvPr>
        </p:nvSpPr>
        <p:spPr/>
        <p:txBody>
          <a:bodyPr/>
          <a:lstStyle/>
          <a:p>
            <a:fld id="{41955A95-33DE-47FA-8BBF-7739EFDB6290}" type="datetime1">
              <a:rPr lang="en-US" smtClean="0"/>
              <a:t>5/8/17</a:t>
            </a:fld>
            <a:endParaRPr lang="en-US" dirty="0"/>
          </a:p>
        </p:txBody>
      </p:sp>
      <p:sp>
        <p:nvSpPr>
          <p:cNvPr id="5" name="Slide Number Placeholder 4"/>
          <p:cNvSpPr>
            <a:spLocks noGrp="1"/>
          </p:cNvSpPr>
          <p:nvPr>
            <p:ph type="sldNum" sz="quarter" idx="11"/>
          </p:nvPr>
        </p:nvSpPr>
        <p:spPr/>
        <p:txBody>
          <a:bodyPr/>
          <a:lstStyle/>
          <a:p>
            <a:fld id="{2CD36790-EF9F-4521-A783-189BE19EEE4B}" type="slidenum">
              <a:rPr lang="en-US" smtClean="0"/>
              <a:pPr/>
              <a:t>10</a:t>
            </a:fld>
            <a:endParaRPr lang="en-US"/>
          </a:p>
        </p:txBody>
      </p:sp>
    </p:spTree>
    <p:extLst>
      <p:ext uri="{BB962C8B-B14F-4D97-AF65-F5344CB8AC3E}">
        <p14:creationId xmlns:p14="http://schemas.microsoft.com/office/powerpoint/2010/main" val="2333904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have our hands full…</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41955A95-33DE-47FA-8BBF-7739EFDB6290}" type="datetime1">
              <a:rPr lang="en-US" smtClean="0"/>
              <a:t>5/8/17</a:t>
            </a:fld>
            <a:endParaRPr lang="en-US" dirty="0"/>
          </a:p>
        </p:txBody>
      </p:sp>
      <p:sp>
        <p:nvSpPr>
          <p:cNvPr id="5" name="Slide Number Placeholder 4"/>
          <p:cNvSpPr>
            <a:spLocks noGrp="1"/>
          </p:cNvSpPr>
          <p:nvPr>
            <p:ph type="sldNum" sz="quarter" idx="11"/>
          </p:nvPr>
        </p:nvSpPr>
        <p:spPr/>
        <p:txBody>
          <a:bodyPr/>
          <a:lstStyle/>
          <a:p>
            <a:fld id="{2CD36790-EF9F-4521-A783-189BE19EEE4B}" type="slidenum">
              <a:rPr lang="en-US" smtClean="0"/>
              <a:pPr/>
              <a:t>11</a:t>
            </a:fld>
            <a:endParaRPr lang="en-US"/>
          </a:p>
        </p:txBody>
      </p:sp>
      <p:pic>
        <p:nvPicPr>
          <p:cNvPr id="1026" name="Picture 2" descr="spli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447800"/>
            <a:ext cx="6705600" cy="5029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574806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153400" cy="822325"/>
          </a:xfrm>
        </p:spPr>
        <p:txBody>
          <a:bodyPr/>
          <a:lstStyle/>
          <a:p>
            <a:r>
              <a:rPr lang="en-US" dirty="0" smtClean="0"/>
              <a:t>Other items</a:t>
            </a:r>
            <a:endParaRPr lang="en-US" dirty="0"/>
          </a:p>
        </p:txBody>
      </p:sp>
      <p:sp>
        <p:nvSpPr>
          <p:cNvPr id="3" name="Content Placeholder 2"/>
          <p:cNvSpPr>
            <a:spLocks noGrp="1"/>
          </p:cNvSpPr>
          <p:nvPr>
            <p:ph idx="1"/>
          </p:nvPr>
        </p:nvSpPr>
        <p:spPr/>
        <p:txBody>
          <a:bodyPr/>
          <a:lstStyle/>
          <a:p>
            <a:r>
              <a:rPr lang="en-US" dirty="0"/>
              <a:t> </a:t>
            </a:r>
          </a:p>
        </p:txBody>
      </p:sp>
      <p:sp>
        <p:nvSpPr>
          <p:cNvPr id="4" name="Date Placeholder 3"/>
          <p:cNvSpPr>
            <a:spLocks noGrp="1"/>
          </p:cNvSpPr>
          <p:nvPr>
            <p:ph type="dt" sz="half" idx="10"/>
          </p:nvPr>
        </p:nvSpPr>
        <p:spPr/>
        <p:txBody>
          <a:bodyPr/>
          <a:lstStyle/>
          <a:p>
            <a:fld id="{41955A95-33DE-47FA-8BBF-7739EFDB6290}" type="datetime1">
              <a:rPr lang="en-US" smtClean="0"/>
              <a:t>5/8/17</a:t>
            </a:fld>
            <a:endParaRPr lang="en-US" dirty="0"/>
          </a:p>
        </p:txBody>
      </p:sp>
      <p:sp>
        <p:nvSpPr>
          <p:cNvPr id="5" name="Slide Number Placeholder 4"/>
          <p:cNvSpPr>
            <a:spLocks noGrp="1"/>
          </p:cNvSpPr>
          <p:nvPr>
            <p:ph type="sldNum" sz="quarter" idx="11"/>
          </p:nvPr>
        </p:nvSpPr>
        <p:spPr/>
        <p:txBody>
          <a:bodyPr/>
          <a:lstStyle/>
          <a:p>
            <a:fld id="{2CD36790-EF9F-4521-A783-189BE19EEE4B}" type="slidenum">
              <a:rPr lang="en-US" smtClean="0"/>
              <a:pPr/>
              <a:t>2</a:t>
            </a:fld>
            <a:endParaRPr lang="en-US"/>
          </a:p>
        </p:txBody>
      </p:sp>
      <p:pic>
        <p:nvPicPr>
          <p:cNvPr id="8" name="Picture 7" descr="ED Trauma Bay.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685800"/>
            <a:ext cx="8597497" cy="5029200"/>
          </a:xfrm>
          <a:prstGeom prst="rect">
            <a:avLst/>
          </a:prstGeom>
        </p:spPr>
      </p:pic>
    </p:spTree>
    <p:extLst>
      <p:ext uri="{BB962C8B-B14F-4D97-AF65-F5344CB8AC3E}">
        <p14:creationId xmlns:p14="http://schemas.microsoft.com/office/powerpoint/2010/main" val="2151076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Group Purpose</a:t>
            </a:r>
            <a:endParaRPr lang="en-US" dirty="0"/>
          </a:p>
        </p:txBody>
      </p:sp>
      <p:sp>
        <p:nvSpPr>
          <p:cNvPr id="3" name="Content Placeholder 2"/>
          <p:cNvSpPr>
            <a:spLocks noGrp="1"/>
          </p:cNvSpPr>
          <p:nvPr>
            <p:ph idx="1"/>
          </p:nvPr>
        </p:nvSpPr>
        <p:spPr/>
        <p:txBody>
          <a:bodyPr/>
          <a:lstStyle/>
          <a:p>
            <a:r>
              <a:rPr lang="en-US" sz="2800" dirty="0" smtClean="0"/>
              <a:t>Bring the </a:t>
            </a:r>
            <a:r>
              <a:rPr lang="en-US" sz="2800" dirty="0"/>
              <a:t>unique understandings and perspectives of the emergency health care enterprise to the HL7 standards process. </a:t>
            </a:r>
            <a:endParaRPr lang="en-US" sz="2800" dirty="0" smtClean="0"/>
          </a:p>
          <a:p>
            <a:r>
              <a:rPr lang="en-US" sz="2800" dirty="0"/>
              <a:t>E</a:t>
            </a:r>
            <a:r>
              <a:rPr lang="en-US" sz="2800" dirty="0" smtClean="0"/>
              <a:t>ffective </a:t>
            </a:r>
            <a:r>
              <a:rPr lang="en-US" sz="2800" dirty="0"/>
              <a:t>function of emergency care is mission critical to the entire healthcare </a:t>
            </a:r>
            <a:r>
              <a:rPr lang="en-US" sz="2800" dirty="0" smtClean="0"/>
              <a:t>system </a:t>
            </a:r>
          </a:p>
          <a:p>
            <a:r>
              <a:rPr lang="en-US" sz="2800" dirty="0" smtClean="0"/>
              <a:t>Emergency </a:t>
            </a:r>
            <a:r>
              <a:rPr lang="en-US" sz="2800" dirty="0"/>
              <a:t>care represents care-settings quite unique from all others, this group seeks to be a reliable source of information </a:t>
            </a:r>
            <a:r>
              <a:rPr lang="en-US" sz="2800" dirty="0" err="1" smtClean="0"/>
              <a:t>r.t</a:t>
            </a:r>
            <a:r>
              <a:rPr lang="en-US" sz="2800" dirty="0" smtClean="0"/>
              <a:t> Emergency Care and </a:t>
            </a:r>
            <a:r>
              <a:rPr lang="en-US" sz="2800" dirty="0"/>
              <a:t>support for the HL7 standards mission. </a:t>
            </a:r>
          </a:p>
        </p:txBody>
      </p:sp>
      <p:sp>
        <p:nvSpPr>
          <p:cNvPr id="4" name="Date Placeholder 3"/>
          <p:cNvSpPr>
            <a:spLocks noGrp="1"/>
          </p:cNvSpPr>
          <p:nvPr>
            <p:ph type="dt" sz="half" idx="10"/>
          </p:nvPr>
        </p:nvSpPr>
        <p:spPr/>
        <p:txBody>
          <a:bodyPr/>
          <a:lstStyle/>
          <a:p>
            <a:fld id="{41955A95-33DE-47FA-8BBF-7739EFDB6290}" type="datetime1">
              <a:rPr lang="en-US" smtClean="0"/>
              <a:t>5/8/17</a:t>
            </a:fld>
            <a:endParaRPr lang="en-US" dirty="0"/>
          </a:p>
        </p:txBody>
      </p:sp>
      <p:sp>
        <p:nvSpPr>
          <p:cNvPr id="5" name="Slide Number Placeholder 4"/>
          <p:cNvSpPr>
            <a:spLocks noGrp="1"/>
          </p:cNvSpPr>
          <p:nvPr>
            <p:ph type="sldNum" sz="quarter" idx="11"/>
          </p:nvPr>
        </p:nvSpPr>
        <p:spPr/>
        <p:txBody>
          <a:bodyPr/>
          <a:lstStyle/>
          <a:p>
            <a:fld id="{2CD36790-EF9F-4521-A783-189BE19EEE4B}" type="slidenum">
              <a:rPr lang="en-US" smtClean="0"/>
              <a:pPr/>
              <a:t>3</a:t>
            </a:fld>
            <a:endParaRPr lang="en-US"/>
          </a:p>
        </p:txBody>
      </p:sp>
    </p:spTree>
    <p:extLst>
      <p:ext uri="{BB962C8B-B14F-4D97-AF65-F5344CB8AC3E}">
        <p14:creationId xmlns:p14="http://schemas.microsoft.com/office/powerpoint/2010/main" val="1203166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ECWG Platform Strategy</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41955A95-33DE-47FA-8BBF-7739EFDB6290}" type="datetime1">
              <a:rPr lang="en-US" smtClean="0"/>
              <a:t>5/8/17</a:t>
            </a:fld>
            <a:endParaRPr lang="en-US" dirty="0"/>
          </a:p>
        </p:txBody>
      </p:sp>
      <p:sp>
        <p:nvSpPr>
          <p:cNvPr id="5" name="Slide Number Placeholder 4"/>
          <p:cNvSpPr>
            <a:spLocks noGrp="1"/>
          </p:cNvSpPr>
          <p:nvPr>
            <p:ph type="sldNum" sz="quarter" idx="11"/>
          </p:nvPr>
        </p:nvSpPr>
        <p:spPr/>
        <p:txBody>
          <a:bodyPr/>
          <a:lstStyle/>
          <a:p>
            <a:fld id="{2CD36790-EF9F-4521-A783-189BE19EEE4B}" type="slidenum">
              <a:rPr lang="en-US" smtClean="0"/>
              <a:pPr/>
              <a:t>4</a:t>
            </a:fld>
            <a:endParaRPr lang="en-US"/>
          </a:p>
        </p:txBody>
      </p:sp>
      <p:pic>
        <p:nvPicPr>
          <p:cNvPr id="6" name="Picture 2" descr="C:\Users\jmcclay\Documents\Projects\ED Automation\EC-SIG\Publication\ed standard model 2012 sept 5.jpg"/>
          <p:cNvPicPr>
            <a:picLocks noChangeAspect="1" noChangeArrowheads="1"/>
          </p:cNvPicPr>
          <p:nvPr/>
        </p:nvPicPr>
        <p:blipFill>
          <a:blip r:embed="rId2" cstate="print"/>
          <a:srcRect/>
          <a:stretch>
            <a:fillRect/>
          </a:stretch>
        </p:blipFill>
        <p:spPr bwMode="auto">
          <a:xfrm>
            <a:off x="-80682" y="1314450"/>
            <a:ext cx="9381564" cy="5695950"/>
          </a:xfrm>
          <a:prstGeom prst="rect">
            <a:avLst/>
          </a:prstGeom>
          <a:noFill/>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7071" t="19101" r="26890" b="29814"/>
          <a:stretch/>
        </p:blipFill>
        <p:spPr>
          <a:xfrm>
            <a:off x="5334000" y="1676400"/>
            <a:ext cx="681402" cy="419324"/>
          </a:xfrm>
          <a:prstGeom prst="rect">
            <a:avLst/>
          </a:prstGeom>
        </p:spPr>
      </p:pic>
    </p:spTree>
    <p:extLst>
      <p:ext uri="{BB962C8B-B14F-4D97-AF65-F5344CB8AC3E}">
        <p14:creationId xmlns:p14="http://schemas.microsoft.com/office/powerpoint/2010/main" val="6642987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Care </a:t>
            </a:r>
            <a:r>
              <a:rPr lang="en-US" dirty="0" smtClean="0"/>
              <a:t>Approach</a:t>
            </a:r>
            <a:endParaRPr lang="en-US" dirty="0"/>
          </a:p>
        </p:txBody>
      </p:sp>
      <p:pic>
        <p:nvPicPr>
          <p:cNvPr id="4" name="Picture 3" descr="ECWG Project Upda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7800"/>
            <a:ext cx="9144000" cy="5049531"/>
          </a:xfrm>
          <a:prstGeom prst="rect">
            <a:avLst/>
          </a:prstGeom>
        </p:spPr>
      </p:pic>
      <p:sp>
        <p:nvSpPr>
          <p:cNvPr id="3" name="5-Point Star 2"/>
          <p:cNvSpPr/>
          <p:nvPr/>
        </p:nvSpPr>
        <p:spPr bwMode="auto">
          <a:xfrm>
            <a:off x="1600200" y="2438400"/>
            <a:ext cx="838200" cy="838200"/>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236861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822325"/>
          </a:xfrm>
        </p:spPr>
        <p:txBody>
          <a:bodyPr/>
          <a:lstStyle/>
          <a:p>
            <a:r>
              <a:rPr lang="en-US" dirty="0" smtClean="0"/>
              <a:t>ECWG Projects</a:t>
            </a:r>
            <a:endParaRPr lang="en-US" dirty="0"/>
          </a:p>
        </p:txBody>
      </p:sp>
      <p:sp>
        <p:nvSpPr>
          <p:cNvPr id="3" name="Content Placeholder 2"/>
          <p:cNvSpPr>
            <a:spLocks noGrp="1"/>
          </p:cNvSpPr>
          <p:nvPr>
            <p:ph idx="1"/>
          </p:nvPr>
        </p:nvSpPr>
        <p:spPr/>
        <p:txBody>
          <a:bodyPr/>
          <a:lstStyle/>
          <a:p>
            <a:r>
              <a:rPr lang="en-US" sz="2800" dirty="0"/>
              <a:t>Data Elements for Emergency Departments (DEEDs) 1.0– </a:t>
            </a:r>
            <a:r>
              <a:rPr lang="en-US" sz="2800" i="1" dirty="0"/>
              <a:t>update the published version to make it international</a:t>
            </a:r>
          </a:p>
          <a:p>
            <a:pPr lvl="1"/>
            <a:r>
              <a:rPr lang="en-US" sz="1400" dirty="0"/>
              <a:t>McClay JC, Park P, </a:t>
            </a:r>
            <a:r>
              <a:rPr lang="en-US" sz="1400" dirty="0" err="1"/>
              <a:t>Janczewski</a:t>
            </a:r>
            <a:r>
              <a:rPr lang="en-US" sz="1400" dirty="0"/>
              <a:t> M, Langford L; </a:t>
            </a:r>
            <a:r>
              <a:rPr lang="en-US" sz="1400" i="1" dirty="0"/>
              <a:t>Standard for Improving Emergency Information Interoperability: The HL7 Data Elements for Emergency Department Systems (DEEDS)</a:t>
            </a:r>
            <a:r>
              <a:rPr lang="en-US" sz="1400" dirty="0"/>
              <a:t>. J Am Med Inform </a:t>
            </a:r>
            <a:r>
              <a:rPr lang="en-US" sz="1400" dirty="0" err="1"/>
              <a:t>Assoc</a:t>
            </a:r>
            <a:r>
              <a:rPr lang="en-US" sz="1400" dirty="0"/>
              <a:t> (2015) 22 (3): 529-535</a:t>
            </a:r>
          </a:p>
          <a:p>
            <a:r>
              <a:rPr lang="en-US" sz="2800" dirty="0"/>
              <a:t>Functional Profile 2.0 -- </a:t>
            </a:r>
            <a:r>
              <a:rPr lang="en-US" sz="2800" i="1" dirty="0"/>
              <a:t>next</a:t>
            </a:r>
          </a:p>
          <a:p>
            <a:r>
              <a:rPr lang="en-US" sz="2800" dirty="0" smtClean="0"/>
              <a:t>Domain </a:t>
            </a:r>
            <a:r>
              <a:rPr lang="en-US" sz="2800" dirty="0"/>
              <a:t>Analysis </a:t>
            </a:r>
            <a:r>
              <a:rPr lang="en-US" sz="2800" dirty="0" smtClean="0"/>
              <a:t>Model – resolving model issues prior to publishing – </a:t>
            </a:r>
            <a:r>
              <a:rPr lang="en-US" sz="2800" i="1" dirty="0" smtClean="0"/>
              <a:t>Published end of 2015</a:t>
            </a:r>
            <a:endParaRPr lang="en-US" sz="2800" i="1" dirty="0"/>
          </a:p>
          <a:p>
            <a:endParaRPr lang="en-US" sz="1050" dirty="0" smtClean="0"/>
          </a:p>
          <a:p>
            <a:pPr marL="0" indent="0">
              <a:buNone/>
            </a:pPr>
            <a:endParaRPr lang="en-US" sz="1000" dirty="0"/>
          </a:p>
        </p:txBody>
      </p:sp>
      <p:sp>
        <p:nvSpPr>
          <p:cNvPr id="4" name="Date Placeholder 3"/>
          <p:cNvSpPr>
            <a:spLocks noGrp="1"/>
          </p:cNvSpPr>
          <p:nvPr>
            <p:ph type="dt" sz="half" idx="10"/>
          </p:nvPr>
        </p:nvSpPr>
        <p:spPr/>
        <p:txBody>
          <a:bodyPr/>
          <a:lstStyle/>
          <a:p>
            <a:fld id="{41955A95-33DE-47FA-8BBF-7739EFDB6290}" type="datetime1">
              <a:rPr lang="en-US" smtClean="0"/>
              <a:t>5/8/17</a:t>
            </a:fld>
            <a:endParaRPr lang="en-US" dirty="0"/>
          </a:p>
        </p:txBody>
      </p:sp>
      <p:sp>
        <p:nvSpPr>
          <p:cNvPr id="5" name="Slide Number Placeholder 4"/>
          <p:cNvSpPr>
            <a:spLocks noGrp="1"/>
          </p:cNvSpPr>
          <p:nvPr>
            <p:ph type="sldNum" sz="quarter" idx="11"/>
          </p:nvPr>
        </p:nvSpPr>
        <p:spPr/>
        <p:txBody>
          <a:bodyPr/>
          <a:lstStyle/>
          <a:p>
            <a:fld id="{2CD36790-EF9F-4521-A783-189BE19EEE4B}" type="slidenum">
              <a:rPr lang="en-US" smtClean="0"/>
              <a:pPr/>
              <a:t>6</a:t>
            </a:fld>
            <a:endParaRPr lang="en-US"/>
          </a:p>
        </p:txBody>
      </p:sp>
    </p:spTree>
    <p:extLst>
      <p:ext uri="{BB962C8B-B14F-4D97-AF65-F5344CB8AC3E}">
        <p14:creationId xmlns:p14="http://schemas.microsoft.com/office/powerpoint/2010/main" val="3503800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41955A95-33DE-47FA-8BBF-7739EFDB6290}" type="datetime1">
              <a:rPr lang="en-US" smtClean="0"/>
              <a:t>5/8/17</a:t>
            </a:fld>
            <a:endParaRPr lang="en-US" dirty="0"/>
          </a:p>
        </p:txBody>
      </p:sp>
      <p:sp>
        <p:nvSpPr>
          <p:cNvPr id="5" name="Slide Number Placeholder 4"/>
          <p:cNvSpPr>
            <a:spLocks noGrp="1"/>
          </p:cNvSpPr>
          <p:nvPr>
            <p:ph type="sldNum" sz="quarter" idx="11"/>
          </p:nvPr>
        </p:nvSpPr>
        <p:spPr/>
        <p:txBody>
          <a:bodyPr/>
          <a:lstStyle/>
          <a:p>
            <a:fld id="{2CD36790-EF9F-4521-A783-189BE19EEE4B}" type="slidenum">
              <a:rPr lang="en-US" smtClean="0"/>
              <a:pPr/>
              <a:t>7</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22715507"/>
              </p:ext>
            </p:extLst>
          </p:nvPr>
        </p:nvGraphicFramePr>
        <p:xfrm>
          <a:off x="228601" y="304800"/>
          <a:ext cx="8610599" cy="6046665"/>
        </p:xfrm>
        <a:graphic>
          <a:graphicData uri="http://schemas.openxmlformats.org/drawingml/2006/table">
            <a:tbl>
              <a:tblPr firstRow="1" bandRow="1">
                <a:tableStyleId>{5C22544A-7EE6-4342-B048-85BDC9FD1C3A}</a:tableStyleId>
              </a:tblPr>
              <a:tblGrid>
                <a:gridCol w="1713738"/>
                <a:gridCol w="3566346"/>
                <a:gridCol w="1462177"/>
                <a:gridCol w="1868338"/>
              </a:tblGrid>
              <a:tr h="1017605">
                <a:tc>
                  <a:txBody>
                    <a:bodyPr/>
                    <a:lstStyle/>
                    <a:p>
                      <a:r>
                        <a:rPr lang="en-US" sz="1600" dirty="0" smtClean="0"/>
                        <a:t>Project</a:t>
                      </a:r>
                      <a:r>
                        <a:rPr lang="en-US" sz="1600" baseline="0" dirty="0" smtClean="0"/>
                        <a:t> </a:t>
                      </a:r>
                      <a:r>
                        <a:rPr lang="en-US" sz="1600" dirty="0" smtClean="0"/>
                        <a:t>Name</a:t>
                      </a:r>
                      <a:endParaRPr lang="en-US" sz="1600" dirty="0"/>
                    </a:p>
                  </a:txBody>
                  <a:tcPr/>
                </a:tc>
                <a:tc>
                  <a:txBody>
                    <a:bodyPr/>
                    <a:lstStyle/>
                    <a:p>
                      <a:r>
                        <a:rPr lang="en-US" sz="1600" dirty="0" smtClean="0"/>
                        <a:t>Brief Description</a:t>
                      </a:r>
                      <a:endParaRPr lang="en-US" sz="1600" dirty="0"/>
                    </a:p>
                  </a:txBody>
                  <a:tcPr/>
                </a:tc>
                <a:tc>
                  <a:txBody>
                    <a:bodyPr/>
                    <a:lstStyle/>
                    <a:p>
                      <a:r>
                        <a:rPr lang="en-US" sz="1600" dirty="0" smtClean="0"/>
                        <a:t>Status/Progress Report</a:t>
                      </a:r>
                      <a:endParaRPr lang="en-US" sz="1600" dirty="0"/>
                    </a:p>
                  </a:txBody>
                  <a:tcPr/>
                </a:tc>
                <a:tc>
                  <a:txBody>
                    <a:bodyPr/>
                    <a:lstStyle/>
                    <a:p>
                      <a:r>
                        <a:rPr lang="en-US" sz="1600" dirty="0" smtClean="0"/>
                        <a:t>Schedule of Meetings</a:t>
                      </a:r>
                      <a:endParaRPr lang="en-US" sz="1600" dirty="0"/>
                    </a:p>
                  </a:txBody>
                  <a:tcPr/>
                </a:tc>
              </a:tr>
              <a:tr h="1573195">
                <a:tc>
                  <a:txBody>
                    <a:bodyPr/>
                    <a:lstStyle/>
                    <a:p>
                      <a:r>
                        <a:rPr lang="en-US" sz="1100" dirty="0" smtClean="0"/>
                        <a:t>DEEDS 1.2 and beyond</a:t>
                      </a:r>
                      <a:endParaRPr lang="en-US" sz="1100" dirty="0" smtClean="0"/>
                    </a:p>
                  </a:txBody>
                  <a:tcPr/>
                </a:tc>
                <a:tc>
                  <a:txBody>
                    <a:bodyPr/>
                    <a:lstStyle/>
                    <a:p>
                      <a:r>
                        <a:rPr lang="en-US" sz="1100" dirty="0" smtClean="0"/>
                        <a:t>This is an iterative project with multiple comment only and informative ballot cycles planned to move DEEDS 1.0 to DEEDS 2.0 to meet the needs of current terminology and information modeling needs. Current efforts surround</a:t>
                      </a:r>
                      <a:r>
                        <a:rPr lang="en-US" sz="1100" baseline="0" dirty="0" smtClean="0"/>
                        <a:t> the inclusion of data elements identified by Germany as relevant to the body of work</a:t>
                      </a:r>
                      <a:endParaRPr lang="en-US" sz="11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Current meeting work</a:t>
                      </a:r>
                    </a:p>
                    <a:p>
                      <a:endParaRPr lang="en-US" sz="1100" dirty="0" smtClean="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100" dirty="0" smtClean="0"/>
                        <a:t>Every other</a:t>
                      </a:r>
                      <a:r>
                        <a:rPr lang="en-US" sz="1100" baseline="0" dirty="0" smtClean="0"/>
                        <a:t> Thursday </a:t>
                      </a:r>
                      <a:r>
                        <a:rPr lang="en-US" sz="1100" dirty="0" smtClean="0"/>
                        <a:t> 4:00pm US Eastern. </a:t>
                      </a:r>
                    </a:p>
                    <a:p>
                      <a:endParaRPr lang="en-US" sz="1100" kern="1200" dirty="0">
                        <a:solidFill>
                          <a:schemeClr val="dk1"/>
                        </a:solidFill>
                        <a:latin typeface="+mn-lt"/>
                        <a:ea typeface="+mn-ea"/>
                        <a:cs typeface="+mn-cs"/>
                      </a:endParaRPr>
                    </a:p>
                  </a:txBody>
                  <a:tcPr/>
                </a:tc>
              </a:tr>
              <a:tr h="11495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ED Functional Profile</a:t>
                      </a:r>
                      <a:r>
                        <a:rPr lang="en-US" sz="1100" baseline="0" dirty="0" smtClean="0"/>
                        <a:t> 2.0</a:t>
                      </a:r>
                      <a:endParaRPr lang="en-US" sz="1100" dirty="0" smtClean="0"/>
                    </a:p>
                    <a:p>
                      <a:endParaRPr lang="en-US" sz="1100" dirty="0"/>
                    </a:p>
                  </a:txBody>
                  <a:tcPr/>
                </a:tc>
                <a:tc>
                  <a:txBody>
                    <a:bodyPr/>
                    <a:lstStyle/>
                    <a:p>
                      <a:r>
                        <a:rPr lang="en-US" sz="1100" dirty="0" smtClean="0"/>
                        <a:t>This project will update and revise the EDIS FP version 1.0 published in 2007, and</a:t>
                      </a:r>
                      <a:r>
                        <a:rPr lang="en-US" sz="1100" baseline="0" dirty="0" smtClean="0"/>
                        <a:t> will </a:t>
                      </a:r>
                      <a:r>
                        <a:rPr lang="en-US" sz="1100" dirty="0" smtClean="0"/>
                        <a:t>conform to the HL7 Electronic Health Record-Systems Functional Model v 2.0 (EHR-S FM) . The EDIS-FP will provide functional data standards and related conformance criteria for EHR systems specific to the needs of the hospital-based emergency departments and the emergency care enterprise in the United States. The EDIS FP will provide functions necessary for both civilian and military emergency care.</a:t>
                      </a:r>
                      <a:endParaRPr lang="en-US" sz="1100" dirty="0"/>
                    </a:p>
                  </a:txBody>
                  <a:tcPr/>
                </a:tc>
                <a:tc>
                  <a:txBody>
                    <a:bodyPr/>
                    <a:lstStyle/>
                    <a:p>
                      <a:r>
                        <a:rPr lang="en-US" sz="1100" dirty="0" smtClean="0"/>
                        <a:t>Early Development</a:t>
                      </a:r>
                      <a:endParaRPr lang="en-US" sz="11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100" dirty="0" smtClean="0"/>
                        <a:t>Not currently</a:t>
                      </a:r>
                      <a:r>
                        <a:rPr lang="en-US" sz="1100" baseline="0" dirty="0" smtClean="0"/>
                        <a:t> scheduled. </a:t>
                      </a:r>
                      <a:endParaRPr lang="en-US" sz="1100" dirty="0" smtClean="0"/>
                    </a:p>
                  </a:txBody>
                  <a:tcPr/>
                </a:tc>
              </a:tr>
              <a:tr h="1688025">
                <a:tc>
                  <a:txBody>
                    <a:bodyPr/>
                    <a:lstStyle/>
                    <a:p>
                      <a:r>
                        <a:rPr lang="en-US" sz="1100" dirty="0" smtClean="0"/>
                        <a:t>EC</a:t>
                      </a:r>
                      <a:r>
                        <a:rPr lang="en-US" sz="1100" baseline="0" dirty="0" smtClean="0"/>
                        <a:t> Domain Analysis Model</a:t>
                      </a:r>
                      <a:endParaRPr lang="en-US" sz="1100" dirty="0"/>
                    </a:p>
                  </a:txBody>
                  <a:tcPr/>
                </a:tc>
                <a:tc>
                  <a:txBody>
                    <a:bodyPr/>
                    <a:lstStyle/>
                    <a:p>
                      <a:r>
                        <a:rPr lang="en-US" sz="1100" dirty="0" smtClean="0"/>
                        <a:t>The scope of this project is to create a Domain Analyses Model (DAM) for Emergency Care. The initial scope include in-hospital emergency care. The intent of this Domain Analysis Model is to create the general foundation of the Emergency Care domain for use by more detailed future projects.</a:t>
                      </a:r>
                      <a:endParaRPr lang="en-US" sz="1100" dirty="0"/>
                    </a:p>
                  </a:txBody>
                  <a:tcPr/>
                </a:tc>
                <a:tc>
                  <a:txBody>
                    <a:bodyPr/>
                    <a:lstStyle/>
                    <a:p>
                      <a:r>
                        <a:rPr lang="en-US" sz="1100" dirty="0" smtClean="0"/>
                        <a:t>About to be published</a:t>
                      </a:r>
                      <a:endParaRPr lang="en-US" sz="1100" dirty="0"/>
                    </a:p>
                  </a:txBody>
                  <a:tcPr/>
                </a:tc>
                <a:tc>
                  <a:txBody>
                    <a:bodyPr/>
                    <a:lstStyle/>
                    <a:p>
                      <a:r>
                        <a:rPr lang="en-US" sz="1100" dirty="0" smtClean="0"/>
                        <a:t>Not currently</a:t>
                      </a:r>
                      <a:r>
                        <a:rPr lang="en-US" sz="1100" baseline="0" dirty="0" smtClean="0"/>
                        <a:t> scheduled</a:t>
                      </a:r>
                      <a:endParaRPr lang="en-US" sz="1100" dirty="0"/>
                    </a:p>
                  </a:txBody>
                  <a:tcPr/>
                </a:tc>
              </a:tr>
            </a:tbl>
          </a:graphicData>
        </a:graphic>
      </p:graphicFrame>
    </p:spTree>
    <p:extLst>
      <p:ext uri="{BB962C8B-B14F-4D97-AF65-F5344CB8AC3E}">
        <p14:creationId xmlns:p14="http://schemas.microsoft.com/office/powerpoint/2010/main" val="36901457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Collaborative Projects</a:t>
            </a:r>
            <a:endParaRPr lang="en-US" dirty="0"/>
          </a:p>
        </p:txBody>
      </p:sp>
      <p:sp>
        <p:nvSpPr>
          <p:cNvPr id="3" name="Content Placeholder 2"/>
          <p:cNvSpPr>
            <a:spLocks noGrp="1"/>
          </p:cNvSpPr>
          <p:nvPr>
            <p:ph idx="1"/>
          </p:nvPr>
        </p:nvSpPr>
        <p:spPr/>
        <p:txBody>
          <a:bodyPr/>
          <a:lstStyle/>
          <a:p>
            <a:r>
              <a:rPr lang="en-US" dirty="0" smtClean="0"/>
              <a:t>Trauma DAM – CIC</a:t>
            </a:r>
            <a:endParaRPr lang="en-US" sz="2400" i="1" dirty="0" smtClean="0"/>
          </a:p>
          <a:p>
            <a:r>
              <a:rPr lang="en-US" dirty="0" smtClean="0"/>
              <a:t>Essential Documentation for Children with Special Needs – Child </a:t>
            </a:r>
            <a:r>
              <a:rPr lang="en-US" dirty="0" smtClean="0"/>
              <a:t>Health/PCWG</a:t>
            </a:r>
            <a:endParaRPr lang="en-US" dirty="0" smtClean="0"/>
          </a:p>
          <a:p>
            <a:r>
              <a:rPr lang="en-US" dirty="0" smtClean="0"/>
              <a:t>Health Concern – Patient Care</a:t>
            </a:r>
          </a:p>
          <a:p>
            <a:r>
              <a:rPr lang="en-US" dirty="0" smtClean="0"/>
              <a:t>FHIR Resources – Patient Care</a:t>
            </a:r>
          </a:p>
          <a:p>
            <a:r>
              <a:rPr lang="en-US" dirty="0" smtClean="0"/>
              <a:t>Clinicians on FHIR</a:t>
            </a:r>
          </a:p>
          <a:p>
            <a:r>
              <a:rPr lang="en-US" dirty="0" smtClean="0"/>
              <a:t>EMS DAM – CIC</a:t>
            </a:r>
          </a:p>
          <a:p>
            <a:r>
              <a:rPr lang="en-US" dirty="0" smtClean="0"/>
              <a:t>OASIS TEP - PHER</a:t>
            </a:r>
          </a:p>
        </p:txBody>
      </p:sp>
      <p:sp>
        <p:nvSpPr>
          <p:cNvPr id="4" name="Date Placeholder 3"/>
          <p:cNvSpPr>
            <a:spLocks noGrp="1"/>
          </p:cNvSpPr>
          <p:nvPr>
            <p:ph type="dt" sz="half" idx="10"/>
          </p:nvPr>
        </p:nvSpPr>
        <p:spPr/>
        <p:txBody>
          <a:bodyPr/>
          <a:lstStyle/>
          <a:p>
            <a:fld id="{41955A95-33DE-47FA-8BBF-7739EFDB6290}" type="datetime1">
              <a:rPr lang="en-US" smtClean="0"/>
              <a:t>5/8/17</a:t>
            </a:fld>
            <a:endParaRPr lang="en-US" dirty="0"/>
          </a:p>
        </p:txBody>
      </p:sp>
      <p:sp>
        <p:nvSpPr>
          <p:cNvPr id="5" name="Slide Number Placeholder 4"/>
          <p:cNvSpPr>
            <a:spLocks noGrp="1"/>
          </p:cNvSpPr>
          <p:nvPr>
            <p:ph type="sldNum" sz="quarter" idx="11"/>
          </p:nvPr>
        </p:nvSpPr>
        <p:spPr/>
        <p:txBody>
          <a:bodyPr/>
          <a:lstStyle/>
          <a:p>
            <a:fld id="{2CD36790-EF9F-4521-A783-189BE19EEE4B}" type="slidenum">
              <a:rPr lang="en-US" smtClean="0"/>
              <a:pPr/>
              <a:t>8</a:t>
            </a:fld>
            <a:endParaRPr lang="en-US"/>
          </a:p>
        </p:txBody>
      </p:sp>
    </p:spTree>
    <p:extLst>
      <p:ext uri="{BB962C8B-B14F-4D97-AF65-F5344CB8AC3E}">
        <p14:creationId xmlns:p14="http://schemas.microsoft.com/office/powerpoint/2010/main" val="1181491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Meetings this week</a:t>
            </a:r>
            <a:endParaRPr lang="en-US" dirty="0"/>
          </a:p>
        </p:txBody>
      </p:sp>
      <p:sp>
        <p:nvSpPr>
          <p:cNvPr id="3" name="Content Placeholder 2"/>
          <p:cNvSpPr>
            <a:spLocks noGrp="1"/>
          </p:cNvSpPr>
          <p:nvPr>
            <p:ph idx="1"/>
          </p:nvPr>
        </p:nvSpPr>
        <p:spPr/>
        <p:txBody>
          <a:bodyPr/>
          <a:lstStyle/>
          <a:p>
            <a:r>
              <a:rPr lang="en-US" sz="2400" dirty="0" smtClean="0"/>
              <a:t>Monday – Q2 Joint Report</a:t>
            </a:r>
          </a:p>
          <a:p>
            <a:r>
              <a:rPr lang="en-US" sz="2400" dirty="0" smtClean="0"/>
              <a:t>Tuesday</a:t>
            </a:r>
          </a:p>
          <a:p>
            <a:pPr lvl="1"/>
            <a:r>
              <a:rPr lang="en-US" sz="2000" dirty="0" smtClean="0"/>
              <a:t>Q1 – Joint with PC, CIMI, FHIR-I</a:t>
            </a:r>
          </a:p>
          <a:p>
            <a:pPr lvl="1"/>
            <a:r>
              <a:rPr lang="en-US" sz="2000" dirty="0" smtClean="0"/>
              <a:t>Q2 – </a:t>
            </a:r>
            <a:r>
              <a:rPr lang="en-US" sz="2000" dirty="0" smtClean="0">
                <a:solidFill>
                  <a:srgbClr val="C00000"/>
                </a:solidFill>
              </a:rPr>
              <a:t>ECWG Meeting</a:t>
            </a:r>
          </a:p>
          <a:p>
            <a:pPr lvl="1"/>
            <a:r>
              <a:rPr lang="en-US" sz="2000" dirty="0" smtClean="0"/>
              <a:t>Q3 – Joint with SD, AID, ARB, BR&amp;R, CS, Conformanc</a:t>
            </a:r>
            <a:r>
              <a:rPr lang="en-US" sz="2000" dirty="0" smtClean="0"/>
              <a:t>e, </a:t>
            </a:r>
            <a:r>
              <a:rPr lang="en-US" sz="2000" dirty="0" err="1" smtClean="0"/>
              <a:t>Educaiton</a:t>
            </a:r>
            <a:r>
              <a:rPr lang="en-US" sz="2000" dirty="0" smtClean="0"/>
              <a:t>, EST, FM, ITS, </a:t>
            </a:r>
            <a:r>
              <a:rPr lang="en-US" sz="2000" dirty="0" err="1" smtClean="0"/>
              <a:t>MnM</a:t>
            </a:r>
            <a:r>
              <a:rPr lang="en-US" sz="2000" dirty="0" smtClean="0"/>
              <a:t>, V2 publishing, SGB, Templates</a:t>
            </a:r>
          </a:p>
          <a:p>
            <a:r>
              <a:rPr lang="en-US" sz="2400" dirty="0" smtClean="0"/>
              <a:t>Wednesday</a:t>
            </a:r>
          </a:p>
          <a:p>
            <a:pPr lvl="1"/>
            <a:r>
              <a:rPr lang="en-US" sz="2000" dirty="0" smtClean="0"/>
              <a:t>Q1 – </a:t>
            </a:r>
            <a:r>
              <a:rPr lang="en-US" sz="2000" dirty="0" smtClean="0">
                <a:solidFill>
                  <a:srgbClr val="C00000"/>
                </a:solidFill>
              </a:rPr>
              <a:t>ECWG Meeting</a:t>
            </a:r>
          </a:p>
          <a:p>
            <a:pPr lvl="1"/>
            <a:r>
              <a:rPr lang="en-US" sz="2000" dirty="0" smtClean="0"/>
              <a:t>Q4 – </a:t>
            </a:r>
            <a:r>
              <a:rPr lang="en-US" sz="2000" dirty="0" smtClean="0">
                <a:solidFill>
                  <a:srgbClr val="C00000"/>
                </a:solidFill>
              </a:rPr>
              <a:t>ECWG Meeting</a:t>
            </a:r>
          </a:p>
          <a:p>
            <a:r>
              <a:rPr lang="en-US" sz="2500" dirty="0" smtClean="0"/>
              <a:t>Thursday</a:t>
            </a:r>
          </a:p>
          <a:p>
            <a:pPr lvl="1"/>
            <a:r>
              <a:rPr lang="en-US" sz="2000" dirty="0" smtClean="0"/>
              <a:t>Q3 – </a:t>
            </a:r>
            <a:r>
              <a:rPr lang="en-US" sz="2000" dirty="0" smtClean="0">
                <a:solidFill>
                  <a:srgbClr val="C00000"/>
                </a:solidFill>
              </a:rPr>
              <a:t>ECWG Meeting</a:t>
            </a:r>
            <a:endParaRPr lang="en-US" sz="2000" dirty="0">
              <a:solidFill>
                <a:srgbClr val="C00000"/>
              </a:solidFill>
            </a:endParaRPr>
          </a:p>
        </p:txBody>
      </p:sp>
      <p:sp>
        <p:nvSpPr>
          <p:cNvPr id="4" name="Date Placeholder 3"/>
          <p:cNvSpPr>
            <a:spLocks noGrp="1"/>
          </p:cNvSpPr>
          <p:nvPr>
            <p:ph type="dt" sz="half" idx="10"/>
          </p:nvPr>
        </p:nvSpPr>
        <p:spPr/>
        <p:txBody>
          <a:bodyPr/>
          <a:lstStyle/>
          <a:p>
            <a:fld id="{41955A95-33DE-47FA-8BBF-7739EFDB6290}" type="datetime1">
              <a:rPr lang="en-US" smtClean="0"/>
              <a:t>5/8/17</a:t>
            </a:fld>
            <a:endParaRPr lang="en-US" dirty="0"/>
          </a:p>
        </p:txBody>
      </p:sp>
      <p:sp>
        <p:nvSpPr>
          <p:cNvPr id="5" name="Slide Number Placeholder 4"/>
          <p:cNvSpPr>
            <a:spLocks noGrp="1"/>
          </p:cNvSpPr>
          <p:nvPr>
            <p:ph type="sldNum" sz="quarter" idx="11"/>
          </p:nvPr>
        </p:nvSpPr>
        <p:spPr/>
        <p:txBody>
          <a:bodyPr/>
          <a:lstStyle/>
          <a:p>
            <a:fld id="{2CD36790-EF9F-4521-A783-189BE19EEE4B}" type="slidenum">
              <a:rPr lang="en-US" smtClean="0"/>
              <a:pPr/>
              <a:t>9</a:t>
            </a:fld>
            <a:endParaRPr lang="en-US"/>
          </a:p>
        </p:txBody>
      </p:sp>
    </p:spTree>
    <p:extLst>
      <p:ext uri="{BB962C8B-B14F-4D97-AF65-F5344CB8AC3E}">
        <p14:creationId xmlns:p14="http://schemas.microsoft.com/office/powerpoint/2010/main" val="1113652340"/>
      </p:ext>
    </p:extLst>
  </p:cSld>
  <p:clrMapOvr>
    <a:masterClrMapping/>
  </p:clrMapOvr>
</p:sld>
</file>

<file path=ppt/theme/theme1.xml><?xml version="1.0" encoding="utf-8"?>
<a:theme xmlns:a="http://schemas.openxmlformats.org/drawingml/2006/main" name="Refined">
  <a:themeElements>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fontScheme name="Refined">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593</TotalTime>
  <Words>578</Words>
  <Application>Microsoft Macintosh PowerPoint</Application>
  <PresentationFormat>On-screen Show (4:3)</PresentationFormat>
  <Paragraphs>85</Paragraphs>
  <Slides>11</Slides>
  <Notes>2</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Times New Roman</vt:lpstr>
      <vt:lpstr>Verdana</vt:lpstr>
      <vt:lpstr>Wingdings</vt:lpstr>
      <vt:lpstr>Arial</vt:lpstr>
      <vt:lpstr>Refined</vt:lpstr>
      <vt:lpstr>Emergency Care Work Group</vt:lpstr>
      <vt:lpstr>Other items</vt:lpstr>
      <vt:lpstr>Work Group Purpose</vt:lpstr>
      <vt:lpstr>ECWG Platform Strategy</vt:lpstr>
      <vt:lpstr>Emergency Care Approach</vt:lpstr>
      <vt:lpstr>ECWG Projects</vt:lpstr>
      <vt:lpstr>PowerPoint Presentation</vt:lpstr>
      <vt:lpstr>Collaborative Projects</vt:lpstr>
      <vt:lpstr>Meetings this week</vt:lpstr>
      <vt:lpstr>Where help is needed</vt:lpstr>
      <vt:lpstr>We have our hands full…</vt:lpstr>
    </vt:vector>
  </TitlesOfParts>
  <Company>Stewardshop</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Shelly Ross</dc:creator>
  <cp:lastModifiedBy>Laura Heermann Langford</cp:lastModifiedBy>
  <cp:revision>66</cp:revision>
  <dcterms:created xsi:type="dcterms:W3CDTF">2008-01-21T06:12:12Z</dcterms:created>
  <dcterms:modified xsi:type="dcterms:W3CDTF">2017-05-08T07:57:58Z</dcterms:modified>
</cp:coreProperties>
</file>