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836" r:id="rId2"/>
    <p:sldId id="811" r:id="rId3"/>
    <p:sldId id="846" r:id="rId4"/>
    <p:sldId id="848" r:id="rId5"/>
    <p:sldId id="838" r:id="rId6"/>
    <p:sldId id="849" r:id="rId7"/>
    <p:sldId id="850" r:id="rId8"/>
    <p:sldId id="847" r:id="rId9"/>
    <p:sldId id="851" r:id="rId10"/>
    <p:sldId id="852" r:id="rId11"/>
  </p:sldIdLst>
  <p:sldSz cx="9144000" cy="6858000" type="screen4x3"/>
  <p:notesSz cx="7010400" cy="92964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292929"/>
    <a:srgbClr val="7AC4F2"/>
    <a:srgbClr val="0066FF"/>
    <a:srgbClr val="ACB6AB"/>
    <a:srgbClr val="CACEC2"/>
    <a:srgbClr val="FFCC99"/>
    <a:srgbClr val="00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37" autoAdjust="0"/>
    <p:restoredTop sz="97404" autoAdjust="0"/>
  </p:normalViewPr>
  <p:slideViewPr>
    <p:cSldViewPr>
      <p:cViewPr varScale="1">
        <p:scale>
          <a:sx n="116" d="100"/>
          <a:sy n="116" d="100"/>
        </p:scale>
        <p:origin x="-102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2004" y="-84"/>
      </p:cViewPr>
      <p:guideLst>
        <p:guide orient="horz" pos="2928"/>
        <p:guide pos="2208"/>
      </p:guideLst>
    </p:cSldViewPr>
  </p:notes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8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Presented by Francis Lau</a:t>
            </a:r>
          </a:p>
        </p:txBody>
      </p:sp>
      <p:sp>
        <p:nvSpPr>
          <p:cNvPr id="168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E6281CC2-6389-42B3-A3DB-E07B3AE0263C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 smtClean="0"/>
              <a:t>Click to edit Master text styles</a:t>
            </a:r>
          </a:p>
          <a:p>
            <a:pPr lvl="1"/>
            <a:r>
              <a:rPr lang="en-CA" noProof="0" smtClean="0"/>
              <a:t>Second level</a:t>
            </a:r>
          </a:p>
          <a:p>
            <a:pPr lvl="2"/>
            <a:r>
              <a:rPr lang="en-CA" noProof="0" smtClean="0"/>
              <a:t>Third level</a:t>
            </a:r>
          </a:p>
          <a:p>
            <a:pPr lvl="3"/>
            <a:r>
              <a:rPr lang="en-CA" noProof="0" smtClean="0"/>
              <a:t>Fourth level</a:t>
            </a:r>
          </a:p>
          <a:p>
            <a:pPr lvl="4"/>
            <a:r>
              <a:rPr lang="en-CA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CA"/>
              <a:t>Presented by Francis Lau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812D03FA-AF98-45C3-97EE-CB8E2869CF35}" type="slidenum">
              <a:rPr lang="en-CA"/>
              <a:pPr>
                <a:defRPr/>
              </a:pPr>
              <a:t>‹N°›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434975" y="962025"/>
            <a:ext cx="8709025" cy="53975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5613" y="120316"/>
            <a:ext cx="8359524" cy="724234"/>
          </a:xfrm>
        </p:spPr>
        <p:txBody>
          <a:bodyPr/>
          <a:lstStyle>
            <a:lvl1pPr>
              <a:defRPr sz="2800" b="1">
                <a:solidFill>
                  <a:schemeClr val="accent2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5613" y="1175656"/>
            <a:ext cx="8364537" cy="5274357"/>
          </a:xfrm>
        </p:spPr>
        <p:txBody>
          <a:bodyPr/>
          <a:lstStyle>
            <a:lvl1pPr marL="265113" indent="-265113">
              <a:buClr>
                <a:schemeClr val="tx2">
                  <a:lumMod val="75000"/>
                </a:schemeClr>
              </a:buClr>
              <a:defRPr sz="2400"/>
            </a:lvl1pPr>
            <a:lvl2pPr marL="625475" indent="-279400">
              <a:buClr>
                <a:schemeClr val="accent2"/>
              </a:buClr>
              <a:buFont typeface="Wingdings" pitchFamily="2" charset="2"/>
              <a:buChar char="§"/>
              <a:defRPr sz="2000"/>
            </a:lvl2pPr>
            <a:lvl3pPr marL="901700" indent="-227013">
              <a:buClr>
                <a:schemeClr val="accent4">
                  <a:lumMod val="50000"/>
                </a:schemeClr>
              </a:buClr>
              <a:buFont typeface="Courier New" pitchFamily="49" charset="0"/>
              <a:buChar char="o"/>
              <a:defRPr sz="1800"/>
            </a:lvl3pPr>
            <a:lvl4pPr marL="1160463" indent="-241300">
              <a:buClr>
                <a:schemeClr val="accent1">
                  <a:lumMod val="50000"/>
                </a:schemeClr>
              </a:buClr>
              <a:buFont typeface="Wingdings" pitchFamily="2" charset="2"/>
              <a:buChar char="ü"/>
              <a:defRPr sz="1600"/>
            </a:lvl4pPr>
            <a:lvl5pPr marL="1431925" indent="-219075">
              <a:defRPr sz="1400"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29413" y="968375"/>
            <a:ext cx="2090737" cy="5481638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5613" y="968375"/>
            <a:ext cx="6121400" cy="54816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5613" y="968375"/>
            <a:ext cx="7769225" cy="4572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CA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5613" y="1568450"/>
            <a:ext cx="8364537" cy="4881563"/>
          </a:xfrm>
        </p:spPr>
        <p:txBody>
          <a:bodyPr/>
          <a:lstStyle/>
          <a:p>
            <a:pPr lvl="0"/>
            <a:endParaRPr lang="en-CA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CA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199" y="1743303"/>
            <a:ext cx="7355251" cy="2102983"/>
          </a:xfrm>
        </p:spPr>
        <p:txBody>
          <a:bodyPr/>
          <a:lstStyle>
            <a:lvl1pPr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CA" dirty="0"/>
              <a:t>Click to edit Master title style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1"/>
          </p:nvPr>
        </p:nvSpPr>
        <p:spPr>
          <a:xfrm>
            <a:off x="479425" y="4281488"/>
            <a:ext cx="5094288" cy="1466850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fr-FR" dirty="0" smtClean="0"/>
              <a:t>Cliquez pour modifier les styles du texte du masque</a:t>
            </a:r>
            <a:endParaRPr lang="en-CA" dirty="0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2"/>
          </p:nvPr>
        </p:nvSpPr>
        <p:spPr>
          <a:xfrm>
            <a:off x="2051650" y="6470041"/>
            <a:ext cx="5040806" cy="360363"/>
          </a:xfrm>
        </p:spPr>
        <p:txBody>
          <a:bodyPr anchor="ctr"/>
          <a:lstStyle>
            <a:lvl1pPr algn="ctr">
              <a:buNone/>
              <a:defRPr sz="1200">
                <a:solidFill>
                  <a:srgbClr val="FFFFCC"/>
                </a:solidFill>
              </a:defRPr>
            </a:lvl1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434975" y="962025"/>
            <a:ext cx="8709025" cy="53975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5613" y="120316"/>
            <a:ext cx="8359524" cy="724234"/>
          </a:xfrm>
        </p:spPr>
        <p:txBody>
          <a:bodyPr/>
          <a:lstStyle>
            <a:lvl1pPr>
              <a:defRPr sz="2800" b="1">
                <a:solidFill>
                  <a:schemeClr val="accent2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5613" y="1175656"/>
            <a:ext cx="8364537" cy="5274357"/>
          </a:xfrm>
        </p:spPr>
        <p:txBody>
          <a:bodyPr/>
          <a:lstStyle>
            <a:lvl1pPr marL="265113" indent="-265113">
              <a:buClr>
                <a:schemeClr val="tx2">
                  <a:lumMod val="75000"/>
                </a:schemeClr>
              </a:buClr>
              <a:defRPr sz="2400"/>
            </a:lvl1pPr>
            <a:lvl2pPr marL="625475" indent="-279400">
              <a:buClr>
                <a:schemeClr val="accent2"/>
              </a:buClr>
              <a:buFont typeface="Wingdings" pitchFamily="2" charset="2"/>
              <a:buChar char="§"/>
              <a:defRPr sz="2000"/>
            </a:lvl2pPr>
            <a:lvl3pPr marL="901700" indent="-227013">
              <a:buClr>
                <a:schemeClr val="accent4">
                  <a:lumMod val="50000"/>
                </a:schemeClr>
              </a:buClr>
              <a:buFont typeface="Courier New" pitchFamily="49" charset="0"/>
              <a:buChar char="o"/>
              <a:defRPr sz="1800"/>
            </a:lvl3pPr>
            <a:lvl4pPr marL="1160463" indent="-241300">
              <a:buClr>
                <a:schemeClr val="accent1">
                  <a:lumMod val="75000"/>
                </a:schemeClr>
              </a:buClr>
              <a:buFont typeface="Wingdings" pitchFamily="2" charset="2"/>
              <a:buChar char="ü"/>
              <a:defRPr sz="1600"/>
            </a:lvl4pPr>
            <a:lvl5pPr marL="1431925" indent="-219075">
              <a:defRPr sz="1400"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480" y="3507125"/>
            <a:ext cx="7772400" cy="1146045"/>
          </a:xfrm>
        </p:spPr>
        <p:txBody>
          <a:bodyPr anchor="b"/>
          <a:lstStyle>
            <a:lvl1pPr algn="l">
              <a:defRPr sz="2800" b="1" cap="all">
                <a:solidFill>
                  <a:schemeClr val="accent2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en-CA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27480" y="4725180"/>
            <a:ext cx="7772400" cy="1500187"/>
          </a:xfrm>
        </p:spPr>
        <p:txBody>
          <a:bodyPr/>
          <a:lstStyle>
            <a:lvl1pPr marL="179388" indent="-179388">
              <a:buClr>
                <a:schemeClr val="accent2"/>
              </a:buClr>
              <a:buFont typeface="Arial" pitchFamily="34" charset="0"/>
              <a:buChar char="•"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434975" y="962025"/>
            <a:ext cx="8709025" cy="53975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 b="1">
                <a:solidFill>
                  <a:schemeClr val="accent2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5613" y="1190172"/>
            <a:ext cx="4105275" cy="525984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13288" y="1190172"/>
            <a:ext cx="4106862" cy="525984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auto">
          <a:xfrm>
            <a:off x="434975" y="962025"/>
            <a:ext cx="8709025" cy="539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440" y="260560"/>
            <a:ext cx="8229600" cy="581705"/>
          </a:xfrm>
        </p:spPr>
        <p:txBody>
          <a:bodyPr/>
          <a:lstStyle>
            <a:lvl1pPr>
              <a:defRPr sz="2800" b="1"/>
            </a:lvl1pPr>
          </a:lstStyle>
          <a:p>
            <a:r>
              <a:rPr lang="fr-FR" dirty="0" smtClean="0"/>
              <a:t>Cliquez pour modifier le style du titre</a:t>
            </a:r>
            <a:endParaRPr lang="en-CA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340710"/>
            <a:ext cx="4040188" cy="834165"/>
          </a:xfrm>
        </p:spPr>
        <p:txBody>
          <a:bodyPr anchor="ctr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27854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CA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340710"/>
            <a:ext cx="4041775" cy="834165"/>
          </a:xfrm>
        </p:spPr>
        <p:txBody>
          <a:bodyPr anchor="ctr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27854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446088" y="962025"/>
            <a:ext cx="8709025" cy="53975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46222" y="116540"/>
            <a:ext cx="7769225" cy="745240"/>
          </a:xfrm>
        </p:spPr>
        <p:txBody>
          <a:bodyPr/>
          <a:lstStyle>
            <a:lvl1pPr>
              <a:defRPr sz="2800" b="1">
                <a:solidFill>
                  <a:schemeClr val="accent2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387350"/>
            <a:ext cx="7769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089025"/>
            <a:ext cx="8364537" cy="536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 smtClean="0"/>
          </a:p>
        </p:txBody>
      </p:sp>
      <p:sp>
        <p:nvSpPr>
          <p:cNvPr id="1044" name="Text Box 20"/>
          <p:cNvSpPr txBox="1">
            <a:spLocks noChangeArrowheads="1"/>
          </p:cNvSpPr>
          <p:nvPr userDrawn="1"/>
        </p:nvSpPr>
        <p:spPr bwMode="auto">
          <a:xfrm>
            <a:off x="8067675" y="6572250"/>
            <a:ext cx="998538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pPr algn="r">
              <a:defRPr/>
            </a:pPr>
            <a:r>
              <a:rPr lang="en-US" sz="1200" b="0">
                <a:solidFill>
                  <a:srgbClr val="292929"/>
                </a:solidFill>
              </a:rPr>
              <a:t>Page </a:t>
            </a:r>
            <a:fld id="{DAEA4066-89AA-44C7-A2C3-5CD16CB332EC}" type="slidenum">
              <a:rPr lang="en-US" sz="1200" b="0">
                <a:solidFill>
                  <a:srgbClr val="292929"/>
                </a:solidFill>
              </a:rPr>
              <a:pPr algn="r">
                <a:defRPr/>
              </a:pPr>
              <a:t>‹N°›</a:t>
            </a:fld>
            <a:endParaRPr lang="en-CA" sz="1200">
              <a:solidFill>
                <a:srgbClr val="292929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6" r:id="rId1"/>
    <p:sldLayoutId id="2147483947" r:id="rId2"/>
    <p:sldLayoutId id="2147483948" r:id="rId3"/>
    <p:sldLayoutId id="2147483939" r:id="rId4"/>
    <p:sldLayoutId id="2147483949" r:id="rId5"/>
    <p:sldLayoutId id="2147483950" r:id="rId6"/>
    <p:sldLayoutId id="2147483951" r:id="rId7"/>
    <p:sldLayoutId id="2147483940" r:id="rId8"/>
    <p:sldLayoutId id="2147483941" r:id="rId9"/>
    <p:sldLayoutId id="2147483942" r:id="rId10"/>
    <p:sldLayoutId id="2147483943" r:id="rId11"/>
    <p:sldLayoutId id="2147483944" r:id="rId12"/>
    <p:sldLayoutId id="2147483945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900">
          <a:solidFill>
            <a:srgbClr val="00528B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900">
          <a:solidFill>
            <a:srgbClr val="00528B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900">
          <a:solidFill>
            <a:srgbClr val="00528B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900">
          <a:solidFill>
            <a:srgbClr val="00528B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900">
          <a:solidFill>
            <a:srgbClr val="00528B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Verdana" pitchFamily="34" charset="0"/>
        </a:defRPr>
      </a:lvl9pPr>
    </p:titleStyle>
    <p:bodyStyle>
      <a:lvl1pPr marL="231775" indent="-23177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292929"/>
          </a:solidFill>
          <a:latin typeface="+mn-lt"/>
          <a:ea typeface="+mn-ea"/>
          <a:cs typeface="+mn-cs"/>
        </a:defRPr>
      </a:lvl1pPr>
      <a:lvl2pPr marL="623888" indent="-277813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292929"/>
          </a:solidFill>
          <a:latin typeface="+mn-lt"/>
        </a:defRPr>
      </a:lvl2pPr>
      <a:lvl3pPr marL="965200" indent="-227013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−"/>
        <a:defRPr>
          <a:solidFill>
            <a:srgbClr val="292929"/>
          </a:solidFill>
          <a:latin typeface="+mn-lt"/>
        </a:defRPr>
      </a:lvl3pPr>
      <a:lvl4pPr marL="1320800" indent="-2413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292929"/>
          </a:solidFill>
          <a:latin typeface="+mn-lt"/>
        </a:defRPr>
      </a:lvl4pPr>
      <a:lvl5pPr marL="1712913" indent="-219075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-"/>
        <a:defRPr sz="1600">
          <a:solidFill>
            <a:srgbClr val="292929"/>
          </a:solidFill>
          <a:latin typeface="+mn-lt"/>
        </a:defRPr>
      </a:lvl5pPr>
      <a:lvl6pPr marL="2170113" indent="-219075" algn="l" rtl="0" fontAlgn="base">
        <a:spcBef>
          <a:spcPct val="20000"/>
        </a:spcBef>
        <a:spcAft>
          <a:spcPct val="0"/>
        </a:spcAft>
        <a:buFont typeface="Verdana" pitchFamily="34" charset="0"/>
        <a:buChar char="-"/>
        <a:defRPr sz="1900">
          <a:solidFill>
            <a:srgbClr val="292929"/>
          </a:solidFill>
          <a:latin typeface="+mn-lt"/>
        </a:defRPr>
      </a:lvl6pPr>
      <a:lvl7pPr marL="2627313" indent="-219075" algn="l" rtl="0" fontAlgn="base">
        <a:spcBef>
          <a:spcPct val="20000"/>
        </a:spcBef>
        <a:spcAft>
          <a:spcPct val="0"/>
        </a:spcAft>
        <a:buFont typeface="Verdana" pitchFamily="34" charset="0"/>
        <a:buChar char="-"/>
        <a:defRPr sz="1900">
          <a:solidFill>
            <a:srgbClr val="292929"/>
          </a:solidFill>
          <a:latin typeface="+mn-lt"/>
        </a:defRPr>
      </a:lvl7pPr>
      <a:lvl8pPr marL="3084513" indent="-219075" algn="l" rtl="0" fontAlgn="base">
        <a:spcBef>
          <a:spcPct val="20000"/>
        </a:spcBef>
        <a:spcAft>
          <a:spcPct val="0"/>
        </a:spcAft>
        <a:buFont typeface="Verdana" pitchFamily="34" charset="0"/>
        <a:buChar char="-"/>
        <a:defRPr sz="1900">
          <a:solidFill>
            <a:srgbClr val="292929"/>
          </a:solidFill>
          <a:latin typeface="+mn-lt"/>
        </a:defRPr>
      </a:lvl8pPr>
      <a:lvl9pPr marL="3541713" indent="-219075" algn="l" rtl="0" fontAlgn="base">
        <a:spcBef>
          <a:spcPct val="20000"/>
        </a:spcBef>
        <a:spcAft>
          <a:spcPct val="0"/>
        </a:spcAft>
        <a:buFont typeface="Verdana" pitchFamily="34" charset="0"/>
        <a:buChar char="-"/>
        <a:defRPr sz="1900">
          <a:solidFill>
            <a:srgbClr val="29292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ctrTitle"/>
          </p:nvPr>
        </p:nvSpPr>
        <p:spPr>
          <a:xfrm>
            <a:off x="744538" y="1743075"/>
            <a:ext cx="7356475" cy="2103438"/>
          </a:xfrm>
        </p:spPr>
        <p:txBody>
          <a:bodyPr/>
          <a:lstStyle/>
          <a:p>
            <a:r>
              <a:rPr lang="en-CA" dirty="0" smtClean="0"/>
              <a:t>Review of Infoway’s COPD* Use Case for Care Plan Business Requirements</a:t>
            </a:r>
          </a:p>
        </p:txBody>
      </p:sp>
      <p:sp>
        <p:nvSpPr>
          <p:cNvPr id="8195" name="Espace réservé du contenu 2"/>
          <p:cNvSpPr>
            <a:spLocks noGrp="1"/>
          </p:cNvSpPr>
          <p:nvPr>
            <p:ph sz="quarter" idx="11"/>
          </p:nvPr>
        </p:nvSpPr>
        <p:spPr>
          <a:xfrm>
            <a:off x="766763" y="4281488"/>
            <a:ext cx="6973677" cy="1466850"/>
          </a:xfrm>
        </p:spPr>
        <p:txBody>
          <a:bodyPr/>
          <a:lstStyle/>
          <a:p>
            <a:r>
              <a:rPr lang="en-CA" sz="1600" dirty="0" smtClean="0"/>
              <a:t>Sasha Bojicic, Canada Health Infoway</a:t>
            </a:r>
          </a:p>
          <a:p>
            <a:r>
              <a:rPr lang="en-CA" sz="1600" dirty="0" smtClean="0"/>
              <a:t>Ron Parker, Canada Health Infoway</a:t>
            </a:r>
          </a:p>
          <a:p>
            <a:endParaRPr lang="en-CA" sz="1600" dirty="0" smtClean="0"/>
          </a:p>
          <a:p>
            <a:r>
              <a:rPr lang="en-CA" sz="1200" dirty="0" smtClean="0"/>
              <a:t>2011-03-14 </a:t>
            </a:r>
            <a:r>
              <a:rPr lang="en-CA" sz="1200" dirty="0" smtClean="0">
                <a:solidFill>
                  <a:srgbClr val="FF0000"/>
                </a:solidFill>
              </a:rPr>
              <a:t>Updated with HL7 Care Plan group discussion on 2011-03-16</a:t>
            </a:r>
          </a:p>
          <a:p>
            <a:r>
              <a:rPr lang="en-CA" sz="1200" dirty="0" smtClean="0"/>
              <a:t>* </a:t>
            </a:r>
            <a:r>
              <a:rPr lang="en-US" sz="1200" dirty="0" smtClean="0"/>
              <a:t>Chronic Obstructive Pulmonary Disease</a:t>
            </a:r>
            <a:endParaRPr lang="en-CA" sz="1200" dirty="0" smtClean="0"/>
          </a:p>
        </p:txBody>
      </p:sp>
      <p:sp>
        <p:nvSpPr>
          <p:cNvPr id="8196" name="Espace réservé du contenu 3"/>
          <p:cNvSpPr>
            <a:spLocks noGrp="1"/>
          </p:cNvSpPr>
          <p:nvPr>
            <p:ph sz="quarter" idx="12"/>
          </p:nvPr>
        </p:nvSpPr>
        <p:spPr>
          <a:xfrm>
            <a:off x="2051050" y="6470650"/>
            <a:ext cx="5041900" cy="360363"/>
          </a:xfrm>
        </p:spPr>
        <p:txBody>
          <a:bodyPr/>
          <a:lstStyle/>
          <a:p>
            <a:r>
              <a:rPr lang="en-CA" smtClean="0"/>
              <a:t>HL7 Patient Care Work group</a:t>
            </a:r>
          </a:p>
        </p:txBody>
      </p:sp>
      <p:pic>
        <p:nvPicPr>
          <p:cNvPr id="8197" name="Image 4" descr="HL7_International_Logo_small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458788"/>
            <a:ext cx="647700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/>
          <p:nvPr/>
        </p:nvSpPr>
        <p:spPr>
          <a:xfrm>
            <a:off x="2051650" y="1340710"/>
            <a:ext cx="47965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b="0" i="1" u="sng" dirty="0" smtClean="0">
                <a:solidFill>
                  <a:srgbClr val="FF0000"/>
                </a:solidFill>
              </a:rPr>
              <a:t>Includes discussion notes by HL7 Care Plan group (slides 9 and 10)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Discussion- 2011-03-16 </a:t>
            </a:r>
            <a:r>
              <a:rPr lang="en-CA" dirty="0" smtClean="0"/>
              <a:t>-p2</a:t>
            </a:r>
            <a:endParaRPr lang="en-CA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000" dirty="0" smtClean="0"/>
              <a:t>Do we have an issue if there is no problem that drive the goal and care plan?</a:t>
            </a:r>
          </a:p>
          <a:p>
            <a:pPr lvl="1"/>
            <a:r>
              <a:rPr lang="en-CA" sz="1800" dirty="0" smtClean="0"/>
              <a:t>Must we have a problem (negative connotation) and a goal?</a:t>
            </a:r>
          </a:p>
          <a:p>
            <a:pPr lvl="1"/>
            <a:r>
              <a:rPr lang="en-CA" sz="1800" dirty="0" smtClean="0"/>
              <a:t>A </a:t>
            </a:r>
            <a:r>
              <a:rPr lang="en-CA" sz="1800" u="sng" dirty="0" smtClean="0"/>
              <a:t>reason</a:t>
            </a:r>
            <a:r>
              <a:rPr lang="en-CA" sz="1800" dirty="0" smtClean="0"/>
              <a:t> is required, or a concern</a:t>
            </a:r>
          </a:p>
          <a:p>
            <a:pPr lvl="1"/>
            <a:r>
              <a:rPr lang="en-CA" sz="1800" dirty="0" smtClean="0"/>
              <a:t>Hence: one </a:t>
            </a:r>
            <a:r>
              <a:rPr lang="en-CA" sz="1800" dirty="0" smtClean="0"/>
              <a:t>or more reasons, one or more goals and associated plans</a:t>
            </a:r>
          </a:p>
          <a:p>
            <a:r>
              <a:rPr lang="en-CA" sz="2000" smtClean="0"/>
              <a:t>CONCLUSION: A </a:t>
            </a:r>
            <a:r>
              <a:rPr lang="en-CA" sz="2000" dirty="0" smtClean="0"/>
              <a:t>health reason leads to a goal which leads to a care plan</a:t>
            </a:r>
          </a:p>
          <a:p>
            <a:pPr lvl="1"/>
            <a:r>
              <a:rPr lang="en-CA" sz="1800" dirty="0" smtClean="0"/>
              <a:t>Reason may be preventive, curative, or maintenance</a:t>
            </a:r>
            <a:endParaRPr lang="en-CA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>
          <a:xfrm>
            <a:off x="455613" y="120650"/>
            <a:ext cx="8359775" cy="723900"/>
          </a:xfrm>
        </p:spPr>
        <p:txBody>
          <a:bodyPr/>
          <a:lstStyle/>
          <a:p>
            <a:r>
              <a:rPr lang="en-CA" smtClean="0"/>
              <a:t>Objectives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5613" y="1176338"/>
            <a:ext cx="8364537" cy="527367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Discuss Care Plan business requirements (contents and scope) using Infoway’s </a:t>
            </a:r>
            <a:r>
              <a:rPr lang="en-US" dirty="0" smtClean="0"/>
              <a:t>Chronic Obstructive Pulmonary Disease (COPD) patient use case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sz="1400" dirty="0" smtClean="0"/>
              <a:t>Ref: Canada Health Infoway COPD use case - v2a.doc</a:t>
            </a:r>
            <a:endParaRPr lang="en-CA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Context of COPD Use Case Discussion with Infoway</a:t>
            </a:r>
            <a:endParaRPr lang="en-CA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CA" dirty="0" smtClean="0"/>
              <a:t>Notes provided by Infoway</a:t>
            </a:r>
            <a:endParaRPr lang="en-CA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for Infoway’s COPD Use Case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The use case was developed in support of the next evolution of the Electronic Health Record System (EHRS) Blueprint in </a:t>
            </a:r>
            <a:r>
              <a:rPr lang="en-US" sz="2000" dirty="0" smtClean="0"/>
              <a:t>Canada</a:t>
            </a:r>
          </a:p>
          <a:p>
            <a:pPr lvl="1"/>
            <a:r>
              <a:rPr lang="en-US" sz="1600" dirty="0" smtClean="0"/>
              <a:t>The 4 use cases developed in this context were used to identify patterns related to appointments, decision support, wait times, and use of personal health record solutions</a:t>
            </a:r>
          </a:p>
          <a:p>
            <a:pPr lvl="1"/>
            <a:r>
              <a:rPr lang="en-US" sz="1600" dirty="0" smtClean="0"/>
              <a:t>They are not to be seen as clinical case studies</a:t>
            </a:r>
          </a:p>
          <a:p>
            <a:pPr lvl="1"/>
            <a:r>
              <a:rPr lang="en-US" sz="1600" dirty="0" smtClean="0"/>
              <a:t>Nevertheless, they were validated with groups of physicians, nurses and pharmacists</a:t>
            </a:r>
            <a:endParaRPr lang="en-US" sz="1600" dirty="0" smtClean="0"/>
          </a:p>
          <a:p>
            <a:r>
              <a:rPr lang="en-US" sz="2000" dirty="0" smtClean="0"/>
              <a:t>The level of detail is appropriate for technology architecture purposes</a:t>
            </a:r>
          </a:p>
          <a:p>
            <a:pPr lvl="1"/>
            <a:r>
              <a:rPr lang="en-US" sz="1800" b="1" dirty="0" smtClean="0"/>
              <a:t>It may not be detailed enough for a clinical team to engineer workflow and process (more work needs to be done)</a:t>
            </a:r>
          </a:p>
          <a:p>
            <a:pPr marL="0" indent="0">
              <a:buNone/>
            </a:pPr>
            <a:r>
              <a:rPr lang="en-US" sz="2000" dirty="0" smtClean="0"/>
              <a:t> 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xmlns="" val="1239920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COPD Use Case- Encounters</a:t>
            </a:r>
            <a:endParaRPr lang="en-CA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5613" y="1175657"/>
            <a:ext cx="8364537" cy="1245203"/>
          </a:xfrm>
        </p:spPr>
        <p:txBody>
          <a:bodyPr/>
          <a:lstStyle/>
          <a:p>
            <a:r>
              <a:rPr lang="en-CA" sz="2000" dirty="0" smtClean="0"/>
              <a:t>NB: the following encounters represent a </a:t>
            </a:r>
            <a:r>
              <a:rPr lang="en-CA" sz="2000" b="1" u="sng" dirty="0" smtClean="0"/>
              <a:t>sample</a:t>
            </a:r>
            <a:r>
              <a:rPr lang="en-CA" sz="2000" dirty="0" smtClean="0"/>
              <a:t> of all the encounters that could occur for a COPD case</a:t>
            </a:r>
            <a:endParaRPr lang="en-CA" sz="2000" dirty="0"/>
          </a:p>
        </p:txBody>
      </p:sp>
      <p:pic>
        <p:nvPicPr>
          <p:cNvPr id="28674" name="Picture 2" descr="EA33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640" y="2708900"/>
            <a:ext cx="5372100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 Plan Definition / Scope (Infoway)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The Care Plan begins after the diagnosis</a:t>
            </a:r>
          </a:p>
          <a:p>
            <a:pPr lvl="1"/>
            <a:r>
              <a:rPr lang="en-US" sz="1800" dirty="0" smtClean="0"/>
              <a:t>There may be other clinical patterns / pathways in order to achieve the diagnosis, but we don’t consider this to be part of the care plan</a:t>
            </a:r>
          </a:p>
          <a:p>
            <a:r>
              <a:rPr lang="en-US" sz="2000" dirty="0" smtClean="0"/>
              <a:t>The Care Plan describes a clinical goal and set of desired outcomes for a client / patient</a:t>
            </a:r>
          </a:p>
          <a:p>
            <a:pPr lvl="1"/>
            <a:r>
              <a:rPr lang="en-US" sz="1800" dirty="0" smtClean="0"/>
              <a:t>It outlines the roles, care settings, different events (and their status) and the roles to deliver services for this purpose</a:t>
            </a:r>
          </a:p>
          <a:p>
            <a:r>
              <a:rPr lang="en-US" sz="2000" dirty="0" smtClean="0"/>
              <a:t>The Care Plan is not a substitute for the client / patient’s Electronic Health Record</a:t>
            </a:r>
          </a:p>
          <a:p>
            <a:pPr lvl="1"/>
            <a:r>
              <a:rPr lang="en-US" sz="1800" dirty="0" smtClean="0"/>
              <a:t>We don’t use the Care Plan to document “everything”</a:t>
            </a:r>
          </a:p>
          <a:p>
            <a:r>
              <a:rPr lang="en-US" sz="2000" dirty="0" smtClean="0"/>
              <a:t>The Care Plan is forward looking and is goal and action oriented, it is not a Patient Care Summary</a:t>
            </a:r>
          </a:p>
          <a:p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xmlns="" val="3193802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 </a:t>
            </a:r>
            <a:r>
              <a:rPr lang="en-US" smtClean="0"/>
              <a:t>Plan Lifecycle  (Infoway)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A Care Plan is created and amended over time</a:t>
            </a:r>
          </a:p>
          <a:p>
            <a:pPr lvl="1"/>
            <a:r>
              <a:rPr lang="en-US" sz="1600" dirty="0" smtClean="0"/>
              <a:t>Can start with a ‘preset plan’ that is then adjusted by the provider based on the patient context and care specifics</a:t>
            </a:r>
          </a:p>
          <a:p>
            <a:r>
              <a:rPr lang="en-US" sz="1800" dirty="0" smtClean="0"/>
              <a:t>The goals and desired outcomes are typically established by one particular provider-in-a-role (nursing assessor or family physician for example)</a:t>
            </a:r>
          </a:p>
          <a:p>
            <a:r>
              <a:rPr lang="en-US" sz="1800" dirty="0" smtClean="0"/>
              <a:t>Amendments </a:t>
            </a:r>
            <a:r>
              <a:rPr lang="en-US" sz="1800" dirty="0"/>
              <a:t>can be made by any provider delivering services for the client / patient</a:t>
            </a:r>
          </a:p>
          <a:p>
            <a:r>
              <a:rPr lang="en-US" sz="1800" dirty="0" smtClean="0"/>
              <a:t>Each change or amendment results in a new version of the plan</a:t>
            </a:r>
          </a:p>
          <a:p>
            <a:pPr lvl="1"/>
            <a:r>
              <a:rPr lang="en-US" sz="1600" dirty="0" smtClean="0"/>
              <a:t>The care plan is organic</a:t>
            </a:r>
          </a:p>
          <a:p>
            <a:r>
              <a:rPr lang="en-US" sz="1800" dirty="0" smtClean="0"/>
              <a:t>The Care Plan reflects intended and actual real-world events</a:t>
            </a:r>
          </a:p>
          <a:p>
            <a:pPr lvl="1"/>
            <a:r>
              <a:rPr lang="en-US" sz="1600" dirty="0" smtClean="0"/>
              <a:t>Once an event is scheduled, it exists “outside” of the care plan</a:t>
            </a:r>
          </a:p>
          <a:p>
            <a:pPr lvl="1"/>
            <a:r>
              <a:rPr lang="en-US" sz="1600" dirty="0" smtClean="0"/>
              <a:t>The Care Plan is updated (versioned) to reflect the progress against the plan</a:t>
            </a:r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xmlns="" val="1731764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Patient Care Work Group Discussion Notes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CA" dirty="0" smtClean="0"/>
              <a:t>2011-03-16</a:t>
            </a:r>
            <a:endParaRPr lang="en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Discussion- 2011-03-16 </a:t>
            </a:r>
            <a:r>
              <a:rPr lang="en-CA" dirty="0" smtClean="0"/>
              <a:t>-p1</a:t>
            </a:r>
            <a:r>
              <a:rPr lang="en-CA" dirty="0" smtClean="0"/>
              <a:t>	</a:t>
            </a:r>
            <a:endParaRPr lang="en-CA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000" dirty="0" smtClean="0"/>
              <a:t>We can have a care plan in a prevention mode</a:t>
            </a:r>
          </a:p>
          <a:p>
            <a:pPr lvl="1"/>
            <a:r>
              <a:rPr lang="en-CA" sz="1800" dirty="0" smtClean="0"/>
              <a:t>Don’t need a diagnosis or a pathology to have a care plan</a:t>
            </a:r>
          </a:p>
          <a:p>
            <a:pPr lvl="1"/>
            <a:r>
              <a:rPr lang="en-CA" sz="1800" dirty="0" smtClean="0"/>
              <a:t>Historically, care plan were pathology related, but thinking is evolving</a:t>
            </a:r>
          </a:p>
          <a:p>
            <a:r>
              <a:rPr lang="en-CA" sz="2000" dirty="0" smtClean="0"/>
              <a:t>Can have a risk-of, a symptom, potential-for, </a:t>
            </a:r>
            <a:r>
              <a:rPr lang="en-CA" sz="2000" dirty="0" smtClean="0"/>
              <a:t>or a </a:t>
            </a:r>
            <a:r>
              <a:rPr lang="en-CA" sz="2000" dirty="0" smtClean="0"/>
              <a:t>health-maintain plan (e.g. old age person has a plan to prevent falls)</a:t>
            </a:r>
          </a:p>
          <a:p>
            <a:r>
              <a:rPr lang="en-CA" sz="2000" dirty="0" smtClean="0"/>
              <a:t>Care plan can be </a:t>
            </a:r>
            <a:r>
              <a:rPr lang="en-CA" sz="2000" dirty="0" smtClean="0"/>
              <a:t>a healthy-living </a:t>
            </a:r>
            <a:r>
              <a:rPr lang="en-CA" sz="2000" dirty="0" smtClean="0"/>
              <a:t>plan</a:t>
            </a:r>
          </a:p>
          <a:p>
            <a:pPr lvl="1"/>
            <a:r>
              <a:rPr lang="en-CA" sz="1800" dirty="0" smtClean="0"/>
              <a:t>Start with a goal</a:t>
            </a:r>
          </a:p>
          <a:p>
            <a:pPr lvl="1"/>
            <a:r>
              <a:rPr lang="en-CA" sz="1800" dirty="0" smtClean="0"/>
              <a:t>Goal may not be problem driven: e.g. maintain your health, prevent family historical health problems, </a:t>
            </a:r>
          </a:p>
          <a:p>
            <a:pPr lvl="1"/>
            <a:r>
              <a:rPr lang="en-CA" sz="1800" dirty="0" smtClean="0"/>
              <a:t>Include medical and non medical tasks</a:t>
            </a:r>
          </a:p>
          <a:p>
            <a:r>
              <a:rPr lang="en-CA" sz="2000" dirty="0" smtClean="0"/>
              <a:t>Infoway looked </a:t>
            </a:r>
            <a:r>
              <a:rPr lang="en-CA" sz="2000" dirty="0" smtClean="0"/>
              <a:t>at the care plan in the context of shared health record</a:t>
            </a:r>
          </a:p>
          <a:p>
            <a:pPr lvl="1"/>
            <a:r>
              <a:rPr lang="en-CA" sz="1800" dirty="0" smtClean="0"/>
              <a:t>What are the functionalities required</a:t>
            </a:r>
          </a:p>
          <a:p>
            <a:r>
              <a:rPr lang="en-CA" sz="2000" dirty="0" smtClean="0"/>
              <a:t>There may not be a shared </a:t>
            </a:r>
            <a:r>
              <a:rPr lang="en-CA" sz="2000" dirty="0" smtClean="0"/>
              <a:t>EHR in a given context</a:t>
            </a:r>
            <a:endParaRPr lang="en-CA" sz="20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HI_10 04 07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HI_10 04 07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noFill/>
        <a:ln w="9525" cap="flat" cmpd="sng" algn="ctr">
          <a:solidFill>
            <a:schemeClr val="accent1">
              <a:lumMod val="75000"/>
              <a:lumOff val="25000"/>
            </a:schemeClr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200" b="0" i="1" u="sng" dirty="0" smtClean="0">
            <a:solidFill>
              <a:srgbClr val="FF0000"/>
            </a:solidFill>
          </a:defRPr>
        </a:defPPr>
      </a:lstStyle>
    </a:txDef>
  </a:objectDefaults>
  <a:extraClrSchemeLst>
    <a:extraClrScheme>
      <a:clrScheme name="CHI_10 04 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I_10 04 0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I_10 04 0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I_10 04 0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I_10 04 0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I_10 04 0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_10 04 0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_10 04 0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_10 04 0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_10 04 0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_10 04 0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_10 04 0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_10 04 07 13">
        <a:dk1>
          <a:srgbClr val="87856A"/>
        </a:dk1>
        <a:lt1>
          <a:srgbClr val="FFFFFF"/>
        </a:lt1>
        <a:dk2>
          <a:srgbClr val="AF3219"/>
        </a:dk2>
        <a:lt2>
          <a:srgbClr val="555759"/>
        </a:lt2>
        <a:accent1>
          <a:srgbClr val="003A62"/>
        </a:accent1>
        <a:accent2>
          <a:srgbClr val="812740"/>
        </a:accent2>
        <a:accent3>
          <a:srgbClr val="FFFFFF"/>
        </a:accent3>
        <a:accent4>
          <a:srgbClr val="727159"/>
        </a:accent4>
        <a:accent5>
          <a:srgbClr val="AAAEB7"/>
        </a:accent5>
        <a:accent6>
          <a:srgbClr val="742239"/>
        </a:accent6>
        <a:hlink>
          <a:srgbClr val="1486CE"/>
        </a:hlink>
        <a:folHlink>
          <a:srgbClr val="55A94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8194</TotalTime>
  <Words>718</Words>
  <Application>Microsoft Office PowerPoint</Application>
  <PresentationFormat>Affichage à l'écran (4:3)</PresentationFormat>
  <Paragraphs>64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CHI_10 04 07</vt:lpstr>
      <vt:lpstr>Review of Infoway’s COPD* Use Case for Care Plan Business Requirements</vt:lpstr>
      <vt:lpstr>Objectives</vt:lpstr>
      <vt:lpstr>Context of COPD Use Case Discussion with Infoway</vt:lpstr>
      <vt:lpstr>Context for Infoway’s COPD Use Case</vt:lpstr>
      <vt:lpstr>COPD Use Case- Encounters</vt:lpstr>
      <vt:lpstr>Care Plan Definition / Scope (Infoway)</vt:lpstr>
      <vt:lpstr>Care Plan Lifecycle  (Infoway)</vt:lpstr>
      <vt:lpstr>Patient Care Work Group Discussion Notes</vt:lpstr>
      <vt:lpstr>Discussion- 2011-03-16 -p1 </vt:lpstr>
      <vt:lpstr>Discussion- 2011-03-16 -p2</vt:lpstr>
    </vt:vector>
  </TitlesOfParts>
  <Company>Canada Health Infoway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Canada Health Infoway</dc:creator>
  <cp:lastModifiedBy>André Boudreau</cp:lastModifiedBy>
  <cp:revision>574</cp:revision>
  <dcterms:created xsi:type="dcterms:W3CDTF">2007-10-04T22:02:14Z</dcterms:created>
  <dcterms:modified xsi:type="dcterms:W3CDTF">2011-03-16T23:50:59Z</dcterms:modified>
</cp:coreProperties>
</file>