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836" r:id="rId2"/>
    <p:sldId id="1088" r:id="rId3"/>
    <p:sldId id="983" r:id="rId4"/>
    <p:sldId id="1117" r:id="rId5"/>
    <p:sldId id="1116" r:id="rId6"/>
    <p:sldId id="1119" r:id="rId7"/>
    <p:sldId id="1050" r:id="rId8"/>
    <p:sldId id="1064" r:id="rId9"/>
    <p:sldId id="1118" r:id="rId10"/>
    <p:sldId id="984" r:id="rId11"/>
  </p:sldIdLst>
  <p:sldSz cx="9144000" cy="6858000" type="screen4x3"/>
  <p:notesSz cx="7010400" cy="9296400"/>
  <p:defaultTextStyle>
    <a:defPPr>
      <a:defRPr lang="en-CA"/>
    </a:defPPr>
    <a:lvl1pPr algn="l" rtl="0" fontAlgn="base">
      <a:spcBef>
        <a:spcPct val="0"/>
      </a:spcBef>
      <a:spcAft>
        <a:spcPct val="0"/>
      </a:spcAft>
      <a:defRPr b="1" kern="1200">
        <a:solidFill>
          <a:schemeClr val="bg1"/>
        </a:solidFill>
        <a:latin typeface="Arial" charset="0"/>
        <a:ea typeface="+mn-ea"/>
        <a:cs typeface="Arial" charset="0"/>
      </a:defRPr>
    </a:lvl1pPr>
    <a:lvl2pPr marL="457200" algn="l" rtl="0" fontAlgn="base">
      <a:spcBef>
        <a:spcPct val="0"/>
      </a:spcBef>
      <a:spcAft>
        <a:spcPct val="0"/>
      </a:spcAft>
      <a:defRPr b="1" kern="1200">
        <a:solidFill>
          <a:schemeClr val="bg1"/>
        </a:solidFill>
        <a:latin typeface="Arial" charset="0"/>
        <a:ea typeface="+mn-ea"/>
        <a:cs typeface="Arial" charset="0"/>
      </a:defRPr>
    </a:lvl2pPr>
    <a:lvl3pPr marL="914400" algn="l" rtl="0" fontAlgn="base">
      <a:spcBef>
        <a:spcPct val="0"/>
      </a:spcBef>
      <a:spcAft>
        <a:spcPct val="0"/>
      </a:spcAft>
      <a:defRPr b="1" kern="1200">
        <a:solidFill>
          <a:schemeClr val="bg1"/>
        </a:solidFill>
        <a:latin typeface="Arial" charset="0"/>
        <a:ea typeface="+mn-ea"/>
        <a:cs typeface="Arial" charset="0"/>
      </a:defRPr>
    </a:lvl3pPr>
    <a:lvl4pPr marL="1371600" algn="l" rtl="0" fontAlgn="base">
      <a:spcBef>
        <a:spcPct val="0"/>
      </a:spcBef>
      <a:spcAft>
        <a:spcPct val="0"/>
      </a:spcAft>
      <a:defRPr b="1" kern="1200">
        <a:solidFill>
          <a:schemeClr val="bg1"/>
        </a:solidFill>
        <a:latin typeface="Arial" charset="0"/>
        <a:ea typeface="+mn-ea"/>
        <a:cs typeface="Arial" charset="0"/>
      </a:defRPr>
    </a:lvl4pPr>
    <a:lvl5pPr marL="1828800" algn="l" rtl="0" fontAlgn="base">
      <a:spcBef>
        <a:spcPct val="0"/>
      </a:spcBef>
      <a:spcAft>
        <a:spcPct val="0"/>
      </a:spcAft>
      <a:defRPr b="1" kern="1200">
        <a:solidFill>
          <a:schemeClr val="bg1"/>
        </a:solidFill>
        <a:latin typeface="Arial" charset="0"/>
        <a:ea typeface="+mn-ea"/>
        <a:cs typeface="Arial" charset="0"/>
      </a:defRPr>
    </a:lvl5pPr>
    <a:lvl6pPr marL="2286000" algn="l" defTabSz="914400" rtl="0" eaLnBrk="1" latinLnBrk="0" hangingPunct="1">
      <a:defRPr b="1" kern="1200">
        <a:solidFill>
          <a:schemeClr val="bg1"/>
        </a:solidFill>
        <a:latin typeface="Arial" charset="0"/>
        <a:ea typeface="+mn-ea"/>
        <a:cs typeface="Arial" charset="0"/>
      </a:defRPr>
    </a:lvl6pPr>
    <a:lvl7pPr marL="2743200" algn="l" defTabSz="914400" rtl="0" eaLnBrk="1" latinLnBrk="0" hangingPunct="1">
      <a:defRPr b="1" kern="1200">
        <a:solidFill>
          <a:schemeClr val="bg1"/>
        </a:solidFill>
        <a:latin typeface="Arial" charset="0"/>
        <a:ea typeface="+mn-ea"/>
        <a:cs typeface="Arial" charset="0"/>
      </a:defRPr>
    </a:lvl7pPr>
    <a:lvl8pPr marL="3200400" algn="l" defTabSz="914400" rtl="0" eaLnBrk="1" latinLnBrk="0" hangingPunct="1">
      <a:defRPr b="1" kern="1200">
        <a:solidFill>
          <a:schemeClr val="bg1"/>
        </a:solidFill>
        <a:latin typeface="Arial" charset="0"/>
        <a:ea typeface="+mn-ea"/>
        <a:cs typeface="Arial" charset="0"/>
      </a:defRPr>
    </a:lvl8pPr>
    <a:lvl9pPr marL="3657600" algn="l" defTabSz="914400" rtl="0" eaLnBrk="1" latinLnBrk="0" hangingPunct="1">
      <a:defRPr b="1" kern="1200">
        <a:solidFill>
          <a:schemeClr val="bg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dré Boudreau" initials="AB"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2929"/>
    <a:srgbClr val="0066FF"/>
    <a:srgbClr val="FFFFCC"/>
    <a:srgbClr val="7AC4F2"/>
    <a:srgbClr val="ACB6AB"/>
    <a:srgbClr val="CACEC2"/>
    <a:srgbClr val="5F5F5F"/>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871" autoAdjust="0"/>
    <p:restoredTop sz="97404" autoAdjust="0"/>
  </p:normalViewPr>
  <p:slideViewPr>
    <p:cSldViewPr>
      <p:cViewPr>
        <p:scale>
          <a:sx n="99" d="100"/>
          <a:sy n="99" d="100"/>
        </p:scale>
        <p:origin x="-84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75" d="100"/>
        <a:sy n="175" d="100"/>
      </p:scale>
      <p:origin x="0" y="0"/>
    </p:cViewPr>
  </p:sorterViewPr>
  <p:notesViewPr>
    <p:cSldViewPr>
      <p:cViewPr varScale="1">
        <p:scale>
          <a:sx n="86" d="100"/>
          <a:sy n="86" d="100"/>
        </p:scale>
        <p:origin x="-2298" y="-96"/>
      </p:cViewPr>
      <p:guideLst>
        <p:guide orient="horz" pos="2928"/>
        <p:guide pos="2208"/>
      </p:guideLst>
    </p:cSldViewPr>
  </p:notesViewPr>
  <p:gridSpacing cx="72010" cy="7201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commentAuthors" Target="commentAuthors.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896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cs typeface="+mn-cs"/>
              </a:defRPr>
            </a:lvl1pPr>
          </a:lstStyle>
          <a:p>
            <a:pPr>
              <a:defRPr/>
            </a:pPr>
            <a:endParaRPr lang="en-US"/>
          </a:p>
        </p:txBody>
      </p:sp>
      <p:sp>
        <p:nvSpPr>
          <p:cNvPr id="168963"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cs typeface="+mn-cs"/>
              </a:defRPr>
            </a:lvl1pPr>
          </a:lstStyle>
          <a:p>
            <a:pPr>
              <a:defRPr/>
            </a:pPr>
            <a:endParaRPr lang="en-US"/>
          </a:p>
        </p:txBody>
      </p:sp>
      <p:sp>
        <p:nvSpPr>
          <p:cNvPr id="168964"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cs typeface="+mn-cs"/>
              </a:defRPr>
            </a:lvl1pPr>
          </a:lstStyle>
          <a:p>
            <a:pPr>
              <a:defRPr/>
            </a:pPr>
            <a:endParaRPr lang="en-US" dirty="0"/>
          </a:p>
        </p:txBody>
      </p:sp>
      <p:sp>
        <p:nvSpPr>
          <p:cNvPr id="168965"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cs typeface="+mn-cs"/>
              </a:defRPr>
            </a:lvl1pPr>
          </a:lstStyle>
          <a:p>
            <a:pPr>
              <a:defRPr/>
            </a:pPr>
            <a:fld id="{047A367E-F720-4A41-8100-18BDE4B298E7}" type="slidenum">
              <a:rPr lang="en-US"/>
              <a:pPr>
                <a:defRPr/>
              </a:pPr>
              <a:t>‹#›</a:t>
            </a:fld>
            <a:endParaRPr lang="en-US"/>
          </a:p>
        </p:txBody>
      </p:sp>
    </p:spTree>
    <p:extLst>
      <p:ext uri="{BB962C8B-B14F-4D97-AF65-F5344CB8AC3E}">
        <p14:creationId xmlns:p14="http://schemas.microsoft.com/office/powerpoint/2010/main" val="28465620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b="0">
                <a:solidFill>
                  <a:schemeClr val="tx1"/>
                </a:solidFill>
                <a:latin typeface="Arial" charset="0"/>
                <a:cs typeface="+mn-cs"/>
              </a:defRPr>
            </a:lvl1pPr>
          </a:lstStyle>
          <a:p>
            <a:pPr>
              <a:defRPr/>
            </a:pPr>
            <a:endParaRPr lang="en-CA"/>
          </a:p>
        </p:txBody>
      </p:sp>
      <p:sp>
        <p:nvSpPr>
          <p:cNvPr id="614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b="0">
                <a:solidFill>
                  <a:schemeClr val="tx1"/>
                </a:solidFill>
                <a:latin typeface="Arial" charset="0"/>
                <a:cs typeface="+mn-cs"/>
              </a:defRPr>
            </a:lvl1pPr>
          </a:lstStyle>
          <a:p>
            <a:pPr>
              <a:defRPr/>
            </a:pPr>
            <a:endParaRPr lang="en-CA"/>
          </a:p>
        </p:txBody>
      </p:sp>
      <p:sp>
        <p:nvSpPr>
          <p:cNvPr id="163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615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b="0">
                <a:solidFill>
                  <a:schemeClr val="tx1"/>
                </a:solidFill>
                <a:latin typeface="Arial" charset="0"/>
                <a:cs typeface="+mn-cs"/>
              </a:defRPr>
            </a:lvl1pPr>
          </a:lstStyle>
          <a:p>
            <a:pPr>
              <a:defRPr/>
            </a:pPr>
            <a:endParaRPr lang="en-CA" dirty="0"/>
          </a:p>
        </p:txBody>
      </p:sp>
      <p:sp>
        <p:nvSpPr>
          <p:cNvPr id="615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b="0">
                <a:solidFill>
                  <a:schemeClr val="tx1"/>
                </a:solidFill>
                <a:latin typeface="Arial" charset="0"/>
                <a:cs typeface="+mn-cs"/>
              </a:defRPr>
            </a:lvl1pPr>
          </a:lstStyle>
          <a:p>
            <a:pPr>
              <a:defRPr/>
            </a:pPr>
            <a:fld id="{5D40F3AC-CB73-47FA-8395-D313DBEF8281}" type="slidenum">
              <a:rPr lang="en-CA"/>
              <a:pPr>
                <a:defRPr/>
              </a:pPr>
              <a:t>‹#›</a:t>
            </a:fld>
            <a:endParaRPr lang="en-CA"/>
          </a:p>
        </p:txBody>
      </p:sp>
    </p:spTree>
    <p:extLst>
      <p:ext uri="{BB962C8B-B14F-4D97-AF65-F5344CB8AC3E}">
        <p14:creationId xmlns:p14="http://schemas.microsoft.com/office/powerpoint/2010/main" val="784980628"/>
      </p:ext>
    </p:extLst>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1_Titre et contenu">
    <p:spTree>
      <p:nvGrpSpPr>
        <p:cNvPr id="1" name=""/>
        <p:cNvGrpSpPr/>
        <p:nvPr/>
      </p:nvGrpSpPr>
      <p:grpSpPr>
        <a:xfrm>
          <a:off x="0" y="0"/>
          <a:ext cx="0" cy="0"/>
          <a:chOff x="0" y="0"/>
          <a:chExt cx="0" cy="0"/>
        </a:xfrm>
      </p:grpSpPr>
      <p:sp>
        <p:nvSpPr>
          <p:cNvPr id="4" name="Rectangle 3"/>
          <p:cNvSpPr/>
          <p:nvPr userDrawn="1"/>
        </p:nvSpPr>
        <p:spPr bwMode="auto">
          <a:xfrm>
            <a:off x="434975"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a:xfrm>
            <a:off x="455613" y="120316"/>
            <a:ext cx="8359524" cy="724234"/>
          </a:xfrm>
        </p:spPr>
        <p:txBody>
          <a:bodyPr/>
          <a:lstStyle>
            <a:lvl1pPr>
              <a:defRPr sz="2800" b="1">
                <a:solidFill>
                  <a:schemeClr val="accent2"/>
                </a:solidFill>
              </a:defRPr>
            </a:lvl1pPr>
          </a:lstStyle>
          <a:p>
            <a:r>
              <a:rPr lang="fr-FR" dirty="0" smtClean="0"/>
              <a:t>Cliquez pour modifier le style du titre</a:t>
            </a:r>
            <a:endParaRPr lang="en-CA" dirty="0"/>
          </a:p>
        </p:txBody>
      </p:sp>
      <p:sp>
        <p:nvSpPr>
          <p:cNvPr id="3" name="Espace réservé du contenu 2"/>
          <p:cNvSpPr>
            <a:spLocks noGrp="1"/>
          </p:cNvSpPr>
          <p:nvPr>
            <p:ph idx="1"/>
          </p:nvPr>
        </p:nvSpPr>
        <p:spPr>
          <a:xfrm>
            <a:off x="455613" y="1175656"/>
            <a:ext cx="8364537" cy="5274357"/>
          </a:xfrm>
        </p:spPr>
        <p:txBody>
          <a:bodyPr/>
          <a:lstStyle>
            <a:lvl1pPr marL="265113" indent="-265113">
              <a:buClr>
                <a:schemeClr val="tx2">
                  <a:lumMod val="75000"/>
                </a:schemeClr>
              </a:buClr>
              <a:defRPr sz="2400"/>
            </a:lvl1pPr>
            <a:lvl2pPr marL="625475" indent="-279400">
              <a:buClr>
                <a:schemeClr val="accent2"/>
              </a:buClr>
              <a:buFont typeface="Wingdings" pitchFamily="2" charset="2"/>
              <a:buChar char="§"/>
              <a:defRPr sz="2000"/>
            </a:lvl2pPr>
            <a:lvl3pPr marL="901700" indent="-227013">
              <a:buClr>
                <a:schemeClr val="accent4">
                  <a:lumMod val="50000"/>
                </a:schemeClr>
              </a:buClr>
              <a:buFont typeface="Courier New" pitchFamily="49" charset="0"/>
              <a:buChar char="o"/>
              <a:defRPr sz="1800"/>
            </a:lvl3pPr>
            <a:lvl4pPr marL="1160463" indent="-241300">
              <a:buClr>
                <a:schemeClr val="accent1">
                  <a:lumMod val="50000"/>
                </a:schemeClr>
              </a:buClr>
              <a:buFont typeface="Wingdings" pitchFamily="2" charset="2"/>
              <a:buChar char="ü"/>
              <a:defRPr sz="1600"/>
            </a:lvl4pPr>
            <a:lvl5pPr marL="1431925" indent="-219075">
              <a:defRPr sz="1400"/>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29413" y="968375"/>
            <a:ext cx="2090737" cy="5481638"/>
          </a:xfrm>
        </p:spPr>
        <p:txBody>
          <a:bodyPr vert="eaVert"/>
          <a:lstStyle/>
          <a:p>
            <a:r>
              <a:rPr lang="fr-FR" smtClean="0"/>
              <a:t>Cliquez pour modifier le style du titre</a:t>
            </a:r>
            <a:endParaRPr lang="en-CA"/>
          </a:p>
        </p:txBody>
      </p:sp>
      <p:sp>
        <p:nvSpPr>
          <p:cNvPr id="3" name="Espace réservé du texte vertical 2"/>
          <p:cNvSpPr>
            <a:spLocks noGrp="1"/>
          </p:cNvSpPr>
          <p:nvPr>
            <p:ph type="body" orient="vert" idx="1"/>
          </p:nvPr>
        </p:nvSpPr>
        <p:spPr>
          <a:xfrm>
            <a:off x="455613" y="968375"/>
            <a:ext cx="6121400" cy="548163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5613" y="968375"/>
            <a:ext cx="7769225" cy="457200"/>
          </a:xfrm>
        </p:spPr>
        <p:txBody>
          <a:bodyPr/>
          <a:lstStyle/>
          <a:p>
            <a:r>
              <a:rPr lang="fr-FR" smtClean="0"/>
              <a:t>Cliquez pour modifier le style du titre</a:t>
            </a:r>
            <a:endParaRPr lang="en-CA"/>
          </a:p>
        </p:txBody>
      </p:sp>
      <p:sp>
        <p:nvSpPr>
          <p:cNvPr id="3" name="Espace réservé du tableau 2"/>
          <p:cNvSpPr>
            <a:spLocks noGrp="1"/>
          </p:cNvSpPr>
          <p:nvPr>
            <p:ph type="tbl" idx="1"/>
          </p:nvPr>
        </p:nvSpPr>
        <p:spPr>
          <a:xfrm>
            <a:off x="455613" y="1568450"/>
            <a:ext cx="8364537" cy="4881563"/>
          </a:xfrm>
        </p:spPr>
        <p:txBody>
          <a:bodyPr/>
          <a:lstStyle/>
          <a:p>
            <a:pPr lvl="0"/>
            <a:endParaRPr lang="en-CA"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5" name="Rectangle 4"/>
          <p:cNvSpPr/>
          <p:nvPr userDrawn="1"/>
        </p:nvSpPr>
        <p:spPr bwMode="auto">
          <a:xfrm>
            <a:off x="0" y="6453188"/>
            <a:ext cx="9144000" cy="404812"/>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CA" dirty="0">
              <a:cs typeface="+mn-cs"/>
            </a:endParaRPr>
          </a:p>
        </p:txBody>
      </p:sp>
      <p:sp>
        <p:nvSpPr>
          <p:cNvPr id="37891" name="Rectangle 3"/>
          <p:cNvSpPr>
            <a:spLocks noGrp="1" noChangeArrowheads="1"/>
          </p:cNvSpPr>
          <p:nvPr>
            <p:ph type="ctrTitle"/>
          </p:nvPr>
        </p:nvSpPr>
        <p:spPr>
          <a:xfrm>
            <a:off x="457199" y="1743303"/>
            <a:ext cx="7355251" cy="2102983"/>
          </a:xfrm>
        </p:spPr>
        <p:txBody>
          <a:bodyPr/>
          <a:lstStyle>
            <a:lvl1pPr>
              <a:defRPr sz="3200" b="1">
                <a:solidFill>
                  <a:schemeClr val="accent2"/>
                </a:solidFill>
              </a:defRPr>
            </a:lvl1pPr>
          </a:lstStyle>
          <a:p>
            <a:r>
              <a:rPr lang="en-CA" dirty="0"/>
              <a:t>Click to edit Master title style</a:t>
            </a:r>
          </a:p>
        </p:txBody>
      </p:sp>
      <p:sp>
        <p:nvSpPr>
          <p:cNvPr id="9" name="Espace réservé du contenu 8"/>
          <p:cNvSpPr>
            <a:spLocks noGrp="1"/>
          </p:cNvSpPr>
          <p:nvPr>
            <p:ph sz="quarter" idx="11"/>
          </p:nvPr>
        </p:nvSpPr>
        <p:spPr>
          <a:xfrm>
            <a:off x="479425" y="4281488"/>
            <a:ext cx="5094288" cy="1466850"/>
          </a:xfrm>
        </p:spPr>
        <p:txBody>
          <a:bodyPr/>
          <a:lstStyle>
            <a:lvl1pPr marL="0" indent="0">
              <a:buNone/>
              <a:defRPr sz="2000"/>
            </a:lvl1pPr>
          </a:lstStyle>
          <a:p>
            <a:pPr lvl="0"/>
            <a:r>
              <a:rPr lang="fr-FR" dirty="0" smtClean="0"/>
              <a:t>Cliquez pour modifier les styles du texte du masque</a:t>
            </a:r>
            <a:endParaRPr lang="en-CA" dirty="0"/>
          </a:p>
        </p:txBody>
      </p:sp>
      <p:sp>
        <p:nvSpPr>
          <p:cNvPr id="11" name="Espace réservé du contenu 10"/>
          <p:cNvSpPr>
            <a:spLocks noGrp="1"/>
          </p:cNvSpPr>
          <p:nvPr>
            <p:ph sz="quarter" idx="12"/>
          </p:nvPr>
        </p:nvSpPr>
        <p:spPr>
          <a:xfrm>
            <a:off x="2051650" y="6470041"/>
            <a:ext cx="5040806" cy="360363"/>
          </a:xfrm>
        </p:spPr>
        <p:txBody>
          <a:bodyPr anchor="ctr"/>
          <a:lstStyle>
            <a:lvl1pPr algn="ctr">
              <a:buNone/>
              <a:defRPr sz="1200">
                <a:solidFill>
                  <a:srgbClr val="FFFFCC"/>
                </a:solidFill>
              </a:defRPr>
            </a:lvl1pPr>
          </a:lstStyle>
          <a:p>
            <a:pPr lvl="0"/>
            <a:r>
              <a:rPr lang="fr-FR" dirty="0" smtClean="0"/>
              <a:t>Cliquez pour modifier les styles du texte du masque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Rectangle 3"/>
          <p:cNvSpPr/>
          <p:nvPr userDrawn="1"/>
        </p:nvSpPr>
        <p:spPr bwMode="auto">
          <a:xfrm>
            <a:off x="434975"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a:xfrm>
            <a:off x="455613" y="120316"/>
            <a:ext cx="8359524" cy="724234"/>
          </a:xfrm>
        </p:spPr>
        <p:txBody>
          <a:bodyPr/>
          <a:lstStyle>
            <a:lvl1pPr>
              <a:defRPr sz="2800" b="1">
                <a:solidFill>
                  <a:schemeClr val="accent2"/>
                </a:solidFill>
              </a:defRPr>
            </a:lvl1pPr>
          </a:lstStyle>
          <a:p>
            <a:r>
              <a:rPr lang="fr-FR" dirty="0" smtClean="0"/>
              <a:t>Cliquez pour modifier le style du titre</a:t>
            </a:r>
            <a:endParaRPr lang="en-CA" dirty="0"/>
          </a:p>
        </p:txBody>
      </p:sp>
      <p:sp>
        <p:nvSpPr>
          <p:cNvPr id="3" name="Espace réservé du contenu 2"/>
          <p:cNvSpPr>
            <a:spLocks noGrp="1"/>
          </p:cNvSpPr>
          <p:nvPr>
            <p:ph idx="1"/>
          </p:nvPr>
        </p:nvSpPr>
        <p:spPr>
          <a:xfrm>
            <a:off x="455613" y="1175656"/>
            <a:ext cx="8364537" cy="5274357"/>
          </a:xfrm>
        </p:spPr>
        <p:txBody>
          <a:bodyPr/>
          <a:lstStyle>
            <a:lvl1pPr marL="265113" indent="-265113">
              <a:buClr>
                <a:schemeClr val="tx2">
                  <a:lumMod val="75000"/>
                </a:schemeClr>
              </a:buClr>
              <a:defRPr sz="2400"/>
            </a:lvl1pPr>
            <a:lvl2pPr marL="625475" indent="-279400">
              <a:buClr>
                <a:schemeClr val="accent2"/>
              </a:buClr>
              <a:buFont typeface="Wingdings" pitchFamily="2" charset="2"/>
              <a:buChar char="§"/>
              <a:defRPr sz="2000"/>
            </a:lvl2pPr>
            <a:lvl3pPr marL="901700" indent="-227013">
              <a:buClr>
                <a:schemeClr val="accent4">
                  <a:lumMod val="50000"/>
                </a:schemeClr>
              </a:buClr>
              <a:buFont typeface="Courier New" pitchFamily="49" charset="0"/>
              <a:buChar char="o"/>
              <a:defRPr sz="1800"/>
            </a:lvl3pPr>
            <a:lvl4pPr marL="1160463" indent="-241300">
              <a:buClr>
                <a:schemeClr val="accent1">
                  <a:lumMod val="75000"/>
                </a:schemeClr>
              </a:buClr>
              <a:buFont typeface="Wingdings" pitchFamily="2" charset="2"/>
              <a:buChar char="ü"/>
              <a:defRPr sz="1600"/>
            </a:lvl4pPr>
            <a:lvl5pPr marL="1431925" indent="-219075">
              <a:defRPr sz="1400"/>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27480" y="3507125"/>
            <a:ext cx="7772400" cy="1146045"/>
          </a:xfrm>
        </p:spPr>
        <p:txBody>
          <a:bodyPr anchor="b"/>
          <a:lstStyle>
            <a:lvl1pPr algn="l">
              <a:defRPr sz="2800" b="1" cap="all">
                <a:solidFill>
                  <a:schemeClr val="accent2"/>
                </a:solidFill>
              </a:defRPr>
            </a:lvl1pPr>
          </a:lstStyle>
          <a:p>
            <a:r>
              <a:rPr lang="fr-FR" dirty="0" smtClean="0"/>
              <a:t>Cliquez pour modifier le style du titre</a:t>
            </a:r>
            <a:endParaRPr lang="en-CA" dirty="0"/>
          </a:p>
        </p:txBody>
      </p:sp>
      <p:sp>
        <p:nvSpPr>
          <p:cNvPr id="3" name="Espace réservé du texte 2"/>
          <p:cNvSpPr>
            <a:spLocks noGrp="1"/>
          </p:cNvSpPr>
          <p:nvPr>
            <p:ph type="body" idx="1"/>
          </p:nvPr>
        </p:nvSpPr>
        <p:spPr>
          <a:xfrm>
            <a:off x="827480" y="4725180"/>
            <a:ext cx="7772400" cy="1500187"/>
          </a:xfrm>
        </p:spPr>
        <p:txBody>
          <a:bodyPr/>
          <a:lstStyle>
            <a:lvl1pPr marL="179388" indent="-179388">
              <a:buClr>
                <a:schemeClr val="accent2"/>
              </a:buClr>
              <a:buFont typeface="Arial" pitchFamily="34" charset="0"/>
              <a:buChar char="•"/>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dirty="0" smtClean="0"/>
              <a:t>Cliquez pour modifier les styles du texte du masque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Rectangle 4"/>
          <p:cNvSpPr/>
          <p:nvPr userDrawn="1"/>
        </p:nvSpPr>
        <p:spPr bwMode="auto">
          <a:xfrm>
            <a:off x="434975"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p:txBody>
          <a:bodyPr/>
          <a:lstStyle>
            <a:lvl1pPr>
              <a:defRPr sz="2800" b="1">
                <a:solidFill>
                  <a:schemeClr val="accent2"/>
                </a:solidFill>
              </a:defRPr>
            </a:lvl1pPr>
          </a:lstStyle>
          <a:p>
            <a:r>
              <a:rPr lang="fr-FR" smtClean="0"/>
              <a:t>Cliquez pour modifier le style du titre</a:t>
            </a:r>
            <a:endParaRPr lang="en-CA"/>
          </a:p>
        </p:txBody>
      </p:sp>
      <p:sp>
        <p:nvSpPr>
          <p:cNvPr id="3" name="Espace réservé du contenu 2"/>
          <p:cNvSpPr>
            <a:spLocks noGrp="1"/>
          </p:cNvSpPr>
          <p:nvPr>
            <p:ph sz="half" idx="1"/>
          </p:nvPr>
        </p:nvSpPr>
        <p:spPr>
          <a:xfrm>
            <a:off x="455613" y="1190172"/>
            <a:ext cx="4105275" cy="5259842"/>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
        <p:nvSpPr>
          <p:cNvPr id="4" name="Espace réservé du contenu 3"/>
          <p:cNvSpPr>
            <a:spLocks noGrp="1"/>
          </p:cNvSpPr>
          <p:nvPr>
            <p:ph sz="half" idx="2"/>
          </p:nvPr>
        </p:nvSpPr>
        <p:spPr>
          <a:xfrm>
            <a:off x="4713288" y="1190172"/>
            <a:ext cx="4106862" cy="5259842"/>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7" name="Rectangle 6"/>
          <p:cNvSpPr/>
          <p:nvPr userDrawn="1"/>
        </p:nvSpPr>
        <p:spPr bwMode="auto">
          <a:xfrm>
            <a:off x="434975" y="962025"/>
            <a:ext cx="8709025" cy="53975"/>
          </a:xfrm>
          <a:prstGeom prst="rect">
            <a:avLst/>
          </a:prstGeom>
          <a:solidFill>
            <a:schemeClr val="tx2">
              <a:lumMod val="40000"/>
              <a:lumOff val="60000"/>
            </a:schemeClr>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a:xfrm>
            <a:off x="539440" y="260560"/>
            <a:ext cx="8229600" cy="581705"/>
          </a:xfrm>
        </p:spPr>
        <p:txBody>
          <a:bodyPr/>
          <a:lstStyle>
            <a:lvl1pPr>
              <a:defRPr sz="2800" b="1"/>
            </a:lvl1pPr>
          </a:lstStyle>
          <a:p>
            <a:r>
              <a:rPr lang="fr-FR" dirty="0" smtClean="0"/>
              <a:t>Cliquez pour modifier le style du titre</a:t>
            </a:r>
            <a:endParaRPr lang="en-CA" dirty="0"/>
          </a:p>
        </p:txBody>
      </p:sp>
      <p:sp>
        <p:nvSpPr>
          <p:cNvPr id="3" name="Espace réservé du texte 2"/>
          <p:cNvSpPr>
            <a:spLocks noGrp="1"/>
          </p:cNvSpPr>
          <p:nvPr>
            <p:ph type="body" idx="1"/>
          </p:nvPr>
        </p:nvSpPr>
        <p:spPr>
          <a:xfrm>
            <a:off x="457200" y="1340710"/>
            <a:ext cx="4040188" cy="834165"/>
          </a:xfrm>
        </p:spPr>
        <p:txBody>
          <a:bodyPr anchor="ct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Cliquez pour modifier les styles du texte du masque</a:t>
            </a:r>
          </a:p>
        </p:txBody>
      </p:sp>
      <p:sp>
        <p:nvSpPr>
          <p:cNvPr id="4" name="Espace réservé du contenu 3"/>
          <p:cNvSpPr>
            <a:spLocks noGrp="1"/>
          </p:cNvSpPr>
          <p:nvPr>
            <p:ph sz="half" idx="2"/>
          </p:nvPr>
        </p:nvSpPr>
        <p:spPr>
          <a:xfrm>
            <a:off x="457200" y="2174874"/>
            <a:ext cx="4040188" cy="4278545"/>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
        <p:nvSpPr>
          <p:cNvPr id="5" name="Espace réservé du texte 4"/>
          <p:cNvSpPr>
            <a:spLocks noGrp="1"/>
          </p:cNvSpPr>
          <p:nvPr>
            <p:ph type="body" sz="quarter" idx="3"/>
          </p:nvPr>
        </p:nvSpPr>
        <p:spPr>
          <a:xfrm>
            <a:off x="4645025" y="1340710"/>
            <a:ext cx="4041775" cy="834165"/>
          </a:xfrm>
        </p:spPr>
        <p:txBody>
          <a:bodyPr anchor="ct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Cliquez pour modifier les styles du texte du masque</a:t>
            </a:r>
          </a:p>
        </p:txBody>
      </p:sp>
      <p:sp>
        <p:nvSpPr>
          <p:cNvPr id="6" name="Espace réservé du contenu 5"/>
          <p:cNvSpPr>
            <a:spLocks noGrp="1"/>
          </p:cNvSpPr>
          <p:nvPr>
            <p:ph sz="quarter" idx="4"/>
          </p:nvPr>
        </p:nvSpPr>
        <p:spPr>
          <a:xfrm>
            <a:off x="4645025" y="2174874"/>
            <a:ext cx="4041775" cy="4278545"/>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Rectangle 2"/>
          <p:cNvSpPr/>
          <p:nvPr userDrawn="1"/>
        </p:nvSpPr>
        <p:spPr bwMode="auto">
          <a:xfrm>
            <a:off x="446088"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a:xfrm>
            <a:off x="446222" y="116540"/>
            <a:ext cx="7769225" cy="745240"/>
          </a:xfrm>
        </p:spPr>
        <p:txBody>
          <a:bodyPr/>
          <a:lstStyle>
            <a:lvl1pPr>
              <a:defRPr sz="2800" b="1">
                <a:solidFill>
                  <a:schemeClr val="accent2"/>
                </a:solidFill>
              </a:defRPr>
            </a:lvl1pPr>
          </a:lstStyle>
          <a:p>
            <a:r>
              <a:rPr lang="fr-FR" dirty="0" smtClean="0"/>
              <a:t>Cliquez pour modifier le style du titre</a:t>
            </a:r>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2_Titre et contenu">
    <p:spTree>
      <p:nvGrpSpPr>
        <p:cNvPr id="1" name=""/>
        <p:cNvGrpSpPr/>
        <p:nvPr/>
      </p:nvGrpSpPr>
      <p:grpSpPr>
        <a:xfrm>
          <a:off x="0" y="0"/>
          <a:ext cx="0" cy="0"/>
          <a:chOff x="0" y="0"/>
          <a:chExt cx="0" cy="0"/>
        </a:xfrm>
      </p:grpSpPr>
      <p:sp>
        <p:nvSpPr>
          <p:cNvPr id="4" name="Rectangle 3"/>
          <p:cNvSpPr/>
          <p:nvPr userDrawn="1"/>
        </p:nvSpPr>
        <p:spPr bwMode="auto">
          <a:xfrm>
            <a:off x="434975"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a:xfrm>
            <a:off x="455613" y="120316"/>
            <a:ext cx="8359524" cy="724234"/>
          </a:xfrm>
        </p:spPr>
        <p:txBody>
          <a:bodyPr/>
          <a:lstStyle>
            <a:lvl1pPr>
              <a:defRPr sz="2800" b="1">
                <a:solidFill>
                  <a:schemeClr val="accent2"/>
                </a:solidFill>
              </a:defRPr>
            </a:lvl1pPr>
          </a:lstStyle>
          <a:p>
            <a:r>
              <a:rPr lang="fr-FR" dirty="0" smtClean="0"/>
              <a:t>Cliquez pour modifier le style du titre</a:t>
            </a:r>
            <a:endParaRPr lang="en-CA" dirty="0"/>
          </a:p>
        </p:txBody>
      </p:sp>
      <p:sp>
        <p:nvSpPr>
          <p:cNvPr id="3" name="Espace réservé du contenu 2"/>
          <p:cNvSpPr>
            <a:spLocks noGrp="1"/>
          </p:cNvSpPr>
          <p:nvPr>
            <p:ph idx="1"/>
          </p:nvPr>
        </p:nvSpPr>
        <p:spPr>
          <a:xfrm>
            <a:off x="455613" y="1175656"/>
            <a:ext cx="8364537" cy="5274357"/>
          </a:xfrm>
        </p:spPr>
        <p:txBody>
          <a:bodyPr/>
          <a:lstStyle>
            <a:lvl1pPr marL="265113" indent="-265113">
              <a:buClr>
                <a:schemeClr val="tx2">
                  <a:lumMod val="75000"/>
                </a:schemeClr>
              </a:buClr>
              <a:defRPr sz="2400"/>
            </a:lvl1pPr>
            <a:lvl2pPr marL="625475" indent="-279400">
              <a:buClr>
                <a:schemeClr val="accent2"/>
              </a:buClr>
              <a:buFont typeface="Wingdings" pitchFamily="2" charset="2"/>
              <a:buChar char="§"/>
              <a:defRPr sz="2000"/>
            </a:lvl2pPr>
            <a:lvl3pPr marL="901700" indent="-227013">
              <a:buClr>
                <a:schemeClr val="accent4">
                  <a:lumMod val="50000"/>
                </a:schemeClr>
              </a:buClr>
              <a:buFont typeface="Courier New" pitchFamily="49" charset="0"/>
              <a:buChar char="o"/>
              <a:defRPr sz="1800"/>
            </a:lvl3pPr>
            <a:lvl4pPr marL="1160463" indent="-241300">
              <a:buClr>
                <a:schemeClr val="accent1">
                  <a:lumMod val="75000"/>
                </a:schemeClr>
              </a:buClr>
              <a:buFont typeface="Wingdings" pitchFamily="2" charset="2"/>
              <a:buChar char="ü"/>
              <a:defRPr sz="1600"/>
            </a:lvl4pPr>
            <a:lvl5pPr marL="1431925" indent="-219075">
              <a:defRPr sz="1400"/>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5613" y="387350"/>
            <a:ext cx="7769225" cy="4572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CA" smtClean="0"/>
              <a:t>Click to edit Master title style</a:t>
            </a:r>
          </a:p>
        </p:txBody>
      </p:sp>
      <p:sp>
        <p:nvSpPr>
          <p:cNvPr id="1027" name="Rectangle 3"/>
          <p:cNvSpPr>
            <a:spLocks noGrp="1" noChangeArrowheads="1"/>
          </p:cNvSpPr>
          <p:nvPr>
            <p:ph type="body" idx="1"/>
          </p:nvPr>
        </p:nvSpPr>
        <p:spPr bwMode="auto">
          <a:xfrm>
            <a:off x="455613" y="1089025"/>
            <a:ext cx="8364537" cy="53609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smtClean="0"/>
          </a:p>
        </p:txBody>
      </p:sp>
      <p:sp>
        <p:nvSpPr>
          <p:cNvPr id="1044" name="Text Box 20"/>
          <p:cNvSpPr txBox="1">
            <a:spLocks noChangeArrowheads="1"/>
          </p:cNvSpPr>
          <p:nvPr userDrawn="1"/>
        </p:nvSpPr>
        <p:spPr bwMode="auto">
          <a:xfrm>
            <a:off x="8067675" y="6572250"/>
            <a:ext cx="998538" cy="274638"/>
          </a:xfrm>
          <a:prstGeom prst="rect">
            <a:avLst/>
          </a:prstGeom>
          <a:noFill/>
          <a:ln w="9525" algn="ctr">
            <a:noFill/>
            <a:miter lim="800000"/>
            <a:headEnd/>
            <a:tailEnd/>
          </a:ln>
          <a:effectLst/>
        </p:spPr>
        <p:txBody>
          <a:bodyPr anchor="b">
            <a:spAutoFit/>
          </a:bodyPr>
          <a:lstStyle/>
          <a:p>
            <a:pPr algn="r">
              <a:defRPr/>
            </a:pPr>
            <a:r>
              <a:rPr lang="en-US" sz="1200" b="0">
                <a:solidFill>
                  <a:srgbClr val="292929"/>
                </a:solidFill>
                <a:cs typeface="+mn-cs"/>
              </a:rPr>
              <a:t>Page </a:t>
            </a:r>
            <a:fld id="{E1E8B5EE-8532-45E6-92F0-DF9886218918}" type="slidenum">
              <a:rPr lang="en-US" sz="1200" b="0">
                <a:solidFill>
                  <a:srgbClr val="292929"/>
                </a:solidFill>
                <a:cs typeface="+mn-cs"/>
              </a:rPr>
              <a:pPr algn="r">
                <a:defRPr/>
              </a:pPr>
              <a:t>‹#›</a:t>
            </a:fld>
            <a:endParaRPr lang="en-CA" sz="1200">
              <a:solidFill>
                <a:srgbClr val="292929"/>
              </a:solidFill>
              <a:cs typeface="+mn-cs"/>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2" r:id="rId4"/>
    <p:sldLayoutId id="2147483666" r:id="rId5"/>
    <p:sldLayoutId id="2147483667" r:id="rId6"/>
    <p:sldLayoutId id="2147483668" r:id="rId7"/>
    <p:sldLayoutId id="2147483669" r:id="rId8"/>
    <p:sldLayoutId id="2147483661" r:id="rId9"/>
    <p:sldLayoutId id="2147483660" r:id="rId10"/>
    <p:sldLayoutId id="2147483659" r:id="rId11"/>
    <p:sldLayoutId id="2147483658" r:id="rId12"/>
    <p:sldLayoutId id="2147483657" r:id="rId13"/>
    <p:sldLayoutId id="2147483656" r:id="rId14"/>
  </p:sldLayoutIdLst>
  <p:txStyles>
    <p:titleStyle>
      <a:lvl1pPr algn="l" rtl="0" eaLnBrk="0" fontAlgn="base" hangingPunct="0">
        <a:spcBef>
          <a:spcPct val="0"/>
        </a:spcBef>
        <a:spcAft>
          <a:spcPct val="0"/>
        </a:spcAft>
        <a:defRPr sz="2900">
          <a:solidFill>
            <a:srgbClr val="00528B"/>
          </a:solidFill>
          <a:latin typeface="+mj-lt"/>
          <a:ea typeface="+mj-ea"/>
          <a:cs typeface="+mj-cs"/>
        </a:defRPr>
      </a:lvl1pPr>
      <a:lvl2pPr algn="l" rtl="0" eaLnBrk="0" fontAlgn="base" hangingPunct="0">
        <a:spcBef>
          <a:spcPct val="0"/>
        </a:spcBef>
        <a:spcAft>
          <a:spcPct val="0"/>
        </a:spcAft>
        <a:defRPr sz="2900">
          <a:solidFill>
            <a:srgbClr val="00528B"/>
          </a:solidFill>
          <a:latin typeface="Verdana" pitchFamily="34" charset="0"/>
        </a:defRPr>
      </a:lvl2pPr>
      <a:lvl3pPr algn="l" rtl="0" eaLnBrk="0" fontAlgn="base" hangingPunct="0">
        <a:spcBef>
          <a:spcPct val="0"/>
        </a:spcBef>
        <a:spcAft>
          <a:spcPct val="0"/>
        </a:spcAft>
        <a:defRPr sz="2900">
          <a:solidFill>
            <a:srgbClr val="00528B"/>
          </a:solidFill>
          <a:latin typeface="Verdana" pitchFamily="34" charset="0"/>
        </a:defRPr>
      </a:lvl3pPr>
      <a:lvl4pPr algn="l" rtl="0" eaLnBrk="0" fontAlgn="base" hangingPunct="0">
        <a:spcBef>
          <a:spcPct val="0"/>
        </a:spcBef>
        <a:spcAft>
          <a:spcPct val="0"/>
        </a:spcAft>
        <a:defRPr sz="2900">
          <a:solidFill>
            <a:srgbClr val="00528B"/>
          </a:solidFill>
          <a:latin typeface="Verdana" pitchFamily="34" charset="0"/>
        </a:defRPr>
      </a:lvl4pPr>
      <a:lvl5pPr algn="l" rtl="0" eaLnBrk="0" fontAlgn="base" hangingPunct="0">
        <a:spcBef>
          <a:spcPct val="0"/>
        </a:spcBef>
        <a:spcAft>
          <a:spcPct val="0"/>
        </a:spcAft>
        <a:defRPr sz="2900">
          <a:solidFill>
            <a:srgbClr val="00528B"/>
          </a:solidFill>
          <a:latin typeface="Verdana" pitchFamily="34" charset="0"/>
        </a:defRPr>
      </a:lvl5pPr>
      <a:lvl6pPr marL="457200" algn="l" rtl="0" fontAlgn="base">
        <a:spcBef>
          <a:spcPct val="0"/>
        </a:spcBef>
        <a:spcAft>
          <a:spcPct val="0"/>
        </a:spcAft>
        <a:defRPr sz="2900">
          <a:solidFill>
            <a:schemeClr val="tx2"/>
          </a:solidFill>
          <a:latin typeface="Verdana" pitchFamily="34" charset="0"/>
        </a:defRPr>
      </a:lvl6pPr>
      <a:lvl7pPr marL="914400" algn="l" rtl="0" fontAlgn="base">
        <a:spcBef>
          <a:spcPct val="0"/>
        </a:spcBef>
        <a:spcAft>
          <a:spcPct val="0"/>
        </a:spcAft>
        <a:defRPr sz="2900">
          <a:solidFill>
            <a:schemeClr val="tx2"/>
          </a:solidFill>
          <a:latin typeface="Verdana" pitchFamily="34" charset="0"/>
        </a:defRPr>
      </a:lvl7pPr>
      <a:lvl8pPr marL="1371600" algn="l" rtl="0" fontAlgn="base">
        <a:spcBef>
          <a:spcPct val="0"/>
        </a:spcBef>
        <a:spcAft>
          <a:spcPct val="0"/>
        </a:spcAft>
        <a:defRPr sz="2900">
          <a:solidFill>
            <a:schemeClr val="tx2"/>
          </a:solidFill>
          <a:latin typeface="Verdana" pitchFamily="34" charset="0"/>
        </a:defRPr>
      </a:lvl8pPr>
      <a:lvl9pPr marL="1828800" algn="l" rtl="0" fontAlgn="base">
        <a:spcBef>
          <a:spcPct val="0"/>
        </a:spcBef>
        <a:spcAft>
          <a:spcPct val="0"/>
        </a:spcAft>
        <a:defRPr sz="2900">
          <a:solidFill>
            <a:schemeClr val="tx2"/>
          </a:solidFill>
          <a:latin typeface="Verdana" pitchFamily="34" charset="0"/>
        </a:defRPr>
      </a:lvl9pPr>
    </p:titleStyle>
    <p:bodyStyle>
      <a:lvl1pPr marL="231775" indent="-231775" algn="l" rtl="0" eaLnBrk="0" fontAlgn="base" hangingPunct="0">
        <a:spcBef>
          <a:spcPct val="20000"/>
        </a:spcBef>
        <a:spcAft>
          <a:spcPct val="0"/>
        </a:spcAft>
        <a:buChar char="•"/>
        <a:defRPr sz="2400">
          <a:solidFill>
            <a:srgbClr val="292929"/>
          </a:solidFill>
          <a:latin typeface="+mn-lt"/>
          <a:ea typeface="+mn-ea"/>
          <a:cs typeface="+mn-cs"/>
        </a:defRPr>
      </a:lvl1pPr>
      <a:lvl2pPr marL="623888" indent="-277813" algn="l" rtl="0" eaLnBrk="0" fontAlgn="base" hangingPunct="0">
        <a:spcBef>
          <a:spcPct val="20000"/>
        </a:spcBef>
        <a:spcAft>
          <a:spcPct val="0"/>
        </a:spcAft>
        <a:buChar char="•"/>
        <a:defRPr sz="2000">
          <a:solidFill>
            <a:srgbClr val="292929"/>
          </a:solidFill>
          <a:latin typeface="+mn-lt"/>
        </a:defRPr>
      </a:lvl2pPr>
      <a:lvl3pPr marL="965200" indent="-227013" algn="l" rtl="0" eaLnBrk="0" fontAlgn="base" hangingPunct="0">
        <a:spcBef>
          <a:spcPct val="20000"/>
        </a:spcBef>
        <a:spcAft>
          <a:spcPct val="0"/>
        </a:spcAft>
        <a:buFont typeface="Verdana" pitchFamily="34" charset="0"/>
        <a:buChar char="−"/>
        <a:defRPr>
          <a:solidFill>
            <a:srgbClr val="292929"/>
          </a:solidFill>
          <a:latin typeface="+mn-lt"/>
        </a:defRPr>
      </a:lvl3pPr>
      <a:lvl4pPr marL="1320800" indent="-241300" algn="l" rtl="0" eaLnBrk="0" fontAlgn="base" hangingPunct="0">
        <a:spcBef>
          <a:spcPct val="20000"/>
        </a:spcBef>
        <a:spcAft>
          <a:spcPct val="0"/>
        </a:spcAft>
        <a:buChar char="•"/>
        <a:defRPr sz="1600">
          <a:solidFill>
            <a:srgbClr val="292929"/>
          </a:solidFill>
          <a:latin typeface="+mn-lt"/>
        </a:defRPr>
      </a:lvl4pPr>
      <a:lvl5pPr marL="1712913" indent="-219075" algn="l" rtl="0" eaLnBrk="0" fontAlgn="base" hangingPunct="0">
        <a:spcBef>
          <a:spcPct val="20000"/>
        </a:spcBef>
        <a:spcAft>
          <a:spcPct val="0"/>
        </a:spcAft>
        <a:buFont typeface="Verdana" pitchFamily="34" charset="0"/>
        <a:buChar char="-"/>
        <a:defRPr sz="1600">
          <a:solidFill>
            <a:srgbClr val="292929"/>
          </a:solidFill>
          <a:latin typeface="+mn-lt"/>
        </a:defRPr>
      </a:lvl5pPr>
      <a:lvl6pPr marL="2170113" indent="-219075" algn="l" rtl="0" fontAlgn="base">
        <a:spcBef>
          <a:spcPct val="20000"/>
        </a:spcBef>
        <a:spcAft>
          <a:spcPct val="0"/>
        </a:spcAft>
        <a:buFont typeface="Verdana" pitchFamily="34" charset="0"/>
        <a:buChar char="-"/>
        <a:defRPr sz="1900">
          <a:solidFill>
            <a:srgbClr val="292929"/>
          </a:solidFill>
          <a:latin typeface="+mn-lt"/>
        </a:defRPr>
      </a:lvl6pPr>
      <a:lvl7pPr marL="2627313" indent="-219075" algn="l" rtl="0" fontAlgn="base">
        <a:spcBef>
          <a:spcPct val="20000"/>
        </a:spcBef>
        <a:spcAft>
          <a:spcPct val="0"/>
        </a:spcAft>
        <a:buFont typeface="Verdana" pitchFamily="34" charset="0"/>
        <a:buChar char="-"/>
        <a:defRPr sz="1900">
          <a:solidFill>
            <a:srgbClr val="292929"/>
          </a:solidFill>
          <a:latin typeface="+mn-lt"/>
        </a:defRPr>
      </a:lvl7pPr>
      <a:lvl8pPr marL="3084513" indent="-219075" algn="l" rtl="0" fontAlgn="base">
        <a:spcBef>
          <a:spcPct val="20000"/>
        </a:spcBef>
        <a:spcAft>
          <a:spcPct val="0"/>
        </a:spcAft>
        <a:buFont typeface="Verdana" pitchFamily="34" charset="0"/>
        <a:buChar char="-"/>
        <a:defRPr sz="1900">
          <a:solidFill>
            <a:srgbClr val="292929"/>
          </a:solidFill>
          <a:latin typeface="+mn-lt"/>
        </a:defRPr>
      </a:lvl8pPr>
      <a:lvl9pPr marL="3541713" indent="-219075" algn="l" rtl="0" fontAlgn="base">
        <a:spcBef>
          <a:spcPct val="20000"/>
        </a:spcBef>
        <a:spcAft>
          <a:spcPct val="0"/>
        </a:spcAft>
        <a:buFont typeface="Verdana" pitchFamily="34" charset="0"/>
        <a:buChar char="-"/>
        <a:defRPr sz="1900">
          <a:solidFill>
            <a:srgbClr val="29292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iki.hl7.org/index.php?title=Care_Plan_Initiative_project_2011" TargetMode="Externa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mailto:Jon.farmer@thrasis.com" TargetMode="External"/><Relationship Id="rId4" Type="http://schemas.openxmlformats.org/officeDocument/2006/relationships/hyperlink" Target="mailto:Chris.white@thrasis.com" TargetMode="External"/><Relationship Id="rId1" Type="http://schemas.openxmlformats.org/officeDocument/2006/relationships/slideLayout" Target="../slideLayouts/slideLayout3.xml"/><Relationship Id="rId2" Type="http://schemas.openxmlformats.org/officeDocument/2006/relationships/hyperlink" Target="mailto:enrique@careflow.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www.innovations.cms.gov/areas-of-focus/seamless-and-coordinated-care-models/" TargetMode="External"/><Relationship Id="rId4" Type="http://schemas.openxmlformats.org/officeDocument/2006/relationships/hyperlink" Target="http://wiki.siframework.org/Longitudinal+Coordination+of+Care" TargetMode="External"/><Relationship Id="rId1" Type="http://schemas.openxmlformats.org/officeDocument/2006/relationships/slideLayout" Target="../slideLayouts/slideLayout3.xml"/><Relationship Id="rId2" Type="http://schemas.openxmlformats.org/officeDocument/2006/relationships/hyperlink" Target="https://fedgov.webex.com/ec0605ld/eventcenter/recording/recordAction.do?theAction=poprecord&amp;actname=/eventcenter/frame/g.do&amp;apiname=lsr.php&amp;renewticket=0&amp;renewticket=0&amp;actappname=ec0605ld&amp;entappname=url0107ld&amp;needFilter=false&amp;&amp;isurlact=true&amp;entactname=/nbrRecordingURL.do&amp;rID=15818342&amp;rKey=bc14120d8f6fb9a1&amp;recordID=15818342&amp;rnd=3161672308&amp;siteurl=fedgov&amp;SP=EC&amp;AT=pb&amp;format=shor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1"/>
          <p:cNvSpPr>
            <a:spLocks noGrp="1"/>
          </p:cNvSpPr>
          <p:nvPr>
            <p:ph type="ctrTitle"/>
          </p:nvPr>
        </p:nvSpPr>
        <p:spPr>
          <a:xfrm>
            <a:off x="755650" y="2708275"/>
            <a:ext cx="7488860" cy="1152525"/>
          </a:xfrm>
        </p:spPr>
        <p:txBody>
          <a:bodyPr/>
          <a:lstStyle/>
          <a:p>
            <a:r>
              <a:rPr lang="en-CA" sz="2800" dirty="0" smtClean="0"/>
              <a:t>Care Plan (CP) Meeting </a:t>
            </a:r>
            <a:br>
              <a:rPr lang="en-CA" sz="2800" dirty="0" smtClean="0"/>
            </a:br>
            <a:r>
              <a:rPr lang="en-CA" sz="2000" dirty="0" smtClean="0"/>
              <a:t>Wednesday, August </a:t>
            </a:r>
            <a:r>
              <a:rPr lang="en-CA" sz="2000" dirty="0" smtClean="0"/>
              <a:t>29, </a:t>
            </a:r>
            <a:r>
              <a:rPr lang="en-CA" sz="2000" dirty="0" smtClean="0"/>
              <a:t>2012</a:t>
            </a:r>
            <a:br>
              <a:rPr lang="en-CA" sz="2000" dirty="0" smtClean="0"/>
            </a:br>
            <a:r>
              <a:rPr lang="en-CA" sz="2000" dirty="0" smtClean="0"/>
              <a:t>1700-1830 EDT</a:t>
            </a:r>
            <a:endParaRPr lang="en-CA" sz="2800" dirty="0" smtClean="0"/>
          </a:p>
        </p:txBody>
      </p:sp>
      <p:sp>
        <p:nvSpPr>
          <p:cNvPr id="9219" name="Espace réservé du contenu 2"/>
          <p:cNvSpPr>
            <a:spLocks noGrp="1"/>
          </p:cNvSpPr>
          <p:nvPr>
            <p:ph sz="quarter" idx="11"/>
          </p:nvPr>
        </p:nvSpPr>
        <p:spPr>
          <a:xfrm>
            <a:off x="766763" y="4365130"/>
            <a:ext cx="7693025" cy="1872260"/>
          </a:xfrm>
        </p:spPr>
        <p:txBody>
          <a:bodyPr/>
          <a:lstStyle/>
          <a:p>
            <a:pPr>
              <a:defRPr/>
            </a:pPr>
            <a:r>
              <a:rPr lang="en-CA" sz="1600" dirty="0" smtClean="0"/>
              <a:t>Laura Heermann Langford </a:t>
            </a:r>
            <a:r>
              <a:rPr lang="en-CA" sz="1050" dirty="0" smtClean="0"/>
              <a:t>(Laura.Heermann@imail.org)</a:t>
            </a:r>
            <a:endParaRPr lang="en-CA" sz="1600" dirty="0" smtClean="0"/>
          </a:p>
          <a:p>
            <a:pPr>
              <a:defRPr/>
            </a:pPr>
            <a:r>
              <a:rPr lang="en-CA" sz="1600" dirty="0" smtClean="0"/>
              <a:t>Stephen Chu </a:t>
            </a:r>
            <a:r>
              <a:rPr lang="en-CA" sz="1100" dirty="0" smtClean="0"/>
              <a:t>(stephen.chu@nehta.gov.au)</a:t>
            </a:r>
          </a:p>
          <a:p>
            <a:pPr>
              <a:defRPr/>
            </a:pPr>
            <a:endParaRPr lang="en-CA" sz="1100" dirty="0" smtClean="0"/>
          </a:p>
          <a:p>
            <a:pPr>
              <a:defRPr/>
            </a:pPr>
            <a:r>
              <a:rPr lang="en-CA" sz="1600" b="1" dirty="0" smtClean="0"/>
              <a:t>*C</a:t>
            </a:r>
            <a:r>
              <a:rPr lang="en-CA" sz="1400" b="1" dirty="0" smtClean="0"/>
              <a:t>are Plan wiki:</a:t>
            </a:r>
            <a:r>
              <a:rPr lang="en-CA" sz="1400" dirty="0" smtClean="0"/>
              <a:t> </a:t>
            </a:r>
            <a:r>
              <a:rPr lang="en-CA" sz="1100" dirty="0" smtClean="0">
                <a:hlinkClick r:id="rId2"/>
              </a:rPr>
              <a:t>http://wiki.hl7.org/index.php?title=Care_Plan_Initiative_project_2011</a:t>
            </a:r>
            <a:endParaRPr lang="en-CA" sz="1100" dirty="0" smtClean="0"/>
          </a:p>
        </p:txBody>
      </p:sp>
      <p:sp>
        <p:nvSpPr>
          <p:cNvPr id="18435" name="Espace réservé du contenu 3"/>
          <p:cNvSpPr>
            <a:spLocks noGrp="1"/>
          </p:cNvSpPr>
          <p:nvPr>
            <p:ph sz="quarter" idx="12"/>
          </p:nvPr>
        </p:nvSpPr>
        <p:spPr>
          <a:xfrm>
            <a:off x="2051050" y="6470650"/>
            <a:ext cx="5041900" cy="360363"/>
          </a:xfrm>
        </p:spPr>
        <p:txBody>
          <a:bodyPr/>
          <a:lstStyle/>
          <a:p>
            <a:r>
              <a:rPr lang="en-CA" dirty="0" smtClean="0"/>
              <a:t>HL7 Patient Care Work Group</a:t>
            </a:r>
          </a:p>
        </p:txBody>
      </p:sp>
      <p:pic>
        <p:nvPicPr>
          <p:cNvPr id="18436" name="Image 4" descr="HL7_International_Logo_small.jpg"/>
          <p:cNvPicPr>
            <a:picLocks noChangeAspect="1"/>
          </p:cNvPicPr>
          <p:nvPr/>
        </p:nvPicPr>
        <p:blipFill>
          <a:blip r:embed="rId3" cstate="print"/>
          <a:srcRect/>
          <a:stretch>
            <a:fillRect/>
          </a:stretch>
        </p:blipFill>
        <p:spPr bwMode="auto">
          <a:xfrm>
            <a:off x="723900" y="458788"/>
            <a:ext cx="647700" cy="665162"/>
          </a:xfrm>
          <a:prstGeom prst="rect">
            <a:avLst/>
          </a:prstGeom>
          <a:noFill/>
          <a:ln w="9525">
            <a:noFill/>
            <a:miter lim="800000"/>
            <a:headEnd/>
            <a:tailEnd/>
          </a:ln>
        </p:spPr>
      </p:pic>
      <p:sp>
        <p:nvSpPr>
          <p:cNvPr id="7" name="ZoneTexte 6"/>
          <p:cNvSpPr txBox="1"/>
          <p:nvPr/>
        </p:nvSpPr>
        <p:spPr>
          <a:xfrm>
            <a:off x="653640" y="1364551"/>
            <a:ext cx="2549646" cy="830997"/>
          </a:xfrm>
          <a:prstGeom prst="rect">
            <a:avLst/>
          </a:prstGeom>
          <a:noFill/>
        </p:spPr>
        <p:txBody>
          <a:bodyPr wrap="none" rtlCol="0">
            <a:spAutoFit/>
          </a:bodyPr>
          <a:lstStyle/>
          <a:p>
            <a:r>
              <a:rPr lang="fr-CA" sz="1200" dirty="0" smtClean="0">
                <a:solidFill>
                  <a:schemeClr val="tx1"/>
                </a:solidFill>
              </a:rPr>
              <a:t>To </a:t>
            </a:r>
            <a:r>
              <a:rPr lang="fr-CA" sz="1200" dirty="0" err="1" smtClean="0">
                <a:solidFill>
                  <a:schemeClr val="tx1"/>
                </a:solidFill>
              </a:rPr>
              <a:t>join</a:t>
            </a:r>
            <a:r>
              <a:rPr lang="fr-CA" sz="1200" dirty="0" smtClean="0">
                <a:solidFill>
                  <a:schemeClr val="tx1"/>
                </a:solidFill>
              </a:rPr>
              <a:t> the meeting:</a:t>
            </a:r>
          </a:p>
          <a:p>
            <a:endParaRPr lang="fr-CA" sz="1200" dirty="0" smtClean="0">
              <a:solidFill>
                <a:schemeClr val="tx1"/>
              </a:solidFill>
            </a:endParaRPr>
          </a:p>
          <a:p>
            <a:r>
              <a:rPr lang="fr-CA" sz="1200" dirty="0" smtClean="0">
                <a:solidFill>
                  <a:schemeClr val="tx1"/>
                </a:solidFill>
              </a:rPr>
              <a:t>Phone </a:t>
            </a:r>
            <a:r>
              <a:rPr lang="fr-CA" sz="1200" dirty="0" err="1" smtClean="0">
                <a:solidFill>
                  <a:schemeClr val="tx1"/>
                </a:solidFill>
              </a:rPr>
              <a:t>Number</a:t>
            </a:r>
            <a:r>
              <a:rPr lang="fr-CA" sz="1200" dirty="0" smtClean="0">
                <a:solidFill>
                  <a:schemeClr val="tx1"/>
                </a:solidFill>
              </a:rPr>
              <a:t>: +1 770-657-9270</a:t>
            </a:r>
            <a:br>
              <a:rPr lang="fr-CA" sz="1200" dirty="0" smtClean="0">
                <a:solidFill>
                  <a:schemeClr val="tx1"/>
                </a:solidFill>
              </a:rPr>
            </a:br>
            <a:r>
              <a:rPr lang="fr-CA" sz="1200" dirty="0" smtClean="0">
                <a:solidFill>
                  <a:schemeClr val="tx1"/>
                </a:solidFill>
              </a:rPr>
              <a:t>Participant </a:t>
            </a:r>
            <a:r>
              <a:rPr lang="fr-CA" sz="1200" dirty="0" err="1" smtClean="0">
                <a:solidFill>
                  <a:schemeClr val="tx1"/>
                </a:solidFill>
              </a:rPr>
              <a:t>Passcode</a:t>
            </a:r>
            <a:r>
              <a:rPr lang="fr-CA" sz="1200" dirty="0" smtClean="0">
                <a:solidFill>
                  <a:schemeClr val="tx1"/>
                </a:solidFill>
              </a:rPr>
              <a:t>: 943377# </a:t>
            </a:r>
          </a:p>
        </p:txBody>
      </p:sp>
      <p:sp>
        <p:nvSpPr>
          <p:cNvPr id="9" name="ZoneTexte 8"/>
          <p:cNvSpPr txBox="1"/>
          <p:nvPr/>
        </p:nvSpPr>
        <p:spPr>
          <a:xfrm>
            <a:off x="6516270" y="476590"/>
            <a:ext cx="2256002" cy="276999"/>
          </a:xfrm>
          <a:prstGeom prst="rect">
            <a:avLst/>
          </a:prstGeom>
          <a:noFill/>
        </p:spPr>
        <p:txBody>
          <a:bodyPr wrap="none" rtlCol="0">
            <a:spAutoFit/>
          </a:bodyPr>
          <a:lstStyle/>
          <a:p>
            <a:r>
              <a:rPr lang="fr-CA" sz="1200" b="0" i="1" u="sng" dirty="0" err="1" smtClean="0">
                <a:solidFill>
                  <a:srgbClr val="FF0000"/>
                </a:solidFill>
              </a:rPr>
              <a:t>With</a:t>
            </a:r>
            <a:r>
              <a:rPr lang="fr-CA" sz="1200" b="0" i="1" u="sng" dirty="0" smtClean="0">
                <a:solidFill>
                  <a:srgbClr val="FF0000"/>
                </a:solidFill>
              </a:rPr>
              <a:t> meeting discussion notes</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re 1"/>
          <p:cNvSpPr>
            <a:spLocks noGrp="1"/>
          </p:cNvSpPr>
          <p:nvPr>
            <p:ph type="title"/>
          </p:nvPr>
        </p:nvSpPr>
        <p:spPr>
          <a:xfrm>
            <a:off x="455613" y="120650"/>
            <a:ext cx="8359775" cy="723900"/>
          </a:xfrm>
        </p:spPr>
        <p:txBody>
          <a:bodyPr/>
          <a:lstStyle/>
          <a:p>
            <a:r>
              <a:rPr lang="en-CA" sz="2400" dirty="0" smtClean="0"/>
              <a:t>Past Participants-</a:t>
            </a:r>
          </a:p>
        </p:txBody>
      </p:sp>
      <p:graphicFrame>
        <p:nvGraphicFramePr>
          <p:cNvPr id="7" name="Tableau 6"/>
          <p:cNvGraphicFramePr>
            <a:graphicFrameLocks noGrp="1"/>
          </p:cNvGraphicFramePr>
          <p:nvPr>
            <p:extLst>
              <p:ext uri="{D42A27DB-BD31-4B8C-83A1-F6EECF244321}">
                <p14:modId xmlns:p14="http://schemas.microsoft.com/office/powerpoint/2010/main" val="724222843"/>
              </p:ext>
            </p:extLst>
          </p:nvPr>
        </p:nvGraphicFramePr>
        <p:xfrm>
          <a:off x="323410" y="836641"/>
          <a:ext cx="8569765" cy="5464396"/>
        </p:xfrm>
        <a:graphic>
          <a:graphicData uri="http://schemas.openxmlformats.org/drawingml/2006/table">
            <a:tbl>
              <a:tblPr firstRow="1" bandRow="1">
                <a:tableStyleId>{5C22544A-7EE6-4342-B048-85BDC9FD1C3A}</a:tableStyleId>
              </a:tblPr>
              <a:tblGrid>
                <a:gridCol w="1512210"/>
                <a:gridCol w="2088290"/>
                <a:gridCol w="504070"/>
                <a:gridCol w="504070"/>
                <a:gridCol w="3961125"/>
              </a:tblGrid>
              <a:tr h="230133">
                <a:tc>
                  <a:txBody>
                    <a:bodyPr/>
                    <a:lstStyle/>
                    <a:p>
                      <a:pPr algn="ctr"/>
                      <a:r>
                        <a:rPr lang="en-CA" sz="1000" dirty="0" smtClean="0">
                          <a:solidFill>
                            <a:schemeClr val="tx1"/>
                          </a:solidFill>
                        </a:rPr>
                        <a:t>Name</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1000" dirty="0" smtClean="0">
                          <a:solidFill>
                            <a:schemeClr val="tx1"/>
                          </a:solidFill>
                        </a:rPr>
                        <a:t>email</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500" b="0" dirty="0" smtClean="0">
                          <a:solidFill>
                            <a:schemeClr val="tx1"/>
                          </a:solidFill>
                        </a:rPr>
                        <a:t>Country</a:t>
                      </a:r>
                      <a:endParaRPr lang="en-CA" sz="500" b="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900" dirty="0" smtClean="0">
                          <a:solidFill>
                            <a:schemeClr val="tx1"/>
                          </a:solidFill>
                        </a:rPr>
                        <a:t>Yes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1000" dirty="0" smtClean="0">
                          <a:solidFill>
                            <a:schemeClr val="tx1"/>
                          </a:solidFill>
                        </a:rPr>
                        <a:t>Notes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r>
              <a:tr h="345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000" kern="1200" dirty="0" smtClean="0">
                          <a:solidFill>
                            <a:schemeClr val="tx1"/>
                          </a:solidFill>
                          <a:latin typeface="+mn-lt"/>
                          <a:ea typeface="+mn-ea"/>
                          <a:cs typeface="+mn-cs"/>
                        </a:rPr>
                        <a:t>David Rowed</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tx1"/>
                          </a:solidFill>
                          <a:latin typeface="+mn-lt"/>
                          <a:ea typeface="+mn-ea"/>
                          <a:cs typeface="+mn-cs"/>
                        </a:rPr>
                        <a:t>drowed@bigpond.net.au</a:t>
                      </a:r>
                      <a:endParaRPr lang="en-CA" sz="9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AU</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5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tx1"/>
                          </a:solidFill>
                          <a:latin typeface="+mn-lt"/>
                          <a:ea typeface="+mn-ea"/>
                          <a:cs typeface="+mn-cs"/>
                        </a:rPr>
                        <a:t>MD. Family GP.; Was chair, 2005, Electronic Communications Working Group of the AU General Practice Computing Group</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73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000" kern="1200" dirty="0" smtClean="0">
                          <a:solidFill>
                            <a:schemeClr val="tx1"/>
                          </a:solidFill>
                          <a:latin typeface="+mn-lt"/>
                          <a:ea typeface="+mn-ea"/>
                          <a:cs typeface="+mn-cs"/>
                        </a:rPr>
                        <a:t>Charlie Bishop</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err="1" smtClean="0">
                          <a:solidFill>
                            <a:schemeClr val="tx1"/>
                          </a:solidFill>
                        </a:rPr>
                        <a:t>charlie.bishop@isofthealth.com</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UK</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50" dirty="0" smtClean="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5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01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kern="1200" dirty="0" smtClean="0">
                          <a:solidFill>
                            <a:schemeClr val="tx1"/>
                          </a:solidFill>
                          <a:latin typeface="+mn-lt"/>
                          <a:ea typeface="+mn-ea"/>
                          <a:cs typeface="+mn-cs"/>
                        </a:rPr>
                        <a:t>Steve Hufnagel</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01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kern="1200" dirty="0" smtClean="0">
                          <a:solidFill>
                            <a:schemeClr val="tx1"/>
                          </a:solidFill>
                          <a:latin typeface="+mn-lt"/>
                          <a:ea typeface="+mn-ea"/>
                          <a:cs typeface="+mn-cs"/>
                        </a:rPr>
                        <a:t>Peter </a:t>
                      </a:r>
                      <a:r>
                        <a:rPr lang="en-CA" sz="1000" kern="1200" dirty="0" err="1" smtClean="0">
                          <a:solidFill>
                            <a:schemeClr val="tx1"/>
                          </a:solidFill>
                          <a:latin typeface="+mn-lt"/>
                          <a:ea typeface="+mn-ea"/>
                          <a:cs typeface="+mn-cs"/>
                        </a:rPr>
                        <a:t>Hendler</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00" kern="1200" dirty="0" err="1" smtClean="0">
                          <a:solidFill>
                            <a:schemeClr val="tx1"/>
                          </a:solidFill>
                          <a:latin typeface="+mn-lt"/>
                          <a:ea typeface="+mn-ea"/>
                          <a:cs typeface="+mn-cs"/>
                        </a:rPr>
                        <a:t>Peter.Hendler@kp.org</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01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kern="1200" dirty="0" smtClean="0">
                          <a:solidFill>
                            <a:schemeClr val="tx1"/>
                          </a:solidFill>
                          <a:latin typeface="+mn-lt"/>
                          <a:ea typeface="+mn-ea"/>
                          <a:cs typeface="+mn-cs"/>
                        </a:rPr>
                        <a:t>Ray Simkus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err="1" smtClean="0">
                          <a:solidFill>
                            <a:schemeClr val="tx1"/>
                          </a:solidFill>
                          <a:latin typeface="+mn-lt"/>
                          <a:ea typeface="+mn-ea"/>
                          <a:cs typeface="+mn-cs"/>
                        </a:rPr>
                        <a:t>ray@wmt.ca</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CA</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smtClean="0">
                          <a:solidFill>
                            <a:schemeClr val="tx1"/>
                          </a:solidFill>
                          <a:latin typeface="+mn-lt"/>
                          <a:ea typeface="+mn-ea"/>
                          <a:cs typeface="+mn-cs"/>
                        </a:rPr>
                        <a:t>Practicing Family GP, Vancouver,</a:t>
                      </a:r>
                      <a:r>
                        <a:rPr lang="en-CA" sz="800" kern="1200" baseline="0" dirty="0" smtClean="0">
                          <a:solidFill>
                            <a:schemeClr val="tx1"/>
                          </a:solidFill>
                          <a:latin typeface="+mn-lt"/>
                          <a:ea typeface="+mn-ea"/>
                          <a:cs typeface="+mn-cs"/>
                        </a:rPr>
                        <a:t> BC. User of EMR. Intense interest and involvement in EHR and EMR standards </a:t>
                      </a:r>
                      <a:r>
                        <a:rPr lang="en-CA" sz="800" kern="1200" baseline="0" smtClean="0">
                          <a:solidFill>
                            <a:schemeClr val="tx1"/>
                          </a:solidFill>
                          <a:latin typeface="+mn-lt"/>
                          <a:ea typeface="+mn-ea"/>
                          <a:cs typeface="+mn-cs"/>
                        </a:rPr>
                        <a:t>, functionality and </a:t>
                      </a:r>
                      <a:r>
                        <a:rPr lang="en-CA" sz="800" kern="1200" baseline="0" dirty="0" smtClean="0">
                          <a:solidFill>
                            <a:schemeClr val="tx1"/>
                          </a:solidFill>
                          <a:latin typeface="+mn-lt"/>
                          <a:ea typeface="+mn-ea"/>
                          <a:cs typeface="+mn-cs"/>
                        </a:rPr>
                        <a:t>terminology</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15750">
                <a:tc>
                  <a:txBody>
                    <a:bodyPr/>
                    <a:lstStyle/>
                    <a:p>
                      <a:r>
                        <a:rPr lang="en-CA" sz="900" kern="1200" dirty="0" smtClean="0">
                          <a:solidFill>
                            <a:schemeClr val="tx1"/>
                          </a:solidFill>
                          <a:latin typeface="+mn-lt"/>
                          <a:ea typeface="+mn-ea"/>
                          <a:cs typeface="+mn-cs"/>
                        </a:rPr>
                        <a:t>Brett</a:t>
                      </a:r>
                      <a:r>
                        <a:rPr lang="en-CA" sz="900" kern="1200" baseline="0" dirty="0" smtClean="0">
                          <a:solidFill>
                            <a:schemeClr val="tx1"/>
                          </a:solidFill>
                          <a:latin typeface="+mn-lt"/>
                          <a:ea typeface="+mn-ea"/>
                          <a:cs typeface="+mn-cs"/>
                        </a:rPr>
                        <a:t> </a:t>
                      </a:r>
                      <a:r>
                        <a:rPr lang="en-CA" sz="900" kern="1200" baseline="0" dirty="0" err="1" smtClean="0">
                          <a:solidFill>
                            <a:schemeClr val="tx1"/>
                          </a:solidFill>
                          <a:latin typeface="+mn-lt"/>
                          <a:ea typeface="+mn-ea"/>
                          <a:cs typeface="+mn-cs"/>
                        </a:rPr>
                        <a:t>Esler</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800" kern="1200" dirty="0" smtClean="0">
                          <a:solidFill>
                            <a:schemeClr val="tx1"/>
                          </a:solidFill>
                          <a:latin typeface="+mn-lt"/>
                          <a:ea typeface="+mn-ea"/>
                          <a:cs typeface="+mn-cs"/>
                        </a:rPr>
                        <a:t>brett.esler@pencs.com.au</a:t>
                      </a:r>
                      <a:endParaRPr lang="en-CA" sz="8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AU</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Pen Computer Sys</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72528">
                <a:tc>
                  <a:txBody>
                    <a:bodyPr/>
                    <a:lstStyle/>
                    <a:p>
                      <a:r>
                        <a:rPr lang="fr-CA" sz="900" kern="1200" dirty="0" smtClean="0">
                          <a:solidFill>
                            <a:schemeClr val="tx1"/>
                          </a:solidFill>
                          <a:latin typeface="+mn-lt"/>
                          <a:ea typeface="+mn-ea"/>
                          <a:cs typeface="+mn-cs"/>
                        </a:rPr>
                        <a:t>Catherine Hoang</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800" kern="1200" dirty="0" smtClean="0">
                          <a:solidFill>
                            <a:schemeClr val="tx1"/>
                          </a:solidFill>
                          <a:latin typeface="+mn-lt"/>
                          <a:ea typeface="+mn-ea"/>
                          <a:cs typeface="+mn-cs"/>
                        </a:rPr>
                        <a:t>catherine.hoang2@va.gov</a:t>
                      </a:r>
                      <a:endParaRPr lang="en-CA" sz="8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VA</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15750">
                <a:tc>
                  <a:txBody>
                    <a:bodyPr/>
                    <a:lstStyle/>
                    <a:p>
                      <a:r>
                        <a:rPr lang="en-CA" sz="900" kern="1200" dirty="0" smtClean="0">
                          <a:solidFill>
                            <a:schemeClr val="tx1"/>
                          </a:solidFill>
                          <a:latin typeface="+mn-lt"/>
                          <a:ea typeface="+mn-ea"/>
                          <a:cs typeface="+mn-cs"/>
                        </a:rPr>
                        <a:t>Hugh</a:t>
                      </a:r>
                      <a:r>
                        <a:rPr lang="en-CA" sz="900" kern="1200" baseline="0" dirty="0" smtClean="0">
                          <a:solidFill>
                            <a:schemeClr val="tx1"/>
                          </a:solidFill>
                          <a:latin typeface="+mn-lt"/>
                          <a:ea typeface="+mn-ea"/>
                          <a:cs typeface="+mn-cs"/>
                        </a:rPr>
                        <a:t> Leslie</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800" kern="1200" dirty="0" smtClean="0">
                          <a:solidFill>
                            <a:schemeClr val="tx1"/>
                          </a:solidFill>
                          <a:latin typeface="+mn-lt"/>
                          <a:ea typeface="+mn-ea"/>
                          <a:cs typeface="+mn-cs"/>
                        </a:rPr>
                        <a:t>hugh.leslie@oceaninformatics.com</a:t>
                      </a:r>
                      <a:endParaRPr lang="en-CA" sz="800" kern="1200" dirty="0" smtClean="0">
                        <a:solidFill>
                          <a:schemeClr val="tx1"/>
                        </a:solidFill>
                        <a:latin typeface="+mn-lt"/>
                        <a:ea typeface="+mn-ea"/>
                        <a:cs typeface="+mn-cs"/>
                        <a:hlinkClick r:id=""/>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AU</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smtClean="0">
                          <a:solidFill>
                            <a:schemeClr val="dk1"/>
                          </a:solidFill>
                          <a:latin typeface="+mn-lt"/>
                          <a:ea typeface="+mn-ea"/>
                          <a:cs typeface="+mn-cs"/>
                        </a:rPr>
                        <a:t>a General Practitioner ; Chief Medical Officer, Ocean Informatics </a:t>
                      </a:r>
                      <a:endParaRPr lang="en-CA" sz="8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15750">
                <a:tc>
                  <a:txBody>
                    <a:bodyPr/>
                    <a:lstStyle/>
                    <a:p>
                      <a:r>
                        <a:rPr lang="fr-CA" sz="900" kern="1200" dirty="0" err="1" smtClean="0">
                          <a:solidFill>
                            <a:schemeClr val="tx1"/>
                          </a:solidFill>
                          <a:latin typeface="+mn-lt"/>
                          <a:ea typeface="+mn-ea"/>
                          <a:cs typeface="+mn-cs"/>
                        </a:rPr>
                        <a:t>Seam</a:t>
                      </a:r>
                      <a:r>
                        <a:rPr lang="fr-CA" sz="900" kern="1200" dirty="0" smtClean="0">
                          <a:solidFill>
                            <a:schemeClr val="tx1"/>
                          </a:solidFill>
                          <a:latin typeface="+mn-lt"/>
                          <a:ea typeface="+mn-ea"/>
                          <a:cs typeface="+mn-cs"/>
                        </a:rPr>
                        <a:t> Heard</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800" kern="1200" dirty="0" smtClean="0">
                          <a:solidFill>
                            <a:schemeClr val="tx1"/>
                          </a:solidFill>
                          <a:latin typeface="+mn-lt"/>
                          <a:ea typeface="+mn-ea"/>
                          <a:cs typeface="+mn-cs"/>
                        </a:rPr>
                        <a:t>sam.heard@oceaninformatics.com</a:t>
                      </a:r>
                      <a:endParaRPr lang="en-CA" sz="800" kern="1200" dirty="0" smtClean="0">
                        <a:solidFill>
                          <a:schemeClr val="tx1"/>
                        </a:solidFill>
                        <a:latin typeface="+mn-lt"/>
                        <a:ea typeface="+mn-ea"/>
                        <a:cs typeface="+mn-cs"/>
                        <a:hlinkClick r:id=""/>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smtClean="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smtClean="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15750">
                <a:tc>
                  <a:txBody>
                    <a:bodyPr/>
                    <a:lstStyle/>
                    <a:p>
                      <a:r>
                        <a:rPr lang="en-CA" sz="900" kern="1200" dirty="0" smtClean="0">
                          <a:solidFill>
                            <a:schemeClr val="tx1"/>
                          </a:solidFill>
                          <a:latin typeface="+mn-lt"/>
                          <a:ea typeface="+mn-ea"/>
                          <a:cs typeface="+mn-cs"/>
                        </a:rPr>
                        <a:t>Thomson Kuhn</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kern="1200" dirty="0" smtClean="0">
                          <a:solidFill>
                            <a:schemeClr val="tx1"/>
                          </a:solidFill>
                          <a:latin typeface="+mn-lt"/>
                          <a:ea typeface="+mn-ea"/>
                          <a:cs typeface="+mn-cs"/>
                        </a:rPr>
                        <a:t>TKUHN@acponline.org</a:t>
                      </a:r>
                      <a:endParaRPr lang="en-CA" sz="8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t>Sr. Systems Architect at American College of Physicians </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16433">
                <a:tc>
                  <a:txBody>
                    <a:bodyPr/>
                    <a:lstStyle/>
                    <a:p>
                      <a:r>
                        <a:rPr lang="en-CA" sz="900" kern="1200" dirty="0" smtClean="0">
                          <a:solidFill>
                            <a:schemeClr val="tx1"/>
                          </a:solidFill>
                          <a:latin typeface="+mn-lt"/>
                          <a:ea typeface="+mn-ea"/>
                          <a:cs typeface="+mn-cs"/>
                        </a:rPr>
                        <a:t>Russell Leftwich</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00" kern="1200" dirty="0" smtClean="0">
                          <a:solidFill>
                            <a:schemeClr val="tx1"/>
                          </a:solidFill>
                          <a:latin typeface="+mn-lt"/>
                          <a:ea typeface="+mn-ea"/>
                          <a:cs typeface="+mn-cs"/>
                        </a:rPr>
                        <a:t>Russell.Leftwich@tn.gov</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00" kern="1200" dirty="0" err="1" smtClean="0">
                          <a:solidFill>
                            <a:schemeClr val="tx1"/>
                          </a:solidFill>
                          <a:latin typeface="+mn-lt"/>
                          <a:ea typeface="+mn-ea"/>
                          <a:cs typeface="+mn-cs"/>
                        </a:rPr>
                        <a:t>Md</a:t>
                      </a:r>
                      <a:r>
                        <a:rPr lang="en-CA" sz="800" kern="1200" dirty="0" smtClean="0">
                          <a:solidFill>
                            <a:schemeClr val="tx1"/>
                          </a:solidFill>
                          <a:latin typeface="+mn-lt"/>
                          <a:ea typeface="+mn-ea"/>
                          <a:cs typeface="+mn-cs"/>
                        </a:rPr>
                        <a:t>, </a:t>
                      </a:r>
                      <a:r>
                        <a:rPr lang="en-AU" sz="800" kern="1200" dirty="0" smtClean="0">
                          <a:solidFill>
                            <a:schemeClr val="tx1"/>
                          </a:solidFill>
                          <a:latin typeface="+mn-lt"/>
                          <a:ea typeface="+mn-ea"/>
                          <a:cs typeface="+mn-cs"/>
                        </a:rPr>
                        <a:t>Allergist, internal medicine;</a:t>
                      </a:r>
                      <a:r>
                        <a:rPr lang="en-CA" sz="800" kern="1200" dirty="0" smtClean="0">
                          <a:solidFill>
                            <a:schemeClr val="tx1"/>
                          </a:solidFill>
                          <a:latin typeface="+mn-lt"/>
                          <a:ea typeface="+mn-ea"/>
                          <a:cs typeface="+mn-cs"/>
                        </a:rPr>
                        <a:t> </a:t>
                      </a:r>
                      <a:r>
                        <a:rPr lang="en-US" sz="800" kern="1200" dirty="0" smtClean="0">
                          <a:solidFill>
                            <a:schemeClr val="tx1"/>
                          </a:solidFill>
                          <a:latin typeface="+mn-lt"/>
                          <a:ea typeface="+mn-ea"/>
                          <a:cs typeface="+mn-cs"/>
                        </a:rPr>
                        <a:t>Chief Medical Informatics Officer, Office of eHealth Initiatives, State of Tennessee</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215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900" kern="1200" dirty="0" smtClean="0">
                          <a:solidFill>
                            <a:schemeClr val="tx1"/>
                          </a:solidFill>
                          <a:latin typeface="+mn-lt"/>
                          <a:ea typeface="+mn-ea"/>
                          <a:cs typeface="+mn-cs"/>
                        </a:rPr>
                        <a:t>Michael Tan</a:t>
                      </a:r>
                      <a:endParaRPr lang="fr-CA" sz="9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800" kern="1200" dirty="0" smtClean="0">
                          <a:solidFill>
                            <a:schemeClr val="tx1"/>
                          </a:solidFill>
                          <a:latin typeface="+mn-lt"/>
                          <a:ea typeface="+mn-ea"/>
                          <a:cs typeface="+mn-cs"/>
                        </a:rPr>
                        <a:t>tan@nitctiz.nl</a:t>
                      </a:r>
                      <a:endParaRPr lang="en-CA" sz="8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NL</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800" dirty="0" err="1" smtClean="0"/>
                        <a:t>Publishing</a:t>
                      </a:r>
                      <a:r>
                        <a:rPr lang="fr-CA" sz="800" dirty="0" smtClean="0"/>
                        <a:t> </a:t>
                      </a:r>
                      <a:r>
                        <a:rPr lang="fr-CA" sz="800" dirty="0" err="1" smtClean="0"/>
                        <a:t>Facilitator</a:t>
                      </a:r>
                      <a:r>
                        <a:rPr lang="fr-CA" sz="800" dirty="0" smtClean="0"/>
                        <a:t> , Care Provision,</a:t>
                      </a:r>
                      <a:r>
                        <a:rPr lang="fr-CA" sz="800" baseline="0" dirty="0" smtClean="0"/>
                        <a:t> PC WG; Senior Project manager, </a:t>
                      </a:r>
                      <a:r>
                        <a:rPr lang="fr-CA" sz="800" dirty="0" err="1" smtClean="0"/>
                        <a:t>Nictiz</a:t>
                      </a:r>
                      <a:r>
                        <a:rPr lang="fr-CA" sz="800" dirty="0" smtClean="0"/>
                        <a:t>, NL</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16433">
                <a:tc>
                  <a:txBody>
                    <a:bodyPr/>
                    <a:lstStyle/>
                    <a:p>
                      <a:r>
                        <a:rPr lang="en-CA" sz="900" kern="1200" dirty="0" smtClean="0">
                          <a:solidFill>
                            <a:schemeClr val="tx1"/>
                          </a:solidFill>
                          <a:latin typeface="+mn-lt"/>
                          <a:ea typeface="+mn-ea"/>
                          <a:cs typeface="+mn-cs"/>
                        </a:rPr>
                        <a:t>Corinne Gower</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00" kern="1200" dirty="0" smtClean="0">
                          <a:solidFill>
                            <a:schemeClr val="tx1"/>
                          </a:solidFill>
                          <a:latin typeface="+mn-lt"/>
                          <a:ea typeface="+mn-ea"/>
                          <a:cs typeface="+mn-cs"/>
                        </a:rPr>
                        <a:t>Corrine@paradise.net.nz</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NZ</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smtClean="0">
                          <a:solidFill>
                            <a:schemeClr val="tx1"/>
                          </a:solidFill>
                          <a:latin typeface="+mn-lt"/>
                          <a:ea typeface="+mn-ea"/>
                          <a:cs typeface="+mn-cs"/>
                        </a:rPr>
                        <a:t>Senior Business Analyst at NZHIS;</a:t>
                      </a:r>
                      <a:r>
                        <a:rPr lang="en-CA" sz="800" kern="1200" baseline="0" dirty="0" smtClean="0">
                          <a:solidFill>
                            <a:schemeClr val="tx1"/>
                          </a:solidFill>
                          <a:latin typeface="+mn-lt"/>
                          <a:ea typeface="+mn-ea"/>
                          <a:cs typeface="+mn-cs"/>
                        </a:rPr>
                        <a:t> </a:t>
                      </a:r>
                      <a:r>
                        <a:rPr lang="en-CA" sz="800" kern="1200" dirty="0" smtClean="0">
                          <a:solidFill>
                            <a:schemeClr val="tx1"/>
                          </a:solidFill>
                          <a:latin typeface="+mn-lt"/>
                          <a:ea typeface="+mn-ea"/>
                          <a:cs typeface="+mn-cs"/>
                        </a:rPr>
                        <a:t>Senior Advisor at Ministry of Health New Zealand </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054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800" kern="1200" dirty="0" smtClean="0">
                          <a:solidFill>
                            <a:schemeClr val="tx1"/>
                          </a:solidFill>
                          <a:latin typeface="+mn-lt"/>
                          <a:ea typeface="+mn-ea"/>
                          <a:cs typeface="+mn-cs"/>
                        </a:rPr>
                        <a:t>Susan </a:t>
                      </a:r>
                      <a:r>
                        <a:rPr lang="en-AU" sz="800" kern="1200" dirty="0" err="1" smtClean="0">
                          <a:solidFill>
                            <a:schemeClr val="tx1"/>
                          </a:solidFill>
                          <a:latin typeface="+mn-lt"/>
                          <a:ea typeface="+mn-ea"/>
                          <a:cs typeface="+mn-cs"/>
                        </a:rPr>
                        <a:t>Matney</a:t>
                      </a:r>
                      <a:endParaRPr lang="fr-CA" sz="8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800" kern="1200" dirty="0" smtClean="0">
                          <a:solidFill>
                            <a:schemeClr val="tx1"/>
                          </a:solidFill>
                          <a:latin typeface="+mn-lt"/>
                          <a:ea typeface="+mn-ea"/>
                          <a:cs typeface="+mn-cs"/>
                        </a:rPr>
                        <a:t>samatney@mmm.com</a:t>
                      </a:r>
                      <a:endParaRPr lang="en-CA" sz="8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tx1"/>
                          </a:solidFill>
                          <a:latin typeface="+mn-lt"/>
                          <a:ea typeface="+mn-ea"/>
                          <a:cs typeface="+mn-cs"/>
                        </a:rPr>
                        <a:t>US</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US" sz="600" kern="1200" dirty="0" smtClean="0">
                          <a:solidFill>
                            <a:schemeClr val="tx1"/>
                          </a:solidFill>
                          <a:latin typeface="+mn-lt"/>
                          <a:ea typeface="+mn-ea"/>
                          <a:cs typeface="+mn-cs"/>
                        </a:rPr>
                        <a:t>Medical </a:t>
                      </a:r>
                      <a:r>
                        <a:rPr lang="en-US" sz="600" kern="1200" dirty="0" err="1" smtClean="0">
                          <a:solidFill>
                            <a:schemeClr val="tx1"/>
                          </a:solidFill>
                          <a:latin typeface="+mn-lt"/>
                          <a:ea typeface="+mn-ea"/>
                          <a:cs typeface="+mn-cs"/>
                        </a:rPr>
                        <a:t>Informaticist</a:t>
                      </a:r>
                      <a:r>
                        <a:rPr lang="en-US" sz="600" kern="1200" dirty="0" smtClean="0">
                          <a:solidFill>
                            <a:schemeClr val="tx1"/>
                          </a:solidFill>
                          <a:latin typeface="+mn-lt"/>
                          <a:ea typeface="+mn-ea"/>
                          <a:cs typeface="+mn-cs"/>
                        </a:rPr>
                        <a:t> at 3M Health Care;</a:t>
                      </a:r>
                      <a:r>
                        <a:rPr lang="en-US" sz="600" kern="1200" baseline="0" dirty="0" smtClean="0">
                          <a:solidFill>
                            <a:schemeClr val="tx1"/>
                          </a:solidFill>
                          <a:latin typeface="+mn-lt"/>
                          <a:ea typeface="+mn-ea"/>
                          <a:cs typeface="+mn-cs"/>
                        </a:rPr>
                        <a:t> </a:t>
                      </a:r>
                      <a:r>
                        <a:rPr lang="en-US" sz="600" kern="1200" dirty="0" smtClean="0">
                          <a:solidFill>
                            <a:schemeClr val="tx1"/>
                          </a:solidFill>
                          <a:latin typeface="+mn-lt"/>
                          <a:ea typeface="+mn-ea"/>
                          <a:cs typeface="+mn-cs"/>
                        </a:rPr>
                        <a:t>Chair Elect of the SNOMED CT Nursing Special Interest Group at IHTSDO;</a:t>
                      </a:r>
                      <a:r>
                        <a:rPr lang="en-US" sz="600" kern="1200" baseline="0" dirty="0" smtClean="0">
                          <a:solidFill>
                            <a:schemeClr val="tx1"/>
                          </a:solidFill>
                          <a:latin typeface="+mn-lt"/>
                          <a:ea typeface="+mn-ea"/>
                          <a:cs typeface="+mn-cs"/>
                        </a:rPr>
                        <a:t> </a:t>
                      </a:r>
                      <a:r>
                        <a:rPr lang="en-US" sz="600" kern="1200" dirty="0" err="1" smtClean="0">
                          <a:solidFill>
                            <a:schemeClr val="tx1"/>
                          </a:solidFill>
                          <a:latin typeface="+mn-lt"/>
                          <a:ea typeface="+mn-ea"/>
                          <a:cs typeface="+mn-cs"/>
                        </a:rPr>
                        <a:t>Vocab</a:t>
                      </a:r>
                      <a:r>
                        <a:rPr lang="en-US" sz="600" kern="1200" dirty="0" smtClean="0">
                          <a:solidFill>
                            <a:schemeClr val="tx1"/>
                          </a:solidFill>
                          <a:latin typeface="+mn-lt"/>
                          <a:ea typeface="+mn-ea"/>
                          <a:cs typeface="+mn-cs"/>
                        </a:rPr>
                        <a:t> Facilitator for Patient Care TC at HL7 Standards </a:t>
                      </a:r>
                      <a:endParaRPr lang="en-CA" sz="7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054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Audrey Dickerson</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err="1" smtClean="0">
                          <a:solidFill>
                            <a:schemeClr val="tx1"/>
                          </a:solidFill>
                          <a:latin typeface="+mn-lt"/>
                          <a:ea typeface="+mn-ea"/>
                          <a:cs typeface="+mn-cs"/>
                        </a:rPr>
                        <a:t>adickerson@himss.org</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600" kern="1200" dirty="0" smtClean="0">
                          <a:solidFill>
                            <a:schemeClr val="tx1"/>
                          </a:solidFill>
                          <a:latin typeface="+mn-lt"/>
                          <a:ea typeface="+mn-ea"/>
                          <a:cs typeface="+mn-cs"/>
                        </a:rPr>
                        <a:t>HIMSS</a:t>
                      </a:r>
                      <a:r>
                        <a:rPr lang="en-CA" sz="600" kern="1200" dirty="0" smtClean="0">
                          <a:solidFill>
                            <a:schemeClr val="tx1"/>
                          </a:solidFill>
                          <a:latin typeface="+mn-lt"/>
                          <a:ea typeface="+mn-ea"/>
                          <a:cs typeface="+mn-cs"/>
                        </a:rPr>
                        <a:t>.</a:t>
                      </a:r>
                      <a:r>
                        <a:rPr lang="en-CA" sz="600" kern="1200" baseline="0" dirty="0" smtClean="0">
                          <a:solidFill>
                            <a:schemeClr val="tx1"/>
                          </a:solidFill>
                          <a:latin typeface="+mn-lt"/>
                          <a:ea typeface="+mn-ea"/>
                          <a:cs typeface="+mn-cs"/>
                        </a:rPr>
                        <a:t> </a:t>
                      </a:r>
                      <a:r>
                        <a:rPr lang="en-US" sz="600" kern="1200" dirty="0" smtClean="0">
                          <a:solidFill>
                            <a:schemeClr val="tx1"/>
                          </a:solidFill>
                          <a:latin typeface="+mn-lt"/>
                          <a:ea typeface="+mn-ea"/>
                          <a:cs typeface="+mn-cs"/>
                        </a:rPr>
                        <a:t>RN, MS; Standards Initiatives at HIMSS; ISO/TC 215 Health Informatics, Secretary; US TAG for ISO/TC 215 Health Informatics, Administrator; Co-Chair of Nursing Sub-committee to IHE-Patient Care Coordination Domain.</a:t>
                      </a:r>
                      <a:endParaRPr lang="fr-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054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Gaby Jewell</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smtClean="0">
                          <a:solidFill>
                            <a:schemeClr val="tx1"/>
                          </a:solidFill>
                          <a:latin typeface="+mn-lt"/>
                          <a:ea typeface="+mn-ea"/>
                          <a:cs typeface="+mn-cs"/>
                        </a:rPr>
                        <a:t>gjewell@cerner.com</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600" kern="1200" dirty="0" smtClean="0">
                          <a:solidFill>
                            <a:schemeClr val="tx1"/>
                          </a:solidFill>
                          <a:latin typeface="+mn-lt"/>
                          <a:ea typeface="+mn-ea"/>
                          <a:cs typeface="+mn-cs"/>
                        </a:rPr>
                        <a:t>Senior </a:t>
                      </a:r>
                      <a:r>
                        <a:rPr lang="fr-CA" sz="600" kern="1200" dirty="0" err="1" smtClean="0">
                          <a:solidFill>
                            <a:schemeClr val="tx1"/>
                          </a:solidFill>
                          <a:latin typeface="+mn-lt"/>
                          <a:ea typeface="+mn-ea"/>
                          <a:cs typeface="+mn-cs"/>
                        </a:rPr>
                        <a:t>strategist</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at</a:t>
                      </a:r>
                      <a:r>
                        <a:rPr lang="fr-CA" sz="600" kern="1200" dirty="0" smtClean="0">
                          <a:solidFill>
                            <a:schemeClr val="tx1"/>
                          </a:solidFill>
                          <a:latin typeface="+mn-lt"/>
                          <a:ea typeface="+mn-ea"/>
                          <a:cs typeface="+mn-cs"/>
                        </a:rPr>
                        <a:t> Cerner </a:t>
                      </a:r>
                      <a:r>
                        <a:rPr lang="fr-CA" sz="600" kern="1200" dirty="0" err="1" smtClean="0">
                          <a:solidFill>
                            <a:schemeClr val="tx1"/>
                          </a:solidFill>
                          <a:latin typeface="+mn-lt"/>
                          <a:ea typeface="+mn-ea"/>
                          <a:cs typeface="+mn-cs"/>
                        </a:rPr>
                        <a:t>Corp</a:t>
                      </a:r>
                      <a:r>
                        <a:rPr lang="fr-CA" sz="600" kern="1200" dirty="0" smtClean="0">
                          <a:solidFill>
                            <a:schemeClr val="tx1"/>
                          </a:solidFill>
                          <a:latin typeface="+mn-lt"/>
                          <a:ea typeface="+mn-ea"/>
                          <a:cs typeface="+mn-cs"/>
                        </a:rPr>
                        <a:t>, </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054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900" kern="1200" dirty="0" smtClean="0">
                          <a:solidFill>
                            <a:schemeClr val="tx1"/>
                          </a:solidFill>
                          <a:latin typeface="+mn-lt"/>
                          <a:ea typeface="+mn-ea"/>
                          <a:cs typeface="+mn-cs"/>
                        </a:rPr>
                        <a:t>Ken Rubin</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US" sz="600" kern="1200" dirty="0" smtClean="0">
                          <a:solidFill>
                            <a:schemeClr val="tx1"/>
                          </a:solidFill>
                          <a:latin typeface="+mn-lt"/>
                          <a:ea typeface="+mn-ea"/>
                          <a:cs typeface="+mn-cs"/>
                        </a:rPr>
                        <a:t>Co-Chair, HL7 Service Oriented Architecture Work Group; Chief Architect, Federal Healthcare Portfolio, HP Enterprise Services</a:t>
                      </a:r>
                      <a:endParaRPr lang="fr-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054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900" kern="1200" dirty="0" smtClean="0">
                          <a:solidFill>
                            <a:schemeClr val="tx1"/>
                          </a:solidFill>
                          <a:latin typeface="+mn-lt"/>
                          <a:ea typeface="+mn-ea"/>
                          <a:cs typeface="+mn-cs"/>
                        </a:rPr>
                        <a:t>Mark Shafarman</a:t>
                      </a:r>
                      <a:endParaRPr lang="fr-CA" sz="9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fr-CA" sz="800" kern="1200" dirty="0" smtClean="0">
                          <a:solidFill>
                            <a:schemeClr val="tx1"/>
                          </a:solidFill>
                          <a:latin typeface="+mn-lt"/>
                          <a:ea typeface="+mn-ea"/>
                          <a:cs typeface="+mn-cs"/>
                        </a:rPr>
                        <a:t>Mark@Shafarman.net</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kern="1200" dirty="0" smtClean="0">
                          <a:solidFill>
                            <a:schemeClr val="tx1"/>
                          </a:solidFill>
                          <a:latin typeface="+mn-lt"/>
                          <a:ea typeface="+mn-ea"/>
                          <a:cs typeface="+mn-cs"/>
                        </a:rPr>
                        <a:t>Member of HL7 since 1992. Co-Chair, HL7 Template WG; Shafarman Consulting Inc. </a:t>
                      </a:r>
                      <a:endParaRPr lang="fr-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en-CA" sz="2400" dirty="0" smtClean="0"/>
              <a:t>August 8, 2012 Agenda/Minutes</a:t>
            </a:r>
            <a:endParaRPr lang="en-CA" sz="2400" dirty="0"/>
          </a:p>
        </p:txBody>
      </p:sp>
      <p:sp>
        <p:nvSpPr>
          <p:cNvPr id="5" name="Espace réservé du contenu 4"/>
          <p:cNvSpPr>
            <a:spLocks noGrp="1"/>
          </p:cNvSpPr>
          <p:nvPr>
            <p:ph idx="1"/>
          </p:nvPr>
        </p:nvSpPr>
        <p:spPr/>
        <p:txBody>
          <a:bodyPr/>
          <a:lstStyle/>
          <a:p>
            <a:pPr lvl="1"/>
            <a:r>
              <a:rPr lang="en-US" sz="1600" dirty="0"/>
              <a:t>Agenda Review – update as needed</a:t>
            </a:r>
          </a:p>
          <a:p>
            <a:pPr lvl="1">
              <a:spcAft>
                <a:spcPts val="1200"/>
              </a:spcAft>
            </a:pPr>
            <a:endParaRPr lang="en-US" sz="1800" dirty="0" smtClean="0"/>
          </a:p>
          <a:p>
            <a:pPr lvl="1">
              <a:spcAft>
                <a:spcPts val="1200"/>
              </a:spcAft>
            </a:pPr>
            <a:r>
              <a:rPr lang="en-US" sz="1800" dirty="0" smtClean="0"/>
              <a:t>Modeling </a:t>
            </a:r>
            <a:r>
              <a:rPr lang="en-US" sz="1800" dirty="0" smtClean="0"/>
              <a:t>work  -</a:t>
            </a:r>
            <a:endParaRPr lang="en-US" sz="1800" dirty="0"/>
          </a:p>
        </p:txBody>
      </p:sp>
    </p:spTree>
    <p:extLst>
      <p:ext uri="{BB962C8B-B14F-4D97-AF65-F5344CB8AC3E}">
        <p14:creationId xmlns:p14="http://schemas.microsoft.com/office/powerpoint/2010/main" val="35739935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re 1"/>
          <p:cNvSpPr>
            <a:spLocks noGrp="1"/>
          </p:cNvSpPr>
          <p:nvPr>
            <p:ph type="title"/>
          </p:nvPr>
        </p:nvSpPr>
        <p:spPr>
          <a:xfrm>
            <a:off x="455613" y="120650"/>
            <a:ext cx="8359775" cy="723900"/>
          </a:xfrm>
        </p:spPr>
        <p:txBody>
          <a:bodyPr/>
          <a:lstStyle/>
          <a:p>
            <a:r>
              <a:rPr lang="en-CA" sz="2400" dirty="0" smtClean="0"/>
              <a:t>Participants- Meeting of 2012-07-25</a:t>
            </a:r>
          </a:p>
        </p:txBody>
      </p:sp>
      <p:graphicFrame>
        <p:nvGraphicFramePr>
          <p:cNvPr id="7" name="Tableau 6"/>
          <p:cNvGraphicFramePr>
            <a:graphicFrameLocks noGrp="1"/>
          </p:cNvGraphicFramePr>
          <p:nvPr>
            <p:extLst>
              <p:ext uri="{D42A27DB-BD31-4B8C-83A1-F6EECF244321}">
                <p14:modId xmlns:p14="http://schemas.microsoft.com/office/powerpoint/2010/main" val="2149535670"/>
              </p:ext>
            </p:extLst>
          </p:nvPr>
        </p:nvGraphicFramePr>
        <p:xfrm>
          <a:off x="250825" y="836613"/>
          <a:ext cx="8705235" cy="4301557"/>
        </p:xfrm>
        <a:graphic>
          <a:graphicData uri="http://schemas.openxmlformats.org/drawingml/2006/table">
            <a:tbl>
              <a:tblPr firstRow="1" bandRow="1">
                <a:tableStyleId>{5C22544A-7EE6-4342-B048-85BDC9FD1C3A}</a:tableStyleId>
              </a:tblPr>
              <a:tblGrid>
                <a:gridCol w="1512785"/>
                <a:gridCol w="2088290"/>
                <a:gridCol w="504070"/>
                <a:gridCol w="423510"/>
                <a:gridCol w="4176580"/>
              </a:tblGrid>
              <a:tr h="216223">
                <a:tc>
                  <a:txBody>
                    <a:bodyPr/>
                    <a:lstStyle/>
                    <a:p>
                      <a:pPr algn="ctr"/>
                      <a:r>
                        <a:rPr lang="en-CA" sz="900" dirty="0" smtClean="0">
                          <a:solidFill>
                            <a:schemeClr val="tx1"/>
                          </a:solidFill>
                        </a:rPr>
                        <a:t>Name</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900" dirty="0" smtClean="0">
                          <a:solidFill>
                            <a:schemeClr val="tx1"/>
                          </a:solidFill>
                        </a:rPr>
                        <a:t>email</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500" b="0" dirty="0" smtClean="0">
                          <a:solidFill>
                            <a:schemeClr val="tx1"/>
                          </a:solidFill>
                        </a:rPr>
                        <a:t>Country</a:t>
                      </a:r>
                      <a:endParaRPr lang="en-CA" sz="500" b="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900" dirty="0" smtClean="0">
                          <a:solidFill>
                            <a:schemeClr val="tx1"/>
                          </a:solidFill>
                        </a:rPr>
                        <a:t>Yes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900" dirty="0" smtClean="0">
                          <a:solidFill>
                            <a:schemeClr val="tx1"/>
                          </a:solidFill>
                        </a:rPr>
                        <a:t>Notes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r>
              <a:tr h="3459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dirty="0" smtClean="0">
                          <a:solidFill>
                            <a:schemeClr val="tx1"/>
                          </a:solidFill>
                        </a:rPr>
                        <a:t>Laura Heermann Langford</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Laura.Heermann@imail.org</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US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t>X</a:t>
                      </a:r>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dirty="0" smtClean="0">
                          <a:solidFill>
                            <a:schemeClr val="tx1"/>
                          </a:solidFill>
                        </a:rPr>
                        <a:t>Co-Lead- Care Plan initiative/HL7 Patient Care WG. Intermountain Healthcare. </a:t>
                      </a:r>
                      <a:r>
                        <a:rPr lang="fr-CA" sz="600" kern="1200" dirty="0" smtClean="0">
                          <a:solidFill>
                            <a:schemeClr val="tx1"/>
                          </a:solidFill>
                          <a:latin typeface="+mn-lt"/>
                          <a:ea typeface="+mn-ea"/>
                          <a:cs typeface="+mn-cs"/>
                        </a:rPr>
                        <a:t>RN </a:t>
                      </a:r>
                      <a:r>
                        <a:rPr lang="fr-CA" sz="600" kern="1200" dirty="0" err="1" smtClean="0">
                          <a:solidFill>
                            <a:schemeClr val="tx1"/>
                          </a:solidFill>
                          <a:latin typeface="+mn-lt"/>
                          <a:ea typeface="+mn-ea"/>
                          <a:cs typeface="+mn-cs"/>
                        </a:rPr>
                        <a:t>PhD</a:t>
                      </a:r>
                      <a:r>
                        <a:rPr lang="en-CA" sz="600" kern="1200" dirty="0" smtClean="0">
                          <a:solidFill>
                            <a:schemeClr val="tx1"/>
                          </a:solidFill>
                          <a:latin typeface="+mn-lt"/>
                          <a:ea typeface="+mn-ea"/>
                          <a:cs typeface="+mn-cs"/>
                        </a:rPr>
                        <a:t>,: Nursing Informatics; </a:t>
                      </a:r>
                      <a:r>
                        <a:rPr lang="fr-CA" sz="600" kern="1200" dirty="0" smtClean="0">
                          <a:solidFill>
                            <a:schemeClr val="tx1"/>
                          </a:solidFill>
                          <a:latin typeface="+mn-lt"/>
                          <a:ea typeface="+mn-ea"/>
                          <a:cs typeface="+mn-cs"/>
                        </a:rPr>
                        <a:t>Emergency </a:t>
                      </a:r>
                      <a:r>
                        <a:rPr lang="fr-CA" sz="600" kern="1200" dirty="0" err="1" smtClean="0">
                          <a:solidFill>
                            <a:schemeClr val="tx1"/>
                          </a:solidFill>
                          <a:latin typeface="+mn-lt"/>
                          <a:ea typeface="+mn-ea"/>
                          <a:cs typeface="+mn-cs"/>
                        </a:rPr>
                        <a:t>Informatics</a:t>
                      </a:r>
                      <a:r>
                        <a:rPr lang="fr-CA" sz="600" kern="1200" dirty="0" smtClean="0">
                          <a:solidFill>
                            <a:schemeClr val="tx1"/>
                          </a:solidFill>
                          <a:latin typeface="+mn-lt"/>
                          <a:ea typeface="+mn-ea"/>
                          <a:cs typeface="+mn-cs"/>
                        </a:rPr>
                        <a:t> Association, American </a:t>
                      </a:r>
                      <a:r>
                        <a:rPr lang="fr-CA" sz="600" kern="1200" dirty="0" err="1" smtClean="0">
                          <a:solidFill>
                            <a:schemeClr val="tx1"/>
                          </a:solidFill>
                          <a:latin typeface="+mn-lt"/>
                          <a:ea typeface="+mn-ea"/>
                          <a:cs typeface="+mn-cs"/>
                        </a:rPr>
                        <a:t>Medical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Informatics</a:t>
                      </a:r>
                      <a:r>
                        <a:rPr lang="fr-CA" sz="600" kern="1200" dirty="0" smtClean="0">
                          <a:solidFill>
                            <a:schemeClr val="tx1"/>
                          </a:solidFill>
                          <a:latin typeface="+mn-lt"/>
                          <a:ea typeface="+mn-ea"/>
                          <a:cs typeface="+mn-cs"/>
                        </a:rPr>
                        <a:t> Association;</a:t>
                      </a:r>
                      <a:r>
                        <a:rPr lang="fr-CA" sz="600" kern="1200" baseline="0" dirty="0" smtClean="0">
                          <a:solidFill>
                            <a:schemeClr val="tx1"/>
                          </a:solidFill>
                          <a:latin typeface="+mn-lt"/>
                          <a:ea typeface="+mn-ea"/>
                          <a:cs typeface="+mn-cs"/>
                        </a:rPr>
                        <a:t> IHE</a:t>
                      </a:r>
                      <a:endParaRPr lang="fr-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594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Stephen Chu </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stephen.chu@nehta.gov.au</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AU</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t>X</a:t>
                      </a:r>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dirty="0" smtClean="0">
                          <a:solidFill>
                            <a:schemeClr val="tx1"/>
                          </a:solidFill>
                        </a:rPr>
                        <a:t>NEHTA-National eHealth Transition Authority .</a:t>
                      </a:r>
                      <a:r>
                        <a:rPr lang="en-CA" sz="600" baseline="0" dirty="0" smtClean="0">
                          <a:solidFill>
                            <a:schemeClr val="tx1"/>
                          </a:solidFill>
                        </a:rPr>
                        <a:t> </a:t>
                      </a:r>
                      <a:r>
                        <a:rPr lang="fr-CA" sz="600" kern="1200" dirty="0" smtClean="0">
                          <a:solidFill>
                            <a:schemeClr val="tx1"/>
                          </a:solidFill>
                          <a:latin typeface="+mn-lt"/>
                          <a:ea typeface="+mn-ea"/>
                          <a:cs typeface="+mn-cs"/>
                        </a:rPr>
                        <a:t>RN, MD, </a:t>
                      </a:r>
                      <a:r>
                        <a:rPr lang="fr-CA" sz="600" kern="1200" dirty="0" err="1" smtClean="0">
                          <a:solidFill>
                            <a:schemeClr val="tx1"/>
                          </a:solidFill>
                          <a:latin typeface="+mn-lt"/>
                          <a:ea typeface="+mn-ea"/>
                          <a:cs typeface="+mn-cs"/>
                        </a:rPr>
                        <a:t>Clinical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Informatics</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Clinical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lead</a:t>
                      </a:r>
                      <a:r>
                        <a:rPr lang="fr-CA" sz="600" kern="1200" dirty="0" smtClean="0">
                          <a:solidFill>
                            <a:schemeClr val="tx1"/>
                          </a:solidFill>
                          <a:latin typeface="+mn-lt"/>
                          <a:ea typeface="+mn-ea"/>
                          <a:cs typeface="+mn-cs"/>
                        </a:rPr>
                        <a:t> and </a:t>
                      </a:r>
                      <a:r>
                        <a:rPr lang="en-CA" sz="600" kern="1200" dirty="0" smtClean="0">
                          <a:solidFill>
                            <a:schemeClr val="tx1"/>
                          </a:solidFill>
                          <a:latin typeface="+mn-lt"/>
                          <a:ea typeface="+mn-ea"/>
                          <a:cs typeface="+mn-cs"/>
                        </a:rPr>
                        <a:t>L</a:t>
                      </a:r>
                      <a:r>
                        <a:rPr lang="en-CA" sz="600" dirty="0" smtClean="0">
                          <a:solidFill>
                            <a:schemeClr val="tx1"/>
                          </a:solidFill>
                        </a:rPr>
                        <a:t>ead Clinical Information Architecture; co-chair HL7 Patient care WG; vice-chai</a:t>
                      </a:r>
                      <a:r>
                        <a:rPr lang="en-CA" sz="600" kern="1200" dirty="0" smtClean="0">
                          <a:solidFill>
                            <a:schemeClr val="tx1"/>
                          </a:solidFill>
                          <a:latin typeface="+mn-lt"/>
                          <a:ea typeface="+mn-ea"/>
                          <a:cs typeface="+mn-cs"/>
                        </a:rPr>
                        <a:t>r HL7 NZ</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59468">
                <a:tc>
                  <a:txBody>
                    <a:bodyPr/>
                    <a:lstStyle/>
                    <a:p>
                      <a:r>
                        <a:rPr lang="en-CA" sz="900" kern="1200" dirty="0" smtClean="0">
                          <a:solidFill>
                            <a:schemeClr val="tx1"/>
                          </a:solidFill>
                          <a:latin typeface="+mn-lt"/>
                          <a:ea typeface="+mn-ea"/>
                          <a:cs typeface="+mn-cs"/>
                        </a:rPr>
                        <a:t>Carolyn </a:t>
                      </a:r>
                      <a:r>
                        <a:rPr lang="en-CA" sz="900" kern="1200" dirty="0" err="1" smtClean="0">
                          <a:solidFill>
                            <a:schemeClr val="tx1"/>
                          </a:solidFill>
                          <a:latin typeface="+mn-lt"/>
                          <a:ea typeface="+mn-ea"/>
                          <a:cs typeface="+mn-cs"/>
                        </a:rPr>
                        <a:t>Silzle</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00" kern="1200" dirty="0" smtClean="0">
                          <a:solidFill>
                            <a:schemeClr val="tx1"/>
                          </a:solidFill>
                          <a:latin typeface="+mn-lt"/>
                          <a:ea typeface="+mn-ea"/>
                          <a:cs typeface="+mn-cs"/>
                        </a:rPr>
                        <a:t>Carolyn.silzle@choa.org</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00" kern="1200" dirty="0" smtClean="0">
                          <a:solidFill>
                            <a:schemeClr val="tx1"/>
                          </a:solidFill>
                          <a:latin typeface="+mn-lt"/>
                          <a:ea typeface="+mn-ea"/>
                          <a:cs typeface="+mn-cs"/>
                        </a:rPr>
                        <a:t>American Dietetic Association</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59468">
                <a:tc>
                  <a:txBody>
                    <a:bodyPr/>
                    <a:lstStyle/>
                    <a:p>
                      <a:r>
                        <a:rPr lang="en-CA" sz="900" kern="1200" dirty="0" smtClean="0">
                          <a:solidFill>
                            <a:schemeClr val="tx1"/>
                          </a:solidFill>
                          <a:latin typeface="+mn-lt"/>
                          <a:ea typeface="+mn-ea"/>
                          <a:cs typeface="+mn-cs"/>
                        </a:rPr>
                        <a:t>Susan Campbell</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00" dirty="0" smtClean="0">
                          <a:solidFill>
                            <a:schemeClr val="tx1"/>
                          </a:solidFill>
                        </a:rPr>
                        <a:t>bostoncampbell@mindspring.com</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600" kern="1200" dirty="0" smtClean="0">
                          <a:solidFill>
                            <a:schemeClr val="tx1"/>
                          </a:solidFill>
                          <a:latin typeface="+mn-lt"/>
                          <a:ea typeface="+mn-ea"/>
                          <a:cs typeface="+mn-cs"/>
                        </a:rPr>
                        <a:t>PhD microbiologist. Principal at Care Management Professionals. HL7 Dynamic Care Plan Co-developer </a:t>
                      </a:r>
                      <a:endParaRPr lang="en-CA" sz="6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06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dirty="0" smtClean="0">
                          <a:solidFill>
                            <a:schemeClr val="tx1"/>
                          </a:solidFill>
                        </a:rPr>
                        <a:t>Kevin Coonan</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smtClean="0">
                          <a:solidFill>
                            <a:schemeClr val="tx1"/>
                          </a:solidFill>
                          <a:latin typeface="+mn-lt"/>
                          <a:ea typeface="+mn-ea"/>
                          <a:cs typeface="+mn-cs"/>
                        </a:rPr>
                        <a:t>Kevin.coonan@gmail.com</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US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600" dirty="0" smtClean="0">
                          <a:solidFill>
                            <a:schemeClr val="tx1"/>
                          </a:solidFill>
                        </a:rPr>
                        <a:t>MD. Emergency medicine. HL7 Emergency care WG. </a:t>
                      </a:r>
                      <a:endParaRPr lang="en-CA" sz="6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16223">
                <a:tc>
                  <a:txBody>
                    <a:bodyPr/>
                    <a:lstStyle/>
                    <a:p>
                      <a:r>
                        <a:rPr lang="en-CA" sz="900" dirty="0" smtClean="0">
                          <a:solidFill>
                            <a:schemeClr val="tx1"/>
                          </a:solidFill>
                        </a:rPr>
                        <a:t>Nancy Wilson Roman</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sz="6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459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Enrique </a:t>
                      </a:r>
                      <a:r>
                        <a:rPr lang="en-CA" sz="900" kern="1200" dirty="0" err="1" smtClean="0">
                          <a:solidFill>
                            <a:schemeClr val="tx1"/>
                          </a:solidFill>
                          <a:latin typeface="+mn-lt"/>
                          <a:ea typeface="+mn-ea"/>
                          <a:cs typeface="+mn-cs"/>
                        </a:rPr>
                        <a:t>Meneses</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smtClean="0">
                          <a:solidFill>
                            <a:schemeClr val="tx1"/>
                          </a:solidFill>
                          <a:latin typeface="+mn-lt"/>
                          <a:ea typeface="+mn-ea"/>
                          <a:cs typeface="+mn-cs"/>
                          <a:hlinkClick r:id="rId2"/>
                        </a:rPr>
                        <a:t>enrique@careflow.com</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45957">
                <a:tc>
                  <a:txBody>
                    <a:bodyPr/>
                    <a:lstStyle/>
                    <a:p>
                      <a:r>
                        <a:rPr lang="en-CA" sz="900" dirty="0" err="1" smtClean="0">
                          <a:solidFill>
                            <a:schemeClr val="tx1"/>
                          </a:solidFill>
                        </a:rPr>
                        <a:t>Serafina</a:t>
                      </a:r>
                      <a:r>
                        <a:rPr lang="en-CA" sz="900" dirty="0" smtClean="0">
                          <a:solidFill>
                            <a:schemeClr val="tx1"/>
                          </a:solidFill>
                        </a:rPr>
                        <a:t> </a:t>
                      </a:r>
                      <a:r>
                        <a:rPr lang="en-CA" sz="900" dirty="0" err="1" smtClean="0">
                          <a:solidFill>
                            <a:schemeClr val="tx1"/>
                          </a:solidFill>
                        </a:rPr>
                        <a:t>Versaggi</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serafina.versaggi@gmail.com</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Clinical Systems Consultant </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45957">
                <a:tc>
                  <a:txBody>
                    <a:bodyPr/>
                    <a:lstStyle/>
                    <a:p>
                      <a:r>
                        <a:rPr lang="en-CA" sz="900" dirty="0" smtClean="0">
                          <a:solidFill>
                            <a:schemeClr val="tx1"/>
                          </a:solidFill>
                        </a:rPr>
                        <a:t>John Farmer</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hlinkClick r:id="rId3"/>
                        </a:rPr>
                        <a:t>Jon.farmer@thrasis.com</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sz="9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45957">
                <a:tc>
                  <a:txBody>
                    <a:bodyPr/>
                    <a:lstStyle/>
                    <a:p>
                      <a:r>
                        <a:rPr lang="en-CA" sz="900" dirty="0" smtClean="0">
                          <a:solidFill>
                            <a:schemeClr val="tx1"/>
                          </a:solidFill>
                        </a:rPr>
                        <a:t>Chris White</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hlinkClick r:id="rId4"/>
                        </a:rPr>
                        <a:t>Chris.white@thrasis.com</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sz="9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45957">
                <a:tc>
                  <a:txBody>
                    <a:bodyPr/>
                    <a:lstStyle/>
                    <a:p>
                      <a:r>
                        <a:rPr lang="en-CA" sz="900" kern="1200" dirty="0" smtClean="0">
                          <a:solidFill>
                            <a:schemeClr val="tx1"/>
                          </a:solidFill>
                          <a:latin typeface="+mn-lt"/>
                          <a:ea typeface="+mn-ea"/>
                          <a:cs typeface="+mn-cs"/>
                        </a:rPr>
                        <a:t>Luigi Sison</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00" dirty="0" smtClean="0">
                          <a:solidFill>
                            <a:schemeClr val="tx1"/>
                          </a:solidFill>
                        </a:rPr>
                        <a:t>lsison@yahoo.com</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kern="1200" dirty="0" smtClean="0">
                          <a:solidFill>
                            <a:schemeClr val="tx1"/>
                          </a:solidFill>
                          <a:latin typeface="+mn-lt"/>
                          <a:ea typeface="+mn-ea"/>
                          <a:cs typeface="+mn-cs"/>
                        </a:rPr>
                        <a:t>Information Architect at LOINC  and at HL7.  Enterprise Data Architect at VA. </a:t>
                      </a:r>
                      <a:r>
                        <a:rPr lang="fr-CA" sz="600" kern="1200" dirty="0" err="1" smtClean="0">
                          <a:solidFill>
                            <a:schemeClr val="tx1"/>
                          </a:solidFill>
                          <a:latin typeface="+mn-lt"/>
                          <a:ea typeface="+mn-ea"/>
                          <a:cs typeface="+mn-cs"/>
                        </a:rPr>
                        <a:t>Developing</a:t>
                      </a:r>
                      <a:r>
                        <a:rPr lang="fr-CA" sz="600" kern="1200" dirty="0" smtClean="0">
                          <a:solidFill>
                            <a:schemeClr val="tx1"/>
                          </a:solidFill>
                          <a:latin typeface="+mn-lt"/>
                          <a:ea typeface="+mn-ea"/>
                          <a:cs typeface="+mn-cs"/>
                        </a:rPr>
                        <a:t> standard for </a:t>
                      </a:r>
                      <a:r>
                        <a:rPr lang="fr-CA" sz="600" kern="1200" dirty="0" err="1" smtClean="0">
                          <a:solidFill>
                            <a:schemeClr val="tx1"/>
                          </a:solidFill>
                          <a:latin typeface="+mn-lt"/>
                          <a:ea typeface="+mn-ea"/>
                          <a:cs typeface="+mn-cs"/>
                        </a:rPr>
                        <a:t>Detailed</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Clinical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Models</a:t>
                      </a:r>
                      <a:r>
                        <a:rPr lang="fr-CA" sz="600" kern="1200" dirty="0" smtClean="0">
                          <a:solidFill>
                            <a:schemeClr val="tx1"/>
                          </a:solidFill>
                          <a:latin typeface="+mn-lt"/>
                          <a:ea typeface="+mn-ea"/>
                          <a:cs typeface="+mn-cs"/>
                        </a:rPr>
                        <a:t> (DCM), information </a:t>
                      </a:r>
                      <a:r>
                        <a:rPr lang="fr-CA" sz="600" kern="1200" dirty="0" err="1" smtClean="0">
                          <a:solidFill>
                            <a:schemeClr val="tx1"/>
                          </a:solidFill>
                          <a:latin typeface="+mn-lt"/>
                          <a:ea typeface="+mn-ea"/>
                          <a:cs typeface="+mn-cs"/>
                        </a:rPr>
                        <a:t>models</a:t>
                      </a:r>
                      <a:r>
                        <a:rPr lang="fr-CA" sz="600" kern="1200" dirty="0" smtClean="0">
                          <a:solidFill>
                            <a:schemeClr val="tx1"/>
                          </a:solidFill>
                          <a:latin typeface="+mn-lt"/>
                          <a:ea typeface="+mn-ea"/>
                          <a:cs typeface="+mn-cs"/>
                        </a:rPr>
                        <a:t> for </a:t>
                      </a:r>
                      <a:r>
                        <a:rPr lang="fr-CA" sz="600" kern="1200" dirty="0" err="1" smtClean="0">
                          <a:solidFill>
                            <a:schemeClr val="tx1"/>
                          </a:solidFill>
                          <a:latin typeface="+mn-lt"/>
                          <a:ea typeface="+mn-ea"/>
                          <a:cs typeface="+mn-cs"/>
                        </a:rPr>
                        <a:t>Electronic</a:t>
                      </a:r>
                      <a:r>
                        <a:rPr lang="fr-CA" sz="600" kern="1200" dirty="0" smtClean="0">
                          <a:solidFill>
                            <a:schemeClr val="tx1"/>
                          </a:solidFill>
                          <a:latin typeface="+mn-lt"/>
                          <a:ea typeface="+mn-ea"/>
                          <a:cs typeface="+mn-cs"/>
                        </a:rPr>
                        <a:t> Health Record (EHR) </a:t>
                      </a:r>
                      <a:r>
                        <a:rPr lang="fr-CA" sz="600" kern="1200" dirty="0" err="1" smtClean="0">
                          <a:solidFill>
                            <a:schemeClr val="tx1"/>
                          </a:solidFill>
                          <a:latin typeface="+mn-lt"/>
                          <a:ea typeface="+mn-ea"/>
                          <a:cs typeface="+mn-cs"/>
                        </a:rPr>
                        <a:t>Diabetes</a:t>
                      </a:r>
                      <a:r>
                        <a:rPr lang="fr-CA" sz="600" kern="1200" dirty="0" smtClean="0">
                          <a:solidFill>
                            <a:schemeClr val="tx1"/>
                          </a:solidFill>
                          <a:latin typeface="+mn-lt"/>
                          <a:ea typeface="+mn-ea"/>
                          <a:cs typeface="+mn-cs"/>
                        </a:rPr>
                        <a:t> Project, etc.</a:t>
                      </a:r>
                      <a:endParaRPr lang="en-CA" sz="6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45957">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sz="9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45957">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sz="9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Modeling </a:t>
            </a:r>
            <a:r>
              <a:rPr lang="fr-CA" dirty="0" smtClean="0"/>
              <a:t>Discussion Notes</a:t>
            </a:r>
            <a:endParaRPr lang="fr-CA" dirty="0"/>
          </a:p>
        </p:txBody>
      </p:sp>
      <p:sp>
        <p:nvSpPr>
          <p:cNvPr id="3" name="Espace réservé du contenu 2"/>
          <p:cNvSpPr>
            <a:spLocks noGrp="1"/>
          </p:cNvSpPr>
          <p:nvPr>
            <p:ph idx="1"/>
          </p:nvPr>
        </p:nvSpPr>
        <p:spPr/>
        <p:txBody>
          <a:bodyPr/>
          <a:lstStyle/>
          <a:p>
            <a:pPr lvl="1"/>
            <a:endParaRPr lang="en-CA" sz="1400" dirty="0" smtClean="0"/>
          </a:p>
          <a:p>
            <a:pPr lvl="1"/>
            <a:endParaRPr lang="en-CA" sz="1400" dirty="0"/>
          </a:p>
          <a:p>
            <a:pPr lvl="1"/>
            <a:endParaRPr lang="en-CA" sz="1400" dirty="0" smtClean="0"/>
          </a:p>
          <a:p>
            <a:pPr lvl="1"/>
            <a:endParaRPr lang="en-CA" sz="1400" dirty="0"/>
          </a:p>
          <a:p>
            <a:pPr lvl="1"/>
            <a:endParaRPr lang="en-CA" sz="1400" dirty="0" smtClean="0"/>
          </a:p>
          <a:p>
            <a:pPr lvl="1"/>
            <a:endParaRPr lang="en-CA" sz="1400" dirty="0"/>
          </a:p>
          <a:p>
            <a:pPr lvl="1"/>
            <a:endParaRPr lang="en-CA" sz="1400" dirty="0" smtClean="0"/>
          </a:p>
          <a:p>
            <a:pPr lvl="1"/>
            <a:endParaRPr lang="en-CA" sz="1400" dirty="0"/>
          </a:p>
          <a:p>
            <a:pPr lvl="1"/>
            <a:endParaRPr lang="en-CA" sz="1400" dirty="0" smtClean="0"/>
          </a:p>
          <a:p>
            <a:pPr lvl="1"/>
            <a:endParaRPr lang="en-CA" sz="1400" dirty="0"/>
          </a:p>
          <a:p>
            <a:pPr lvl="1"/>
            <a:endParaRPr lang="en-CA" sz="1400" dirty="0" smtClean="0"/>
          </a:p>
          <a:p>
            <a:pPr lvl="1"/>
            <a:endParaRPr lang="en-CA" sz="1400" dirty="0" smtClean="0"/>
          </a:p>
          <a:p>
            <a:pPr lvl="1"/>
            <a:endParaRPr lang="en-CA" sz="1400" dirty="0"/>
          </a:p>
          <a:p>
            <a:pPr marL="0" indent="-14287">
              <a:buNone/>
            </a:pPr>
            <a:r>
              <a:rPr lang="en-CA" sz="1200" dirty="0" smtClean="0"/>
              <a:t>Notes from July 25</a:t>
            </a:r>
          </a:p>
          <a:p>
            <a:pPr lvl="1"/>
            <a:r>
              <a:rPr lang="en-CA" sz="1050" dirty="0" smtClean="0"/>
              <a:t>Luigi and Enrique were able to meet face to face</a:t>
            </a:r>
          </a:p>
          <a:p>
            <a:pPr lvl="1"/>
            <a:r>
              <a:rPr lang="en-CA" sz="1050" dirty="0" smtClean="0"/>
              <a:t>Models done to date were reviewed and exchanged</a:t>
            </a:r>
          </a:p>
          <a:p>
            <a:pPr lvl="1"/>
            <a:r>
              <a:rPr lang="en-CA" sz="1050" dirty="0" smtClean="0"/>
              <a:t>Possible approaches to complete were reviewed and discussed</a:t>
            </a:r>
          </a:p>
          <a:p>
            <a:pPr lvl="1"/>
            <a:r>
              <a:rPr lang="en-CA" sz="1050" dirty="0" smtClean="0"/>
              <a:t>Determined to follow the narrative storyboard -&gt; use case-&gt; process model -&gt; information model approach</a:t>
            </a:r>
          </a:p>
          <a:p>
            <a:pPr lvl="1"/>
            <a:r>
              <a:rPr lang="en-CA" sz="1050" dirty="0" smtClean="0"/>
              <a:t>Luigi and Enrique will be splitting the work according to storyboards for the above stated process. </a:t>
            </a:r>
          </a:p>
          <a:p>
            <a:pPr lvl="2"/>
            <a:r>
              <a:rPr lang="en-CA" sz="1000" dirty="0" smtClean="0"/>
              <a:t>(Luigi = home care, acute care)</a:t>
            </a:r>
          </a:p>
          <a:p>
            <a:pPr lvl="2"/>
            <a:r>
              <a:rPr lang="en-CA" sz="1000" dirty="0" smtClean="0"/>
              <a:t>(Enrique = </a:t>
            </a:r>
            <a:r>
              <a:rPr lang="en-CA" sz="1000" dirty="0" err="1" smtClean="0"/>
              <a:t>pediatric</a:t>
            </a:r>
            <a:r>
              <a:rPr lang="en-CA" sz="1000" dirty="0" smtClean="0"/>
              <a:t>, Perinatal, stay healthy)</a:t>
            </a:r>
          </a:p>
          <a:p>
            <a:pPr lvl="1"/>
            <a:r>
              <a:rPr lang="en-CA" sz="1050" dirty="0" smtClean="0"/>
              <a:t>Requesting next meeting be 1.5 hours devoted to modeling work</a:t>
            </a:r>
          </a:p>
          <a:p>
            <a:pPr lvl="3"/>
            <a:endParaRPr lang="en-US" sz="1050" dirty="0"/>
          </a:p>
          <a:p>
            <a:pPr lvl="4"/>
            <a:endParaRPr lang="en-CA" sz="900" dirty="0"/>
          </a:p>
        </p:txBody>
      </p:sp>
    </p:spTree>
    <p:extLst>
      <p:ext uri="{BB962C8B-B14F-4D97-AF65-F5344CB8AC3E}">
        <p14:creationId xmlns:p14="http://schemas.microsoft.com/office/powerpoint/2010/main" val="108172030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1"/>
            <a:r>
              <a:rPr lang="en-US" sz="2800" b="1" dirty="0" smtClean="0">
                <a:solidFill>
                  <a:schemeClr val="accent2"/>
                </a:solidFill>
                <a:latin typeface="+mj-lt"/>
                <a:ea typeface="+mj-ea"/>
                <a:cs typeface="+mj-cs"/>
              </a:rPr>
              <a:t>To Do – From Prior meeting discussions</a:t>
            </a:r>
            <a:endParaRPr lang="fr-CA" sz="2800" b="1" dirty="0">
              <a:solidFill>
                <a:schemeClr val="accent2"/>
              </a:solidFill>
              <a:latin typeface="+mj-lt"/>
              <a:ea typeface="+mj-ea"/>
              <a:cs typeface="+mj-cs"/>
            </a:endParaRPr>
          </a:p>
        </p:txBody>
      </p:sp>
      <p:sp>
        <p:nvSpPr>
          <p:cNvPr id="3" name="Espace réservé du contenu 2"/>
          <p:cNvSpPr>
            <a:spLocks noGrp="1"/>
          </p:cNvSpPr>
          <p:nvPr>
            <p:ph idx="1"/>
          </p:nvPr>
        </p:nvSpPr>
        <p:spPr/>
        <p:txBody>
          <a:bodyPr/>
          <a:lstStyle/>
          <a:p>
            <a:pPr lvl="1"/>
            <a:endParaRPr lang="en-CA" sz="1600" dirty="0" smtClean="0"/>
          </a:p>
          <a:p>
            <a:pPr lvl="1"/>
            <a:r>
              <a:rPr lang="en-CA" sz="1600" dirty="0" smtClean="0"/>
              <a:t>Create Glossary (to include care plan, care paths, protocols, …)</a:t>
            </a:r>
          </a:p>
          <a:p>
            <a:pPr lvl="1"/>
            <a:r>
              <a:rPr lang="en-CA" sz="1600" dirty="0" smtClean="0"/>
              <a:t>Diagram how care plans relate to each other (context associations, express the relationship of multiple care plans)</a:t>
            </a:r>
          </a:p>
          <a:p>
            <a:pPr lvl="1"/>
            <a:r>
              <a:rPr lang="en-CA" sz="1600" dirty="0" smtClean="0"/>
              <a:t>HL7 and ISO definition of care plans and include with glossary</a:t>
            </a:r>
          </a:p>
          <a:p>
            <a:pPr lvl="1"/>
            <a:r>
              <a:rPr lang="en-CA" sz="1600" dirty="0" smtClean="0"/>
              <a:t>Look at the “across-specific point care plans” impacts, in bound and out bound risks</a:t>
            </a:r>
          </a:p>
          <a:p>
            <a:pPr lvl="1"/>
            <a:r>
              <a:rPr lang="en-CA" sz="1600" dirty="0" smtClean="0"/>
              <a:t>Review links from Susan re: Marshfield Clinic and S&amp;I Framework</a:t>
            </a:r>
          </a:p>
          <a:p>
            <a:pPr lvl="1"/>
            <a:endParaRPr lang="en-CA" sz="1600" dirty="0"/>
          </a:p>
          <a:p>
            <a:pPr lvl="1"/>
            <a:r>
              <a:rPr lang="en-CA" sz="1600" dirty="0" smtClean="0"/>
              <a:t>Discussion – Care Coordinator = system actor </a:t>
            </a:r>
            <a:r>
              <a:rPr lang="en-CA" sz="1600" dirty="0" err="1" smtClean="0"/>
              <a:t>vs</a:t>
            </a:r>
            <a:r>
              <a:rPr lang="en-CA" sz="1600" dirty="0" smtClean="0"/>
              <a:t> human actor</a:t>
            </a:r>
          </a:p>
          <a:p>
            <a:pPr lvl="2"/>
            <a:r>
              <a:rPr lang="en-CA" sz="1400" dirty="0" smtClean="0"/>
              <a:t>Propose:   Coordinator of Services = human actor</a:t>
            </a:r>
          </a:p>
          <a:p>
            <a:pPr lvl="2"/>
            <a:endParaRPr lang="en-CA" sz="1400" dirty="0"/>
          </a:p>
          <a:p>
            <a:pPr lvl="1"/>
            <a:endParaRPr lang="en-CA" sz="1600" dirty="0" smtClean="0"/>
          </a:p>
          <a:p>
            <a:pPr lvl="1"/>
            <a:endParaRPr lang="en-CA" sz="1600" dirty="0" smtClean="0"/>
          </a:p>
          <a:p>
            <a:pPr lvl="2"/>
            <a:endParaRPr lang="en-CA" sz="1400" dirty="0" smtClean="0"/>
          </a:p>
          <a:p>
            <a:pPr lvl="2"/>
            <a:endParaRPr lang="en-CA" sz="1400" dirty="0"/>
          </a:p>
        </p:txBody>
      </p:sp>
    </p:spTree>
    <p:extLst>
      <p:ext uri="{BB962C8B-B14F-4D97-AF65-F5344CB8AC3E}">
        <p14:creationId xmlns:p14="http://schemas.microsoft.com/office/powerpoint/2010/main" val="35884301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Other </a:t>
            </a:r>
            <a:r>
              <a:rPr lang="fr-CA" dirty="0" smtClean="0"/>
              <a:t>Discussion Notes</a:t>
            </a:r>
            <a:endParaRPr lang="fr-CA" dirty="0"/>
          </a:p>
        </p:txBody>
      </p:sp>
      <p:sp>
        <p:nvSpPr>
          <p:cNvPr id="3" name="Espace réservé du contenu 2"/>
          <p:cNvSpPr>
            <a:spLocks noGrp="1"/>
          </p:cNvSpPr>
          <p:nvPr>
            <p:ph idx="1"/>
          </p:nvPr>
        </p:nvSpPr>
        <p:spPr/>
        <p:txBody>
          <a:bodyPr/>
          <a:lstStyle/>
          <a:p>
            <a:r>
              <a:rPr lang="en-CA" sz="1400" dirty="0"/>
              <a:t>Susan mentioned work done by Marshfield clinic re: the use of data for quality improvement – </a:t>
            </a:r>
            <a:r>
              <a:rPr lang="en-CA" sz="1400" dirty="0" err="1"/>
              <a:t>dsahboard</a:t>
            </a:r>
            <a:r>
              <a:rPr lang="en-CA" sz="1400" dirty="0"/>
              <a:t>, drill down into underlying data etc.  </a:t>
            </a:r>
          </a:p>
          <a:p>
            <a:pPr lvl="3"/>
            <a:r>
              <a:rPr lang="en-US" sz="900" dirty="0"/>
              <a:t>Marshfield Clinic (Wisconsin) homegrown E.H.R. that is quality data driven.</a:t>
            </a:r>
          </a:p>
          <a:p>
            <a:pPr marL="919163" lvl="3" indent="0">
              <a:buNone/>
            </a:pPr>
            <a:r>
              <a:rPr lang="en-US" sz="900" u="sng" dirty="0">
                <a:hlinkClick r:id="rId2"/>
              </a:rPr>
              <a:t>https://fedgov.webex.com/ec0605ld/eventcenter/recording/recordAction.do?theAction=poprecord&amp;actname=%2Feventcenter%2Fframe%2Fg.do&amp;apiname=lsr.php&amp;renewticket=0&amp;renewticket=0&amp;actappname=ec0605ld&amp;entappname=url0107ld&amp;needFilter=false&amp;&amp;isurlact=true&amp;entactname=%2FnbrRecordingURL.do&amp;rID=15818342&amp;rKey=bc14120d8f6fb9a1&amp;recordID=15818342&amp;rnd=3161672308&amp;siteurl=fedgov&amp;SP=EC&amp;AT=pb&amp;format=short</a:t>
            </a:r>
            <a:endParaRPr lang="en-US" sz="900" dirty="0">
              <a:hlinkClick r:id="rId2"/>
            </a:endParaRPr>
          </a:p>
          <a:p>
            <a:pPr lvl="3"/>
            <a:endParaRPr lang="en-US" sz="900" dirty="0"/>
          </a:p>
          <a:p>
            <a:pPr lvl="3"/>
            <a:endParaRPr lang="en-US" sz="900" dirty="0"/>
          </a:p>
          <a:p>
            <a:pPr lvl="3"/>
            <a:r>
              <a:rPr lang="en-US" sz="900" dirty="0"/>
              <a:t>CMS Page listing coordinated care model source information</a:t>
            </a:r>
          </a:p>
          <a:p>
            <a:pPr marL="919163" lvl="3" indent="0">
              <a:buNone/>
            </a:pPr>
            <a:r>
              <a:rPr lang="en-US" sz="900" u="sng" dirty="0">
                <a:hlinkClick r:id="rId3"/>
              </a:rPr>
              <a:t>http://www.innovations.cms.gov/areas-of-focus/seamless-and-coordinated-care-models/</a:t>
            </a:r>
            <a:endParaRPr lang="en-US" sz="900" dirty="0">
              <a:hlinkClick r:id="rId3"/>
            </a:endParaRPr>
          </a:p>
          <a:p>
            <a:pPr marL="366713" indent="-342900"/>
            <a:endParaRPr lang="en-US" sz="1600" dirty="0" smtClean="0"/>
          </a:p>
          <a:p>
            <a:pPr marL="366713" indent="-342900"/>
            <a:r>
              <a:rPr lang="en-US" sz="1600" dirty="0" smtClean="0"/>
              <a:t>Susan/Laura agreed to update team on work occurring at the US ONC S&amp;I Framework 2 meetings from now.  </a:t>
            </a:r>
          </a:p>
          <a:p>
            <a:pPr marL="366713" indent="-342900"/>
            <a:endParaRPr lang="en-US" sz="1600" dirty="0" smtClean="0"/>
          </a:p>
          <a:p>
            <a:pPr marL="366713" indent="-342900"/>
            <a:r>
              <a:rPr lang="en-US" sz="1600" dirty="0" smtClean="0"/>
              <a:t>Email update from Susan</a:t>
            </a:r>
          </a:p>
          <a:p>
            <a:pPr lvl="1"/>
            <a:r>
              <a:rPr lang="en-US" sz="1200" dirty="0"/>
              <a:t>The ONC group working on this </a:t>
            </a:r>
            <a:r>
              <a:rPr lang="en-US" sz="1200" dirty="0" smtClean="0"/>
              <a:t>is located at:</a:t>
            </a:r>
            <a:endParaRPr lang="en-US" sz="1200" dirty="0"/>
          </a:p>
          <a:p>
            <a:pPr marL="346075" lvl="1" indent="0">
              <a:buNone/>
            </a:pPr>
            <a:r>
              <a:rPr lang="en-US" sz="1200" u="sng" dirty="0">
                <a:hlinkClick r:id="rId4"/>
              </a:rPr>
              <a:t>http://wiki.siframework.org/Longitudinal+Coordination+of+Care</a:t>
            </a:r>
            <a:r>
              <a:rPr lang="en-US" sz="1200" dirty="0">
                <a:hlinkClick r:id="rId4"/>
              </a:rPr>
              <a:t>.  </a:t>
            </a:r>
            <a:endParaRPr lang="en-US" sz="1200" dirty="0" smtClean="0">
              <a:hlinkClick r:id="rId4"/>
            </a:endParaRPr>
          </a:p>
          <a:p>
            <a:pPr lvl="1"/>
            <a:endParaRPr lang="en-US" sz="1200" dirty="0" smtClean="0">
              <a:hlinkClick r:id="rId4"/>
            </a:endParaRPr>
          </a:p>
          <a:p>
            <a:pPr lvl="1"/>
            <a:r>
              <a:rPr lang="en-US" sz="1200" dirty="0"/>
              <a:t>LTPAC and Longitudinal Care Plan are the two most related.  LTPAC has the data elements.  LCP is basically beating around the bush to do what we are trying to do in this group in HL7.  We are currently working on a white paper to try do describe what a longitudinal care plan is.  Unfortunately, it doesn’t work from first principles and grow logically.  Instead it uses the Home Care Plan of Care as the starting point because that is what CMS </a:t>
            </a:r>
            <a:r>
              <a:rPr lang="en-US" sz="1200" dirty="0" smtClean="0"/>
              <a:t>wanted.</a:t>
            </a:r>
            <a:endParaRPr lang="en-CA" sz="700" dirty="0"/>
          </a:p>
        </p:txBody>
      </p:sp>
    </p:spTree>
    <p:extLst>
      <p:ext uri="{BB962C8B-B14F-4D97-AF65-F5344CB8AC3E}">
        <p14:creationId xmlns:p14="http://schemas.microsoft.com/office/powerpoint/2010/main" val="278964556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480" y="332570"/>
            <a:ext cx="7772400" cy="576080"/>
          </a:xfrm>
        </p:spPr>
        <p:txBody>
          <a:bodyPr/>
          <a:lstStyle/>
          <a:p>
            <a:r>
              <a:rPr lang="en-CA" dirty="0" smtClean="0"/>
              <a:t>Future Meetings</a:t>
            </a:r>
            <a:endParaRPr lang="en-CA" dirty="0"/>
          </a:p>
        </p:txBody>
      </p:sp>
      <p:sp>
        <p:nvSpPr>
          <p:cNvPr id="3" name="Espace réservé du texte 2"/>
          <p:cNvSpPr>
            <a:spLocks noGrp="1"/>
          </p:cNvSpPr>
          <p:nvPr>
            <p:ph type="body" idx="1"/>
          </p:nvPr>
        </p:nvSpPr>
        <p:spPr>
          <a:xfrm>
            <a:off x="683460" y="1052670"/>
            <a:ext cx="7772400" cy="1500187"/>
          </a:xfrm>
        </p:spPr>
        <p:txBody>
          <a:bodyPr/>
          <a:lstStyle/>
          <a:p>
            <a:r>
              <a:rPr lang="en-AU" sz="1800" dirty="0" smtClean="0"/>
              <a:t>Conference calls between now and September 2012 – </a:t>
            </a:r>
            <a:r>
              <a:rPr lang="en-AU" sz="1800" u="sng" dirty="0" smtClean="0">
                <a:solidFill>
                  <a:srgbClr val="FF0000"/>
                </a:solidFill>
              </a:rPr>
              <a:t>see wiki</a:t>
            </a:r>
            <a:endParaRPr lang="fr-CA" sz="1800" u="sng" dirty="0" smtClean="0">
              <a:solidFill>
                <a:srgbClr val="FF0000"/>
              </a:solidFill>
            </a:endParaRPr>
          </a:p>
          <a:p>
            <a:pPr marL="347663" lvl="1" indent="-119063">
              <a:buFont typeface="Arial" pitchFamily="34" charset="0"/>
              <a:buChar char="•"/>
            </a:pPr>
            <a:r>
              <a:rPr lang="en-AU" sz="1600" dirty="0" smtClean="0"/>
              <a:t>90 min., Wednesday 5-6:30pm US Eastern, fortnightly  (every week)</a:t>
            </a:r>
            <a:endParaRPr lang="fr-CA" sz="1600" dirty="0" smtClean="0"/>
          </a:p>
          <a:p>
            <a:pPr marL="347663" lvl="1" indent="-119063">
              <a:buFont typeface="Arial" pitchFamily="34" charset="0"/>
              <a:buChar char="•"/>
            </a:pPr>
            <a:r>
              <a:rPr lang="en-CA" sz="1600" dirty="0" smtClean="0"/>
              <a:t>Will be using </a:t>
            </a:r>
            <a:r>
              <a:rPr lang="en-CA" sz="1600" dirty="0" err="1" smtClean="0"/>
              <a:t>Mikogo</a:t>
            </a:r>
            <a:r>
              <a:rPr lang="en-CA" sz="1600" dirty="0" smtClean="0"/>
              <a:t> for screen sharing  </a:t>
            </a:r>
          </a:p>
          <a:p>
            <a:pPr marL="347663" lvl="1" indent="-119063">
              <a:buFont typeface="Arial" pitchFamily="34" charset="0"/>
              <a:buChar char="•"/>
            </a:pPr>
            <a:r>
              <a:rPr lang="en-CA" sz="1600" dirty="0" smtClean="0"/>
              <a:t>Next </a:t>
            </a:r>
            <a:r>
              <a:rPr lang="en-CA" sz="1600" dirty="0" smtClean="0"/>
              <a:t>meeting</a:t>
            </a:r>
            <a:endParaRPr lang="en-CA" sz="1600" dirty="0"/>
          </a:p>
        </p:txBody>
      </p:sp>
      <p:sp>
        <p:nvSpPr>
          <p:cNvPr id="4" name="TextBox 3"/>
          <p:cNvSpPr txBox="1"/>
          <p:nvPr/>
        </p:nvSpPr>
        <p:spPr>
          <a:xfrm>
            <a:off x="971500" y="908650"/>
            <a:ext cx="5115298" cy="646331"/>
          </a:xfrm>
          <a:prstGeom prst="rect">
            <a:avLst/>
          </a:prstGeom>
          <a:noFill/>
        </p:spPr>
        <p:txBody>
          <a:bodyPr wrap="square" rtlCol="0">
            <a:spAutoFit/>
          </a:bodyPr>
          <a:lstStyle/>
          <a:p>
            <a:endParaRPr lang="en-US" sz="1200" b="0" u="sng" dirty="0" smtClean="0">
              <a:solidFill>
                <a:srgbClr val="FF0000"/>
              </a:solidFill>
            </a:endParaRPr>
          </a:p>
          <a:p>
            <a:endParaRPr lang="en-US" sz="1200" b="0" u="sng" dirty="0">
              <a:solidFill>
                <a:srgbClr val="FF0000"/>
              </a:solidFill>
            </a:endParaRPr>
          </a:p>
          <a:p>
            <a:endParaRPr lang="en-US" sz="1200" b="0" u="sng" dirty="0" smtClean="0">
              <a:solidFill>
                <a:schemeClr val="tx1"/>
              </a:solidFill>
            </a:endParaRPr>
          </a:p>
        </p:txBody>
      </p:sp>
      <p:sp>
        <p:nvSpPr>
          <p:cNvPr id="6" name="Espace réservé du contenu 4"/>
          <p:cNvSpPr txBox="1">
            <a:spLocks/>
          </p:cNvSpPr>
          <p:nvPr/>
        </p:nvSpPr>
        <p:spPr bwMode="auto">
          <a:xfrm>
            <a:off x="395420" y="2420860"/>
            <a:ext cx="8364537" cy="325807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179388" indent="-179388" algn="l" rtl="0" eaLnBrk="0" fontAlgn="base" hangingPunct="0">
              <a:spcBef>
                <a:spcPct val="20000"/>
              </a:spcBef>
              <a:spcAft>
                <a:spcPct val="0"/>
              </a:spcAft>
              <a:buClr>
                <a:schemeClr val="accent2"/>
              </a:buClr>
              <a:buFont typeface="Arial" pitchFamily="34" charset="0"/>
              <a:buChar char="•"/>
              <a:defRPr sz="2000">
                <a:solidFill>
                  <a:srgbClr val="292929"/>
                </a:solidFill>
                <a:latin typeface="+mn-lt"/>
                <a:ea typeface="+mn-ea"/>
                <a:cs typeface="+mn-cs"/>
              </a:defRPr>
            </a:lvl1pPr>
            <a:lvl2pPr marL="457200" indent="0" algn="l" rtl="0" eaLnBrk="0" fontAlgn="base" hangingPunct="0">
              <a:spcBef>
                <a:spcPct val="20000"/>
              </a:spcBef>
              <a:spcAft>
                <a:spcPct val="0"/>
              </a:spcAft>
              <a:buNone/>
              <a:defRPr sz="1800">
                <a:solidFill>
                  <a:srgbClr val="292929"/>
                </a:solidFill>
                <a:latin typeface="+mn-lt"/>
              </a:defRPr>
            </a:lvl2pPr>
            <a:lvl3pPr marL="914400" indent="0" algn="l" rtl="0" eaLnBrk="0" fontAlgn="base" hangingPunct="0">
              <a:spcBef>
                <a:spcPct val="20000"/>
              </a:spcBef>
              <a:spcAft>
                <a:spcPct val="0"/>
              </a:spcAft>
              <a:buFont typeface="Verdana" pitchFamily="34" charset="0"/>
              <a:buNone/>
              <a:defRPr sz="1600">
                <a:solidFill>
                  <a:srgbClr val="292929"/>
                </a:solidFill>
                <a:latin typeface="+mn-lt"/>
              </a:defRPr>
            </a:lvl3pPr>
            <a:lvl4pPr marL="1371600" indent="0" algn="l" rtl="0" eaLnBrk="0" fontAlgn="base" hangingPunct="0">
              <a:spcBef>
                <a:spcPct val="20000"/>
              </a:spcBef>
              <a:spcAft>
                <a:spcPct val="0"/>
              </a:spcAft>
              <a:buNone/>
              <a:defRPr sz="1400">
                <a:solidFill>
                  <a:srgbClr val="292929"/>
                </a:solidFill>
                <a:latin typeface="+mn-lt"/>
              </a:defRPr>
            </a:lvl4pPr>
            <a:lvl5pPr marL="1828800" indent="0" algn="l" rtl="0" eaLnBrk="0" fontAlgn="base" hangingPunct="0">
              <a:spcBef>
                <a:spcPct val="20000"/>
              </a:spcBef>
              <a:spcAft>
                <a:spcPct val="0"/>
              </a:spcAft>
              <a:buFont typeface="Verdana" pitchFamily="34" charset="0"/>
              <a:buNone/>
              <a:defRPr sz="1400">
                <a:solidFill>
                  <a:srgbClr val="292929"/>
                </a:solidFill>
                <a:latin typeface="+mn-lt"/>
              </a:defRPr>
            </a:lvl5pPr>
            <a:lvl6pPr marL="2286000" indent="0" algn="l" rtl="0" fontAlgn="base">
              <a:spcBef>
                <a:spcPct val="20000"/>
              </a:spcBef>
              <a:spcAft>
                <a:spcPct val="0"/>
              </a:spcAft>
              <a:buFont typeface="Verdana" pitchFamily="34" charset="0"/>
              <a:buNone/>
              <a:defRPr sz="1400">
                <a:solidFill>
                  <a:srgbClr val="292929"/>
                </a:solidFill>
                <a:latin typeface="+mn-lt"/>
              </a:defRPr>
            </a:lvl6pPr>
            <a:lvl7pPr marL="2743200" indent="0" algn="l" rtl="0" fontAlgn="base">
              <a:spcBef>
                <a:spcPct val="20000"/>
              </a:spcBef>
              <a:spcAft>
                <a:spcPct val="0"/>
              </a:spcAft>
              <a:buFont typeface="Verdana" pitchFamily="34" charset="0"/>
              <a:buNone/>
              <a:defRPr sz="1400">
                <a:solidFill>
                  <a:srgbClr val="292929"/>
                </a:solidFill>
                <a:latin typeface="+mn-lt"/>
              </a:defRPr>
            </a:lvl7pPr>
            <a:lvl8pPr marL="3200400" indent="0" algn="l" rtl="0" fontAlgn="base">
              <a:spcBef>
                <a:spcPct val="20000"/>
              </a:spcBef>
              <a:spcAft>
                <a:spcPct val="0"/>
              </a:spcAft>
              <a:buFont typeface="Verdana" pitchFamily="34" charset="0"/>
              <a:buNone/>
              <a:defRPr sz="1400">
                <a:solidFill>
                  <a:srgbClr val="292929"/>
                </a:solidFill>
                <a:latin typeface="+mn-lt"/>
              </a:defRPr>
            </a:lvl8pPr>
            <a:lvl9pPr marL="3657600" indent="0" algn="l" rtl="0" fontAlgn="base">
              <a:spcBef>
                <a:spcPct val="20000"/>
              </a:spcBef>
              <a:spcAft>
                <a:spcPct val="0"/>
              </a:spcAft>
              <a:buFont typeface="Verdana" pitchFamily="34" charset="0"/>
              <a:buNone/>
              <a:defRPr sz="1400">
                <a:solidFill>
                  <a:srgbClr val="292929"/>
                </a:solidFill>
                <a:latin typeface="+mn-lt"/>
              </a:defRPr>
            </a:lvl9pPr>
          </a:lstStyle>
          <a:p>
            <a:pPr marL="465138" indent="-285750">
              <a:spcAft>
                <a:spcPts val="1200"/>
              </a:spcAft>
              <a:buFont typeface="Arial"/>
              <a:buChar char="•"/>
            </a:pPr>
            <a:r>
              <a:rPr lang="en-US" b="0" dirty="0" smtClean="0"/>
              <a:t>September 13 – Baltimore F2F Meetings.  Thursday Morning Q1</a:t>
            </a:r>
          </a:p>
          <a:p>
            <a:pPr marL="465138" indent="-285750">
              <a:spcAft>
                <a:spcPts val="1200"/>
              </a:spcAft>
              <a:buFont typeface="Arial"/>
              <a:buChar char="•"/>
            </a:pPr>
            <a:r>
              <a:rPr lang="en-US" b="0" dirty="0" smtClean="0"/>
              <a:t>September 26 – Next T-Con</a:t>
            </a:r>
          </a:p>
          <a:p>
            <a:pPr marL="742950" lvl="1" indent="-285750">
              <a:spcAft>
                <a:spcPts val="1200"/>
              </a:spcAft>
              <a:buFont typeface="Arial"/>
              <a:buChar char="•"/>
            </a:pPr>
            <a:r>
              <a:rPr lang="en-US" b="0" dirty="0" smtClean="0"/>
              <a:t>Agenda</a:t>
            </a:r>
          </a:p>
          <a:p>
            <a:pPr marL="1200150" lvl="2" indent="-285750">
              <a:spcAft>
                <a:spcPts val="1200"/>
              </a:spcAft>
              <a:buFont typeface="Arial"/>
              <a:buChar char="•"/>
            </a:pPr>
            <a:r>
              <a:rPr lang="en-US" b="0" dirty="0" smtClean="0"/>
              <a:t>Modeling</a:t>
            </a:r>
          </a:p>
          <a:p>
            <a:pPr marL="0" indent="0">
              <a:buFont typeface="Arial" pitchFamily="34" charset="0"/>
              <a:buNone/>
            </a:pPr>
            <a:r>
              <a:rPr lang="en-CA" sz="1050" b="0" dirty="0" smtClean="0"/>
              <a:t>Other topics:</a:t>
            </a:r>
          </a:p>
          <a:p>
            <a:pPr lvl="2">
              <a:spcAft>
                <a:spcPts val="1200"/>
              </a:spcAft>
            </a:pPr>
            <a:r>
              <a:rPr lang="en-CA" sz="1000" b="0" dirty="0" smtClean="0"/>
              <a:t>Update on S&amp;I Framework Activities</a:t>
            </a:r>
          </a:p>
          <a:p>
            <a:pPr lvl="2">
              <a:spcAft>
                <a:spcPts val="1200"/>
              </a:spcAft>
            </a:pPr>
            <a:r>
              <a:rPr lang="en-CA" sz="1000" b="0" dirty="0" smtClean="0"/>
              <a:t>Follow up on documents related to requirement work done by Andre is needed.  </a:t>
            </a:r>
          </a:p>
          <a:p>
            <a:pPr lvl="2">
              <a:spcAft>
                <a:spcPts val="1200"/>
              </a:spcAft>
            </a:pPr>
            <a:r>
              <a:rPr lang="en-CA" sz="1000" b="0" dirty="0" smtClean="0"/>
              <a:t>Stephen/Laura will look to see if Andre’ has posted his documents and if not will contact him to obtain copies. </a:t>
            </a:r>
            <a:endParaRPr lang="en-US" sz="1050" b="0" dirty="0" smtClean="0"/>
          </a:p>
          <a:p>
            <a:pPr marL="0" indent="-14287">
              <a:spcAft>
                <a:spcPts val="1200"/>
              </a:spcAft>
              <a:buFont typeface="Arial" pitchFamily="34" charset="0"/>
              <a:buNone/>
            </a:pPr>
            <a:r>
              <a:rPr lang="en-US" sz="1050" b="0" dirty="0" smtClean="0"/>
              <a:t>Schedule TBD</a:t>
            </a:r>
          </a:p>
          <a:p>
            <a:pPr lvl="2">
              <a:spcAft>
                <a:spcPts val="1200"/>
              </a:spcAft>
            </a:pPr>
            <a:r>
              <a:rPr lang="en-CA" sz="1000" b="0" dirty="0" smtClean="0"/>
              <a:t>Requirements Definition</a:t>
            </a:r>
          </a:p>
          <a:p>
            <a:pPr lvl="2">
              <a:spcAft>
                <a:spcPts val="1200"/>
              </a:spcAft>
            </a:pPr>
            <a:r>
              <a:rPr lang="en-US" sz="1000" b="0" dirty="0" smtClean="0"/>
              <a:t>Stephen </a:t>
            </a:r>
            <a:r>
              <a:rPr lang="en-US" sz="1000" b="0" dirty="0" err="1" smtClean="0"/>
              <a:t>Hufnagel</a:t>
            </a:r>
            <a:r>
              <a:rPr lang="en-US" sz="1000" b="0" dirty="0" smtClean="0"/>
              <a:t>: EHRS FIM on Care Plan Items</a:t>
            </a:r>
          </a:p>
          <a:p>
            <a:pPr marL="346075" lvl="1"/>
            <a:endParaRPr lang="en-US" sz="1200" b="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en-CA" dirty="0" smtClean="0"/>
              <a:t>Appendix</a:t>
            </a:r>
            <a:endParaRPr lang="en-CA" dirty="0"/>
          </a:p>
        </p:txBody>
      </p:sp>
      <p:sp>
        <p:nvSpPr>
          <p:cNvPr id="5" name="Espace réservé du texte 4"/>
          <p:cNvSpPr>
            <a:spLocks noGrp="1"/>
          </p:cNvSpPr>
          <p:nvPr>
            <p:ph type="body" idx="1"/>
          </p:nvPr>
        </p:nvSpPr>
        <p:spPr/>
        <p:txBody>
          <a:bodyPr/>
          <a:lstStyle/>
          <a:p>
            <a:endParaRPr lang="en-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re 1"/>
          <p:cNvSpPr>
            <a:spLocks noGrp="1"/>
          </p:cNvSpPr>
          <p:nvPr>
            <p:ph type="title"/>
          </p:nvPr>
        </p:nvSpPr>
        <p:spPr>
          <a:xfrm>
            <a:off x="455613" y="120650"/>
            <a:ext cx="8359775" cy="723900"/>
          </a:xfrm>
        </p:spPr>
        <p:txBody>
          <a:bodyPr/>
          <a:lstStyle/>
          <a:p>
            <a:r>
              <a:rPr lang="en-CA" sz="2400" dirty="0" smtClean="0"/>
              <a:t>Past Participants-</a:t>
            </a:r>
          </a:p>
        </p:txBody>
      </p:sp>
      <p:graphicFrame>
        <p:nvGraphicFramePr>
          <p:cNvPr id="7" name="Tableau 6"/>
          <p:cNvGraphicFramePr>
            <a:graphicFrameLocks noGrp="1"/>
          </p:cNvGraphicFramePr>
          <p:nvPr>
            <p:extLst>
              <p:ext uri="{D42A27DB-BD31-4B8C-83A1-F6EECF244321}">
                <p14:modId xmlns:p14="http://schemas.microsoft.com/office/powerpoint/2010/main" val="532131027"/>
              </p:ext>
            </p:extLst>
          </p:nvPr>
        </p:nvGraphicFramePr>
        <p:xfrm>
          <a:off x="250825" y="836613"/>
          <a:ext cx="8705235" cy="5711212"/>
        </p:xfrm>
        <a:graphic>
          <a:graphicData uri="http://schemas.openxmlformats.org/drawingml/2006/table">
            <a:tbl>
              <a:tblPr firstRow="1" bandRow="1">
                <a:tableStyleId>{5C22544A-7EE6-4342-B048-85BDC9FD1C3A}</a:tableStyleId>
              </a:tblPr>
              <a:tblGrid>
                <a:gridCol w="1512785"/>
                <a:gridCol w="2088290"/>
                <a:gridCol w="504070"/>
                <a:gridCol w="423510"/>
                <a:gridCol w="4176580"/>
              </a:tblGrid>
              <a:tr h="216223">
                <a:tc>
                  <a:txBody>
                    <a:bodyPr/>
                    <a:lstStyle/>
                    <a:p>
                      <a:pPr algn="ctr"/>
                      <a:r>
                        <a:rPr lang="en-CA" sz="900" dirty="0" smtClean="0">
                          <a:solidFill>
                            <a:schemeClr val="tx1"/>
                          </a:solidFill>
                        </a:rPr>
                        <a:t>Name</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900" dirty="0" smtClean="0">
                          <a:solidFill>
                            <a:schemeClr val="tx1"/>
                          </a:solidFill>
                        </a:rPr>
                        <a:t>email</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500" b="0" dirty="0" smtClean="0">
                          <a:solidFill>
                            <a:schemeClr val="tx1"/>
                          </a:solidFill>
                        </a:rPr>
                        <a:t>Country</a:t>
                      </a:r>
                      <a:endParaRPr lang="en-CA" sz="500" b="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900" dirty="0" smtClean="0">
                          <a:solidFill>
                            <a:schemeClr val="tx1"/>
                          </a:solidFill>
                        </a:rPr>
                        <a:t>Yes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900" dirty="0" smtClean="0">
                          <a:solidFill>
                            <a:schemeClr val="tx1"/>
                          </a:solidFill>
                        </a:rPr>
                        <a:t>Notes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r>
              <a:tr h="345957">
                <a:tc>
                  <a:txBody>
                    <a:bodyPr/>
                    <a:lstStyle/>
                    <a:p>
                      <a:r>
                        <a:rPr lang="en-CA" sz="900" dirty="0" smtClean="0">
                          <a:solidFill>
                            <a:schemeClr val="tx1"/>
                          </a:solidFill>
                        </a:rPr>
                        <a:t>André Boudreau</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a.boudreau@boroan.ca</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CA</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600" dirty="0" smtClean="0">
                          <a:solidFill>
                            <a:schemeClr val="tx1"/>
                          </a:solidFill>
                        </a:rPr>
                        <a:t>Co-Lead- Care Plan initiative/HL7 Patient Care WG. B.Sc.(Physics), MBA. Owner Boroan Inc.  Management </a:t>
                      </a:r>
                      <a:r>
                        <a:rPr lang="en-CA" sz="600" dirty="0" err="1" smtClean="0">
                          <a:solidFill>
                            <a:schemeClr val="tx1"/>
                          </a:solidFill>
                        </a:rPr>
                        <a:t>Consultin</a:t>
                      </a:r>
                      <a:r>
                        <a:rPr lang="en-CA" sz="600" dirty="0" smtClean="0">
                          <a:solidFill>
                            <a:schemeClr val="tx1"/>
                          </a:solidFill>
                        </a:rPr>
                        <a:t>. </a:t>
                      </a:r>
                      <a:r>
                        <a:rPr lang="en-CA" sz="600" kern="1200" dirty="0" smtClean="0">
                          <a:solidFill>
                            <a:schemeClr val="tx1"/>
                          </a:solidFill>
                          <a:latin typeface="+mn-lt"/>
                          <a:ea typeface="+mn-ea"/>
                          <a:cs typeface="+mn-cs"/>
                        </a:rPr>
                        <a:t>Chair,  Individual Care pan Canadian Standards Collaborative Working Group (SCWG). </a:t>
                      </a:r>
                      <a:r>
                        <a:rPr lang="en-CA" sz="600" kern="1200" dirty="0" err="1" smtClean="0">
                          <a:solidFill>
                            <a:schemeClr val="tx1"/>
                          </a:solidFill>
                          <a:latin typeface="+mn-lt"/>
                          <a:ea typeface="+mn-ea"/>
                          <a:cs typeface="+mn-cs"/>
                        </a:rPr>
                        <a:t>Sr</a:t>
                      </a:r>
                      <a:r>
                        <a:rPr lang="en-CA" sz="600" kern="1200" dirty="0" smtClean="0">
                          <a:solidFill>
                            <a:schemeClr val="tx1"/>
                          </a:solidFill>
                          <a:latin typeface="+mn-lt"/>
                          <a:ea typeface="+mn-ea"/>
                          <a:cs typeface="+mn-cs"/>
                        </a:rPr>
                        <a:t> project manager. HL7</a:t>
                      </a:r>
                      <a:r>
                        <a:rPr lang="en-CA" sz="600" kern="1200" baseline="0" dirty="0" smtClean="0">
                          <a:solidFill>
                            <a:schemeClr val="tx1"/>
                          </a:solidFill>
                          <a:latin typeface="+mn-lt"/>
                          <a:ea typeface="+mn-ea"/>
                          <a:cs typeface="+mn-cs"/>
                        </a:rPr>
                        <a:t> EHR WG.</a:t>
                      </a:r>
                      <a:endParaRPr lang="en-CA" sz="6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459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dirty="0" smtClean="0">
                          <a:solidFill>
                            <a:schemeClr val="tx1"/>
                          </a:solidFill>
                        </a:rPr>
                        <a:t>Laura Heermann Langford</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Laura.Heermann@imail.org</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US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t>X</a:t>
                      </a:r>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dirty="0" smtClean="0">
                          <a:solidFill>
                            <a:schemeClr val="tx1"/>
                          </a:solidFill>
                        </a:rPr>
                        <a:t>Co-Lead- Care Plan initiative/HL7 Patient Care WG. Intermountain Healthcare. </a:t>
                      </a:r>
                      <a:r>
                        <a:rPr lang="fr-CA" sz="600" kern="1200" dirty="0" smtClean="0">
                          <a:solidFill>
                            <a:schemeClr val="tx1"/>
                          </a:solidFill>
                          <a:latin typeface="+mn-lt"/>
                          <a:ea typeface="+mn-ea"/>
                          <a:cs typeface="+mn-cs"/>
                        </a:rPr>
                        <a:t>RN </a:t>
                      </a:r>
                      <a:r>
                        <a:rPr lang="fr-CA" sz="600" kern="1200" dirty="0" err="1" smtClean="0">
                          <a:solidFill>
                            <a:schemeClr val="tx1"/>
                          </a:solidFill>
                          <a:latin typeface="+mn-lt"/>
                          <a:ea typeface="+mn-ea"/>
                          <a:cs typeface="+mn-cs"/>
                        </a:rPr>
                        <a:t>PhD</a:t>
                      </a:r>
                      <a:r>
                        <a:rPr lang="en-CA" sz="600" kern="1200" dirty="0" smtClean="0">
                          <a:solidFill>
                            <a:schemeClr val="tx1"/>
                          </a:solidFill>
                          <a:latin typeface="+mn-lt"/>
                          <a:ea typeface="+mn-ea"/>
                          <a:cs typeface="+mn-cs"/>
                        </a:rPr>
                        <a:t>,: Nursing Informatics; </a:t>
                      </a:r>
                      <a:r>
                        <a:rPr lang="fr-CA" sz="600" kern="1200" dirty="0" smtClean="0">
                          <a:solidFill>
                            <a:schemeClr val="tx1"/>
                          </a:solidFill>
                          <a:latin typeface="+mn-lt"/>
                          <a:ea typeface="+mn-ea"/>
                          <a:cs typeface="+mn-cs"/>
                        </a:rPr>
                        <a:t>Emergency </a:t>
                      </a:r>
                      <a:r>
                        <a:rPr lang="fr-CA" sz="600" kern="1200" dirty="0" err="1" smtClean="0">
                          <a:solidFill>
                            <a:schemeClr val="tx1"/>
                          </a:solidFill>
                          <a:latin typeface="+mn-lt"/>
                          <a:ea typeface="+mn-ea"/>
                          <a:cs typeface="+mn-cs"/>
                        </a:rPr>
                        <a:t>Informatics</a:t>
                      </a:r>
                      <a:r>
                        <a:rPr lang="fr-CA" sz="600" kern="1200" dirty="0" smtClean="0">
                          <a:solidFill>
                            <a:schemeClr val="tx1"/>
                          </a:solidFill>
                          <a:latin typeface="+mn-lt"/>
                          <a:ea typeface="+mn-ea"/>
                          <a:cs typeface="+mn-cs"/>
                        </a:rPr>
                        <a:t> Association, American </a:t>
                      </a:r>
                      <a:r>
                        <a:rPr lang="fr-CA" sz="600" kern="1200" dirty="0" err="1" smtClean="0">
                          <a:solidFill>
                            <a:schemeClr val="tx1"/>
                          </a:solidFill>
                          <a:latin typeface="+mn-lt"/>
                          <a:ea typeface="+mn-ea"/>
                          <a:cs typeface="+mn-cs"/>
                        </a:rPr>
                        <a:t>Medical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Informatics</a:t>
                      </a:r>
                      <a:r>
                        <a:rPr lang="fr-CA" sz="600" kern="1200" dirty="0" smtClean="0">
                          <a:solidFill>
                            <a:schemeClr val="tx1"/>
                          </a:solidFill>
                          <a:latin typeface="+mn-lt"/>
                          <a:ea typeface="+mn-ea"/>
                          <a:cs typeface="+mn-cs"/>
                        </a:rPr>
                        <a:t> Association;</a:t>
                      </a:r>
                      <a:r>
                        <a:rPr lang="fr-CA" sz="600" kern="1200" baseline="0" dirty="0" smtClean="0">
                          <a:solidFill>
                            <a:schemeClr val="tx1"/>
                          </a:solidFill>
                          <a:latin typeface="+mn-lt"/>
                          <a:ea typeface="+mn-ea"/>
                          <a:cs typeface="+mn-cs"/>
                        </a:rPr>
                        <a:t> IHE</a:t>
                      </a:r>
                      <a:endParaRPr lang="fr-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594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Stephen Chu </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stephen.chu@nehta.gov.au</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AU</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t>X</a:t>
                      </a:r>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dirty="0" smtClean="0">
                          <a:solidFill>
                            <a:schemeClr val="tx1"/>
                          </a:solidFill>
                        </a:rPr>
                        <a:t>NEHTA-National eHealth Transition Authority .</a:t>
                      </a:r>
                      <a:r>
                        <a:rPr lang="en-CA" sz="600" baseline="0" dirty="0" smtClean="0">
                          <a:solidFill>
                            <a:schemeClr val="tx1"/>
                          </a:solidFill>
                        </a:rPr>
                        <a:t> </a:t>
                      </a:r>
                      <a:r>
                        <a:rPr lang="fr-CA" sz="600" kern="1200" dirty="0" smtClean="0">
                          <a:solidFill>
                            <a:schemeClr val="tx1"/>
                          </a:solidFill>
                          <a:latin typeface="+mn-lt"/>
                          <a:ea typeface="+mn-ea"/>
                          <a:cs typeface="+mn-cs"/>
                        </a:rPr>
                        <a:t>RN, MD, </a:t>
                      </a:r>
                      <a:r>
                        <a:rPr lang="fr-CA" sz="600" kern="1200" dirty="0" err="1" smtClean="0">
                          <a:solidFill>
                            <a:schemeClr val="tx1"/>
                          </a:solidFill>
                          <a:latin typeface="+mn-lt"/>
                          <a:ea typeface="+mn-ea"/>
                          <a:cs typeface="+mn-cs"/>
                        </a:rPr>
                        <a:t>Clinical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Informatics</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Clinical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lead</a:t>
                      </a:r>
                      <a:r>
                        <a:rPr lang="fr-CA" sz="600" kern="1200" dirty="0" smtClean="0">
                          <a:solidFill>
                            <a:schemeClr val="tx1"/>
                          </a:solidFill>
                          <a:latin typeface="+mn-lt"/>
                          <a:ea typeface="+mn-ea"/>
                          <a:cs typeface="+mn-cs"/>
                        </a:rPr>
                        <a:t> and </a:t>
                      </a:r>
                      <a:r>
                        <a:rPr lang="en-CA" sz="600" kern="1200" dirty="0" smtClean="0">
                          <a:solidFill>
                            <a:schemeClr val="tx1"/>
                          </a:solidFill>
                          <a:latin typeface="+mn-lt"/>
                          <a:ea typeface="+mn-ea"/>
                          <a:cs typeface="+mn-cs"/>
                        </a:rPr>
                        <a:t>L</a:t>
                      </a:r>
                      <a:r>
                        <a:rPr lang="en-CA" sz="600" dirty="0" smtClean="0">
                          <a:solidFill>
                            <a:schemeClr val="tx1"/>
                          </a:solidFill>
                        </a:rPr>
                        <a:t>ead Clinical Information Architecture; co-chair HL7 Patient care WG; vice-chai</a:t>
                      </a:r>
                      <a:r>
                        <a:rPr lang="en-CA" sz="600" kern="1200" dirty="0" smtClean="0">
                          <a:solidFill>
                            <a:schemeClr val="tx1"/>
                          </a:solidFill>
                          <a:latin typeface="+mn-lt"/>
                          <a:ea typeface="+mn-ea"/>
                          <a:cs typeface="+mn-cs"/>
                        </a:rPr>
                        <a:t>r HL7 NZ</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59468">
                <a:tc>
                  <a:txBody>
                    <a:bodyPr/>
                    <a:lstStyle/>
                    <a:p>
                      <a:r>
                        <a:rPr lang="en-CA" sz="900" kern="1200" dirty="0" smtClean="0">
                          <a:solidFill>
                            <a:schemeClr val="tx1"/>
                          </a:solidFill>
                          <a:latin typeface="+mn-lt"/>
                          <a:ea typeface="+mn-ea"/>
                          <a:cs typeface="+mn-cs"/>
                        </a:rPr>
                        <a:t>Carolyn </a:t>
                      </a:r>
                      <a:r>
                        <a:rPr lang="en-CA" sz="900" kern="1200" dirty="0" err="1" smtClean="0">
                          <a:solidFill>
                            <a:schemeClr val="tx1"/>
                          </a:solidFill>
                          <a:latin typeface="+mn-lt"/>
                          <a:ea typeface="+mn-ea"/>
                          <a:cs typeface="+mn-cs"/>
                        </a:rPr>
                        <a:t>Silzle</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00" kern="1200" dirty="0" smtClean="0">
                          <a:solidFill>
                            <a:schemeClr val="tx1"/>
                          </a:solidFill>
                          <a:latin typeface="+mn-lt"/>
                          <a:ea typeface="+mn-ea"/>
                          <a:cs typeface="+mn-cs"/>
                        </a:rPr>
                        <a:t>Carolyn.silzle@choa.org</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X</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00" kern="1200" dirty="0" smtClean="0">
                          <a:solidFill>
                            <a:schemeClr val="tx1"/>
                          </a:solidFill>
                          <a:latin typeface="+mn-lt"/>
                          <a:ea typeface="+mn-ea"/>
                          <a:cs typeface="+mn-cs"/>
                        </a:rPr>
                        <a:t>American Dietetic Association</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59468">
                <a:tc>
                  <a:txBody>
                    <a:bodyPr/>
                    <a:lstStyle/>
                    <a:p>
                      <a:r>
                        <a:rPr lang="en-CA" sz="900" kern="1200" dirty="0" smtClean="0">
                          <a:solidFill>
                            <a:schemeClr val="tx1"/>
                          </a:solidFill>
                          <a:latin typeface="+mn-lt"/>
                          <a:ea typeface="+mn-ea"/>
                          <a:cs typeface="+mn-cs"/>
                        </a:rPr>
                        <a:t>Susan Campbell</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00" dirty="0" smtClean="0">
                          <a:solidFill>
                            <a:schemeClr val="tx1"/>
                          </a:solidFill>
                        </a:rPr>
                        <a:t>bostoncampbell@mindspring.com</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X</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600" kern="1200" dirty="0" smtClean="0">
                          <a:solidFill>
                            <a:schemeClr val="tx1"/>
                          </a:solidFill>
                          <a:latin typeface="+mn-lt"/>
                          <a:ea typeface="+mn-ea"/>
                          <a:cs typeface="+mn-cs"/>
                        </a:rPr>
                        <a:t>PhD microbiologist. Principal at Care Management Professionals. HL7 Dynamic Care Plan Co-developer </a:t>
                      </a:r>
                      <a:endParaRPr lang="en-CA" sz="6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594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Margaret </a:t>
                      </a:r>
                      <a:r>
                        <a:rPr lang="en-CA" sz="900" kern="1200" dirty="0" err="1" smtClean="0">
                          <a:solidFill>
                            <a:schemeClr val="tx1"/>
                          </a:solidFill>
                          <a:latin typeface="+mn-lt"/>
                          <a:ea typeface="+mn-ea"/>
                          <a:cs typeface="+mn-cs"/>
                        </a:rPr>
                        <a:t>Dittloff</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err="1" smtClean="0">
                          <a:solidFill>
                            <a:schemeClr val="tx1"/>
                          </a:solidFill>
                          <a:latin typeface="+mn-lt"/>
                          <a:ea typeface="+mn-ea"/>
                          <a:cs typeface="+mn-cs"/>
                        </a:rPr>
                        <a:t>mkd@cbord.com</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kern="1200" dirty="0" smtClean="0">
                          <a:solidFill>
                            <a:schemeClr val="tx1"/>
                          </a:solidFill>
                          <a:latin typeface="+mn-lt"/>
                          <a:ea typeface="+mn-ea"/>
                          <a:cs typeface="+mn-cs"/>
                        </a:rPr>
                        <a:t>The CBORD Group, Inc..</a:t>
                      </a:r>
                      <a:r>
                        <a:rPr lang="en-CA" sz="600" kern="1200" baseline="0" dirty="0" smtClean="0">
                          <a:solidFill>
                            <a:schemeClr val="tx1"/>
                          </a:solidFill>
                          <a:latin typeface="+mn-lt"/>
                          <a:ea typeface="+mn-ea"/>
                          <a:cs typeface="+mn-cs"/>
                        </a:rPr>
                        <a:t> </a:t>
                      </a:r>
                      <a:r>
                        <a:rPr lang="fr-CA" sz="600" kern="1200" dirty="0" smtClean="0">
                          <a:solidFill>
                            <a:schemeClr val="tx1"/>
                          </a:solidFill>
                          <a:latin typeface="+mn-lt"/>
                          <a:ea typeface="+mn-ea"/>
                          <a:cs typeface="+mn-cs"/>
                        </a:rPr>
                        <a:t>RD (</a:t>
                      </a:r>
                      <a:r>
                        <a:rPr lang="fr-CA" sz="600" kern="1200" dirty="0" err="1" smtClean="0">
                          <a:solidFill>
                            <a:schemeClr val="tx1"/>
                          </a:solidFill>
                          <a:latin typeface="+mn-lt"/>
                          <a:ea typeface="+mn-ea"/>
                          <a:cs typeface="+mn-cs"/>
                        </a:rPr>
                        <a:t>Registered</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Dietitian</a:t>
                      </a:r>
                      <a:r>
                        <a:rPr lang="fr-CA" sz="600" kern="1200" dirty="0" smtClean="0">
                          <a:solidFill>
                            <a:schemeClr val="tx1"/>
                          </a:solidFill>
                          <a:latin typeface="+mn-lt"/>
                          <a:ea typeface="+mn-ea"/>
                          <a:cs typeface="+mn-cs"/>
                        </a:rPr>
                        <a:t>); Product Manager, Nutrition Service Suite; </a:t>
                      </a:r>
                      <a:r>
                        <a:rPr lang="en-US" sz="600" kern="1200" dirty="0" smtClean="0">
                          <a:solidFill>
                            <a:schemeClr val="tx1"/>
                          </a:solidFill>
                          <a:latin typeface="+mn-lt"/>
                          <a:ea typeface="+mn-ea"/>
                          <a:cs typeface="+mn-cs"/>
                        </a:rPr>
                        <a:t>HL7  DAM project for diet/nutrition orders; American Dietetic Association</a:t>
                      </a:r>
                      <a:endParaRPr lang="en-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59468">
                <a:tc>
                  <a:txBody>
                    <a:bodyPr/>
                    <a:lstStyle/>
                    <a:p>
                      <a:r>
                        <a:rPr lang="en-CA" sz="900" kern="1200" dirty="0" smtClean="0">
                          <a:solidFill>
                            <a:schemeClr val="tx1"/>
                          </a:solidFill>
                          <a:latin typeface="+mn-lt"/>
                          <a:ea typeface="+mn-ea"/>
                          <a:cs typeface="+mn-cs"/>
                        </a:rPr>
                        <a:t>Luigi Sison</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00" dirty="0" smtClean="0">
                          <a:solidFill>
                            <a:schemeClr val="tx1"/>
                          </a:solidFill>
                        </a:rPr>
                        <a:t>lsison@yahoo.com</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kern="1200" dirty="0" smtClean="0">
                          <a:solidFill>
                            <a:schemeClr val="tx1"/>
                          </a:solidFill>
                          <a:latin typeface="+mn-lt"/>
                          <a:ea typeface="+mn-ea"/>
                          <a:cs typeface="+mn-cs"/>
                        </a:rPr>
                        <a:t>Information Architect at LOINC  and at HL7.  Enterprise Data Architect at VA. </a:t>
                      </a:r>
                      <a:r>
                        <a:rPr lang="fr-CA" sz="600" kern="1200" dirty="0" err="1" smtClean="0">
                          <a:solidFill>
                            <a:schemeClr val="tx1"/>
                          </a:solidFill>
                          <a:latin typeface="+mn-lt"/>
                          <a:ea typeface="+mn-ea"/>
                          <a:cs typeface="+mn-cs"/>
                        </a:rPr>
                        <a:t>Developing</a:t>
                      </a:r>
                      <a:r>
                        <a:rPr lang="fr-CA" sz="600" kern="1200" dirty="0" smtClean="0">
                          <a:solidFill>
                            <a:schemeClr val="tx1"/>
                          </a:solidFill>
                          <a:latin typeface="+mn-lt"/>
                          <a:ea typeface="+mn-ea"/>
                          <a:cs typeface="+mn-cs"/>
                        </a:rPr>
                        <a:t> standard for </a:t>
                      </a:r>
                      <a:r>
                        <a:rPr lang="fr-CA" sz="600" kern="1200" dirty="0" err="1" smtClean="0">
                          <a:solidFill>
                            <a:schemeClr val="tx1"/>
                          </a:solidFill>
                          <a:latin typeface="+mn-lt"/>
                          <a:ea typeface="+mn-ea"/>
                          <a:cs typeface="+mn-cs"/>
                        </a:rPr>
                        <a:t>Detailed</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Clinical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Models</a:t>
                      </a:r>
                      <a:r>
                        <a:rPr lang="fr-CA" sz="600" kern="1200" dirty="0" smtClean="0">
                          <a:solidFill>
                            <a:schemeClr val="tx1"/>
                          </a:solidFill>
                          <a:latin typeface="+mn-lt"/>
                          <a:ea typeface="+mn-ea"/>
                          <a:cs typeface="+mn-cs"/>
                        </a:rPr>
                        <a:t> (DCM), information </a:t>
                      </a:r>
                      <a:r>
                        <a:rPr lang="fr-CA" sz="600" kern="1200" dirty="0" err="1" smtClean="0">
                          <a:solidFill>
                            <a:schemeClr val="tx1"/>
                          </a:solidFill>
                          <a:latin typeface="+mn-lt"/>
                          <a:ea typeface="+mn-ea"/>
                          <a:cs typeface="+mn-cs"/>
                        </a:rPr>
                        <a:t>models</a:t>
                      </a:r>
                      <a:r>
                        <a:rPr lang="fr-CA" sz="600" kern="1200" dirty="0" smtClean="0">
                          <a:solidFill>
                            <a:schemeClr val="tx1"/>
                          </a:solidFill>
                          <a:latin typeface="+mn-lt"/>
                          <a:ea typeface="+mn-ea"/>
                          <a:cs typeface="+mn-cs"/>
                        </a:rPr>
                        <a:t> for </a:t>
                      </a:r>
                      <a:r>
                        <a:rPr lang="fr-CA" sz="600" kern="1200" dirty="0" err="1" smtClean="0">
                          <a:solidFill>
                            <a:schemeClr val="tx1"/>
                          </a:solidFill>
                          <a:latin typeface="+mn-lt"/>
                          <a:ea typeface="+mn-ea"/>
                          <a:cs typeface="+mn-cs"/>
                        </a:rPr>
                        <a:t>Electronic</a:t>
                      </a:r>
                      <a:r>
                        <a:rPr lang="fr-CA" sz="600" kern="1200" dirty="0" smtClean="0">
                          <a:solidFill>
                            <a:schemeClr val="tx1"/>
                          </a:solidFill>
                          <a:latin typeface="+mn-lt"/>
                          <a:ea typeface="+mn-ea"/>
                          <a:cs typeface="+mn-cs"/>
                        </a:rPr>
                        <a:t> Health Record (EHR) </a:t>
                      </a:r>
                      <a:r>
                        <a:rPr lang="fr-CA" sz="600" kern="1200" dirty="0" err="1" smtClean="0">
                          <a:solidFill>
                            <a:schemeClr val="tx1"/>
                          </a:solidFill>
                          <a:latin typeface="+mn-lt"/>
                          <a:ea typeface="+mn-ea"/>
                          <a:cs typeface="+mn-cs"/>
                        </a:rPr>
                        <a:t>Diabetes</a:t>
                      </a:r>
                      <a:r>
                        <a:rPr lang="fr-CA" sz="600" kern="1200" dirty="0" smtClean="0">
                          <a:solidFill>
                            <a:schemeClr val="tx1"/>
                          </a:solidFill>
                          <a:latin typeface="+mn-lt"/>
                          <a:ea typeface="+mn-ea"/>
                          <a:cs typeface="+mn-cs"/>
                        </a:rPr>
                        <a:t> Project, etc.</a:t>
                      </a:r>
                      <a:endParaRPr lang="en-CA" sz="6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594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Peter </a:t>
                      </a:r>
                      <a:r>
                        <a:rPr lang="fr-CA" sz="900" kern="1200" dirty="0" err="1" smtClean="0">
                          <a:solidFill>
                            <a:schemeClr val="tx1"/>
                          </a:solidFill>
                          <a:latin typeface="+mn-lt"/>
                          <a:ea typeface="+mn-ea"/>
                          <a:cs typeface="+mn-cs"/>
                        </a:rPr>
                        <a:t>MacIsaac</a:t>
                      </a:r>
                      <a:endParaRPr lang="en-CA" sz="9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peter.macisaac@hp.com</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AU</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600" kern="1200" dirty="0" smtClean="0">
                          <a:solidFill>
                            <a:schemeClr val="tx1"/>
                          </a:solidFill>
                          <a:latin typeface="+mn-lt"/>
                          <a:ea typeface="+mn-ea"/>
                          <a:cs typeface="+mn-cs"/>
                        </a:rPr>
                        <a:t>HP Enterprise Services</a:t>
                      </a:r>
                      <a:r>
                        <a:rPr lang="en-CA" sz="600" kern="1200" dirty="0" smtClean="0">
                          <a:solidFill>
                            <a:schemeClr val="tx1"/>
                          </a:solidFill>
                          <a:latin typeface="+mn-lt"/>
                          <a:ea typeface="+mn-ea"/>
                          <a:cs typeface="+mn-cs"/>
                        </a:rPr>
                        <a:t>.</a:t>
                      </a:r>
                      <a:r>
                        <a:rPr lang="en-CA" sz="600" kern="1200" baseline="0" dirty="0" smtClean="0">
                          <a:solidFill>
                            <a:schemeClr val="tx1"/>
                          </a:solidFill>
                          <a:latin typeface="+mn-lt"/>
                          <a:ea typeface="+mn-ea"/>
                          <a:cs typeface="+mn-cs"/>
                        </a:rPr>
                        <a:t> </a:t>
                      </a:r>
                      <a:r>
                        <a:rPr lang="en-CA" sz="600" kern="1200" dirty="0" smtClean="0">
                          <a:solidFill>
                            <a:schemeClr val="tx1"/>
                          </a:solidFill>
                          <a:latin typeface="+mn-lt"/>
                          <a:ea typeface="+mn-ea"/>
                          <a:cs typeface="+mn-cs"/>
                        </a:rPr>
                        <a:t>MD; </a:t>
                      </a:r>
                      <a:r>
                        <a:rPr lang="fr-CA" sz="600" kern="1200" dirty="0" err="1" smtClean="0">
                          <a:solidFill>
                            <a:schemeClr val="tx1"/>
                          </a:solidFill>
                          <a:latin typeface="+mn-lt"/>
                          <a:ea typeface="+mn-ea"/>
                          <a:cs typeface="+mn-cs"/>
                        </a:rPr>
                        <a:t>Clinical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Informatics</a:t>
                      </a:r>
                      <a:r>
                        <a:rPr lang="fr-CA" sz="600" kern="1200" dirty="0" smtClean="0">
                          <a:solidFill>
                            <a:schemeClr val="tx1"/>
                          </a:solidFill>
                          <a:latin typeface="+mn-lt"/>
                          <a:ea typeface="+mn-ea"/>
                          <a:cs typeface="+mn-cs"/>
                        </a:rPr>
                        <a:t> Consultant; </a:t>
                      </a:r>
                      <a:r>
                        <a:rPr lang="en-CA" sz="600" kern="1200" dirty="0" smtClean="0">
                          <a:solidFill>
                            <a:schemeClr val="tx1"/>
                          </a:solidFill>
                          <a:latin typeface="+mn-lt"/>
                          <a:ea typeface="+mn-ea"/>
                          <a:cs typeface="+mn-cs"/>
                        </a:rPr>
                        <a:t>IHE Australia; </a:t>
                      </a:r>
                      <a:r>
                        <a:rPr lang="fr-CA" sz="600" kern="1200" dirty="0" err="1" smtClean="0">
                          <a:solidFill>
                            <a:schemeClr val="tx1"/>
                          </a:solidFill>
                          <a:latin typeface="+mn-lt"/>
                          <a:ea typeface="+mn-ea"/>
                          <a:cs typeface="+mn-cs"/>
                        </a:rPr>
                        <a:t>Medical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Practitioner</a:t>
                      </a:r>
                      <a:r>
                        <a:rPr lang="fr-CA" sz="600" kern="1200" dirty="0" smtClean="0">
                          <a:solidFill>
                            <a:schemeClr val="tx1"/>
                          </a:solidFill>
                          <a:latin typeface="+mn-lt"/>
                          <a:ea typeface="+mn-ea"/>
                          <a:cs typeface="+mn-cs"/>
                        </a:rPr>
                        <a:t> - General Practice</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594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William Goossen</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wgoossen@results4care.nl</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NL</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dirty="0" smtClean="0">
                          <a:solidFill>
                            <a:schemeClr val="tx1"/>
                          </a:solidFill>
                        </a:rPr>
                        <a:t>Results 4 Care B.V.</a:t>
                      </a:r>
                      <a:r>
                        <a:rPr lang="en-CA" sz="600" baseline="0" dirty="0" smtClean="0">
                          <a:solidFill>
                            <a:schemeClr val="tx1"/>
                          </a:solidFill>
                        </a:rPr>
                        <a:t> </a:t>
                      </a:r>
                      <a:r>
                        <a:rPr lang="en-CA" sz="600" kern="1200" dirty="0" smtClean="0">
                          <a:solidFill>
                            <a:schemeClr val="tx1"/>
                          </a:solidFill>
                          <a:latin typeface="+mn-lt"/>
                          <a:ea typeface="+mn-ea"/>
                          <a:cs typeface="+mn-cs"/>
                        </a:rPr>
                        <a:t>RN, PhD; -chair HL7 Patient Care WG at HL7; Detailed Clinical Models ISO TC 215 WG1 and HL7 ; nursing </a:t>
                      </a:r>
                      <a:r>
                        <a:rPr lang="en-CA" sz="600" kern="1200" dirty="0" err="1" smtClean="0">
                          <a:solidFill>
                            <a:schemeClr val="tx1"/>
                          </a:solidFill>
                          <a:latin typeface="+mn-lt"/>
                          <a:ea typeface="+mn-ea"/>
                          <a:cs typeface="+mn-cs"/>
                        </a:rPr>
                        <a:t>practicioner</a:t>
                      </a:r>
                      <a:endParaRPr lang="en-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594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err="1" smtClean="0">
                          <a:solidFill>
                            <a:schemeClr val="tx1"/>
                          </a:solidFill>
                          <a:latin typeface="+mn-lt"/>
                          <a:ea typeface="+mn-ea"/>
                          <a:cs typeface="+mn-cs"/>
                        </a:rPr>
                        <a:t>Anneke</a:t>
                      </a:r>
                      <a:r>
                        <a:rPr lang="fr-CA" sz="900" kern="1200" dirty="0" smtClean="0">
                          <a:solidFill>
                            <a:schemeClr val="tx1"/>
                          </a:solidFill>
                          <a:latin typeface="+mn-lt"/>
                          <a:ea typeface="+mn-ea"/>
                          <a:cs typeface="+mn-cs"/>
                        </a:rPr>
                        <a:t> Goossen</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agoossen@results4care.nl</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NL</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dirty="0" smtClean="0">
                          <a:solidFill>
                            <a:schemeClr val="tx1"/>
                          </a:solidFill>
                        </a:rPr>
                        <a:t>Results 4 Care B.V.</a:t>
                      </a:r>
                      <a:r>
                        <a:rPr lang="en-CA" sz="600" baseline="0" dirty="0" smtClean="0">
                          <a:solidFill>
                            <a:schemeClr val="tx1"/>
                          </a:solidFill>
                        </a:rPr>
                        <a:t> </a:t>
                      </a:r>
                      <a:r>
                        <a:rPr lang="en-CA" sz="600" kern="1200" dirty="0" smtClean="0">
                          <a:solidFill>
                            <a:schemeClr val="tx1"/>
                          </a:solidFill>
                          <a:latin typeface="+mn-lt"/>
                          <a:ea typeface="+mn-ea"/>
                          <a:cs typeface="+mn-cs"/>
                        </a:rPr>
                        <a:t>RN; Consultant; Co-Chair Technical Committee EHR at HL7 Netherlands;</a:t>
                      </a:r>
                      <a:r>
                        <a:rPr lang="en-CA" sz="600" kern="1200" baseline="0" dirty="0" smtClean="0">
                          <a:solidFill>
                            <a:schemeClr val="tx1"/>
                          </a:solidFill>
                          <a:latin typeface="+mn-lt"/>
                          <a:ea typeface="+mn-ea"/>
                          <a:cs typeface="+mn-cs"/>
                        </a:rPr>
                        <a:t> </a:t>
                      </a:r>
                      <a:r>
                        <a:rPr lang="en-CA" sz="600" kern="1200" dirty="0" smtClean="0">
                          <a:solidFill>
                            <a:schemeClr val="tx1"/>
                          </a:solidFill>
                          <a:latin typeface="+mn-lt"/>
                          <a:ea typeface="+mn-ea"/>
                          <a:cs typeface="+mn-cs"/>
                        </a:rPr>
                        <a:t>Member at IMIA NI;</a:t>
                      </a:r>
                      <a:r>
                        <a:rPr lang="en-CA" sz="600" kern="1200" baseline="0" dirty="0" smtClean="0">
                          <a:solidFill>
                            <a:schemeClr val="tx1"/>
                          </a:solidFill>
                          <a:latin typeface="+mn-lt"/>
                          <a:ea typeface="+mn-ea"/>
                          <a:cs typeface="+mn-cs"/>
                        </a:rPr>
                        <a:t> </a:t>
                      </a:r>
                      <a:r>
                        <a:rPr lang="en-CA" sz="600" kern="1200" dirty="0" smtClean="0">
                          <a:solidFill>
                            <a:schemeClr val="tx1"/>
                          </a:solidFill>
                          <a:latin typeface="+mn-lt"/>
                          <a:ea typeface="+mn-ea"/>
                          <a:cs typeface="+mn-cs"/>
                        </a:rPr>
                        <a:t>Member of the Patient Care Working Group at HL7 International </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594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Ian Townsend</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GB" sz="800" kern="1200" dirty="0" smtClean="0">
                          <a:solidFill>
                            <a:schemeClr val="tx1"/>
                          </a:solidFill>
                          <a:latin typeface="+mn-lt"/>
                          <a:ea typeface="+mn-ea"/>
                          <a:cs typeface="+mn-cs"/>
                        </a:rPr>
                        <a:t>ian.townend@nhs.net</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UK</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dirty="0" smtClean="0">
                          <a:solidFill>
                            <a:schemeClr val="tx1"/>
                          </a:solidFill>
                        </a:rPr>
                        <a:t>NHS Connecting for Health.</a:t>
                      </a:r>
                      <a:r>
                        <a:rPr lang="en-CA" sz="600" baseline="0" dirty="0" smtClean="0">
                          <a:solidFill>
                            <a:schemeClr val="tx1"/>
                          </a:solidFill>
                        </a:rPr>
                        <a:t> </a:t>
                      </a:r>
                      <a:r>
                        <a:rPr lang="en-CA" sz="600" kern="1200" dirty="0" smtClean="0">
                          <a:solidFill>
                            <a:schemeClr val="tx1"/>
                          </a:solidFill>
                          <a:latin typeface="+mn-lt"/>
                          <a:ea typeface="+mn-ea"/>
                          <a:cs typeface="+mn-cs"/>
                        </a:rPr>
                        <a:t>Health Informatics; </a:t>
                      </a:r>
                      <a:r>
                        <a:rPr lang="en-US" sz="600" kern="1200" dirty="0" smtClean="0">
                          <a:solidFill>
                            <a:schemeClr val="tx1"/>
                          </a:solidFill>
                          <a:latin typeface="+mn-lt"/>
                          <a:ea typeface="+mn-ea"/>
                          <a:cs typeface="+mn-cs"/>
                        </a:rPr>
                        <a:t>Senior Interoperability Developer, Data Standards and Products; HL7 </a:t>
                      </a:r>
                      <a:r>
                        <a:rPr lang="en-GB" sz="600" kern="1200" dirty="0" smtClean="0">
                          <a:solidFill>
                            <a:schemeClr val="tx1"/>
                          </a:solidFill>
                          <a:latin typeface="+mn-lt"/>
                          <a:ea typeface="+mn-ea"/>
                          <a:cs typeface="+mn-cs"/>
                        </a:rPr>
                        <a:t>Patient Care Co-Chair </a:t>
                      </a:r>
                      <a:endParaRPr lang="fr-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594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Rosemary Kennedy</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kern="1200" dirty="0" smtClean="0">
                          <a:solidFill>
                            <a:schemeClr val="tx1"/>
                          </a:solidFill>
                          <a:latin typeface="+mn-lt"/>
                          <a:ea typeface="+mn-ea"/>
                          <a:cs typeface="+mn-cs"/>
                        </a:rPr>
                        <a:t>Rosemary.kennedy@jefferson.edu</a:t>
                      </a:r>
                      <a:endParaRPr lang="fr-CA" sz="8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US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600" kern="1200" dirty="0" smtClean="0">
                          <a:solidFill>
                            <a:schemeClr val="tx1"/>
                          </a:solidFill>
                          <a:latin typeface="+mn-lt"/>
                          <a:ea typeface="+mn-ea"/>
                          <a:cs typeface="+mn-cs"/>
                        </a:rPr>
                        <a:t>Thomas Jefferson University School of Nursing </a:t>
                      </a:r>
                      <a:r>
                        <a:rPr lang="en-CA" sz="600" kern="1200" dirty="0" smtClean="0">
                          <a:solidFill>
                            <a:schemeClr val="tx1"/>
                          </a:solidFill>
                          <a:latin typeface="+mn-lt"/>
                          <a:ea typeface="+mn-ea"/>
                          <a:cs typeface="+mn-cs"/>
                        </a:rPr>
                        <a:t>.</a:t>
                      </a:r>
                      <a:r>
                        <a:rPr lang="en-CA" sz="600" kern="1200" baseline="0" dirty="0" smtClean="0">
                          <a:solidFill>
                            <a:schemeClr val="tx1"/>
                          </a:solidFill>
                          <a:latin typeface="+mn-lt"/>
                          <a:ea typeface="+mn-ea"/>
                          <a:cs typeface="+mn-cs"/>
                        </a:rPr>
                        <a:t> </a:t>
                      </a:r>
                      <a:r>
                        <a:rPr lang="en-CA" sz="600" kern="1200" dirty="0" smtClean="0">
                          <a:solidFill>
                            <a:schemeClr val="tx1"/>
                          </a:solidFill>
                          <a:latin typeface="+mn-lt"/>
                          <a:ea typeface="+mn-ea"/>
                          <a:cs typeface="+mn-cs"/>
                        </a:rPr>
                        <a:t>RN; Informatics; </a:t>
                      </a:r>
                      <a:r>
                        <a:rPr lang="en-US" sz="600" kern="1200" dirty="0" smtClean="0">
                          <a:solidFill>
                            <a:schemeClr val="tx1"/>
                          </a:solidFill>
                          <a:latin typeface="+mn-lt"/>
                          <a:ea typeface="+mn-ea"/>
                          <a:cs typeface="+mn-cs"/>
                        </a:rPr>
                        <a:t>Associate Professor; HL7 EHR WG; HL7 Patient care WG; terminology engine for Plan of care;</a:t>
                      </a:r>
                      <a:endParaRPr lang="fr-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61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Jay Lyle</a:t>
                      </a:r>
                      <a:endParaRPr lang="en-CA" sz="9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err="1" smtClean="0">
                          <a:solidFill>
                            <a:schemeClr val="tx1"/>
                          </a:solidFill>
                          <a:latin typeface="+mn-lt"/>
                          <a:ea typeface="+mn-ea"/>
                          <a:cs typeface="+mn-cs"/>
                        </a:rPr>
                        <a:t>jaylyle@gmail.com</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kern="1200" dirty="0" smtClean="0">
                          <a:solidFill>
                            <a:schemeClr val="tx1"/>
                          </a:solidFill>
                          <a:latin typeface="+mn-lt"/>
                          <a:ea typeface="+mn-ea"/>
                          <a:cs typeface="+mn-cs"/>
                        </a:rPr>
                        <a:t>JP Systems. </a:t>
                      </a:r>
                      <a:r>
                        <a:rPr lang="fr-CA" sz="600" kern="1200" dirty="0" err="1" smtClean="0">
                          <a:solidFill>
                            <a:schemeClr val="tx1"/>
                          </a:solidFill>
                          <a:latin typeface="+mn-lt"/>
                          <a:ea typeface="+mn-ea"/>
                          <a:cs typeface="+mn-cs"/>
                        </a:rPr>
                        <a:t>Informatics</a:t>
                      </a:r>
                      <a:r>
                        <a:rPr lang="fr-CA" sz="600" kern="1200" dirty="0" smtClean="0">
                          <a:solidFill>
                            <a:schemeClr val="tx1"/>
                          </a:solidFill>
                          <a:latin typeface="+mn-lt"/>
                          <a:ea typeface="+mn-ea"/>
                          <a:cs typeface="+mn-cs"/>
                        </a:rPr>
                        <a:t> Consultant; Business Consultant &amp; Sr. Project Manager </a:t>
                      </a:r>
                      <a:endParaRPr lang="en-CA" sz="6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594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Ian McNicoll</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err="1" smtClean="0">
                          <a:solidFill>
                            <a:schemeClr val="tx1"/>
                          </a:solidFill>
                          <a:latin typeface="+mn-lt"/>
                          <a:ea typeface="+mn-ea"/>
                          <a:cs typeface="+mn-cs"/>
                        </a:rPr>
                        <a:t>Ian.McNicoll@oceaninformatics.com</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UK</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kern="1200" dirty="0" smtClean="0">
                          <a:solidFill>
                            <a:schemeClr val="tx1"/>
                          </a:solidFill>
                          <a:latin typeface="+mn-lt"/>
                          <a:ea typeface="+mn-ea"/>
                          <a:cs typeface="+mn-cs"/>
                        </a:rPr>
                        <a:t>Ocean Informatics .</a:t>
                      </a:r>
                      <a:r>
                        <a:rPr lang="en-CA" sz="600" kern="1200" baseline="0" dirty="0" smtClean="0">
                          <a:solidFill>
                            <a:schemeClr val="tx1"/>
                          </a:solidFill>
                          <a:latin typeface="+mn-lt"/>
                          <a:ea typeface="+mn-ea"/>
                          <a:cs typeface="+mn-cs"/>
                        </a:rPr>
                        <a:t> </a:t>
                      </a:r>
                      <a:r>
                        <a:rPr lang="fr-CA" sz="600" kern="1200" dirty="0" smtClean="0">
                          <a:solidFill>
                            <a:schemeClr val="tx1"/>
                          </a:solidFill>
                          <a:latin typeface="+mn-lt"/>
                          <a:ea typeface="+mn-ea"/>
                          <a:cs typeface="+mn-cs"/>
                        </a:rPr>
                        <a:t>Health </a:t>
                      </a:r>
                      <a:r>
                        <a:rPr lang="fr-CA" sz="600" kern="1200" dirty="0" err="1" smtClean="0">
                          <a:solidFill>
                            <a:schemeClr val="tx1"/>
                          </a:solidFill>
                          <a:latin typeface="+mn-lt"/>
                          <a:ea typeface="+mn-ea"/>
                          <a:cs typeface="+mn-cs"/>
                        </a:rPr>
                        <a:t>informatics</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specialist</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Formal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general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medical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practitioner</a:t>
                      </a:r>
                      <a:r>
                        <a:rPr lang="fr-CA" sz="600" kern="1200" dirty="0" smtClean="0">
                          <a:solidFill>
                            <a:schemeClr val="tx1"/>
                          </a:solidFill>
                          <a:latin typeface="+mn-lt"/>
                          <a:ea typeface="+mn-ea"/>
                          <a:cs typeface="+mn-cs"/>
                        </a:rPr>
                        <a:t>; </a:t>
                      </a:r>
                      <a:r>
                        <a:rPr lang="en-CA" sz="600" kern="1200" dirty="0" err="1" smtClean="0">
                          <a:solidFill>
                            <a:schemeClr val="tx1"/>
                          </a:solidFill>
                          <a:latin typeface="+mn-lt"/>
                          <a:ea typeface="+mn-ea"/>
                          <a:cs typeface="+mn-cs"/>
                        </a:rPr>
                        <a:t>OpenEHR</a:t>
                      </a:r>
                      <a:r>
                        <a:rPr lang="en-CA" sz="600" kern="1200" dirty="0" smtClean="0">
                          <a:solidFill>
                            <a:schemeClr val="tx1"/>
                          </a:solidFill>
                          <a:latin typeface="+mn-lt"/>
                          <a:ea typeface="+mn-ea"/>
                          <a:cs typeface="+mn-cs"/>
                        </a:rPr>
                        <a:t>;</a:t>
                      </a:r>
                      <a:r>
                        <a:rPr lang="en-CA" sz="600" kern="1200" baseline="0" dirty="0" smtClean="0">
                          <a:solidFill>
                            <a:schemeClr val="tx1"/>
                          </a:solidFill>
                          <a:latin typeface="+mn-lt"/>
                          <a:ea typeface="+mn-ea"/>
                          <a:cs typeface="+mn-cs"/>
                        </a:rPr>
                        <a:t> Slovakia </a:t>
                      </a:r>
                      <a:r>
                        <a:rPr lang="en-CA" sz="600" kern="1200" dirty="0" err="1" smtClean="0">
                          <a:solidFill>
                            <a:schemeClr val="tx1"/>
                          </a:solidFill>
                          <a:latin typeface="+mn-lt"/>
                          <a:ea typeface="+mn-ea"/>
                          <a:cs typeface="+mn-cs"/>
                        </a:rPr>
                        <a:t>Pediatrics</a:t>
                      </a:r>
                      <a:r>
                        <a:rPr lang="en-CA" sz="600" kern="1200" dirty="0" smtClean="0">
                          <a:solidFill>
                            <a:schemeClr val="tx1"/>
                          </a:solidFill>
                          <a:latin typeface="+mn-lt"/>
                          <a:ea typeface="+mn-ea"/>
                          <a:cs typeface="+mn-cs"/>
                        </a:rPr>
                        <a:t> EMR; Sweden</a:t>
                      </a:r>
                      <a:r>
                        <a:rPr lang="en-CA" sz="600" kern="1200" baseline="0" dirty="0" smtClean="0">
                          <a:solidFill>
                            <a:schemeClr val="tx1"/>
                          </a:solidFill>
                          <a:latin typeface="+mn-lt"/>
                          <a:ea typeface="+mn-ea"/>
                          <a:cs typeface="+mn-cs"/>
                        </a:rPr>
                        <a:t> distributed care approach</a:t>
                      </a:r>
                      <a:endParaRPr lang="en-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06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900" kern="1200" dirty="0" smtClean="0">
                          <a:solidFill>
                            <a:schemeClr val="tx1"/>
                          </a:solidFill>
                          <a:latin typeface="+mn-lt"/>
                          <a:ea typeface="+mn-ea"/>
                          <a:cs typeface="+mn-cs"/>
                        </a:rPr>
                        <a:t>Maggie Gilligan</a:t>
                      </a:r>
                      <a:endParaRPr lang="fr-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AU" sz="800" u="sng" kern="1200" dirty="0" smtClean="0">
                          <a:solidFill>
                            <a:schemeClr val="dk1"/>
                          </a:solidFill>
                          <a:latin typeface="+mn-lt"/>
                          <a:ea typeface="+mn-ea"/>
                          <a:cs typeface="+mn-cs"/>
                        </a:rPr>
                        <a:t>mmgilligan@gmail.com</a:t>
                      </a:r>
                      <a:endParaRPr lang="fr-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600" kern="1200" dirty="0" smtClean="0">
                          <a:solidFill>
                            <a:schemeClr val="tx1"/>
                          </a:solidFill>
                          <a:latin typeface="+mn-lt"/>
                          <a:ea typeface="+mn-ea"/>
                          <a:cs typeface="+mn-cs"/>
                        </a:rPr>
                        <a:t>Dietician; Owner, Senior Member ,</a:t>
                      </a:r>
                      <a:r>
                        <a:rPr lang="en-CA" sz="600" kern="1200" baseline="0" dirty="0" smtClean="0">
                          <a:solidFill>
                            <a:schemeClr val="tx1"/>
                          </a:solidFill>
                          <a:latin typeface="+mn-lt"/>
                          <a:ea typeface="+mn-ea"/>
                          <a:cs typeface="+mn-cs"/>
                        </a:rPr>
                        <a:t> </a:t>
                      </a:r>
                      <a:r>
                        <a:rPr lang="en-CA" sz="600" kern="1200" baseline="0" dirty="0" err="1" smtClean="0">
                          <a:solidFill>
                            <a:schemeClr val="tx1"/>
                          </a:solidFill>
                          <a:latin typeface="+mn-lt"/>
                          <a:ea typeface="+mn-ea"/>
                          <a:cs typeface="+mn-cs"/>
                        </a:rPr>
                        <a:t>Nutra</a:t>
                      </a:r>
                      <a:r>
                        <a:rPr lang="en-CA" sz="600" kern="1200" baseline="0" dirty="0" smtClean="0">
                          <a:solidFill>
                            <a:schemeClr val="tx1"/>
                          </a:solidFill>
                          <a:latin typeface="+mn-lt"/>
                          <a:ea typeface="+mn-ea"/>
                          <a:cs typeface="+mn-cs"/>
                        </a:rPr>
                        <a:t> Tech Technology, LLC </a:t>
                      </a:r>
                      <a:endParaRPr lang="en-CA" sz="6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06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dirty="0" smtClean="0">
                          <a:solidFill>
                            <a:schemeClr val="tx1"/>
                          </a:solidFill>
                        </a:rPr>
                        <a:t>Kevin Coonan</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smtClean="0">
                          <a:solidFill>
                            <a:schemeClr val="tx1"/>
                          </a:solidFill>
                          <a:latin typeface="+mn-lt"/>
                          <a:ea typeface="+mn-ea"/>
                          <a:cs typeface="+mn-cs"/>
                        </a:rPr>
                        <a:t>Kevin.coonan@gmail.com</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US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x</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600" dirty="0" smtClean="0">
                          <a:solidFill>
                            <a:schemeClr val="tx1"/>
                          </a:solidFill>
                        </a:rPr>
                        <a:t>MD. Emergency medicine. HL7 Emergency care WG. </a:t>
                      </a:r>
                      <a:endParaRPr lang="en-CA" sz="6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16223">
                <a:tc>
                  <a:txBody>
                    <a:bodyPr/>
                    <a:lstStyle/>
                    <a:p>
                      <a:r>
                        <a:rPr lang="en-CA" sz="900" dirty="0" smtClean="0">
                          <a:solidFill>
                            <a:schemeClr val="tx1"/>
                          </a:solidFill>
                        </a:rPr>
                        <a:t>Gordon </a:t>
                      </a:r>
                      <a:r>
                        <a:rPr lang="en-CA" sz="900" dirty="0" err="1" smtClean="0">
                          <a:solidFill>
                            <a:schemeClr val="tx1"/>
                          </a:solidFill>
                        </a:rPr>
                        <a:t>Raup</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graup@datuit.com</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kern="1200" dirty="0" smtClean="0">
                          <a:solidFill>
                            <a:schemeClr val="tx1"/>
                          </a:solidFill>
                          <a:latin typeface="+mn-lt"/>
                          <a:ea typeface="+mn-ea"/>
                          <a:cs typeface="+mn-cs"/>
                        </a:rPr>
                        <a:t>CTO, </a:t>
                      </a:r>
                      <a:r>
                        <a:rPr lang="en-CA" sz="600" kern="1200" dirty="0" err="1" smtClean="0">
                          <a:solidFill>
                            <a:schemeClr val="tx1"/>
                          </a:solidFill>
                          <a:latin typeface="+mn-lt"/>
                          <a:ea typeface="+mn-ea"/>
                          <a:cs typeface="+mn-cs"/>
                        </a:rPr>
                        <a:t>Datuit</a:t>
                      </a:r>
                      <a:r>
                        <a:rPr lang="en-CA" sz="600" kern="1200" dirty="0" smtClean="0">
                          <a:solidFill>
                            <a:schemeClr val="tx1"/>
                          </a:solidFill>
                          <a:latin typeface="+mn-lt"/>
                          <a:ea typeface="+mn-ea"/>
                          <a:cs typeface="+mn-cs"/>
                        </a:rPr>
                        <a:t>  LLC (software industry).</a:t>
                      </a:r>
                      <a:endParaRPr lang="en-CA" sz="6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459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Elaine Ayres</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smtClean="0">
                          <a:solidFill>
                            <a:schemeClr val="tx1"/>
                          </a:solidFill>
                          <a:latin typeface="+mn-lt"/>
                          <a:ea typeface="+mn-ea"/>
                          <a:cs typeface="+mn-cs"/>
                        </a:rPr>
                        <a:t>EAyres@cc.nih.gov</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600" dirty="0" smtClean="0">
                          <a:solidFill>
                            <a:schemeClr val="tx1"/>
                          </a:solidFill>
                        </a:rPr>
                        <a:t>NIH National Institutes of Health</a:t>
                      </a:r>
                      <a:r>
                        <a:rPr lang="en-CA" sz="600" kern="1200" dirty="0" smtClean="0">
                          <a:solidFill>
                            <a:schemeClr val="tx1"/>
                          </a:solidFill>
                          <a:latin typeface="+mn-lt"/>
                          <a:ea typeface="+mn-ea"/>
                          <a:cs typeface="+mn-cs"/>
                        </a:rPr>
                        <a:t>.</a:t>
                      </a:r>
                      <a:r>
                        <a:rPr lang="en-CA" sz="600" kern="1200" baseline="0" dirty="0" smtClean="0">
                          <a:solidFill>
                            <a:schemeClr val="tx1"/>
                          </a:solidFill>
                          <a:latin typeface="+mn-lt"/>
                          <a:ea typeface="+mn-ea"/>
                          <a:cs typeface="+mn-cs"/>
                        </a:rPr>
                        <a:t> </a:t>
                      </a:r>
                      <a:r>
                        <a:rPr lang="en-US" sz="600" kern="1200" dirty="0" smtClean="0">
                          <a:solidFill>
                            <a:schemeClr val="tx1"/>
                          </a:solidFill>
                          <a:latin typeface="+mn-lt"/>
                          <a:ea typeface="+mn-ea"/>
                          <a:cs typeface="+mn-cs"/>
                        </a:rPr>
                        <a:t>MS, RD; Deputy Chief, Laboratory for Informatics Development, NIH Clinical Center ; Project manager for BTRIS (</a:t>
                      </a:r>
                      <a:r>
                        <a:rPr lang="fr-CA" sz="600" kern="1200" dirty="0" err="1" smtClean="0">
                          <a:solidFill>
                            <a:schemeClr val="tx1"/>
                          </a:solidFill>
                          <a:latin typeface="+mn-lt"/>
                          <a:ea typeface="+mn-ea"/>
                          <a:cs typeface="+mn-cs"/>
                        </a:rPr>
                        <a:t>Biomedical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Translational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Research</a:t>
                      </a:r>
                      <a:r>
                        <a:rPr lang="fr-CA" sz="600" kern="1200" dirty="0" smtClean="0">
                          <a:solidFill>
                            <a:schemeClr val="tx1"/>
                          </a:solidFill>
                          <a:latin typeface="+mn-lt"/>
                          <a:ea typeface="+mn-ea"/>
                          <a:cs typeface="+mn-cs"/>
                        </a:rPr>
                        <a:t> Information System), a </a:t>
                      </a:r>
                      <a:r>
                        <a:rPr lang="fr-CA" sz="600" kern="1200" dirty="0" err="1" smtClean="0">
                          <a:solidFill>
                            <a:schemeClr val="tx1"/>
                          </a:solidFill>
                          <a:latin typeface="+mn-lt"/>
                          <a:ea typeface="+mn-ea"/>
                          <a:cs typeface="+mn-cs"/>
                        </a:rPr>
                        <a:t>Clinical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Research</a:t>
                      </a:r>
                      <a:r>
                        <a:rPr lang="fr-CA" sz="600" kern="1200" dirty="0" smtClean="0">
                          <a:solidFill>
                            <a:schemeClr val="tx1"/>
                          </a:solidFill>
                          <a:latin typeface="+mn-lt"/>
                          <a:ea typeface="+mn-ea"/>
                          <a:cs typeface="+mn-cs"/>
                        </a:rPr>
                        <a:t> Data </a:t>
                      </a:r>
                      <a:r>
                        <a:rPr lang="fr-CA" sz="600" kern="1200" dirty="0" err="1" smtClean="0">
                          <a:solidFill>
                            <a:schemeClr val="tx1"/>
                          </a:solidFill>
                          <a:latin typeface="+mn-lt"/>
                          <a:ea typeface="+mn-ea"/>
                          <a:cs typeface="+mn-cs"/>
                        </a:rPr>
                        <a:t>Repository</a:t>
                      </a:r>
                      <a:endParaRPr lang="fr-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459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Rob Savage</a:t>
                      </a:r>
                      <a:r>
                        <a:rPr lang="en-CA" sz="900" kern="1200" baseline="0" dirty="0" smtClean="0">
                          <a:solidFill>
                            <a:schemeClr val="tx1"/>
                          </a:solidFill>
                          <a:latin typeface="+mn-lt"/>
                          <a:ea typeface="+mn-ea"/>
                          <a:cs typeface="+mn-cs"/>
                        </a:rPr>
                        <a:t> </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smtClean="0">
                          <a:solidFill>
                            <a:schemeClr val="tx1"/>
                          </a:solidFill>
                          <a:latin typeface="+mn-lt"/>
                          <a:ea typeface="+mn-ea"/>
                          <a:cs typeface="+mn-cs"/>
                        </a:rPr>
                        <a:t>hzv3@cdc.gov</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600" kern="1200" dirty="0" smtClean="0">
                          <a:solidFill>
                            <a:schemeClr val="tx1"/>
                          </a:solidFill>
                          <a:latin typeface="+mn-lt"/>
                          <a:ea typeface="+mn-ea"/>
                          <a:cs typeface="+mn-cs"/>
                        </a:rPr>
                        <a:t>CDC </a:t>
                      </a:r>
                      <a:r>
                        <a:rPr lang="fr-CA" sz="600" kern="1200" dirty="0" err="1" smtClean="0">
                          <a:solidFill>
                            <a:schemeClr val="tx1"/>
                          </a:solidFill>
                          <a:latin typeface="+mn-lt"/>
                          <a:ea typeface="+mn-ea"/>
                          <a:cs typeface="+mn-cs"/>
                        </a:rPr>
                        <a:t>Immunization</a:t>
                      </a:r>
                      <a:endParaRPr lang="fr-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01626907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HI_10 04 07">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HI_10 04 07">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1800" b="1" i="0" u="none" strike="noStrike" cap="none" normalizeH="0" baseline="0" smtClean="0">
            <a:ln>
              <a:noFill/>
            </a:ln>
            <a:solidFill>
              <a:schemeClr val="bg1"/>
            </a:solidFill>
            <a:effectLst/>
            <a:latin typeface="Arial" charset="0"/>
          </a:defRPr>
        </a:defPPr>
      </a:lstStyle>
    </a:spDef>
    <a:lnDef>
      <a:spPr bwMode="auto">
        <a:noFill/>
        <a:ln w="9525" cap="flat" cmpd="sng" algn="ctr">
          <a:solidFill>
            <a:schemeClr val="accent1">
              <a:lumMod val="75000"/>
              <a:lumOff val="25000"/>
            </a:schemeClr>
          </a:solidFill>
          <a:prstDash val="solid"/>
          <a:round/>
          <a:headEnd type="none" w="med" len="med"/>
          <a:tailEnd type="triangle"/>
        </a:ln>
        <a:effectLst/>
      </a:spPr>
      <a:bodyPr/>
      <a:lstStyle/>
    </a:lnDef>
    <a:txDef>
      <a:spPr>
        <a:noFill/>
      </a:spPr>
      <a:bodyPr wrap="none" rtlCol="0">
        <a:spAutoFit/>
      </a:bodyPr>
      <a:lstStyle>
        <a:defPPr>
          <a:defRPr sz="1200" b="0" i="1" u="sng" dirty="0" smtClean="0">
            <a:solidFill>
              <a:srgbClr val="FF0000"/>
            </a:solidFill>
          </a:defRPr>
        </a:defPPr>
      </a:lstStyle>
    </a:txDef>
  </a:objectDefaults>
  <a:extraClrSchemeLst>
    <a:extraClrScheme>
      <a:clrScheme name="CHI_10 04 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HI_10 04 07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HI_10 04 07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HI_10 04 0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HI_10 04 0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HI_10 04 07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HI_10 04 07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HI_10 04 07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HI_10 04 07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HI_10 04 07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HI_10 04 0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HI_10 04 07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HI_10 04 07 13">
        <a:dk1>
          <a:srgbClr val="87856A"/>
        </a:dk1>
        <a:lt1>
          <a:srgbClr val="FFFFFF"/>
        </a:lt1>
        <a:dk2>
          <a:srgbClr val="AF3219"/>
        </a:dk2>
        <a:lt2>
          <a:srgbClr val="555759"/>
        </a:lt2>
        <a:accent1>
          <a:srgbClr val="003A62"/>
        </a:accent1>
        <a:accent2>
          <a:srgbClr val="812740"/>
        </a:accent2>
        <a:accent3>
          <a:srgbClr val="FFFFFF"/>
        </a:accent3>
        <a:accent4>
          <a:srgbClr val="727159"/>
        </a:accent4>
        <a:accent5>
          <a:srgbClr val="AAAEB7"/>
        </a:accent5>
        <a:accent6>
          <a:srgbClr val="742239"/>
        </a:accent6>
        <a:hlink>
          <a:srgbClr val="1486CE"/>
        </a:hlink>
        <a:folHlink>
          <a:srgbClr val="55A94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67418</TotalTime>
  <Words>1763</Words>
  <Application>Microsoft Macintosh PowerPoint</Application>
  <PresentationFormat>On-screen Show (4:3)</PresentationFormat>
  <Paragraphs>289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CHI_10 04 07</vt:lpstr>
      <vt:lpstr>Care Plan (CP) Meeting  Wednesday, August 29, 2012 1700-1830 EDT</vt:lpstr>
      <vt:lpstr>August 8, 2012 Agenda/Minutes</vt:lpstr>
      <vt:lpstr>Participants- Meeting of 2012-07-25</vt:lpstr>
      <vt:lpstr>Modeling Discussion Notes</vt:lpstr>
      <vt:lpstr>To Do – From Prior meeting discussions</vt:lpstr>
      <vt:lpstr>Other Discussion Notes</vt:lpstr>
      <vt:lpstr>Future Meetings</vt:lpstr>
      <vt:lpstr>Appendix</vt:lpstr>
      <vt:lpstr>Past Participants-</vt:lpstr>
      <vt:lpstr>Past Participants-</vt:lpstr>
    </vt:vector>
  </TitlesOfParts>
  <Company>Canada Health Infoway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Canada Health Infoway</dc:creator>
  <cp:lastModifiedBy>LK HL</cp:lastModifiedBy>
  <cp:revision>1480</cp:revision>
  <dcterms:created xsi:type="dcterms:W3CDTF">2007-10-04T22:02:14Z</dcterms:created>
  <dcterms:modified xsi:type="dcterms:W3CDTF">2012-08-29T18:33:40Z</dcterms:modified>
</cp:coreProperties>
</file>