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9"/>
  </p:notesMasterIdLst>
  <p:handoutMasterIdLst>
    <p:handoutMasterId r:id="rId20"/>
  </p:handoutMasterIdLst>
  <p:sldIdLst>
    <p:sldId id="264" r:id="rId6"/>
    <p:sldId id="265" r:id="rId7"/>
    <p:sldId id="271" r:id="rId8"/>
    <p:sldId id="272" r:id="rId9"/>
    <p:sldId id="316" r:id="rId10"/>
    <p:sldId id="279" r:id="rId11"/>
    <p:sldId id="317" r:id="rId12"/>
    <p:sldId id="318" r:id="rId13"/>
    <p:sldId id="319" r:id="rId14"/>
    <p:sldId id="282" r:id="rId15"/>
    <p:sldId id="320" r:id="rId16"/>
    <p:sldId id="321" r:id="rId17"/>
    <p:sldId id="31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97" autoAdjust="0"/>
  </p:normalViewPr>
  <p:slideViewPr>
    <p:cSldViewPr snapToGrid="0" snapToObjects="1">
      <p:cViewPr varScale="1">
        <p:scale>
          <a:sx n="86" d="100"/>
          <a:sy n="86" d="100"/>
        </p:scale>
        <p:origin x="15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CC6149-DCD3-E74D-95A1-F2D3A93C81CE}" type="datetimeFigureOut">
              <a:rPr lang="en-US" smtClean="0"/>
              <a:t>1/19/2017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353DF8-3F61-0E4E-B28E-0F74210F11BC}" type="slidenum">
              <a:rPr lang="en-US" smtClean="0"/>
              <a:t>‹#›</a:t>
            </a:fld>
            <a:endParaRPr lang="en-US"/>
          </a:p>
        </p:txBody>
      </p:sp>
    </p:spTree>
    <p:extLst>
      <p:ext uri="{BB962C8B-B14F-4D97-AF65-F5344CB8AC3E}">
        <p14:creationId xmlns:p14="http://schemas.microsoft.com/office/powerpoint/2010/main" val="36411315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EE203F-457C-F64E-9721-128CEB4E89CE}" type="datetimeFigureOut">
              <a:rPr lang="en-US" smtClean="0"/>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B510D-27BC-3F49-BD7F-CF16AD5232B1}" type="slidenum">
              <a:rPr lang="en-US" smtClean="0"/>
              <a:t>‹#›</a:t>
            </a:fld>
            <a:endParaRPr lang="en-US"/>
          </a:p>
        </p:txBody>
      </p:sp>
    </p:spTree>
    <p:extLst>
      <p:ext uri="{BB962C8B-B14F-4D97-AF65-F5344CB8AC3E}">
        <p14:creationId xmlns:p14="http://schemas.microsoft.com/office/powerpoint/2010/main" val="17317209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 name, title | org</a:t>
            </a:r>
          </a:p>
        </p:txBody>
      </p:sp>
      <p:sp>
        <p:nvSpPr>
          <p:cNvPr id="4" name="Slide Number Placeholder 3"/>
          <p:cNvSpPr>
            <a:spLocks noGrp="1"/>
          </p:cNvSpPr>
          <p:nvPr>
            <p:ph type="sldNum" sz="quarter" idx="10"/>
          </p:nvPr>
        </p:nvSpPr>
        <p:spPr/>
        <p:txBody>
          <a:bodyPr/>
          <a:lstStyle/>
          <a:p>
            <a:fld id="{20CB510D-27BC-3F49-BD7F-CF16AD5232B1}" type="slidenum">
              <a:rPr lang="en-US" smtClean="0"/>
              <a:t>1</a:t>
            </a:fld>
            <a:endParaRPr lang="en-US"/>
          </a:p>
        </p:txBody>
      </p:sp>
    </p:spTree>
    <p:extLst>
      <p:ext uri="{BB962C8B-B14F-4D97-AF65-F5344CB8AC3E}">
        <p14:creationId xmlns:p14="http://schemas.microsoft.com/office/powerpoint/2010/main" val="2970472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a typeface="MS PGothic" charset="0"/>
            </a:endParaRPr>
          </a:p>
        </p:txBody>
      </p:sp>
      <p:sp>
        <p:nvSpPr>
          <p:cNvPr id="430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MS PGothic" charset="0"/>
                <a:cs typeface="MS PGothic" charset="0"/>
              </a:defRPr>
            </a:lvl1pPr>
            <a:lvl2pPr marL="729057" indent="-280406" eaLnBrk="0" hangingPunct="0">
              <a:defRPr sz="2400">
                <a:solidFill>
                  <a:schemeClr val="tx1"/>
                </a:solidFill>
                <a:latin typeface="Calibri" charset="0"/>
                <a:ea typeface="MS PGothic" charset="0"/>
                <a:cs typeface="MS PGothic" charset="0"/>
              </a:defRPr>
            </a:lvl2pPr>
            <a:lvl3pPr marL="1121626" indent="-224325" eaLnBrk="0" hangingPunct="0">
              <a:defRPr sz="2400">
                <a:solidFill>
                  <a:schemeClr val="tx1"/>
                </a:solidFill>
                <a:latin typeface="Calibri" charset="0"/>
                <a:ea typeface="MS PGothic" charset="0"/>
                <a:cs typeface="MS PGothic" charset="0"/>
              </a:defRPr>
            </a:lvl3pPr>
            <a:lvl4pPr marL="1570276" indent="-224325" eaLnBrk="0" hangingPunct="0">
              <a:defRPr sz="2400">
                <a:solidFill>
                  <a:schemeClr val="tx1"/>
                </a:solidFill>
                <a:latin typeface="Calibri" charset="0"/>
                <a:ea typeface="MS PGothic" charset="0"/>
                <a:cs typeface="MS PGothic" charset="0"/>
              </a:defRPr>
            </a:lvl4pPr>
            <a:lvl5pPr marL="2018927" indent="-224325" eaLnBrk="0" hangingPunct="0">
              <a:defRPr sz="2400">
                <a:solidFill>
                  <a:schemeClr val="tx1"/>
                </a:solidFill>
                <a:latin typeface="Calibri" charset="0"/>
                <a:ea typeface="MS PGothic" charset="0"/>
                <a:cs typeface="MS PGothic" charset="0"/>
              </a:defRPr>
            </a:lvl5pPr>
            <a:lvl6pPr marL="2467577" indent="-224325" eaLnBrk="0" fontAlgn="base" hangingPunct="0">
              <a:spcBef>
                <a:spcPct val="0"/>
              </a:spcBef>
              <a:spcAft>
                <a:spcPct val="0"/>
              </a:spcAft>
              <a:defRPr sz="2400">
                <a:solidFill>
                  <a:schemeClr val="tx1"/>
                </a:solidFill>
                <a:latin typeface="Calibri" charset="0"/>
                <a:ea typeface="MS PGothic" charset="0"/>
                <a:cs typeface="MS PGothic" charset="0"/>
              </a:defRPr>
            </a:lvl6pPr>
            <a:lvl7pPr marL="2916227" indent="-224325" eaLnBrk="0" fontAlgn="base" hangingPunct="0">
              <a:spcBef>
                <a:spcPct val="0"/>
              </a:spcBef>
              <a:spcAft>
                <a:spcPct val="0"/>
              </a:spcAft>
              <a:defRPr sz="2400">
                <a:solidFill>
                  <a:schemeClr val="tx1"/>
                </a:solidFill>
                <a:latin typeface="Calibri" charset="0"/>
                <a:ea typeface="MS PGothic" charset="0"/>
                <a:cs typeface="MS PGothic" charset="0"/>
              </a:defRPr>
            </a:lvl7pPr>
            <a:lvl8pPr marL="3364878" indent="-224325" eaLnBrk="0" fontAlgn="base" hangingPunct="0">
              <a:spcBef>
                <a:spcPct val="0"/>
              </a:spcBef>
              <a:spcAft>
                <a:spcPct val="0"/>
              </a:spcAft>
              <a:defRPr sz="2400">
                <a:solidFill>
                  <a:schemeClr val="tx1"/>
                </a:solidFill>
                <a:latin typeface="Calibri" charset="0"/>
                <a:ea typeface="MS PGothic" charset="0"/>
                <a:cs typeface="MS PGothic" charset="0"/>
              </a:defRPr>
            </a:lvl8pPr>
            <a:lvl9pPr marL="3813528" indent="-224325"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fontAlgn="base" hangingPunct="1">
              <a:spcBef>
                <a:spcPct val="0"/>
              </a:spcBef>
              <a:spcAft>
                <a:spcPct val="0"/>
              </a:spcAft>
            </a:pPr>
            <a:r>
              <a:rPr lang="en-US" sz="1200">
                <a:solidFill>
                  <a:srgbClr val="000000"/>
                </a:solidFill>
                <a:ea typeface="ＭＳ Ｐゴシック" charset="0"/>
                <a:cs typeface="ＭＳ Ｐゴシック" charset="0"/>
              </a:rPr>
              <a:t>DRAFT: Not for distribution</a:t>
            </a:r>
          </a:p>
        </p:txBody>
      </p:sp>
      <p:sp>
        <p:nvSpPr>
          <p:cNvPr id="430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29057" indent="-280406" eaLnBrk="0" hangingPunct="0">
              <a:defRPr sz="2400">
                <a:solidFill>
                  <a:schemeClr val="tx1"/>
                </a:solidFill>
                <a:latin typeface="Calibri" charset="0"/>
                <a:ea typeface="MS PGothic" charset="0"/>
                <a:cs typeface="MS PGothic" charset="0"/>
              </a:defRPr>
            </a:lvl2pPr>
            <a:lvl3pPr marL="1121626" indent="-224325" eaLnBrk="0" hangingPunct="0">
              <a:defRPr sz="2400">
                <a:solidFill>
                  <a:schemeClr val="tx1"/>
                </a:solidFill>
                <a:latin typeface="Calibri" charset="0"/>
                <a:ea typeface="MS PGothic" charset="0"/>
                <a:cs typeface="MS PGothic" charset="0"/>
              </a:defRPr>
            </a:lvl3pPr>
            <a:lvl4pPr marL="1570276" indent="-224325" eaLnBrk="0" hangingPunct="0">
              <a:defRPr sz="2400">
                <a:solidFill>
                  <a:schemeClr val="tx1"/>
                </a:solidFill>
                <a:latin typeface="Calibri" charset="0"/>
                <a:ea typeface="MS PGothic" charset="0"/>
                <a:cs typeface="MS PGothic" charset="0"/>
              </a:defRPr>
            </a:lvl4pPr>
            <a:lvl5pPr marL="2018927" indent="-224325" eaLnBrk="0" hangingPunct="0">
              <a:defRPr sz="2400">
                <a:solidFill>
                  <a:schemeClr val="tx1"/>
                </a:solidFill>
                <a:latin typeface="Calibri" charset="0"/>
                <a:ea typeface="MS PGothic" charset="0"/>
                <a:cs typeface="MS PGothic" charset="0"/>
              </a:defRPr>
            </a:lvl5pPr>
            <a:lvl6pPr marL="2467577" indent="-224325" eaLnBrk="0" fontAlgn="base" hangingPunct="0">
              <a:spcBef>
                <a:spcPct val="0"/>
              </a:spcBef>
              <a:spcAft>
                <a:spcPct val="0"/>
              </a:spcAft>
              <a:defRPr sz="2400">
                <a:solidFill>
                  <a:schemeClr val="tx1"/>
                </a:solidFill>
                <a:latin typeface="Calibri" charset="0"/>
                <a:ea typeface="MS PGothic" charset="0"/>
                <a:cs typeface="MS PGothic" charset="0"/>
              </a:defRPr>
            </a:lvl6pPr>
            <a:lvl7pPr marL="2916227" indent="-224325" eaLnBrk="0" fontAlgn="base" hangingPunct="0">
              <a:spcBef>
                <a:spcPct val="0"/>
              </a:spcBef>
              <a:spcAft>
                <a:spcPct val="0"/>
              </a:spcAft>
              <a:defRPr sz="2400">
                <a:solidFill>
                  <a:schemeClr val="tx1"/>
                </a:solidFill>
                <a:latin typeface="Calibri" charset="0"/>
                <a:ea typeface="MS PGothic" charset="0"/>
                <a:cs typeface="MS PGothic" charset="0"/>
              </a:defRPr>
            </a:lvl7pPr>
            <a:lvl8pPr marL="3364878" indent="-224325" eaLnBrk="0" fontAlgn="base" hangingPunct="0">
              <a:spcBef>
                <a:spcPct val="0"/>
              </a:spcBef>
              <a:spcAft>
                <a:spcPct val="0"/>
              </a:spcAft>
              <a:defRPr sz="2400">
                <a:solidFill>
                  <a:schemeClr val="tx1"/>
                </a:solidFill>
                <a:latin typeface="Calibri" charset="0"/>
                <a:ea typeface="MS PGothic" charset="0"/>
                <a:cs typeface="MS PGothic" charset="0"/>
              </a:defRPr>
            </a:lvl8pPr>
            <a:lvl9pPr marL="3813528" indent="-224325"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F0F25BA1-8521-734D-BAE6-83885CE69AAC}" type="slidenum">
              <a:rPr lang="en-US" sz="1200">
                <a:solidFill>
                  <a:srgbClr val="000000"/>
                </a:solidFill>
                <a:ea typeface="ＭＳ Ｐゴシック" charset="0"/>
                <a:cs typeface="ＭＳ Ｐゴシック" charset="0"/>
              </a:rPr>
              <a:pPr eaLnBrk="1" hangingPunct="1"/>
              <a:t>4</a:t>
            </a:fld>
            <a:endParaRPr lang="en-US" sz="1200">
              <a:solidFill>
                <a:srgbClr val="000000"/>
              </a:solidFill>
              <a:ea typeface="ＭＳ Ｐゴシック" charset="0"/>
              <a:cs typeface="ＭＳ Ｐゴシック" charset="0"/>
            </a:endParaRPr>
          </a:p>
        </p:txBody>
      </p:sp>
    </p:spTree>
    <p:extLst>
      <p:ext uri="{BB962C8B-B14F-4D97-AF65-F5344CB8AC3E}">
        <p14:creationId xmlns:p14="http://schemas.microsoft.com/office/powerpoint/2010/main" val="1163452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lnSpc>
                <a:spcPct val="90000"/>
              </a:lnSpc>
            </a:pPr>
            <a:endParaRPr lang="en-US">
              <a:latin typeface="Calibri" charset="0"/>
              <a:ea typeface="MS PGothic" charset="0"/>
              <a:cs typeface="MS PGothic" charset="0"/>
            </a:endParaRPr>
          </a:p>
        </p:txBody>
      </p:sp>
      <p:sp>
        <p:nvSpPr>
          <p:cNvPr id="4" name="Footer Placeholder 3"/>
          <p:cNvSpPr>
            <a:spLocks noGrp="1"/>
          </p:cNvSpPr>
          <p:nvPr>
            <p:ph type="ftr" sz="quarter" idx="4"/>
          </p:nvPr>
        </p:nvSpPr>
        <p:spPr/>
        <p:txBody>
          <a:bodyPr/>
          <a:lstStyle/>
          <a:p>
            <a:pPr>
              <a:defRPr/>
            </a:pPr>
            <a:r>
              <a:rPr lang="en-US">
                <a:solidFill>
                  <a:prstClr val="black"/>
                </a:solidFill>
                <a:latin typeface="Calibri"/>
              </a:rPr>
              <a:t>DRAFT: Not for distribution</a:t>
            </a:r>
          </a:p>
        </p:txBody>
      </p:sp>
      <p:sp>
        <p:nvSpPr>
          <p:cNvPr id="604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28982" indent="-280378" eaLnBrk="0" hangingPunct="0">
              <a:defRPr sz="2400">
                <a:solidFill>
                  <a:schemeClr val="tx1"/>
                </a:solidFill>
                <a:latin typeface="Calibri" charset="0"/>
                <a:ea typeface="ＭＳ Ｐゴシック" charset="0"/>
              </a:defRPr>
            </a:lvl2pPr>
            <a:lvl3pPr marL="1121512" indent="-224302" eaLnBrk="0" hangingPunct="0">
              <a:defRPr sz="2400">
                <a:solidFill>
                  <a:schemeClr val="tx1"/>
                </a:solidFill>
                <a:latin typeface="Calibri" charset="0"/>
                <a:ea typeface="ＭＳ Ｐゴシック" charset="0"/>
              </a:defRPr>
            </a:lvl3pPr>
            <a:lvl4pPr marL="1570117" indent="-224302" eaLnBrk="0" hangingPunct="0">
              <a:defRPr sz="2400">
                <a:solidFill>
                  <a:schemeClr val="tx1"/>
                </a:solidFill>
                <a:latin typeface="Calibri" charset="0"/>
                <a:ea typeface="ＭＳ Ｐゴシック" charset="0"/>
              </a:defRPr>
            </a:lvl4pPr>
            <a:lvl5pPr marL="2018722" indent="-224302" eaLnBrk="0" hangingPunct="0">
              <a:defRPr sz="2400">
                <a:solidFill>
                  <a:schemeClr val="tx1"/>
                </a:solidFill>
                <a:latin typeface="Calibri" charset="0"/>
                <a:ea typeface="ＭＳ Ｐゴシック" charset="0"/>
              </a:defRPr>
            </a:lvl5pPr>
            <a:lvl6pPr marL="2467327" indent="-224302" eaLnBrk="0" fontAlgn="base" hangingPunct="0">
              <a:spcBef>
                <a:spcPct val="0"/>
              </a:spcBef>
              <a:spcAft>
                <a:spcPct val="0"/>
              </a:spcAft>
              <a:defRPr sz="2400">
                <a:solidFill>
                  <a:schemeClr val="tx1"/>
                </a:solidFill>
                <a:latin typeface="Calibri" charset="0"/>
                <a:ea typeface="ＭＳ Ｐゴシック" charset="0"/>
              </a:defRPr>
            </a:lvl6pPr>
            <a:lvl7pPr marL="2915932" indent="-224302" eaLnBrk="0" fontAlgn="base" hangingPunct="0">
              <a:spcBef>
                <a:spcPct val="0"/>
              </a:spcBef>
              <a:spcAft>
                <a:spcPct val="0"/>
              </a:spcAft>
              <a:defRPr sz="2400">
                <a:solidFill>
                  <a:schemeClr val="tx1"/>
                </a:solidFill>
                <a:latin typeface="Calibri" charset="0"/>
                <a:ea typeface="ＭＳ Ｐゴシック" charset="0"/>
              </a:defRPr>
            </a:lvl7pPr>
            <a:lvl8pPr marL="3364537" indent="-224302" eaLnBrk="0" fontAlgn="base" hangingPunct="0">
              <a:spcBef>
                <a:spcPct val="0"/>
              </a:spcBef>
              <a:spcAft>
                <a:spcPct val="0"/>
              </a:spcAft>
              <a:defRPr sz="2400">
                <a:solidFill>
                  <a:schemeClr val="tx1"/>
                </a:solidFill>
                <a:latin typeface="Calibri" charset="0"/>
                <a:ea typeface="ＭＳ Ｐゴシック" charset="0"/>
              </a:defRPr>
            </a:lvl8pPr>
            <a:lvl9pPr marL="3813141" indent="-224302"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6A78CF9-35C0-9E4F-979E-A6FB32B4738B}" type="slidenum">
              <a:rPr lang="en-US" sz="1200">
                <a:solidFill>
                  <a:prstClr val="black"/>
                </a:solidFill>
                <a:ea typeface="MS PGothic" charset="0"/>
                <a:cs typeface="MS PGothic" charset="0"/>
              </a:rPr>
              <a:pPr eaLnBrk="1" fontAlgn="base" hangingPunct="1">
                <a:spcBef>
                  <a:spcPct val="0"/>
                </a:spcBef>
                <a:spcAft>
                  <a:spcPct val="0"/>
                </a:spcAft>
              </a:pPr>
              <a:t>5</a:t>
            </a:fld>
            <a:endParaRPr lang="en-US" sz="1200">
              <a:solidFill>
                <a:prstClr val="black"/>
              </a:solidFill>
              <a:ea typeface="MS PGothic" charset="0"/>
              <a:cs typeface="MS PGothic" charset="0"/>
            </a:endParaRPr>
          </a:p>
        </p:txBody>
      </p:sp>
    </p:spTree>
    <p:extLst>
      <p:ext uri="{BB962C8B-B14F-4D97-AF65-F5344CB8AC3E}">
        <p14:creationId xmlns:p14="http://schemas.microsoft.com/office/powerpoint/2010/main" val="1124388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lnSpc>
                <a:spcPct val="90000"/>
              </a:lnSpc>
            </a:pPr>
            <a:endParaRPr lang="en-US">
              <a:latin typeface="Calibri" charset="0"/>
              <a:ea typeface="MS PGothic" charset="0"/>
              <a:cs typeface="MS PGothic" charset="0"/>
            </a:endParaRPr>
          </a:p>
        </p:txBody>
      </p:sp>
      <p:sp>
        <p:nvSpPr>
          <p:cNvPr id="4" name="Footer Placeholder 3"/>
          <p:cNvSpPr>
            <a:spLocks noGrp="1"/>
          </p:cNvSpPr>
          <p:nvPr>
            <p:ph type="ftr" sz="quarter" idx="4"/>
          </p:nvPr>
        </p:nvSpPr>
        <p:spPr/>
        <p:txBody>
          <a:bodyPr/>
          <a:lstStyle/>
          <a:p>
            <a:pPr>
              <a:defRPr/>
            </a:pPr>
            <a:r>
              <a:rPr lang="en-US">
                <a:solidFill>
                  <a:prstClr val="black"/>
                </a:solidFill>
                <a:latin typeface="Calibri"/>
              </a:rPr>
              <a:t>DRAFT: Not for distribution</a:t>
            </a:r>
          </a:p>
        </p:txBody>
      </p:sp>
      <p:sp>
        <p:nvSpPr>
          <p:cNvPr id="583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28982" indent="-280378" eaLnBrk="0" hangingPunct="0">
              <a:defRPr sz="2400">
                <a:solidFill>
                  <a:schemeClr val="tx1"/>
                </a:solidFill>
                <a:latin typeface="Calibri" charset="0"/>
                <a:ea typeface="ＭＳ Ｐゴシック" charset="0"/>
              </a:defRPr>
            </a:lvl2pPr>
            <a:lvl3pPr marL="1121512" indent="-224302" eaLnBrk="0" hangingPunct="0">
              <a:defRPr sz="2400">
                <a:solidFill>
                  <a:schemeClr val="tx1"/>
                </a:solidFill>
                <a:latin typeface="Calibri" charset="0"/>
                <a:ea typeface="ＭＳ Ｐゴシック" charset="0"/>
              </a:defRPr>
            </a:lvl3pPr>
            <a:lvl4pPr marL="1570117" indent="-224302" eaLnBrk="0" hangingPunct="0">
              <a:defRPr sz="2400">
                <a:solidFill>
                  <a:schemeClr val="tx1"/>
                </a:solidFill>
                <a:latin typeface="Calibri" charset="0"/>
                <a:ea typeface="ＭＳ Ｐゴシック" charset="0"/>
              </a:defRPr>
            </a:lvl4pPr>
            <a:lvl5pPr marL="2018722" indent="-224302" eaLnBrk="0" hangingPunct="0">
              <a:defRPr sz="2400">
                <a:solidFill>
                  <a:schemeClr val="tx1"/>
                </a:solidFill>
                <a:latin typeface="Calibri" charset="0"/>
                <a:ea typeface="ＭＳ Ｐゴシック" charset="0"/>
              </a:defRPr>
            </a:lvl5pPr>
            <a:lvl6pPr marL="2467327" indent="-224302" eaLnBrk="0" fontAlgn="base" hangingPunct="0">
              <a:spcBef>
                <a:spcPct val="0"/>
              </a:spcBef>
              <a:spcAft>
                <a:spcPct val="0"/>
              </a:spcAft>
              <a:defRPr sz="2400">
                <a:solidFill>
                  <a:schemeClr val="tx1"/>
                </a:solidFill>
                <a:latin typeface="Calibri" charset="0"/>
                <a:ea typeface="ＭＳ Ｐゴシック" charset="0"/>
              </a:defRPr>
            </a:lvl6pPr>
            <a:lvl7pPr marL="2915932" indent="-224302" eaLnBrk="0" fontAlgn="base" hangingPunct="0">
              <a:spcBef>
                <a:spcPct val="0"/>
              </a:spcBef>
              <a:spcAft>
                <a:spcPct val="0"/>
              </a:spcAft>
              <a:defRPr sz="2400">
                <a:solidFill>
                  <a:schemeClr val="tx1"/>
                </a:solidFill>
                <a:latin typeface="Calibri" charset="0"/>
                <a:ea typeface="ＭＳ Ｐゴシック" charset="0"/>
              </a:defRPr>
            </a:lvl7pPr>
            <a:lvl8pPr marL="3364537" indent="-224302" eaLnBrk="0" fontAlgn="base" hangingPunct="0">
              <a:spcBef>
                <a:spcPct val="0"/>
              </a:spcBef>
              <a:spcAft>
                <a:spcPct val="0"/>
              </a:spcAft>
              <a:defRPr sz="2400">
                <a:solidFill>
                  <a:schemeClr val="tx1"/>
                </a:solidFill>
                <a:latin typeface="Calibri" charset="0"/>
                <a:ea typeface="ＭＳ Ｐゴシック" charset="0"/>
              </a:defRPr>
            </a:lvl8pPr>
            <a:lvl9pPr marL="3813141" indent="-224302"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E020AE4A-6F73-B54B-92E3-BE976688A6D0}" type="slidenum">
              <a:rPr lang="en-US" sz="1200">
                <a:solidFill>
                  <a:prstClr val="black"/>
                </a:solidFill>
                <a:ea typeface="MS PGothic" charset="0"/>
                <a:cs typeface="MS PGothic" charset="0"/>
              </a:rPr>
              <a:pPr eaLnBrk="1" fontAlgn="base" hangingPunct="1">
                <a:spcBef>
                  <a:spcPct val="0"/>
                </a:spcBef>
                <a:spcAft>
                  <a:spcPct val="0"/>
                </a:spcAft>
              </a:pPr>
              <a:t>7</a:t>
            </a:fld>
            <a:endParaRPr lang="en-US" sz="1200">
              <a:solidFill>
                <a:prstClr val="black"/>
              </a:solidFill>
              <a:ea typeface="MS PGothic" charset="0"/>
              <a:cs typeface="MS PGothic" charset="0"/>
            </a:endParaRPr>
          </a:p>
        </p:txBody>
      </p:sp>
    </p:spTree>
    <p:extLst>
      <p:ext uri="{BB962C8B-B14F-4D97-AF65-F5344CB8AC3E}">
        <p14:creationId xmlns:p14="http://schemas.microsoft.com/office/powerpoint/2010/main" val="349956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Aware of the discussions around the use of </a:t>
            </a:r>
            <a:r>
              <a:rPr lang="en-US" dirty="0" err="1"/>
              <a:t>StructureDefinition</a:t>
            </a:r>
            <a:r>
              <a:rPr lang="en-US" dirty="0"/>
              <a:t> Resource</a:t>
            </a:r>
            <a:r>
              <a:rPr lang="en-US" baseline="0" dirty="0"/>
              <a:t> as an alternative or possible replacement to the DataElement Resource. </a:t>
            </a:r>
            <a:endParaRPr lang="en-US" dirty="0"/>
          </a:p>
        </p:txBody>
      </p:sp>
      <p:sp>
        <p:nvSpPr>
          <p:cNvPr id="4" name="Slide Number Placeholder 3"/>
          <p:cNvSpPr>
            <a:spLocks noGrp="1"/>
          </p:cNvSpPr>
          <p:nvPr>
            <p:ph type="sldNum" sz="quarter" idx="10"/>
          </p:nvPr>
        </p:nvSpPr>
        <p:spPr/>
        <p:txBody>
          <a:bodyPr/>
          <a:lstStyle/>
          <a:p>
            <a:fld id="{20CB510D-27BC-3F49-BD7F-CF16AD5232B1}" type="slidenum">
              <a:rPr lang="en-US" smtClean="0"/>
              <a:t>10</a:t>
            </a:fld>
            <a:endParaRPr lang="en-US"/>
          </a:p>
        </p:txBody>
      </p:sp>
    </p:spTree>
    <p:extLst>
      <p:ext uri="{BB962C8B-B14F-4D97-AF65-F5344CB8AC3E}">
        <p14:creationId xmlns:p14="http://schemas.microsoft.com/office/powerpoint/2010/main" val="539441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The Office of the National Coordinator for Health Information Technology&#10;Health and Human Service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08000" y="1421977"/>
            <a:ext cx="8089900" cy="880981"/>
          </a:xfrm>
        </p:spPr>
        <p:txBody>
          <a:bodyPr tIns="0" bIns="0" anchor="b">
            <a:noAutofit/>
          </a:bodyPr>
          <a:lstStyle>
            <a:lvl1pPr algn="l">
              <a:lnSpc>
                <a:spcPct val="90000"/>
              </a:lnSpc>
              <a:spcBef>
                <a:spcPts val="0"/>
              </a:spcBef>
              <a:spcAft>
                <a:spcPts val="0"/>
              </a:spcAft>
              <a:defRPr sz="2800" spc="0" baseline="0">
                <a:solidFill>
                  <a:schemeClr val="accent3"/>
                </a:solidFill>
              </a:defRPr>
            </a:lvl1pPr>
          </a:lstStyle>
          <a:p>
            <a:r>
              <a:rPr lang="en-US" dirty="0"/>
              <a:t>Click to Add Two Lines (max) of Title Text (28pt font)</a:t>
            </a:r>
          </a:p>
        </p:txBody>
      </p:sp>
      <p:sp>
        <p:nvSpPr>
          <p:cNvPr id="3" name="Subtitle 2"/>
          <p:cNvSpPr>
            <a:spLocks noGrp="1"/>
          </p:cNvSpPr>
          <p:nvPr>
            <p:ph type="subTitle" idx="1" hasCustomPrompt="1"/>
          </p:nvPr>
        </p:nvSpPr>
        <p:spPr>
          <a:xfrm>
            <a:off x="508000" y="2468058"/>
            <a:ext cx="8089900" cy="641382"/>
          </a:xfrm>
        </p:spPr>
        <p:txBody>
          <a:bodyPr tIns="0" bIns="0">
            <a:noAutofit/>
          </a:bodyPr>
          <a:lstStyle>
            <a:lvl1pPr marL="0" indent="0" algn="l">
              <a:lnSpc>
                <a:spcPct val="90000"/>
              </a:lnSpc>
              <a:spcBef>
                <a:spcPts val="0"/>
              </a:spcBef>
              <a:spcAft>
                <a:spcPts val="0"/>
              </a:spcAft>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Two Lines (max) of Optional Subtitle Text (18pt font)</a:t>
            </a:r>
          </a:p>
        </p:txBody>
      </p:sp>
      <p:sp>
        <p:nvSpPr>
          <p:cNvPr id="4" name="Date Placeholder 3"/>
          <p:cNvSpPr>
            <a:spLocks noGrp="1"/>
          </p:cNvSpPr>
          <p:nvPr>
            <p:ph type="dt" sz="half" idx="10"/>
          </p:nvPr>
        </p:nvSpPr>
        <p:spPr>
          <a:xfrm>
            <a:off x="6337300" y="6609649"/>
            <a:ext cx="2564682" cy="261051"/>
          </a:xfrm>
          <a:prstGeom prst="rect">
            <a:avLst/>
          </a:prstGeom>
        </p:spPr>
        <p:txBody>
          <a:bodyPr tIns="0" bIns="0"/>
          <a:lstStyle>
            <a:lvl1pPr algn="r">
              <a:defRPr sz="1300">
                <a:solidFill>
                  <a:schemeClr val="accent1"/>
                </a:solidFill>
              </a:defRPr>
            </a:lvl1pPr>
          </a:lstStyle>
          <a:p>
            <a:endParaRPr lang="en-US" dirty="0"/>
          </a:p>
        </p:txBody>
      </p:sp>
      <p:sp>
        <p:nvSpPr>
          <p:cNvPr id="11" name="Text Placeholder 10"/>
          <p:cNvSpPr>
            <a:spLocks noGrp="1"/>
          </p:cNvSpPr>
          <p:nvPr>
            <p:ph type="body" sz="quarter" idx="13" hasCustomPrompt="1"/>
          </p:nvPr>
        </p:nvSpPr>
        <p:spPr>
          <a:xfrm>
            <a:off x="508000" y="3225799"/>
            <a:ext cx="8089900" cy="292101"/>
          </a:xfrm>
        </p:spPr>
        <p:txBody>
          <a:bodyPr tIns="0" bIns="0">
            <a:noAutofit/>
          </a:bodyPr>
          <a:lstStyle>
            <a:lvl1pPr marL="0" indent="0" algn="l">
              <a:lnSpc>
                <a:spcPct val="90000"/>
              </a:lnSpc>
              <a:spcBef>
                <a:spcPts val="0"/>
              </a:spcBef>
              <a:spcAft>
                <a:spcPts val="0"/>
              </a:spcAft>
              <a:buNone/>
              <a:defRPr sz="1500" baseline="0">
                <a:solidFill>
                  <a:srgbClr val="FFFFFF"/>
                </a:solidFill>
              </a:defRPr>
            </a:lvl1pPr>
            <a:lvl2pPr>
              <a:defRPr sz="1600"/>
            </a:lvl2pPr>
            <a:lvl3pPr>
              <a:defRPr sz="1600"/>
            </a:lvl3pPr>
            <a:lvl4pPr>
              <a:defRPr sz="1600"/>
            </a:lvl4pPr>
            <a:lvl5pPr>
              <a:defRPr sz="1600"/>
            </a:lvl5pPr>
          </a:lstStyle>
          <a:p>
            <a:pPr lvl="0"/>
            <a:r>
              <a:rPr lang="en-US" dirty="0"/>
              <a:t>Presenter Name, Title | Organization (15pt font)</a:t>
            </a:r>
          </a:p>
        </p:txBody>
      </p:sp>
      <p:cxnSp>
        <p:nvCxnSpPr>
          <p:cNvPr id="9" name="Straight Connector 8"/>
          <p:cNvCxnSpPr/>
          <p:nvPr userDrawn="1"/>
        </p:nvCxnSpPr>
        <p:spPr>
          <a:xfrm>
            <a:off x="546100" y="2391858"/>
            <a:ext cx="8051800" cy="0"/>
          </a:xfrm>
          <a:prstGeom prst="line">
            <a:avLst/>
          </a:prstGeom>
          <a:ln w="28575"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9470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Pentagon 7"/>
          <p:cNvSpPr/>
          <p:nvPr userDrawn="1"/>
        </p:nvSpPr>
        <p:spPr>
          <a:xfrm>
            <a:off x="8728518" y="0"/>
            <a:ext cx="410022" cy="916251"/>
          </a:xfrm>
          <a:prstGeom prst="homePlate">
            <a:avLst>
              <a:gd name="adj" fmla="val 0"/>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1" y="0"/>
            <a:ext cx="9096829" cy="916251"/>
          </a:xfrm>
          <a:prstGeom prst="homePlate">
            <a:avLst>
              <a:gd name="adj" fmla="val 21132"/>
            </a:avLst>
          </a:prstGeom>
          <a:solidFill>
            <a:srgbClr val="0753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0" y="929761"/>
            <a:ext cx="9138539" cy="0"/>
          </a:xfrm>
          <a:prstGeom prst="line">
            <a:avLst/>
          </a:prstGeom>
          <a:ln w="28575"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p:txBody>
          <a:bodyPr/>
          <a:lstStyle/>
          <a:p>
            <a:r>
              <a:rPr lang="en-US" dirty="0"/>
              <a:t>Click to Add Slide Title (2 line maximum, 20pt font)</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r>
              <a:rPr lang="en-US"/>
              <a:t>2016 ONC Annual Meeting: Committed to Better Health through IT</a:t>
            </a:r>
          </a:p>
        </p:txBody>
      </p:sp>
      <p:sp>
        <p:nvSpPr>
          <p:cNvPr id="6" name="Slide Number Placeholder 5"/>
          <p:cNvSpPr>
            <a:spLocks noGrp="1"/>
          </p:cNvSpPr>
          <p:nvPr>
            <p:ph type="sldNum" sz="quarter" idx="12"/>
          </p:nvPr>
        </p:nvSpPr>
        <p:spPr/>
        <p:txBody>
          <a:bodyPr/>
          <a:lstStyle/>
          <a:p>
            <a:fld id="{22FFB6AE-E1BF-994E-8E90-6BA7B36DE5DD}" type="slidenum">
              <a:rPr lang="en-US" smtClean="0"/>
              <a:t>‹#›</a:t>
            </a:fld>
            <a:endParaRPr lang="en-US"/>
          </a:p>
        </p:txBody>
      </p:sp>
    </p:spTree>
    <p:extLst>
      <p:ext uri="{BB962C8B-B14F-4D97-AF65-F5344CB8AC3E}">
        <p14:creationId xmlns:p14="http://schemas.microsoft.com/office/powerpoint/2010/main" val="190513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Pentagon 7"/>
          <p:cNvSpPr/>
          <p:nvPr userDrawn="1"/>
        </p:nvSpPr>
        <p:spPr>
          <a:xfrm>
            <a:off x="8728518" y="0"/>
            <a:ext cx="410022" cy="916251"/>
          </a:xfrm>
          <a:prstGeom prst="homePlate">
            <a:avLst>
              <a:gd name="adj" fmla="val 0"/>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1" y="0"/>
            <a:ext cx="9096829" cy="916251"/>
          </a:xfrm>
          <a:prstGeom prst="homePlate">
            <a:avLst>
              <a:gd name="adj" fmla="val 21132"/>
            </a:avLst>
          </a:prstGeom>
          <a:solidFill>
            <a:srgbClr val="0753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0" y="929761"/>
            <a:ext cx="9138539" cy="0"/>
          </a:xfrm>
          <a:prstGeom prst="line">
            <a:avLst/>
          </a:prstGeom>
          <a:ln w="28575"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p:txBody>
          <a:bodyPr/>
          <a:lstStyle/>
          <a:p>
            <a:r>
              <a:rPr lang="en-US" dirty="0"/>
              <a:t>Click to Add Slide Title (2 line maximum, 20pt font)</a:t>
            </a:r>
          </a:p>
        </p:txBody>
      </p:sp>
      <p:sp>
        <p:nvSpPr>
          <p:cNvPr id="3" name="Content Placeholder 2"/>
          <p:cNvSpPr>
            <a:spLocks noGrp="1"/>
          </p:cNvSpPr>
          <p:nvPr>
            <p:ph sz="half" idx="1"/>
          </p:nvPr>
        </p:nvSpPr>
        <p:spPr>
          <a:xfrm>
            <a:off x="381000" y="1295400"/>
            <a:ext cx="4038600" cy="4865148"/>
          </a:xfrm>
        </p:spPr>
        <p:txBody>
          <a:bodyPr>
            <a:normAutofit/>
          </a:bodyPr>
          <a:lstStyle>
            <a:lvl1pPr>
              <a:defRPr sz="2000" b="1"/>
            </a:lvl1pPr>
            <a:lvl2pPr>
              <a:defRPr sz="1800"/>
            </a:lvl2pPr>
            <a:lvl3pPr>
              <a:defRPr sz="1500"/>
            </a:lvl3pPr>
            <a:lvl4pPr>
              <a:defRPr sz="15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724400" y="1295400"/>
            <a:ext cx="4038600" cy="4865148"/>
          </a:xfrm>
        </p:spPr>
        <p:txBody>
          <a:bodyPr>
            <a:normAutofit/>
          </a:bodyPr>
          <a:lstStyle>
            <a:lvl1pPr>
              <a:defRPr sz="2000" b="1"/>
            </a:lvl1pPr>
            <a:lvl2pPr>
              <a:defRPr sz="1800"/>
            </a:lvl2pPr>
            <a:lvl3pPr>
              <a:defRPr sz="1500"/>
            </a:lvl3pPr>
            <a:lvl4pPr>
              <a:defRPr sz="15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p:txBody>
          <a:bodyPr/>
          <a:lstStyle/>
          <a:p>
            <a:r>
              <a:rPr lang="en-US"/>
              <a:t>2016 ONC Annual Meeting: Committed to Better Health through IT</a:t>
            </a:r>
          </a:p>
        </p:txBody>
      </p:sp>
      <p:sp>
        <p:nvSpPr>
          <p:cNvPr id="7" name="Slide Number Placeholder 6"/>
          <p:cNvSpPr>
            <a:spLocks noGrp="1"/>
          </p:cNvSpPr>
          <p:nvPr>
            <p:ph type="sldNum" sz="quarter" idx="12"/>
          </p:nvPr>
        </p:nvSpPr>
        <p:spPr/>
        <p:txBody>
          <a:bodyPr/>
          <a:lstStyle/>
          <a:p>
            <a:fld id="{22FFB6AE-E1BF-994E-8E90-6BA7B36DE5DD}" type="slidenum">
              <a:rPr lang="en-US" smtClean="0"/>
              <a:t>‹#›</a:t>
            </a:fld>
            <a:endParaRPr lang="en-US"/>
          </a:p>
        </p:txBody>
      </p:sp>
    </p:spTree>
    <p:extLst>
      <p:ext uri="{BB962C8B-B14F-4D97-AF65-F5344CB8AC3E}">
        <p14:creationId xmlns:p14="http://schemas.microsoft.com/office/powerpoint/2010/main" val="67108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Pentagon 9"/>
          <p:cNvSpPr/>
          <p:nvPr userDrawn="1"/>
        </p:nvSpPr>
        <p:spPr>
          <a:xfrm>
            <a:off x="8728518" y="0"/>
            <a:ext cx="410022" cy="916251"/>
          </a:xfrm>
          <a:prstGeom prst="homePlate">
            <a:avLst>
              <a:gd name="adj" fmla="val 0"/>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Pentagon 10"/>
          <p:cNvSpPr/>
          <p:nvPr userDrawn="1"/>
        </p:nvSpPr>
        <p:spPr>
          <a:xfrm>
            <a:off x="1" y="0"/>
            <a:ext cx="9096829" cy="916251"/>
          </a:xfrm>
          <a:prstGeom prst="homePlate">
            <a:avLst>
              <a:gd name="adj" fmla="val 21132"/>
            </a:avLst>
          </a:prstGeom>
          <a:solidFill>
            <a:srgbClr val="0753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0" y="929761"/>
            <a:ext cx="9138539" cy="0"/>
          </a:xfrm>
          <a:prstGeom prst="line">
            <a:avLst/>
          </a:prstGeom>
          <a:ln w="28575"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p:txBody>
          <a:bodyPr/>
          <a:lstStyle>
            <a:lvl1pPr>
              <a:defRPr/>
            </a:lvl1pPr>
          </a:lstStyle>
          <a:p>
            <a:r>
              <a:rPr lang="en-US" dirty="0"/>
              <a:t>Click to Add Slide Title (2 line maximum, 20pt font)</a:t>
            </a:r>
          </a:p>
        </p:txBody>
      </p:sp>
      <p:sp>
        <p:nvSpPr>
          <p:cNvPr id="3" name="Text Placeholder 2"/>
          <p:cNvSpPr>
            <a:spLocks noGrp="1"/>
          </p:cNvSpPr>
          <p:nvPr>
            <p:ph type="body" idx="1"/>
          </p:nvPr>
        </p:nvSpPr>
        <p:spPr>
          <a:xfrm>
            <a:off x="381000" y="1350178"/>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1000" y="1989940"/>
            <a:ext cx="4040188" cy="3951288"/>
          </a:xfrm>
        </p:spPr>
        <p:txBody>
          <a:bodyPr>
            <a:normAutofit/>
          </a:bodyPr>
          <a:lstStyle>
            <a:lvl1pPr>
              <a:defRPr sz="2000"/>
            </a:lvl1pPr>
            <a:lvl2pPr>
              <a:defRPr sz="1800"/>
            </a:lvl2pPr>
            <a:lvl3pPr>
              <a:defRPr sz="1500"/>
            </a:lvl3pPr>
            <a:lvl4pPr>
              <a:defRPr sz="15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721225" y="1350178"/>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21225" y="1989940"/>
            <a:ext cx="4041775" cy="3951288"/>
          </a:xfrm>
        </p:spPr>
        <p:txBody>
          <a:bodyPr>
            <a:normAutofit/>
          </a:bodyPr>
          <a:lstStyle>
            <a:lvl1pPr>
              <a:defRPr sz="2000"/>
            </a:lvl1pPr>
            <a:lvl2pPr>
              <a:defRPr sz="1800"/>
            </a:lvl2pPr>
            <a:lvl3pPr>
              <a:defRPr sz="1500"/>
            </a:lvl3pPr>
            <a:lvl4pPr>
              <a:defRPr sz="15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p:txBody>
          <a:bodyPr/>
          <a:lstStyle/>
          <a:p>
            <a:r>
              <a:rPr lang="en-US"/>
              <a:t>2016 ONC Annual Meeting: Committed to Better Health through IT</a:t>
            </a:r>
          </a:p>
        </p:txBody>
      </p:sp>
      <p:sp>
        <p:nvSpPr>
          <p:cNvPr id="9" name="Slide Number Placeholder 8"/>
          <p:cNvSpPr>
            <a:spLocks noGrp="1"/>
          </p:cNvSpPr>
          <p:nvPr>
            <p:ph type="sldNum" sz="quarter" idx="12"/>
          </p:nvPr>
        </p:nvSpPr>
        <p:spPr/>
        <p:txBody>
          <a:bodyPr/>
          <a:lstStyle/>
          <a:p>
            <a:fld id="{22FFB6AE-E1BF-994E-8E90-6BA7B36DE5DD}" type="slidenum">
              <a:rPr lang="en-US" smtClean="0"/>
              <a:t>‹#›</a:t>
            </a:fld>
            <a:endParaRPr lang="en-US"/>
          </a:p>
        </p:txBody>
      </p:sp>
    </p:spTree>
    <p:extLst>
      <p:ext uri="{BB962C8B-B14F-4D97-AF65-F5344CB8AC3E}">
        <p14:creationId xmlns:p14="http://schemas.microsoft.com/office/powerpoint/2010/main" val="45777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Full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5426869"/>
            <a:ext cx="8382000" cy="585069"/>
          </a:xfrm>
        </p:spPr>
        <p:txBody>
          <a:bodyPr>
            <a:normAutofit/>
          </a:bodyPr>
          <a:lstStyle>
            <a:lvl1pPr algn="ctr">
              <a:defRPr sz="1700" b="1">
                <a:solidFill>
                  <a:srgbClr val="07538F"/>
                </a:solidFill>
              </a:defRPr>
            </a:lvl1pPr>
          </a:lstStyle>
          <a:p>
            <a:r>
              <a:rPr lang="en-US" dirty="0"/>
              <a:t>Click to Insert Image Caption</a:t>
            </a:r>
          </a:p>
        </p:txBody>
      </p:sp>
      <p:sp>
        <p:nvSpPr>
          <p:cNvPr id="3" name="Content Placeholder 2"/>
          <p:cNvSpPr>
            <a:spLocks noGrp="1"/>
          </p:cNvSpPr>
          <p:nvPr>
            <p:ph idx="1" hasCustomPrompt="1"/>
          </p:nvPr>
        </p:nvSpPr>
        <p:spPr>
          <a:xfrm>
            <a:off x="0" y="0"/>
            <a:ext cx="9144000" cy="5426869"/>
          </a:xfrm>
        </p:spPr>
        <p:txBody>
          <a:bodyPr/>
          <a:lstStyle>
            <a:lvl1pPr marL="0" indent="0" algn="ctr">
              <a:buNone/>
              <a:defRPr/>
            </a:lvl1pPr>
          </a:lstStyle>
          <a:p>
            <a:pPr lvl="0"/>
            <a:r>
              <a:rPr lang="en-US" dirty="0"/>
              <a:t>Click to insert an image that fills the entire slide</a:t>
            </a:r>
          </a:p>
        </p:txBody>
      </p:sp>
      <p:sp>
        <p:nvSpPr>
          <p:cNvPr id="5" name="Footer Placeholder 4"/>
          <p:cNvSpPr>
            <a:spLocks noGrp="1"/>
          </p:cNvSpPr>
          <p:nvPr>
            <p:ph type="ftr" sz="quarter" idx="11"/>
          </p:nvPr>
        </p:nvSpPr>
        <p:spPr/>
        <p:txBody>
          <a:bodyPr/>
          <a:lstStyle/>
          <a:p>
            <a:r>
              <a:rPr lang="en-US"/>
              <a:t>2016 ONC Annual Meeting: Committed to Better Health through IT</a:t>
            </a:r>
          </a:p>
        </p:txBody>
      </p:sp>
      <p:sp>
        <p:nvSpPr>
          <p:cNvPr id="6" name="Slide Number Placeholder 5"/>
          <p:cNvSpPr>
            <a:spLocks noGrp="1"/>
          </p:cNvSpPr>
          <p:nvPr>
            <p:ph type="sldNum" sz="quarter" idx="12"/>
          </p:nvPr>
        </p:nvSpPr>
        <p:spPr/>
        <p:txBody>
          <a:bodyPr/>
          <a:lstStyle/>
          <a:p>
            <a:fld id="{22FFB6AE-E1BF-994E-8E90-6BA7B36DE5DD}" type="slidenum">
              <a:rPr lang="en-US" smtClean="0"/>
              <a:t>‹#›</a:t>
            </a:fld>
            <a:endParaRPr lang="en-US"/>
          </a:p>
        </p:txBody>
      </p:sp>
    </p:spTree>
    <p:extLst>
      <p:ext uri="{BB962C8B-B14F-4D97-AF65-F5344CB8AC3E}">
        <p14:creationId xmlns:p14="http://schemas.microsoft.com/office/powerpoint/2010/main" val="416546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tacked">
    <p:spTree>
      <p:nvGrpSpPr>
        <p:cNvPr id="1" name=""/>
        <p:cNvGrpSpPr/>
        <p:nvPr/>
      </p:nvGrpSpPr>
      <p:grpSpPr>
        <a:xfrm>
          <a:off x="0" y="0"/>
          <a:ext cx="0" cy="0"/>
          <a:chOff x="0" y="0"/>
          <a:chExt cx="0" cy="0"/>
        </a:xfrm>
      </p:grpSpPr>
      <p:sp>
        <p:nvSpPr>
          <p:cNvPr id="8" name="Pentagon 7"/>
          <p:cNvSpPr/>
          <p:nvPr userDrawn="1"/>
        </p:nvSpPr>
        <p:spPr>
          <a:xfrm>
            <a:off x="8728518" y="0"/>
            <a:ext cx="410022" cy="916251"/>
          </a:xfrm>
          <a:prstGeom prst="homePlate">
            <a:avLst>
              <a:gd name="adj" fmla="val 0"/>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1" y="0"/>
            <a:ext cx="9096829" cy="916251"/>
          </a:xfrm>
          <a:prstGeom prst="homePlate">
            <a:avLst>
              <a:gd name="adj" fmla="val 21132"/>
            </a:avLst>
          </a:prstGeom>
          <a:solidFill>
            <a:srgbClr val="0753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0" y="929761"/>
            <a:ext cx="9138539" cy="0"/>
          </a:xfrm>
          <a:prstGeom prst="line">
            <a:avLst/>
          </a:prstGeom>
          <a:ln w="28575"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p:txBody>
          <a:bodyPr/>
          <a:lstStyle/>
          <a:p>
            <a:r>
              <a:rPr lang="en-US" dirty="0"/>
              <a:t>Click to Add Slide Title (2 line maximum, 20pt font)</a:t>
            </a:r>
          </a:p>
        </p:txBody>
      </p:sp>
      <p:sp>
        <p:nvSpPr>
          <p:cNvPr id="3" name="Content Placeholder 2"/>
          <p:cNvSpPr>
            <a:spLocks noGrp="1"/>
          </p:cNvSpPr>
          <p:nvPr>
            <p:ph sz="half" idx="1"/>
          </p:nvPr>
        </p:nvSpPr>
        <p:spPr>
          <a:xfrm>
            <a:off x="381000" y="1293675"/>
            <a:ext cx="8382000" cy="2924539"/>
          </a:xfrm>
        </p:spPr>
        <p:txBody>
          <a:bodyPr>
            <a:normAutofit/>
          </a:bodyPr>
          <a:lstStyle>
            <a:lvl1pPr>
              <a:defRPr sz="2000" b="1"/>
            </a:lvl1pPr>
            <a:lvl2pPr>
              <a:defRPr sz="1800"/>
            </a:lvl2pPr>
            <a:lvl3pPr>
              <a:defRPr sz="1500"/>
            </a:lvl3pPr>
            <a:lvl4pPr>
              <a:defRPr sz="15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r>
              <a:rPr lang="en-US" sz="2600" b="0" i="0" dirty="0">
                <a:solidFill>
                  <a:srgbClr val="000000"/>
                </a:solidFill>
                <a:latin typeface="Lucida Grande"/>
                <a:ea typeface="Lucida Grande"/>
                <a:cs typeface="Lucida Grande"/>
              </a:rPr>
              <a:t>1_Two Content</a:t>
            </a:r>
            <a:endParaRPr lang="en-US" dirty="0"/>
          </a:p>
          <a:p>
            <a:pPr lvl="2"/>
            <a:r>
              <a:rPr lang="en-US" dirty="0"/>
              <a:t>Third level</a:t>
            </a:r>
          </a:p>
          <a:p>
            <a:pPr lvl="3"/>
            <a:r>
              <a:rPr lang="en-US" dirty="0"/>
              <a:t>Fourth level</a:t>
            </a:r>
          </a:p>
        </p:txBody>
      </p:sp>
      <p:sp>
        <p:nvSpPr>
          <p:cNvPr id="4" name="Content Placeholder 3"/>
          <p:cNvSpPr>
            <a:spLocks noGrp="1"/>
          </p:cNvSpPr>
          <p:nvPr>
            <p:ph sz="half" idx="2"/>
          </p:nvPr>
        </p:nvSpPr>
        <p:spPr>
          <a:xfrm>
            <a:off x="381000" y="4477123"/>
            <a:ext cx="8382000" cy="1293199"/>
          </a:xfrm>
        </p:spPr>
        <p:txBody>
          <a:bodyPr>
            <a:noAutofit/>
          </a:bodyPr>
          <a:lstStyle>
            <a:lvl1pPr>
              <a:defRPr sz="2000" b="1" baseline="0">
                <a:solidFill>
                  <a:schemeClr val="tx2"/>
                </a:solidFill>
              </a:defRPr>
            </a:lvl1pPr>
            <a:lvl2pPr>
              <a:defRPr sz="1800"/>
            </a:lvl2pPr>
            <a:lvl3pPr>
              <a:defRPr sz="1500"/>
            </a:lvl3pPr>
            <a:lvl4pPr>
              <a:defRPr sz="15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Footer Placeholder 5"/>
          <p:cNvSpPr>
            <a:spLocks noGrp="1"/>
          </p:cNvSpPr>
          <p:nvPr>
            <p:ph type="ftr" sz="quarter" idx="11"/>
          </p:nvPr>
        </p:nvSpPr>
        <p:spPr/>
        <p:txBody>
          <a:bodyPr/>
          <a:lstStyle/>
          <a:p>
            <a:r>
              <a:rPr lang="en-US"/>
              <a:t>2016 ONC Annual Meeting: Committed to Better Health through IT</a:t>
            </a:r>
          </a:p>
        </p:txBody>
      </p:sp>
      <p:sp>
        <p:nvSpPr>
          <p:cNvPr id="7" name="Slide Number Placeholder 6"/>
          <p:cNvSpPr>
            <a:spLocks noGrp="1"/>
          </p:cNvSpPr>
          <p:nvPr>
            <p:ph type="sldNum" sz="quarter" idx="12"/>
          </p:nvPr>
        </p:nvSpPr>
        <p:spPr/>
        <p:txBody>
          <a:bodyPr/>
          <a:lstStyle/>
          <a:p>
            <a:fld id="{22FFB6AE-E1BF-994E-8E90-6BA7B36DE5DD}" type="slidenum">
              <a:rPr lang="en-US" smtClean="0"/>
              <a:t>‹#›</a:t>
            </a:fld>
            <a:endParaRPr lang="en-US"/>
          </a:p>
        </p:txBody>
      </p:sp>
    </p:spTree>
    <p:extLst>
      <p:ext uri="{BB962C8B-B14F-4D97-AF65-F5344CB8AC3E}">
        <p14:creationId xmlns:p14="http://schemas.microsoft.com/office/powerpoint/2010/main" val="351544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grpSp>
        <p:nvGrpSpPr>
          <p:cNvPr id="6" name="Group 5" descr="The Office of the National Coordinator for Health Information Technology&#10;Health and Human Services&#10;&#10;For more information, visit healthit.gov or follow ONC on Twitter @ONC_HealthIT or YouTube @HHSONC."/>
          <p:cNvGrpSpPr/>
          <p:nvPr userDrawn="1"/>
        </p:nvGrpSpPr>
        <p:grpSpPr>
          <a:xfrm>
            <a:off x="0" y="0"/>
            <a:ext cx="9144000" cy="6858000"/>
            <a:chOff x="0" y="0"/>
            <a:chExt cx="9144000" cy="6858000"/>
          </a:xfrm>
        </p:grpSpPr>
        <p:pic>
          <p:nvPicPr>
            <p:cNvPr id="4" name="Picture 3" descr="EndSli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userDrawn="1"/>
          </p:nvGrpSpPr>
          <p:grpSpPr>
            <a:xfrm>
              <a:off x="3012541" y="5340467"/>
              <a:ext cx="5874738" cy="917265"/>
              <a:chOff x="3012541" y="5340467"/>
              <a:chExt cx="5874738" cy="917265"/>
            </a:xfrm>
          </p:grpSpPr>
          <p:pic>
            <p:nvPicPr>
              <p:cNvPr id="28" name="Picture 27" descr="HealthIT.gov"/>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892134" y="5340467"/>
                <a:ext cx="1995145" cy="917265"/>
              </a:xfrm>
              <a:prstGeom prst="rect">
                <a:avLst/>
              </a:prstGeom>
            </p:spPr>
          </p:pic>
          <p:pic>
            <p:nvPicPr>
              <p:cNvPr id="30" name="Picture 29" descr="Twitte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3012541" y="5814128"/>
                <a:ext cx="382406" cy="382404"/>
              </a:xfrm>
              <a:prstGeom prst="rect">
                <a:avLst/>
              </a:prstGeom>
            </p:spPr>
          </p:pic>
          <p:pic>
            <p:nvPicPr>
              <p:cNvPr id="32" name="Picture 31" descr="YouTube"/>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5122408" y="5859454"/>
                <a:ext cx="338208" cy="238133"/>
              </a:xfrm>
              <a:prstGeom prst="rect">
                <a:avLst/>
              </a:prstGeom>
            </p:spPr>
          </p:pic>
        </p:grpSp>
      </p:grpSp>
      <p:sp>
        <p:nvSpPr>
          <p:cNvPr id="2" name="Title 1"/>
          <p:cNvSpPr>
            <a:spLocks noGrp="1"/>
          </p:cNvSpPr>
          <p:nvPr>
            <p:ph type="title" hasCustomPrompt="1"/>
          </p:nvPr>
        </p:nvSpPr>
        <p:spPr>
          <a:xfrm>
            <a:off x="4103539" y="1801780"/>
            <a:ext cx="4597955" cy="952829"/>
          </a:xfrm>
        </p:spPr>
        <p:txBody>
          <a:bodyPr anchor="b"/>
          <a:lstStyle>
            <a:lvl1pPr>
              <a:defRPr>
                <a:solidFill>
                  <a:schemeClr val="accent3"/>
                </a:solidFill>
              </a:defRPr>
            </a:lvl1pPr>
          </a:lstStyle>
          <a:p>
            <a:r>
              <a:rPr lang="en-US" dirty="0"/>
              <a:t>Click to Add Closing Slide Title</a:t>
            </a:r>
          </a:p>
        </p:txBody>
      </p:sp>
      <p:sp>
        <p:nvSpPr>
          <p:cNvPr id="3" name="Content Placeholder 2"/>
          <p:cNvSpPr>
            <a:spLocks noGrp="1"/>
          </p:cNvSpPr>
          <p:nvPr>
            <p:ph idx="1" hasCustomPrompt="1"/>
          </p:nvPr>
        </p:nvSpPr>
        <p:spPr>
          <a:xfrm>
            <a:off x="4103539" y="2999214"/>
            <a:ext cx="4597955" cy="2053515"/>
          </a:xfrm>
        </p:spPr>
        <p:txBody>
          <a:bodyPr anchor="t"/>
          <a:lstStyle>
            <a:lvl1pPr marL="0" indent="0">
              <a:buNone/>
              <a:defRPr sz="1600" b="1">
                <a:solidFill>
                  <a:schemeClr val="bg1"/>
                </a:solidFill>
              </a:defRPr>
            </a:lvl1pPr>
            <a:lvl2pPr marL="0" indent="0">
              <a:buFont typeface="Arial"/>
              <a:buNone/>
              <a:defRPr baseline="0">
                <a:solidFill>
                  <a:schemeClr val="bg1"/>
                </a:solidFill>
              </a:defRPr>
            </a:lvl2pPr>
          </a:lstStyle>
          <a:p>
            <a:pPr lvl="0"/>
            <a:r>
              <a:rPr lang="en-US" dirty="0"/>
              <a:t>CONTACT INFORMATION</a:t>
            </a:r>
          </a:p>
          <a:p>
            <a:pPr lvl="1"/>
            <a:r>
              <a:rPr lang="en-US" dirty="0"/>
              <a:t>Speaker Name, Title, Organization</a:t>
            </a:r>
            <a:br>
              <a:rPr lang="en-US" dirty="0"/>
            </a:br>
            <a:r>
              <a:rPr lang="en-US" dirty="0"/>
              <a:t>email address, phone number</a:t>
            </a:r>
          </a:p>
        </p:txBody>
      </p:sp>
      <p:sp>
        <p:nvSpPr>
          <p:cNvPr id="23" name="Footer Placeholder 4"/>
          <p:cNvSpPr>
            <a:spLocks noGrp="1"/>
          </p:cNvSpPr>
          <p:nvPr>
            <p:ph type="ftr" sz="quarter" idx="11"/>
          </p:nvPr>
        </p:nvSpPr>
        <p:spPr>
          <a:xfrm>
            <a:off x="3124200" y="6513715"/>
            <a:ext cx="2895600" cy="365125"/>
          </a:xfrm>
        </p:spPr>
        <p:txBody>
          <a:bodyPr/>
          <a:lstStyle/>
          <a:p>
            <a:r>
              <a:rPr lang="en-US"/>
              <a:t>2016 ONC Annual Meeting: Committed to Better Health through IT</a:t>
            </a:r>
            <a:endParaRPr lang="en-US" dirty="0"/>
          </a:p>
        </p:txBody>
      </p:sp>
      <p:sp>
        <p:nvSpPr>
          <p:cNvPr id="29" name="TextBox 28"/>
          <p:cNvSpPr txBox="1"/>
          <p:nvPr userDrawn="1"/>
        </p:nvSpPr>
        <p:spPr>
          <a:xfrm>
            <a:off x="3367416" y="5828802"/>
            <a:ext cx="1444125" cy="292388"/>
          </a:xfrm>
          <a:prstGeom prst="rect">
            <a:avLst/>
          </a:prstGeom>
          <a:noFill/>
        </p:spPr>
        <p:txBody>
          <a:bodyPr wrap="none" rtlCol="0">
            <a:spAutoFit/>
          </a:bodyPr>
          <a:lstStyle/>
          <a:p>
            <a:r>
              <a:rPr lang="en-US" sz="1300" dirty="0">
                <a:solidFill>
                  <a:schemeClr val="tx2">
                    <a:lumMod val="20000"/>
                    <a:lumOff val="80000"/>
                  </a:schemeClr>
                </a:solidFill>
                <a:latin typeface="Arial"/>
                <a:cs typeface="Arial"/>
              </a:rPr>
              <a:t>@</a:t>
            </a:r>
            <a:r>
              <a:rPr lang="en-US" sz="1300" dirty="0" err="1">
                <a:solidFill>
                  <a:schemeClr val="tx2">
                    <a:lumMod val="20000"/>
                    <a:lumOff val="80000"/>
                  </a:schemeClr>
                </a:solidFill>
                <a:latin typeface="Arial"/>
                <a:cs typeface="Arial"/>
              </a:rPr>
              <a:t>ONC_HealthIT</a:t>
            </a:r>
            <a:endParaRPr lang="en-US" sz="1300" dirty="0">
              <a:solidFill>
                <a:schemeClr val="tx2">
                  <a:lumMod val="20000"/>
                  <a:lumOff val="80000"/>
                </a:schemeClr>
              </a:solidFill>
              <a:latin typeface="Arial"/>
              <a:cs typeface="Arial"/>
            </a:endParaRPr>
          </a:p>
        </p:txBody>
      </p:sp>
      <p:sp>
        <p:nvSpPr>
          <p:cNvPr id="31" name="TextBox 30"/>
          <p:cNvSpPr txBox="1"/>
          <p:nvPr userDrawn="1"/>
        </p:nvSpPr>
        <p:spPr>
          <a:xfrm>
            <a:off x="5465466" y="5828802"/>
            <a:ext cx="1076349" cy="292388"/>
          </a:xfrm>
          <a:prstGeom prst="rect">
            <a:avLst/>
          </a:prstGeom>
          <a:noFill/>
        </p:spPr>
        <p:txBody>
          <a:bodyPr wrap="none" rtlCol="0">
            <a:spAutoFit/>
          </a:bodyPr>
          <a:lstStyle/>
          <a:p>
            <a:r>
              <a:rPr lang="en-US" sz="1300" dirty="0">
                <a:solidFill>
                  <a:schemeClr val="tx2">
                    <a:lumMod val="20000"/>
                    <a:lumOff val="80000"/>
                  </a:schemeClr>
                </a:solidFill>
                <a:latin typeface="Arial"/>
                <a:cs typeface="Arial"/>
              </a:rPr>
              <a:t>@HHSONC</a:t>
            </a:r>
          </a:p>
        </p:txBody>
      </p:sp>
      <p:cxnSp>
        <p:nvCxnSpPr>
          <p:cNvPr id="21" name="Straight Connector 20"/>
          <p:cNvCxnSpPr/>
          <p:nvPr userDrawn="1"/>
        </p:nvCxnSpPr>
        <p:spPr>
          <a:xfrm>
            <a:off x="4103539" y="2833304"/>
            <a:ext cx="4597955" cy="61685"/>
          </a:xfrm>
          <a:prstGeom prst="line">
            <a:avLst/>
          </a:prstGeom>
          <a:ln w="28575"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264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BC22240-D62B-1849-A2C3-44449EE8628E}" type="datetime1">
              <a:rPr lang="en-US" smtClean="0"/>
              <a:pPr/>
              <a:t>1/19/2017</a:t>
            </a:fld>
            <a:endParaRPr lang="en-US" dirty="0"/>
          </a:p>
        </p:txBody>
      </p:sp>
      <p:sp>
        <p:nvSpPr>
          <p:cNvPr id="5" name="Slide Number Placeholder 4"/>
          <p:cNvSpPr>
            <a:spLocks noGrp="1"/>
          </p:cNvSpPr>
          <p:nvPr>
            <p:ph type="sldNum" sz="quarter" idx="12"/>
          </p:nvPr>
        </p:nvSpPr>
        <p:spPr/>
        <p:txBody>
          <a:bodyPr/>
          <a:lstStyle/>
          <a:p>
            <a:fld id="{D04207AB-DC8F-4E13-8DC0-6025F5BF10CE}" type="slidenum">
              <a:rPr lang="en-US" smtClean="0"/>
              <a:pPr/>
              <a:t>‹#›</a:t>
            </a:fld>
            <a:endParaRPr lang="en-US" dirty="0"/>
          </a:p>
        </p:txBody>
      </p:sp>
    </p:spTree>
    <p:extLst>
      <p:ext uri="{BB962C8B-B14F-4D97-AF65-F5344CB8AC3E}">
        <p14:creationId xmlns:p14="http://schemas.microsoft.com/office/powerpoint/2010/main" val="22006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descr="yellowbar.jpg"/>
          <p:cNvPicPr>
            <a:picLocks/>
          </p:cNvPicPr>
          <p:nvPr userDrawn="1"/>
        </p:nvPicPr>
        <p:blipFill>
          <a:blip r:embed="rId10" cstate="print">
            <a:extLst>
              <a:ext uri="{28A0092B-C50C-407E-A947-70E740481C1C}">
                <a14:useLocalDpi xmlns:a14="http://schemas.microsoft.com/office/drawing/2010/main"/>
              </a:ext>
            </a:extLst>
          </a:blip>
          <a:stretch>
            <a:fillRect/>
          </a:stretch>
        </p:blipFill>
        <p:spPr>
          <a:xfrm flipV="1">
            <a:off x="1" y="6727967"/>
            <a:ext cx="9143925" cy="148403"/>
          </a:xfrm>
          <a:prstGeom prst="rect">
            <a:avLst/>
          </a:prstGeom>
        </p:spPr>
      </p:pic>
      <p:sp>
        <p:nvSpPr>
          <p:cNvPr id="3" name="Text Placeholder 2"/>
          <p:cNvSpPr>
            <a:spLocks noGrp="1"/>
          </p:cNvSpPr>
          <p:nvPr>
            <p:ph type="body" idx="1"/>
          </p:nvPr>
        </p:nvSpPr>
        <p:spPr>
          <a:xfrm>
            <a:off x="381000" y="1143000"/>
            <a:ext cx="8382000" cy="50445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3124200" y="6498297"/>
            <a:ext cx="2895600" cy="231933"/>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2016 ONC Annual Meeting: Committed to Better Health through IT</a:t>
            </a:r>
            <a:endParaRPr lang="en-US" dirty="0"/>
          </a:p>
        </p:txBody>
      </p:sp>
      <p:sp>
        <p:nvSpPr>
          <p:cNvPr id="6" name="Slide Number Placeholder 5"/>
          <p:cNvSpPr>
            <a:spLocks noGrp="1"/>
          </p:cNvSpPr>
          <p:nvPr>
            <p:ph type="sldNum" sz="quarter" idx="4"/>
          </p:nvPr>
        </p:nvSpPr>
        <p:spPr>
          <a:xfrm>
            <a:off x="6784111" y="6502758"/>
            <a:ext cx="2133600" cy="231933"/>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22FFB6AE-E1BF-994E-8E90-6BA7B36DE5DD}" type="slidenum">
              <a:rPr lang="en-US" smtClean="0"/>
              <a:pPr/>
              <a:t>‹#›</a:t>
            </a:fld>
            <a:endParaRPr lang="en-US" dirty="0"/>
          </a:p>
        </p:txBody>
      </p:sp>
      <p:pic>
        <p:nvPicPr>
          <p:cNvPr id="13" name="Picture 12" descr="Office of the National Coordinator for Health Information Technology"/>
          <p:cNvPicPr>
            <a:picLocks noChangeAspect="1"/>
          </p:cNvPicPr>
          <p:nvPr userDrawn="1"/>
        </p:nvPicPr>
        <p:blipFill>
          <a:blip r:embed="rId11" cstate="print">
            <a:extLst>
              <a:ext uri="{28A0092B-C50C-407E-A947-70E740481C1C}">
                <a14:useLocalDpi xmlns:a14="http://schemas.microsoft.com/office/drawing/2010/main"/>
              </a:ext>
            </a:extLst>
          </a:blip>
          <a:stretch>
            <a:fillRect/>
          </a:stretch>
        </p:blipFill>
        <p:spPr>
          <a:xfrm>
            <a:off x="287019" y="6308016"/>
            <a:ext cx="1371600" cy="367283"/>
          </a:xfrm>
          <a:prstGeom prst="rect">
            <a:avLst/>
          </a:prstGeom>
        </p:spPr>
      </p:pic>
      <p:sp>
        <p:nvSpPr>
          <p:cNvPr id="2" name="Title Placeholder 1"/>
          <p:cNvSpPr>
            <a:spLocks noGrp="1"/>
          </p:cNvSpPr>
          <p:nvPr>
            <p:ph type="title"/>
          </p:nvPr>
        </p:nvSpPr>
        <p:spPr>
          <a:xfrm>
            <a:off x="381000" y="73974"/>
            <a:ext cx="8382000" cy="780632"/>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2220916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7" r:id="rId5"/>
    <p:sldLayoutId id="2147483655" r:id="rId6"/>
    <p:sldLayoutId id="2147483656" r:id="rId7"/>
    <p:sldLayoutId id="2147483658" r:id="rId8"/>
  </p:sldLayoutIdLst>
  <p:hf hdr="0" dt="0"/>
  <p:txStyles>
    <p:titleStyle>
      <a:lvl1pPr algn="l" defTabSz="457200" rtl="0" eaLnBrk="1" latinLnBrk="0" hangingPunct="1">
        <a:spcBef>
          <a:spcPct val="0"/>
        </a:spcBef>
        <a:buNone/>
        <a:defRPr sz="2000" kern="1200" baseline="0">
          <a:solidFill>
            <a:schemeClr val="bg1"/>
          </a:solidFill>
          <a:latin typeface="+mj-lt"/>
          <a:ea typeface="+mj-ea"/>
          <a:cs typeface="+mj-cs"/>
        </a:defRPr>
      </a:lvl1pPr>
    </p:titleStyle>
    <p:bodyStyle>
      <a:lvl1pPr marL="342900" indent="-342900" algn="l" defTabSz="457200" rtl="0" eaLnBrk="1" latinLnBrk="0" hangingPunct="1">
        <a:lnSpc>
          <a:spcPct val="110000"/>
        </a:lnSpc>
        <a:spcBef>
          <a:spcPts val="1000"/>
        </a:spcBef>
        <a:spcAft>
          <a:spcPts val="400"/>
        </a:spcAft>
        <a:buClr>
          <a:schemeClr val="accent5"/>
        </a:buClr>
        <a:buFont typeface="Arial"/>
        <a:buChar char="•"/>
        <a:defRPr sz="2000" kern="1200">
          <a:solidFill>
            <a:schemeClr val="tx2"/>
          </a:solidFill>
          <a:latin typeface="+mn-lt"/>
          <a:ea typeface="+mn-ea"/>
          <a:cs typeface="+mn-cs"/>
        </a:defRPr>
      </a:lvl1pPr>
      <a:lvl2pPr marL="742950" indent="-285750" algn="l" defTabSz="457200" rtl="0" eaLnBrk="1" latinLnBrk="0" hangingPunct="1">
        <a:lnSpc>
          <a:spcPct val="110000"/>
        </a:lnSpc>
        <a:spcBef>
          <a:spcPts val="1000"/>
        </a:spcBef>
        <a:spcAft>
          <a:spcPts val="400"/>
        </a:spcAft>
        <a:buClr>
          <a:schemeClr val="accent1"/>
        </a:buClr>
        <a:buFont typeface="Lucida Grande"/>
        <a:buChar char="»"/>
        <a:defRPr sz="1800" kern="1200">
          <a:solidFill>
            <a:schemeClr val="tx1"/>
          </a:solidFill>
          <a:latin typeface="+mn-lt"/>
          <a:ea typeface="+mn-ea"/>
          <a:cs typeface="+mn-cs"/>
        </a:defRPr>
      </a:lvl2pPr>
      <a:lvl3pPr marL="1143000" indent="-228600" algn="l" defTabSz="457200" rtl="0" eaLnBrk="1" latinLnBrk="0" hangingPunct="1">
        <a:lnSpc>
          <a:spcPct val="110000"/>
        </a:lnSpc>
        <a:spcBef>
          <a:spcPts val="1000"/>
        </a:spcBef>
        <a:spcAft>
          <a:spcPts val="400"/>
        </a:spcAft>
        <a:buClr>
          <a:schemeClr val="accent2"/>
        </a:buClr>
        <a:buFont typeface="Lucida Grande"/>
        <a:buChar char="–"/>
        <a:defRPr sz="1500" kern="1200">
          <a:solidFill>
            <a:schemeClr val="tx1"/>
          </a:solidFill>
          <a:latin typeface="+mn-lt"/>
          <a:ea typeface="+mn-ea"/>
          <a:cs typeface="+mn-cs"/>
        </a:defRPr>
      </a:lvl3pPr>
      <a:lvl4pPr marL="1600200" indent="-228600" algn="l" defTabSz="457200" rtl="0" eaLnBrk="1" latinLnBrk="0" hangingPunct="1">
        <a:lnSpc>
          <a:spcPct val="110000"/>
        </a:lnSpc>
        <a:spcBef>
          <a:spcPts val="1000"/>
        </a:spcBef>
        <a:spcAft>
          <a:spcPts val="400"/>
        </a:spcAft>
        <a:buClr>
          <a:schemeClr val="accent2"/>
        </a:buClr>
        <a:buFont typeface="Arial"/>
        <a:buChar char="•"/>
        <a:defRPr sz="1500" kern="1200">
          <a:solidFill>
            <a:schemeClr val="tx1"/>
          </a:solidFill>
          <a:latin typeface="+mn-lt"/>
          <a:ea typeface="+mn-ea"/>
          <a:cs typeface="+mn-cs"/>
        </a:defRPr>
      </a:lvl4pPr>
      <a:lvl5pPr marL="2057400" indent="-228600" algn="l" defTabSz="457200" rtl="0" eaLnBrk="1" latinLnBrk="0" hangingPunct="1">
        <a:lnSpc>
          <a:spcPct val="110000"/>
        </a:lnSpc>
        <a:spcBef>
          <a:spcPts val="1200"/>
        </a:spcBef>
        <a:spcAft>
          <a:spcPts val="0"/>
        </a:spcAft>
        <a:buClr>
          <a:schemeClr val="bg1">
            <a:lumMod val="50000"/>
          </a:schemeClr>
        </a:buClr>
        <a:buFont typeface="Arial"/>
        <a:buChar char="•"/>
        <a:defRPr sz="2000" kern="1200">
          <a:solidFill>
            <a:schemeClr val="bg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himss.org/" TargetMode="External"/><Relationship Id="rId2" Type="http://schemas.openxmlformats.org/officeDocument/2006/relationships/hyperlink" Target="http://www.iheusa.org/connectathon-registration.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william.hammond@duke.edu" TargetMode="External"/><Relationship Id="rId2" Type="http://schemas.openxmlformats.org/officeDocument/2006/relationships/hyperlink" Target="mailto:farrah.darbouze@hhs.gov" TargetMode="External"/><Relationship Id="rId1" Type="http://schemas.openxmlformats.org/officeDocument/2006/relationships/slideLayout" Target="../slideLayouts/slideLayout7.xml"/><Relationship Id="rId5" Type="http://schemas.openxmlformats.org/officeDocument/2006/relationships/hyperlink" Target="mailto:v.shah@jbsinternational.com" TargetMode="External"/><Relationship Id="rId4" Type="http://schemas.openxmlformats.org/officeDocument/2006/relationships/hyperlink" Target="mailto:jenny.brush@esacinc.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hyperlink" Target="http://hl7.org/fhir/2016Sep/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he.net/Technical_Framework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he.net/Technical_Frameworks/#qrp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Structured Data Capture (SDC)</a:t>
            </a:r>
          </a:p>
        </p:txBody>
      </p:sp>
      <p:sp>
        <p:nvSpPr>
          <p:cNvPr id="3" name="Subtitle 2"/>
          <p:cNvSpPr>
            <a:spLocks noGrp="1"/>
          </p:cNvSpPr>
          <p:nvPr>
            <p:ph type="subTitle" idx="1"/>
          </p:nvPr>
        </p:nvSpPr>
        <p:spPr>
          <a:xfrm>
            <a:off x="508000" y="2468058"/>
            <a:ext cx="8089900" cy="354527"/>
          </a:xfrm>
        </p:spPr>
        <p:txBody>
          <a:bodyPr/>
          <a:lstStyle/>
          <a:p>
            <a:r>
              <a:rPr lang="en-US" i="1" dirty="0"/>
              <a:t>The Use of Structured Data Capture for Clinical Research  </a:t>
            </a:r>
          </a:p>
        </p:txBody>
      </p:sp>
      <p:sp>
        <p:nvSpPr>
          <p:cNvPr id="4" name="Text Placeholder 3"/>
          <p:cNvSpPr>
            <a:spLocks noGrp="1"/>
          </p:cNvSpPr>
          <p:nvPr>
            <p:ph type="body" sz="quarter" idx="13"/>
          </p:nvPr>
        </p:nvSpPr>
        <p:spPr>
          <a:xfrm>
            <a:off x="508000" y="2822586"/>
            <a:ext cx="8089900" cy="836264"/>
          </a:xfrm>
        </p:spPr>
        <p:txBody>
          <a:bodyPr/>
          <a:lstStyle/>
          <a:p>
            <a:endParaRPr lang="en-US" dirty="0"/>
          </a:p>
          <a:p>
            <a:r>
              <a:rPr lang="en-US" dirty="0"/>
              <a:t>January 2017</a:t>
            </a:r>
          </a:p>
          <a:p>
            <a:r>
              <a:rPr lang="en-US" dirty="0"/>
              <a:t>Ed Hammond, S&amp;I Initiative Coordinator | Duke University </a:t>
            </a:r>
          </a:p>
          <a:p>
            <a:r>
              <a:rPr lang="en-US" dirty="0"/>
              <a:t>Farrah </a:t>
            </a:r>
            <a:r>
              <a:rPr lang="en-US" dirty="0" err="1"/>
              <a:t>Darbouze</a:t>
            </a:r>
            <a:r>
              <a:rPr lang="en-US" dirty="0"/>
              <a:t>, ONC Lead | HHS/ONC</a:t>
            </a:r>
          </a:p>
        </p:txBody>
      </p:sp>
    </p:spTree>
    <p:extLst>
      <p:ext uri="{BB962C8B-B14F-4D97-AF65-F5344CB8AC3E}">
        <p14:creationId xmlns:p14="http://schemas.microsoft.com/office/powerpoint/2010/main" val="257129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SDC Recent Activities Summary</a:t>
            </a:r>
          </a:p>
        </p:txBody>
      </p:sp>
      <p:sp>
        <p:nvSpPr>
          <p:cNvPr id="5" name="Content Placeholder 4"/>
          <p:cNvSpPr>
            <a:spLocks noGrp="1"/>
          </p:cNvSpPr>
          <p:nvPr>
            <p:ph idx="1"/>
          </p:nvPr>
        </p:nvSpPr>
        <p:spPr>
          <a:xfrm>
            <a:off x="457200" y="1065801"/>
            <a:ext cx="8229600" cy="5265497"/>
          </a:xfrm>
        </p:spPr>
        <p:txBody>
          <a:bodyPr>
            <a:normAutofit fontScale="85000" lnSpcReduction="20000"/>
          </a:bodyPr>
          <a:lstStyle/>
          <a:p>
            <a:r>
              <a:rPr lang="en-US" b="1" dirty="0"/>
              <a:t>SDC FHIR Profile </a:t>
            </a:r>
            <a:r>
              <a:rPr lang="en-US" dirty="0"/>
              <a:t>was updated and published for comment on August 12, 2016. We are  currently in comment reconciliation with a planned publication in conjunction with FHIR CORE STU in March 2017.  </a:t>
            </a:r>
          </a:p>
          <a:p>
            <a:pPr lvl="1"/>
            <a:r>
              <a:rPr lang="en-US" dirty="0"/>
              <a:t>Compared IHE SDC 2.1 schema file elements to current version of the SDC FHIR profile in order to update. </a:t>
            </a:r>
          </a:p>
          <a:p>
            <a:r>
              <a:rPr lang="en-US" b="1" dirty="0"/>
              <a:t>SDC FHIR Test and Evaluation </a:t>
            </a:r>
            <a:r>
              <a:rPr lang="en-US" dirty="0"/>
              <a:t>activities took place during the HL7 FHIR Connectathon earlier this week and were focused on testing the latest version of the HL7 FHIR SDC Profile, with a goal of demonstrating the latest FHIR SDC Profiles at HIMSS 2017 in February . </a:t>
            </a:r>
          </a:p>
          <a:p>
            <a:endParaRPr lang="en-US" b="1" dirty="0"/>
          </a:p>
          <a:p>
            <a:r>
              <a:rPr lang="en-US" b="1" dirty="0"/>
              <a:t>SDC IHE Profile </a:t>
            </a:r>
            <a:r>
              <a:rPr lang="en-US" dirty="0"/>
              <a:t>(and related schemas) was published for comment in July 2016. After a comment reconciliation period, the updated version was published as Standard for Trial Implementation in October 2016.  </a:t>
            </a:r>
          </a:p>
          <a:p>
            <a:pPr lvl="1"/>
            <a:r>
              <a:rPr lang="en-US" dirty="0"/>
              <a:t>Changes include a simplification of the schema; a more well defined, modular and extensible form definition model; and a unified form submission model. </a:t>
            </a:r>
          </a:p>
          <a:p>
            <a:r>
              <a:rPr lang="en-US" b="1" dirty="0"/>
              <a:t>SDC IHE Pilots </a:t>
            </a:r>
            <a:r>
              <a:rPr lang="en-US" dirty="0"/>
              <a:t>have completed all implementation and testing activities. Pilot teams are currently preparing for participation in the IHE NA Connectathon in January 2017 and HIMSS 2017 in February.</a:t>
            </a:r>
          </a:p>
        </p:txBody>
      </p:sp>
      <p:sp>
        <p:nvSpPr>
          <p:cNvPr id="4" name="Slide Number Placeholder 3"/>
          <p:cNvSpPr>
            <a:spLocks noGrp="1"/>
          </p:cNvSpPr>
          <p:nvPr>
            <p:ph type="sldNum" sz="quarter" idx="12"/>
          </p:nvPr>
        </p:nvSpPr>
        <p:spPr/>
        <p:txBody>
          <a:bodyPr/>
          <a:lstStyle/>
          <a:p>
            <a:fld id="{0D942ED2-5804-4B47-B474-A096C88DC8AF}" type="slidenum">
              <a:rPr lang="en-US" smtClean="0"/>
              <a:pPr/>
              <a:t>10</a:t>
            </a:fld>
            <a:endParaRPr lang="en-US" dirty="0"/>
          </a:p>
        </p:txBody>
      </p:sp>
    </p:spTree>
    <p:extLst>
      <p:ext uri="{BB962C8B-B14F-4D97-AF65-F5344CB8AC3E}">
        <p14:creationId xmlns:p14="http://schemas.microsoft.com/office/powerpoint/2010/main" val="1270219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27091" y="280690"/>
            <a:ext cx="4040188" cy="639762"/>
          </a:xfrm>
        </p:spPr>
        <p:txBody>
          <a:bodyPr/>
          <a:lstStyle/>
          <a:p>
            <a:r>
              <a:rPr lang="en-US" dirty="0">
                <a:solidFill>
                  <a:srgbClr val="FFFFFF"/>
                </a:solidFill>
              </a:rPr>
              <a:t>        </a:t>
            </a:r>
            <a:r>
              <a:rPr lang="en-US" sz="2800" dirty="0">
                <a:solidFill>
                  <a:srgbClr val="FFFFFF"/>
                </a:solidFill>
              </a:rPr>
              <a:t>SDC IHE Profile</a:t>
            </a:r>
            <a:endParaRPr lang="en-US" dirty="0">
              <a:solidFill>
                <a:srgbClr val="FFFFFF"/>
              </a:solidFill>
            </a:endParaRPr>
          </a:p>
        </p:txBody>
      </p:sp>
      <p:sp>
        <p:nvSpPr>
          <p:cNvPr id="6" name="Content Placeholder 5"/>
          <p:cNvSpPr>
            <a:spLocks noGrp="1"/>
          </p:cNvSpPr>
          <p:nvPr>
            <p:ph sz="half" idx="2"/>
          </p:nvPr>
        </p:nvSpPr>
        <p:spPr>
          <a:xfrm>
            <a:off x="457200" y="1117005"/>
            <a:ext cx="4040188" cy="5570666"/>
          </a:xfrm>
        </p:spPr>
        <p:txBody>
          <a:bodyPr>
            <a:normAutofit fontScale="70000" lnSpcReduction="20000"/>
          </a:bodyPr>
          <a:lstStyle/>
          <a:p>
            <a:r>
              <a:rPr lang="en-US" dirty="0"/>
              <a:t>Part of IHE’s QRPH Technical Framework (Revision 0.1)</a:t>
            </a:r>
          </a:p>
          <a:p>
            <a:r>
              <a:rPr lang="en-US" dirty="0"/>
              <a:t>Published in September 2014</a:t>
            </a:r>
          </a:p>
          <a:p>
            <a:r>
              <a:rPr lang="en-US" dirty="0"/>
              <a:t>Enables systems to </a:t>
            </a:r>
            <a:r>
              <a:rPr lang="en-US" b="1" dirty="0"/>
              <a:t>retrieve a form</a:t>
            </a:r>
            <a:r>
              <a:rPr lang="en-US" dirty="0"/>
              <a:t>, </a:t>
            </a:r>
            <a:r>
              <a:rPr lang="en-US" b="1" dirty="0"/>
              <a:t>populate it </a:t>
            </a:r>
            <a:r>
              <a:rPr lang="en-US" dirty="0"/>
              <a:t>with existing data from EHRs or other clinical systems, </a:t>
            </a:r>
            <a:r>
              <a:rPr lang="en-US" b="1" dirty="0"/>
              <a:t>add additional data</a:t>
            </a:r>
            <a:r>
              <a:rPr lang="en-US" dirty="0"/>
              <a:t>, then </a:t>
            </a:r>
            <a:r>
              <a:rPr lang="en-US" b="1" dirty="0"/>
              <a:t>submit the completed form</a:t>
            </a:r>
            <a:r>
              <a:rPr lang="en-US" dirty="0"/>
              <a:t>.</a:t>
            </a:r>
          </a:p>
          <a:p>
            <a:r>
              <a:rPr lang="en-US" dirty="0"/>
              <a:t>Content &amp; Structure Standards:</a:t>
            </a:r>
          </a:p>
          <a:p>
            <a:pPr lvl="1"/>
            <a:r>
              <a:rPr lang="en-US" dirty="0"/>
              <a:t>ISO/IEC 11179 (data elements)</a:t>
            </a:r>
          </a:p>
          <a:p>
            <a:pPr lvl="1"/>
            <a:r>
              <a:rPr lang="en-US" dirty="0"/>
              <a:t>ISO/IEC 19763-13 (forms)</a:t>
            </a:r>
          </a:p>
          <a:p>
            <a:r>
              <a:rPr lang="en-US" dirty="0"/>
              <a:t>Transport, Security &amp; Authentication Standards:</a:t>
            </a:r>
          </a:p>
          <a:p>
            <a:pPr lvl="1"/>
            <a:r>
              <a:rPr lang="en-US" dirty="0"/>
              <a:t>IHE RFD</a:t>
            </a:r>
          </a:p>
          <a:p>
            <a:pPr lvl="1"/>
            <a:r>
              <a:rPr lang="en-US" dirty="0"/>
              <a:t>IHE ATNA</a:t>
            </a:r>
          </a:p>
          <a:p>
            <a:pPr lvl="1"/>
            <a:r>
              <a:rPr lang="en-US" dirty="0"/>
              <a:t>SOAP</a:t>
            </a:r>
          </a:p>
          <a:p>
            <a:pPr lvl="1"/>
            <a:r>
              <a:rPr lang="en-US" dirty="0"/>
              <a:t>TLS v1.0 or higher</a:t>
            </a:r>
          </a:p>
          <a:p>
            <a:pPr lvl="1"/>
            <a:r>
              <a:rPr lang="en-US" dirty="0"/>
              <a:t>SAML</a:t>
            </a:r>
          </a:p>
          <a:p>
            <a:endParaRPr lang="en-US" dirty="0"/>
          </a:p>
          <a:p>
            <a:endParaRPr lang="en-US" dirty="0"/>
          </a:p>
        </p:txBody>
      </p:sp>
      <p:sp>
        <p:nvSpPr>
          <p:cNvPr id="7" name="Text Placeholder 6"/>
          <p:cNvSpPr>
            <a:spLocks noGrp="1"/>
          </p:cNvSpPr>
          <p:nvPr>
            <p:ph type="body" sz="quarter" idx="3"/>
          </p:nvPr>
        </p:nvSpPr>
        <p:spPr>
          <a:xfrm>
            <a:off x="5641634" y="234963"/>
            <a:ext cx="4041775" cy="639762"/>
          </a:xfrm>
        </p:spPr>
        <p:txBody>
          <a:bodyPr>
            <a:normAutofit/>
          </a:bodyPr>
          <a:lstStyle/>
          <a:p>
            <a:r>
              <a:rPr lang="en-US" sz="2800" dirty="0">
                <a:solidFill>
                  <a:schemeClr val="bg1"/>
                </a:solidFill>
              </a:rPr>
              <a:t>SDC FHIR Profile</a:t>
            </a:r>
          </a:p>
        </p:txBody>
      </p:sp>
      <p:sp>
        <p:nvSpPr>
          <p:cNvPr id="8" name="Content Placeholder 7"/>
          <p:cNvSpPr>
            <a:spLocks noGrp="1"/>
          </p:cNvSpPr>
          <p:nvPr>
            <p:ph sz="quarter" idx="4"/>
          </p:nvPr>
        </p:nvSpPr>
        <p:spPr>
          <a:xfrm>
            <a:off x="4645025" y="1117004"/>
            <a:ext cx="4041775" cy="5328619"/>
          </a:xfrm>
        </p:spPr>
        <p:txBody>
          <a:bodyPr>
            <a:normAutofit fontScale="92500" lnSpcReduction="20000"/>
          </a:bodyPr>
          <a:lstStyle/>
          <a:p>
            <a:r>
              <a:rPr lang="en-US" sz="1600" dirty="0"/>
              <a:t>Based on the HL7 FHIR 1.0.1 / DSTU 2 Standard.</a:t>
            </a:r>
          </a:p>
          <a:p>
            <a:r>
              <a:rPr lang="en-US" sz="1600" dirty="0"/>
              <a:t>Published in September 2015</a:t>
            </a:r>
          </a:p>
          <a:p>
            <a:r>
              <a:rPr lang="en-US" sz="1600" dirty="0"/>
              <a:t>Enables systems to </a:t>
            </a:r>
            <a:r>
              <a:rPr lang="en-US" sz="1600" b="1" dirty="0"/>
              <a:t>create a form, link questions on the form to pre-defined data elements </a:t>
            </a:r>
            <a:r>
              <a:rPr lang="en-US" sz="1600" dirty="0"/>
              <a:t>and  </a:t>
            </a:r>
            <a:r>
              <a:rPr lang="en-US" sz="1600" b="1" dirty="0"/>
              <a:t>populate portions of the form</a:t>
            </a:r>
            <a:r>
              <a:rPr lang="en-US" sz="1600" dirty="0"/>
              <a:t> based on existing data. </a:t>
            </a:r>
          </a:p>
          <a:p>
            <a:r>
              <a:rPr lang="en-US" sz="1600" dirty="0"/>
              <a:t>Content &amp; Structure Standards:</a:t>
            </a:r>
          </a:p>
          <a:p>
            <a:pPr lvl="1"/>
            <a:r>
              <a:rPr lang="en-US" sz="1600" dirty="0"/>
              <a:t>FHIR Data Element Resource</a:t>
            </a:r>
          </a:p>
          <a:p>
            <a:pPr lvl="1"/>
            <a:r>
              <a:rPr lang="en-US" sz="1600" dirty="0"/>
              <a:t>FHIR Questionnaire Resource</a:t>
            </a:r>
          </a:p>
          <a:p>
            <a:pPr lvl="1"/>
            <a:r>
              <a:rPr lang="en-US" sz="1600" dirty="0"/>
              <a:t>FHIR </a:t>
            </a:r>
            <a:r>
              <a:rPr lang="en-US" sz="1600" dirty="0" err="1"/>
              <a:t>QuestionnaireAnswer</a:t>
            </a:r>
            <a:r>
              <a:rPr lang="en-US" sz="1600" dirty="0"/>
              <a:t> Resource</a:t>
            </a:r>
          </a:p>
          <a:p>
            <a:pPr lvl="1"/>
            <a:r>
              <a:rPr lang="en-US" sz="1600" dirty="0"/>
              <a:t>FHIR ValueSet Resource</a:t>
            </a:r>
          </a:p>
          <a:p>
            <a:r>
              <a:rPr lang="en-US" sz="1600" dirty="0"/>
              <a:t>Transport &amp; Security Standards</a:t>
            </a:r>
          </a:p>
          <a:p>
            <a:pPr lvl="1"/>
            <a:r>
              <a:rPr lang="en-US" sz="1600" dirty="0"/>
              <a:t>REST</a:t>
            </a:r>
          </a:p>
          <a:p>
            <a:pPr lvl="1"/>
            <a:r>
              <a:rPr lang="en-US" sz="1600" dirty="0"/>
              <a:t>SDC Security Consideration</a:t>
            </a:r>
          </a:p>
          <a:p>
            <a:endParaRPr lang="en-US" dirty="0"/>
          </a:p>
        </p:txBody>
      </p:sp>
      <p:sp>
        <p:nvSpPr>
          <p:cNvPr id="4" name="Slide Number Placeholder 3"/>
          <p:cNvSpPr>
            <a:spLocks noGrp="1"/>
          </p:cNvSpPr>
          <p:nvPr>
            <p:ph type="sldNum" sz="quarter" idx="12"/>
          </p:nvPr>
        </p:nvSpPr>
        <p:spPr>
          <a:xfrm>
            <a:off x="6553200" y="5208830"/>
            <a:ext cx="2133600" cy="365125"/>
          </a:xfrm>
        </p:spPr>
        <p:txBody>
          <a:bodyPr/>
          <a:lstStyle/>
          <a:p>
            <a:fld id="{0D942ED2-5804-4B47-B474-A096C88DC8AF}" type="slidenum">
              <a:rPr lang="en-US" smtClean="0"/>
              <a:pPr/>
              <a:t>11</a:t>
            </a:fld>
            <a:endParaRPr lang="en-US" dirty="0"/>
          </a:p>
        </p:txBody>
      </p:sp>
    </p:spTree>
    <p:extLst>
      <p:ext uri="{BB962C8B-B14F-4D97-AF65-F5344CB8AC3E}">
        <p14:creationId xmlns:p14="http://schemas.microsoft.com/office/powerpoint/2010/main" val="146531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 y="60325"/>
            <a:ext cx="8770938" cy="1143000"/>
          </a:xfrm>
        </p:spPr>
        <p:txBody>
          <a:bodyPr>
            <a:normAutofit/>
          </a:bodyPr>
          <a:lstStyle/>
          <a:p>
            <a:r>
              <a:rPr lang="en-US" dirty="0"/>
              <a:t>SDC Outreach and Participation</a:t>
            </a:r>
          </a:p>
        </p:txBody>
      </p:sp>
      <p:sp>
        <p:nvSpPr>
          <p:cNvPr id="5" name="Content Placeholder 4"/>
          <p:cNvSpPr>
            <a:spLocks noGrp="1"/>
          </p:cNvSpPr>
          <p:nvPr>
            <p:ph idx="1"/>
          </p:nvPr>
        </p:nvSpPr>
        <p:spPr>
          <a:xfrm>
            <a:off x="373061" y="979840"/>
            <a:ext cx="8509681" cy="5562600"/>
          </a:xfrm>
          <a:solidFill>
            <a:schemeClr val="bg1">
              <a:alpha val="70000"/>
            </a:schemeClr>
          </a:solidFill>
        </p:spPr>
        <p:txBody>
          <a:bodyPr>
            <a:normAutofit/>
          </a:bodyPr>
          <a:lstStyle/>
          <a:p>
            <a:pPr>
              <a:lnSpc>
                <a:spcPct val="120000"/>
              </a:lnSpc>
              <a:spcBef>
                <a:spcPts val="0"/>
              </a:spcBef>
            </a:pPr>
            <a:r>
              <a:rPr lang="en-US" dirty="0"/>
              <a:t>HL7 Working Group January 2017</a:t>
            </a:r>
          </a:p>
          <a:p>
            <a:pPr lvl="1">
              <a:lnSpc>
                <a:spcPct val="120000"/>
              </a:lnSpc>
              <a:spcBef>
                <a:spcPts val="0"/>
              </a:spcBef>
            </a:pPr>
            <a:r>
              <a:rPr lang="en-US" dirty="0"/>
              <a:t>January 15 – 19, 2017 (San Antonio, TX)</a:t>
            </a:r>
          </a:p>
          <a:p>
            <a:pPr lvl="1">
              <a:lnSpc>
                <a:spcPct val="120000"/>
              </a:lnSpc>
              <a:spcBef>
                <a:spcPts val="0"/>
              </a:spcBef>
            </a:pPr>
            <a:r>
              <a:rPr lang="en-US" dirty="0"/>
              <a:t>SDC as a test track in the FHIR Connectathon</a:t>
            </a:r>
          </a:p>
          <a:p>
            <a:pPr lvl="1">
              <a:lnSpc>
                <a:spcPct val="120000"/>
              </a:lnSpc>
              <a:spcBef>
                <a:spcPts val="0"/>
              </a:spcBef>
            </a:pPr>
            <a:r>
              <a:rPr lang="en-US" dirty="0"/>
              <a:t>Sponsoring and Co-Sponsoring WG presentations</a:t>
            </a:r>
          </a:p>
          <a:p>
            <a:pPr>
              <a:lnSpc>
                <a:spcPct val="120000"/>
              </a:lnSpc>
              <a:spcBef>
                <a:spcPts val="0"/>
              </a:spcBef>
            </a:pPr>
            <a:r>
              <a:rPr lang="en-US" dirty="0"/>
              <a:t>IHE Connectathon 2017</a:t>
            </a:r>
          </a:p>
          <a:p>
            <a:pPr lvl="1">
              <a:lnSpc>
                <a:spcPct val="120000"/>
              </a:lnSpc>
              <a:spcBef>
                <a:spcPts val="0"/>
              </a:spcBef>
            </a:pPr>
            <a:r>
              <a:rPr lang="en-US" b="0" dirty="0"/>
              <a:t>January 23- 27, 2017 (Cleveland</a:t>
            </a:r>
            <a:r>
              <a:rPr lang="en-US" dirty="0"/>
              <a:t>, OH)</a:t>
            </a:r>
            <a:endParaRPr lang="en-US" b="0" dirty="0"/>
          </a:p>
          <a:p>
            <a:pPr lvl="1">
              <a:lnSpc>
                <a:spcPct val="120000"/>
              </a:lnSpc>
              <a:spcBef>
                <a:spcPts val="0"/>
              </a:spcBef>
            </a:pPr>
            <a:r>
              <a:rPr lang="en-US" dirty="0">
                <a:hlinkClick r:id="rId2"/>
              </a:rPr>
              <a:t>http://www.iheusa.org/connectathon-registration.aspx</a:t>
            </a:r>
            <a:r>
              <a:rPr lang="en-US" dirty="0"/>
              <a:t> </a:t>
            </a:r>
          </a:p>
          <a:p>
            <a:pPr lvl="1">
              <a:lnSpc>
                <a:spcPct val="120000"/>
              </a:lnSpc>
              <a:spcBef>
                <a:spcPts val="0"/>
              </a:spcBef>
            </a:pPr>
            <a:r>
              <a:rPr lang="en-US" b="0" dirty="0">
                <a:solidFill>
                  <a:schemeClr val="tx1"/>
                </a:solidFill>
              </a:rPr>
              <a:t>Test and validation of latest published version of the IHE SDC Profile.</a:t>
            </a:r>
          </a:p>
          <a:p>
            <a:pPr>
              <a:lnSpc>
                <a:spcPct val="120000"/>
              </a:lnSpc>
              <a:spcBef>
                <a:spcPts val="0"/>
              </a:spcBef>
            </a:pPr>
            <a:r>
              <a:rPr lang="en-US" dirty="0"/>
              <a:t>HIMSS 2017 Conference and Exhibition </a:t>
            </a:r>
          </a:p>
          <a:p>
            <a:pPr lvl="1">
              <a:lnSpc>
                <a:spcPct val="120000"/>
              </a:lnSpc>
              <a:spcBef>
                <a:spcPts val="0"/>
              </a:spcBef>
            </a:pPr>
            <a:r>
              <a:rPr lang="en-US" b="0" dirty="0">
                <a:solidFill>
                  <a:schemeClr val="tx1"/>
                </a:solidFill>
              </a:rPr>
              <a:t>February 19 – 23, 2017 (Orlando, FL)</a:t>
            </a:r>
          </a:p>
          <a:p>
            <a:pPr lvl="1">
              <a:lnSpc>
                <a:spcPct val="120000"/>
              </a:lnSpc>
              <a:spcBef>
                <a:spcPts val="0"/>
              </a:spcBef>
            </a:pPr>
            <a:r>
              <a:rPr lang="en-US" dirty="0">
                <a:hlinkClick r:id="rId3"/>
              </a:rPr>
              <a:t>https://www.himss.org/</a:t>
            </a:r>
            <a:r>
              <a:rPr lang="en-US" dirty="0"/>
              <a:t> </a:t>
            </a:r>
          </a:p>
          <a:p>
            <a:pPr lvl="1">
              <a:lnSpc>
                <a:spcPct val="120000"/>
              </a:lnSpc>
              <a:spcBef>
                <a:spcPts val="0"/>
              </a:spcBef>
            </a:pPr>
            <a:r>
              <a:rPr lang="en-US" b="0" dirty="0">
                <a:solidFill>
                  <a:schemeClr val="tx1"/>
                </a:solidFill>
              </a:rPr>
              <a:t>Demonstration of latest published versions of both the IHE SDC Profile and the FHIR SDC Profiles. </a:t>
            </a:r>
          </a:p>
        </p:txBody>
      </p:sp>
    </p:spTree>
    <p:extLst>
      <p:ext uri="{BB962C8B-B14F-4D97-AF65-F5344CB8AC3E}">
        <p14:creationId xmlns:p14="http://schemas.microsoft.com/office/powerpoint/2010/main" val="3694259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SDC Contact Information</a:t>
            </a:r>
          </a:p>
        </p:txBody>
      </p:sp>
      <p:sp>
        <p:nvSpPr>
          <p:cNvPr id="3" name="Content Placeholder 2"/>
          <p:cNvSpPr>
            <a:spLocks noGrp="1"/>
          </p:cNvSpPr>
          <p:nvPr>
            <p:ph idx="1"/>
          </p:nvPr>
        </p:nvSpPr>
        <p:spPr/>
        <p:txBody>
          <a:bodyPr>
            <a:normAutofit fontScale="77500" lnSpcReduction="20000"/>
          </a:bodyPr>
          <a:lstStyle/>
          <a:p>
            <a:r>
              <a:rPr lang="en-US" b="0" dirty="0"/>
              <a:t>For questions, please contact your support team</a:t>
            </a:r>
          </a:p>
          <a:p>
            <a:pPr lvl="1"/>
            <a:r>
              <a:rPr lang="en-US" sz="1600" dirty="0"/>
              <a:t>ONC Federal Lead: Farrah </a:t>
            </a:r>
            <a:r>
              <a:rPr lang="en-US" sz="1600" dirty="0" err="1"/>
              <a:t>Darbouze</a:t>
            </a:r>
            <a:r>
              <a:rPr lang="en-US" sz="1600" dirty="0"/>
              <a:t> (</a:t>
            </a:r>
            <a:r>
              <a:rPr lang="en-US" sz="1600" dirty="0">
                <a:hlinkClick r:id="rId2"/>
              </a:rPr>
              <a:t>farrah.darbouze@hhs.gov</a:t>
            </a:r>
            <a:r>
              <a:rPr lang="en-US" sz="1600" dirty="0"/>
              <a:t>)</a:t>
            </a:r>
          </a:p>
          <a:p>
            <a:pPr lvl="1"/>
            <a:r>
              <a:rPr lang="en-US" sz="1600" dirty="0"/>
              <a:t>Initiative Coordinator: Ed Hammond </a:t>
            </a:r>
            <a:r>
              <a:rPr lang="en-US" sz="1600" dirty="0">
                <a:solidFill>
                  <a:srgbClr val="FFFFFF"/>
                </a:solidFill>
              </a:rPr>
              <a:t>(</a:t>
            </a:r>
            <a:r>
              <a:rPr lang="en-US" sz="1600" dirty="0">
                <a:solidFill>
                  <a:srgbClr val="FFFFFF"/>
                </a:solidFill>
                <a:hlinkClick r:id="rId3"/>
              </a:rPr>
              <a:t>william.hammond@duke.edu</a:t>
            </a:r>
            <a:r>
              <a:rPr lang="en-US" sz="1600" dirty="0">
                <a:solidFill>
                  <a:srgbClr val="FFFFFF"/>
                </a:solidFill>
              </a:rPr>
              <a:t>)</a:t>
            </a:r>
          </a:p>
          <a:p>
            <a:pPr lvl="1"/>
            <a:r>
              <a:rPr lang="en-US" sz="1600" dirty="0">
                <a:solidFill>
                  <a:srgbClr val="FFFFFF"/>
                </a:solidFill>
              </a:rPr>
              <a:t>Project Manager: Jenny Brush (</a:t>
            </a:r>
            <a:r>
              <a:rPr lang="en-US" sz="1600" dirty="0">
                <a:solidFill>
                  <a:schemeClr val="tx1"/>
                </a:solidFill>
                <a:hlinkClick r:id="rId4"/>
              </a:rPr>
              <a:t>jenny.brush@esacinc.com</a:t>
            </a:r>
            <a:r>
              <a:rPr lang="en-US" sz="1600" dirty="0">
                <a:solidFill>
                  <a:srgbClr val="FFFFFF"/>
                </a:solidFill>
              </a:rPr>
              <a:t>)</a:t>
            </a:r>
          </a:p>
          <a:p>
            <a:pPr lvl="1"/>
            <a:r>
              <a:rPr lang="en-US" sz="1600" dirty="0">
                <a:solidFill>
                  <a:srgbClr val="FFFFFF"/>
                </a:solidFill>
              </a:rPr>
              <a:t>Technical and Harmonization Support: Vijay Shah (</a:t>
            </a:r>
            <a:r>
              <a:rPr lang="en-US" sz="1600" dirty="0">
                <a:solidFill>
                  <a:schemeClr val="tx1"/>
                </a:solidFill>
                <a:hlinkClick r:id="rId5"/>
              </a:rPr>
              <a:t>vshah@jbsinternational.com</a:t>
            </a:r>
            <a:r>
              <a:rPr lang="en-US" sz="1600" dirty="0">
                <a:solidFill>
                  <a:srgbClr val="FFFFFF"/>
                </a:solidFill>
              </a:rPr>
              <a:t>)</a:t>
            </a:r>
          </a:p>
          <a:p>
            <a:endParaRPr lang="en-US" dirty="0"/>
          </a:p>
        </p:txBody>
      </p:sp>
    </p:spTree>
    <p:extLst>
      <p:ext uri="{BB962C8B-B14F-4D97-AF65-F5344CB8AC3E}">
        <p14:creationId xmlns:p14="http://schemas.microsoft.com/office/powerpoint/2010/main" val="249053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Structured Data Capture (SDC)? </a:t>
            </a:r>
          </a:p>
        </p:txBody>
      </p:sp>
      <p:sp>
        <p:nvSpPr>
          <p:cNvPr id="3" name="Content Placeholder 2"/>
          <p:cNvSpPr>
            <a:spLocks noGrp="1"/>
          </p:cNvSpPr>
          <p:nvPr>
            <p:ph idx="1"/>
          </p:nvPr>
        </p:nvSpPr>
        <p:spPr/>
        <p:txBody>
          <a:bodyPr/>
          <a:lstStyle/>
          <a:p>
            <a:r>
              <a:rPr lang="en-US" dirty="0"/>
              <a:t>The SDC Initiative defines the necessary requirements (including metadata) to facilitate the collection of supplemental EHR-derived data. </a:t>
            </a:r>
          </a:p>
          <a:p>
            <a:pPr lvl="1"/>
            <a:r>
              <a:rPr lang="en-US" dirty="0"/>
              <a:t>The SDC standards and guidelines are explained in two Implementation Guides –  IHE SDC Profile and FHIR SDC Profile</a:t>
            </a:r>
          </a:p>
          <a:p>
            <a:r>
              <a:rPr lang="en-US" dirty="0"/>
              <a:t>Defines a structured form definition model</a:t>
            </a:r>
          </a:p>
          <a:p>
            <a:pPr lvl="1"/>
            <a:r>
              <a:rPr lang="en-US" dirty="0"/>
              <a:t>Template that can be used for creating forms for different domains making them interoperable</a:t>
            </a:r>
          </a:p>
          <a:p>
            <a:r>
              <a:rPr lang="en-US" dirty="0"/>
              <a:t>Guidance for structured Data Element definition model</a:t>
            </a:r>
          </a:p>
          <a:p>
            <a:pPr lvl="1"/>
            <a:r>
              <a:rPr lang="en-US" dirty="0"/>
              <a:t>SDC is not creating new Data Elements, however it defines structure (provides template) to create / edit Data Elements</a:t>
            </a:r>
          </a:p>
          <a:p>
            <a:pPr marL="0" indent="0">
              <a:buNone/>
            </a:pPr>
            <a:endParaRPr lang="en-US" dirty="0"/>
          </a:p>
        </p:txBody>
      </p:sp>
      <p:sp>
        <p:nvSpPr>
          <p:cNvPr id="4" name="Slide Number Placeholder 3"/>
          <p:cNvSpPr>
            <a:spLocks noGrp="1"/>
          </p:cNvSpPr>
          <p:nvPr>
            <p:ph type="sldNum" sz="quarter" idx="12"/>
          </p:nvPr>
        </p:nvSpPr>
        <p:spPr/>
        <p:txBody>
          <a:bodyPr/>
          <a:lstStyle/>
          <a:p>
            <a:fld id="{22FFB6AE-E1BF-994E-8E90-6BA7B36DE5DD}" type="slidenum">
              <a:rPr lang="en-US" smtClean="0"/>
              <a:t>2</a:t>
            </a:fld>
            <a:endParaRPr lang="en-US"/>
          </a:p>
        </p:txBody>
      </p:sp>
      <p:sp>
        <p:nvSpPr>
          <p:cNvPr id="5" name="Footer Placeholder 4"/>
          <p:cNvSpPr>
            <a:spLocks noGrp="1"/>
          </p:cNvSpPr>
          <p:nvPr>
            <p:ph type="ftr" sz="quarter" idx="11"/>
          </p:nvPr>
        </p:nvSpPr>
        <p:spPr>
          <a:xfrm>
            <a:off x="3124200" y="6187567"/>
            <a:ext cx="2895600" cy="542663"/>
          </a:xfrm>
        </p:spPr>
        <p:txBody>
          <a:bodyPr/>
          <a:lstStyle/>
          <a:p>
            <a:r>
              <a:rPr lang="en-US" dirty="0"/>
              <a:t>2016 ONC Annual Meeting: </a:t>
            </a:r>
          </a:p>
          <a:p>
            <a:r>
              <a:rPr lang="en-US" dirty="0"/>
              <a:t>Committed to Better Health through IT</a:t>
            </a:r>
          </a:p>
        </p:txBody>
      </p:sp>
      <p:sp>
        <p:nvSpPr>
          <p:cNvPr id="6" name="TextBox 5"/>
          <p:cNvSpPr txBox="1"/>
          <p:nvPr/>
        </p:nvSpPr>
        <p:spPr>
          <a:xfrm>
            <a:off x="694978" y="5541236"/>
            <a:ext cx="7731125" cy="646331"/>
          </a:xfrm>
          <a:prstGeom prst="rect">
            <a:avLst/>
          </a:prstGeom>
          <a:solidFill>
            <a:schemeClr val="accent1"/>
          </a:solidFill>
          <a:effectLst>
            <a:outerShdw blurRad="50800" dist="38100" dir="2700000" algn="tl" rotWithShape="0">
              <a:srgbClr val="000000">
                <a:alpha val="43000"/>
              </a:srgbClr>
            </a:outerShdw>
          </a:effectLst>
        </p:spPr>
        <p:txBody>
          <a:bodyPr wrap="square" rtlCol="0">
            <a:spAutoFit/>
          </a:bodyPr>
          <a:lstStyle/>
          <a:p>
            <a:pPr algn="ctr"/>
            <a:r>
              <a:rPr lang="en-US" b="1" dirty="0">
                <a:solidFill>
                  <a:schemeClr val="bg1"/>
                </a:solidFill>
              </a:rPr>
              <a:t>SDC extends the value of EHRs by using Health IT systems’ data and interoperability standards to facilitate reporting</a:t>
            </a:r>
          </a:p>
        </p:txBody>
      </p:sp>
    </p:spTree>
    <p:extLst>
      <p:ext uri="{BB962C8B-B14F-4D97-AF65-F5344CB8AC3E}">
        <p14:creationId xmlns:p14="http://schemas.microsoft.com/office/powerpoint/2010/main" val="373317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SDC Standards Focus</a:t>
            </a:r>
            <a:br>
              <a:rPr lang="en-US" dirty="0"/>
            </a:br>
            <a:r>
              <a:rPr lang="en-US" dirty="0"/>
              <a:t>SDC Implementation Guidance </a:t>
            </a:r>
          </a:p>
        </p:txBody>
      </p:sp>
      <p:sp>
        <p:nvSpPr>
          <p:cNvPr id="3" name="Content Placeholder 2"/>
          <p:cNvSpPr>
            <a:spLocks noGrp="1"/>
          </p:cNvSpPr>
          <p:nvPr>
            <p:ph idx="1"/>
          </p:nvPr>
        </p:nvSpPr>
        <p:spPr/>
        <p:txBody>
          <a:bodyPr/>
          <a:lstStyle/>
          <a:p>
            <a:pPr marL="0" indent="0">
              <a:spcAft>
                <a:spcPts val="0"/>
              </a:spcAft>
              <a:buNone/>
              <a:defRPr/>
            </a:pPr>
            <a:r>
              <a:rPr lang="en-US" dirty="0"/>
              <a:t>SDC Initiative has adopted and enhanced existing standards for:</a:t>
            </a:r>
          </a:p>
          <a:p>
            <a:pPr marL="457200" indent="-457200">
              <a:buFont typeface="+mj-lt"/>
              <a:buAutoNum type="arabicPeriod"/>
              <a:defRPr/>
            </a:pPr>
            <a:r>
              <a:rPr lang="en-US" dirty="0"/>
              <a:t>Forms (also called templates) </a:t>
            </a:r>
          </a:p>
          <a:p>
            <a:pPr marL="457200" indent="-457200">
              <a:spcAft>
                <a:spcPts val="0"/>
              </a:spcAft>
              <a:buFont typeface="+mj-lt"/>
              <a:buAutoNum type="arabicPeriod"/>
              <a:defRPr/>
            </a:pPr>
            <a:r>
              <a:rPr lang="en-US" dirty="0"/>
              <a:t>Data Elements on those forms</a:t>
            </a:r>
          </a:p>
          <a:p>
            <a:pPr marL="457200" indent="-457200">
              <a:buFont typeface="+mj-lt"/>
              <a:buAutoNum type="arabicPeriod"/>
              <a:defRPr/>
            </a:pPr>
            <a:r>
              <a:rPr lang="en-US" dirty="0"/>
              <a:t>Pre-population / Auto-population of the forms</a:t>
            </a:r>
          </a:p>
          <a:p>
            <a:pPr marL="457200" indent="-457200">
              <a:spcAft>
                <a:spcPts val="0"/>
              </a:spcAft>
              <a:buFont typeface="+mj-lt"/>
              <a:buAutoNum type="arabicPeriod"/>
              <a:defRPr/>
            </a:pPr>
            <a:r>
              <a:rPr lang="en-US" dirty="0"/>
              <a:t>Transport (how EHRs exchange forms)</a:t>
            </a:r>
          </a:p>
          <a:p>
            <a:pPr marL="0" indent="0">
              <a:spcAft>
                <a:spcPts val="0"/>
              </a:spcAft>
              <a:buNone/>
              <a:defRPr/>
            </a:pPr>
            <a:endParaRPr lang="en-US" dirty="0"/>
          </a:p>
          <a:p>
            <a:pPr marL="0" indent="0">
              <a:spcAft>
                <a:spcPts val="0"/>
              </a:spcAft>
              <a:buNone/>
              <a:defRPr/>
            </a:pPr>
            <a:r>
              <a:rPr lang="en-US" dirty="0"/>
              <a:t>These standards/guidelines are explained in two Implementation Guides:</a:t>
            </a:r>
          </a:p>
          <a:p>
            <a:pPr marL="457200" indent="-457200">
              <a:spcAft>
                <a:spcPts val="0"/>
              </a:spcAft>
              <a:buFont typeface="+mj-lt"/>
              <a:buAutoNum type="arabicPeriod"/>
              <a:defRPr/>
            </a:pPr>
            <a:r>
              <a:rPr lang="en-US" dirty="0"/>
              <a:t>IHE SDC Profile </a:t>
            </a:r>
          </a:p>
          <a:p>
            <a:pPr marL="457200" indent="-457200">
              <a:spcAft>
                <a:spcPts val="0"/>
              </a:spcAft>
              <a:buFont typeface="+mj-lt"/>
              <a:buAutoNum type="arabicPeriod"/>
              <a:defRPr/>
            </a:pPr>
            <a:r>
              <a:rPr lang="en-US" dirty="0"/>
              <a:t>FHIR SDC Profile</a:t>
            </a:r>
          </a:p>
          <a:p>
            <a:pPr marL="0" indent="0">
              <a:buNone/>
            </a:pPr>
            <a:endParaRPr lang="en-US" dirty="0"/>
          </a:p>
        </p:txBody>
      </p:sp>
      <p:sp>
        <p:nvSpPr>
          <p:cNvPr id="4" name="Slide Number Placeholder 3"/>
          <p:cNvSpPr>
            <a:spLocks noGrp="1"/>
          </p:cNvSpPr>
          <p:nvPr>
            <p:ph type="sldNum" sz="quarter" idx="12"/>
          </p:nvPr>
        </p:nvSpPr>
        <p:spPr/>
        <p:txBody>
          <a:bodyPr/>
          <a:lstStyle/>
          <a:p>
            <a:fld id="{22FFB6AE-E1BF-994E-8E90-6BA7B36DE5DD}" type="slidenum">
              <a:rPr lang="en-US" smtClean="0"/>
              <a:t>3</a:t>
            </a:fld>
            <a:endParaRPr lang="en-US"/>
          </a:p>
        </p:txBody>
      </p:sp>
      <p:sp>
        <p:nvSpPr>
          <p:cNvPr id="5" name="Footer Placeholder 4"/>
          <p:cNvSpPr>
            <a:spLocks noGrp="1"/>
          </p:cNvSpPr>
          <p:nvPr>
            <p:ph type="ftr" sz="quarter" idx="11"/>
          </p:nvPr>
        </p:nvSpPr>
        <p:spPr>
          <a:xfrm>
            <a:off x="3124200" y="6187567"/>
            <a:ext cx="2895600" cy="542663"/>
          </a:xfrm>
        </p:spPr>
        <p:txBody>
          <a:bodyPr/>
          <a:lstStyle/>
          <a:p>
            <a:r>
              <a:rPr lang="en-US" dirty="0"/>
              <a:t>2016 ONC Annual Meeting: </a:t>
            </a:r>
          </a:p>
          <a:p>
            <a:r>
              <a:rPr lang="en-US" dirty="0"/>
              <a:t>Committed to Better Health through IT</a:t>
            </a:r>
          </a:p>
        </p:txBody>
      </p:sp>
    </p:spTree>
    <p:extLst>
      <p:ext uri="{BB962C8B-B14F-4D97-AF65-F5344CB8AC3E}">
        <p14:creationId xmlns:p14="http://schemas.microsoft.com/office/powerpoint/2010/main" val="821857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Rounded Rectangle 224"/>
          <p:cNvSpPr/>
          <p:nvPr/>
        </p:nvSpPr>
        <p:spPr>
          <a:xfrm>
            <a:off x="7366527" y="748833"/>
            <a:ext cx="1584325" cy="376238"/>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1600" dirty="0">
                <a:solidFill>
                  <a:schemeClr val="tx1"/>
                </a:solidFill>
                <a:latin typeface="Calibri"/>
              </a:rPr>
              <a:t>CDE Library</a:t>
            </a:r>
          </a:p>
        </p:txBody>
      </p:sp>
      <p:sp>
        <p:nvSpPr>
          <p:cNvPr id="192" name="Oval 191"/>
          <p:cNvSpPr/>
          <p:nvPr/>
        </p:nvSpPr>
        <p:spPr>
          <a:xfrm>
            <a:off x="2253298" y="4251931"/>
            <a:ext cx="342900" cy="339725"/>
          </a:xfrm>
          <a:prstGeom prst="ellipse">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prstClr val="black"/>
                </a:solidFill>
                <a:latin typeface="Calibri"/>
              </a:rPr>
              <a:t>4</a:t>
            </a:r>
          </a:p>
        </p:txBody>
      </p:sp>
      <p:sp>
        <p:nvSpPr>
          <p:cNvPr id="190" name="Oval 189"/>
          <p:cNvSpPr/>
          <p:nvPr/>
        </p:nvSpPr>
        <p:spPr>
          <a:xfrm>
            <a:off x="2363741" y="973205"/>
            <a:ext cx="342900" cy="33972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prstClr val="black"/>
                </a:solidFill>
                <a:latin typeface="Calibri"/>
              </a:rPr>
              <a:t>1</a:t>
            </a:r>
          </a:p>
        </p:txBody>
      </p:sp>
      <p:sp>
        <p:nvSpPr>
          <p:cNvPr id="162" name="Oval 161"/>
          <p:cNvSpPr/>
          <p:nvPr/>
        </p:nvSpPr>
        <p:spPr>
          <a:xfrm>
            <a:off x="5156974" y="5504105"/>
            <a:ext cx="342900" cy="33972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prstClr val="black"/>
                </a:solidFill>
                <a:latin typeface="Calibri"/>
              </a:rPr>
              <a:t>5</a:t>
            </a:r>
          </a:p>
        </p:txBody>
      </p:sp>
      <p:grpSp>
        <p:nvGrpSpPr>
          <p:cNvPr id="41990" name="Group 10"/>
          <p:cNvGrpSpPr>
            <a:grpSpLocks/>
          </p:cNvGrpSpPr>
          <p:nvPr/>
        </p:nvGrpSpPr>
        <p:grpSpPr bwMode="auto">
          <a:xfrm>
            <a:off x="827088" y="1243019"/>
            <a:ext cx="1589087" cy="1447800"/>
            <a:chOff x="3515830" y="1905000"/>
            <a:chExt cx="1589570" cy="1447657"/>
          </a:xfrm>
        </p:grpSpPr>
        <p:pic>
          <p:nvPicPr>
            <p:cNvPr id="42063" name="Picture 10" descr="C:\Users\jennifer.t.sisto\AppData\Local\Microsoft\Windows\Temporary Internet Files\Content.IE5\ACLUGBD3\MC90043959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4200" y="1912088"/>
              <a:ext cx="681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64" name="Picture 9" descr="C:\Users\jennifer.t.sisto\AppData\Local\Microsoft\Windows\Temporary Internet Files\Content.IE5\ACLUGBD3\MC90043264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5830" y="1905000"/>
              <a:ext cx="1447657" cy="1447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8"/>
          <p:cNvGrpSpPr/>
          <p:nvPr/>
        </p:nvGrpSpPr>
        <p:grpSpPr>
          <a:xfrm>
            <a:off x="5275263" y="3681419"/>
            <a:ext cx="1647825" cy="1330912"/>
            <a:chOff x="5275263" y="3681419"/>
            <a:chExt cx="1647825" cy="1330912"/>
          </a:xfrm>
        </p:grpSpPr>
        <p:pic>
          <p:nvPicPr>
            <p:cNvPr id="42060" name="Picture 6" descr="C:\Users\jennifer.t.sisto\AppData\Local\Microsoft\Windows\Temporary Internet Files\Content.IE5\OBWY3VR3\MC900431564[1].png"/>
            <p:cNvPicPr>
              <a:picLocks noChangeAspect="1" noChangeArrowheads="1"/>
            </p:cNvPicPr>
            <p:nvPr/>
          </p:nvPicPr>
          <p:blipFill>
            <a:blip r:embed="rId5">
              <a:extLst>
                <a:ext uri="{28A0092B-C50C-407E-A947-70E740481C1C}">
                  <a14:useLocalDpi xmlns:a14="http://schemas.microsoft.com/office/drawing/2010/main" val="0"/>
                </a:ext>
              </a:extLst>
            </a:blip>
            <a:srcRect r="27834"/>
            <a:stretch>
              <a:fillRect/>
            </a:stretch>
          </p:blipFill>
          <p:spPr bwMode="auto">
            <a:xfrm>
              <a:off x="6008825" y="3681419"/>
              <a:ext cx="914263" cy="1275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61" name="Picture 6" descr="C:\Users\jennifer.t.sisto\AppData\Local\Microsoft\Windows\Temporary Internet Files\Content.IE5\OBWY3VR3\MC900431564[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121" y="3708053"/>
              <a:ext cx="1266881" cy="1275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62" name="Picture 6" descr="C:\Users\jennifer.t.sisto\AppData\Local\Microsoft\Windows\Temporary Internet Files\Content.IE5\OBWY3VR3\MC900431564[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5263" y="3736813"/>
              <a:ext cx="1266881" cy="1275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 name="Rectangle 35"/>
          <p:cNvSpPr/>
          <p:nvPr/>
        </p:nvSpPr>
        <p:spPr>
          <a:xfrm>
            <a:off x="679351" y="2526241"/>
            <a:ext cx="1736824" cy="282129"/>
          </a:xfrm>
          <a:prstGeom prst="rect">
            <a:avLst/>
          </a:prstGeom>
          <a:noFill/>
        </p:spPr>
        <p:txBody>
          <a:bodyPr wrap="square" tIns="0" bIns="0" anchor="ctr" anchorCtr="0">
            <a:spAutoFit/>
          </a:bodyPr>
          <a:lstStyle/>
          <a:p>
            <a:pPr>
              <a:lnSpc>
                <a:spcPts val="2200"/>
              </a:lnSpc>
            </a:pPr>
            <a:r>
              <a:rPr lang="en-US" sz="2400" b="1"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EHR System</a:t>
            </a:r>
          </a:p>
        </p:txBody>
      </p:sp>
      <p:sp>
        <p:nvSpPr>
          <p:cNvPr id="37" name="Rectangle 36"/>
          <p:cNvSpPr/>
          <p:nvPr/>
        </p:nvSpPr>
        <p:spPr bwMode="auto">
          <a:xfrm>
            <a:off x="5345147" y="4525046"/>
            <a:ext cx="1899021" cy="574966"/>
          </a:xfrm>
          <a:prstGeom prst="rect">
            <a:avLst/>
          </a:prstGeom>
          <a:noFill/>
        </p:spPr>
        <p:txBody>
          <a:bodyPr wrap="square" tIns="0" bIns="0" anchor="ctr" anchorCtr="0">
            <a:spAutoFit/>
          </a:bodyPr>
          <a:lstStyle/>
          <a:p>
            <a:pPr fontAlgn="auto">
              <a:lnSpc>
                <a:spcPts val="2200"/>
              </a:lnSpc>
              <a:spcAft>
                <a:spcPts val="0"/>
              </a:spcAft>
              <a:defRPr/>
            </a:pPr>
            <a:r>
              <a:rPr lang="en-US" sz="2400" b="1"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External Data Repository</a:t>
            </a:r>
          </a:p>
        </p:txBody>
      </p:sp>
      <p:pic>
        <p:nvPicPr>
          <p:cNvPr id="42056" name="Picture 10" descr="C:\Users\jennifer.t.sisto\AppData\Local\Microsoft\Windows\Temporary Internet Files\Content.IE5\ACLUGBD3\MC90043959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4707" y="3657165"/>
            <a:ext cx="680993" cy="838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57" name="Picture 9" descr="C:\Users\jennifer.t.sisto\AppData\Local\Microsoft\Windows\Temporary Internet Files\Content.IE5\ACLUGBD3\MC90043264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613" y="3650076"/>
            <a:ext cx="144721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55"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858380">
            <a:off x="1360627" y="4068912"/>
            <a:ext cx="460537" cy="43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 name="Rectangle 111"/>
          <p:cNvSpPr/>
          <p:nvPr/>
        </p:nvSpPr>
        <p:spPr bwMode="auto">
          <a:xfrm>
            <a:off x="807563" y="4591656"/>
            <a:ext cx="2168663" cy="574966"/>
          </a:xfrm>
          <a:prstGeom prst="rect">
            <a:avLst/>
          </a:prstGeom>
          <a:noFill/>
        </p:spPr>
        <p:txBody>
          <a:bodyPr wrap="square" tIns="0" bIns="0" anchor="ctr" anchorCtr="0">
            <a:spAutoFit/>
          </a:bodyPr>
          <a:lstStyle/>
          <a:p>
            <a:pPr>
              <a:lnSpc>
                <a:spcPts val="2200"/>
              </a:lnSpc>
            </a:pPr>
            <a:r>
              <a:rPr lang="en-US" sz="2400" b="1"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Displayed</a:t>
            </a:r>
          </a:p>
          <a:p>
            <a:pPr>
              <a:lnSpc>
                <a:spcPts val="2200"/>
              </a:lnSpc>
            </a:pPr>
            <a:r>
              <a:rPr lang="en-US" sz="2400" b="1"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Form</a:t>
            </a:r>
          </a:p>
        </p:txBody>
      </p:sp>
      <p:sp>
        <p:nvSpPr>
          <p:cNvPr id="17" name="Arc 16"/>
          <p:cNvSpPr/>
          <p:nvPr/>
        </p:nvSpPr>
        <p:spPr>
          <a:xfrm rot="935907">
            <a:off x="3814949" y="1184455"/>
            <a:ext cx="1752562" cy="468312"/>
          </a:xfrm>
          <a:prstGeom prst="arc">
            <a:avLst>
              <a:gd name="adj1" fmla="val 11631009"/>
              <a:gd name="adj2" fmla="val 20854091"/>
            </a:avLst>
          </a:prstGeom>
          <a:ln>
            <a:solidFill>
              <a:srgbClr val="FF0000"/>
            </a:solidFill>
            <a:headEnd type="none" w="med" len="med"/>
            <a:tailEnd type="triangle" w="lg" len="lg"/>
          </a:ln>
        </p:spPr>
        <p:style>
          <a:lnRef idx="2">
            <a:schemeClr val="dk1"/>
          </a:lnRef>
          <a:fillRef idx="0">
            <a:schemeClr val="dk1"/>
          </a:fillRef>
          <a:effectRef idx="1">
            <a:schemeClr val="dk1"/>
          </a:effectRef>
          <a:fontRef idx="minor">
            <a:schemeClr val="tx1"/>
          </a:fontRef>
        </p:style>
        <p:txBody>
          <a:bodyPr anchor="ctr"/>
          <a:lstStyle/>
          <a:p>
            <a:pPr algn="ctr" fontAlgn="auto">
              <a:spcBef>
                <a:spcPts val="0"/>
              </a:spcBef>
              <a:spcAft>
                <a:spcPts val="0"/>
              </a:spcAft>
              <a:defRPr/>
            </a:pPr>
            <a:endParaRPr lang="en-US" sz="1800">
              <a:solidFill>
                <a:prstClr val="black"/>
              </a:solidFill>
              <a:latin typeface="Calibri"/>
            </a:endParaRPr>
          </a:p>
        </p:txBody>
      </p:sp>
      <p:cxnSp>
        <p:nvCxnSpPr>
          <p:cNvPr id="30" name="Straight Arrow Connector 29"/>
          <p:cNvCxnSpPr/>
          <p:nvPr/>
        </p:nvCxnSpPr>
        <p:spPr>
          <a:xfrm>
            <a:off x="1263650" y="2843219"/>
            <a:ext cx="0" cy="858082"/>
          </a:xfrm>
          <a:prstGeom prst="straightConnector1">
            <a:avLst/>
          </a:prstGeom>
          <a:ln>
            <a:solidFill>
              <a:srgbClr val="FF0000"/>
            </a:solidFill>
            <a:headEnd type="none" w="med" len="med"/>
            <a:tailEnd type="triangle" w="lg" len="lg"/>
          </a:ln>
        </p:spPr>
        <p:style>
          <a:lnRef idx="2">
            <a:schemeClr val="dk1"/>
          </a:lnRef>
          <a:fillRef idx="0">
            <a:schemeClr val="dk1"/>
          </a:fillRef>
          <a:effectRef idx="1">
            <a:schemeClr val="dk1"/>
          </a:effectRef>
          <a:fontRef idx="minor">
            <a:schemeClr val="tx1"/>
          </a:fontRef>
        </p:style>
      </p:cxnSp>
      <p:cxnSp>
        <p:nvCxnSpPr>
          <p:cNvPr id="133" name="Straight Arrow Connector 132"/>
          <p:cNvCxnSpPr/>
          <p:nvPr/>
        </p:nvCxnSpPr>
        <p:spPr>
          <a:xfrm>
            <a:off x="2570163" y="4612101"/>
            <a:ext cx="2802219" cy="0"/>
          </a:xfrm>
          <a:prstGeom prst="straightConnector1">
            <a:avLst/>
          </a:prstGeom>
          <a:ln>
            <a:solidFill>
              <a:srgbClr val="FF0000"/>
            </a:solidFill>
            <a:headEnd type="none" w="med" len="med"/>
            <a:tailEnd type="triangle" w="lg" len="lg"/>
          </a:ln>
        </p:spPr>
        <p:style>
          <a:lnRef idx="2">
            <a:schemeClr val="dk1"/>
          </a:lnRef>
          <a:fillRef idx="0">
            <a:schemeClr val="dk1"/>
          </a:fillRef>
          <a:effectRef idx="1">
            <a:schemeClr val="dk1"/>
          </a:effectRef>
          <a:fontRef idx="minor">
            <a:schemeClr val="tx1"/>
          </a:fontRef>
        </p:style>
      </p:cxnSp>
      <p:sp>
        <p:nvSpPr>
          <p:cNvPr id="42000" name="Rectangle 1"/>
          <p:cNvSpPr>
            <a:spLocks noChangeArrowheads="1"/>
          </p:cNvSpPr>
          <p:nvPr/>
        </p:nvSpPr>
        <p:spPr bwMode="auto">
          <a:xfrm>
            <a:off x="2238555" y="1961778"/>
            <a:ext cx="2863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dirty="0">
                <a:solidFill>
                  <a:srgbClr val="000000"/>
                </a:solidFill>
                <a:cs typeface="Arial" charset="0"/>
              </a:rPr>
              <a:t>Sends requested form/template</a:t>
            </a:r>
            <a:endParaRPr lang="en-US" sz="800" dirty="0">
              <a:solidFill>
                <a:srgbClr val="000000"/>
              </a:solidFill>
              <a:cs typeface="Arial" charset="0"/>
            </a:endParaRPr>
          </a:p>
        </p:txBody>
      </p:sp>
      <p:sp>
        <p:nvSpPr>
          <p:cNvPr id="42001" name="Rectangle 1"/>
          <p:cNvSpPr>
            <a:spLocks noChangeArrowheads="1"/>
          </p:cNvSpPr>
          <p:nvPr/>
        </p:nvSpPr>
        <p:spPr bwMode="auto">
          <a:xfrm>
            <a:off x="2446338" y="4231101"/>
            <a:ext cx="3048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a:solidFill>
                  <a:srgbClr val="000000"/>
                </a:solidFill>
                <a:cs typeface="Arial" charset="0"/>
              </a:rPr>
              <a:t>Fills, stores/transmits structured data</a:t>
            </a:r>
            <a:endParaRPr lang="en-US" sz="800">
              <a:solidFill>
                <a:srgbClr val="000000"/>
              </a:solidFill>
              <a:cs typeface="Arial" charset="0"/>
            </a:endParaRPr>
          </a:p>
        </p:txBody>
      </p:sp>
      <p:sp>
        <p:nvSpPr>
          <p:cNvPr id="42002" name="Rectangle 1"/>
          <p:cNvSpPr>
            <a:spLocks noChangeArrowheads="1"/>
          </p:cNvSpPr>
          <p:nvPr/>
        </p:nvSpPr>
        <p:spPr bwMode="auto">
          <a:xfrm>
            <a:off x="2359280" y="957208"/>
            <a:ext cx="2039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dirty="0">
                <a:solidFill>
                  <a:srgbClr val="000000"/>
                </a:solidFill>
                <a:cs typeface="Arial" charset="0"/>
              </a:rPr>
              <a:t>Sends request for form/template</a:t>
            </a:r>
            <a:endParaRPr lang="en-US" sz="800" dirty="0">
              <a:solidFill>
                <a:srgbClr val="000000"/>
              </a:solidFill>
              <a:cs typeface="Arial" charset="0"/>
            </a:endParaRPr>
          </a:p>
        </p:txBody>
      </p:sp>
      <p:sp>
        <p:nvSpPr>
          <p:cNvPr id="191" name="Oval 190"/>
          <p:cNvSpPr/>
          <p:nvPr/>
        </p:nvSpPr>
        <p:spPr>
          <a:xfrm>
            <a:off x="1331092" y="3048887"/>
            <a:ext cx="342900" cy="33972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prstClr val="black"/>
                </a:solidFill>
                <a:latin typeface="Calibri"/>
              </a:rPr>
              <a:t>3</a:t>
            </a:r>
          </a:p>
        </p:txBody>
      </p:sp>
      <p:sp>
        <p:nvSpPr>
          <p:cNvPr id="42004" name="Rectangle 1"/>
          <p:cNvSpPr>
            <a:spLocks noChangeArrowheads="1"/>
          </p:cNvSpPr>
          <p:nvPr/>
        </p:nvSpPr>
        <p:spPr bwMode="auto">
          <a:xfrm>
            <a:off x="1673992" y="3048887"/>
            <a:ext cx="17414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en-US" sz="1400" dirty="0">
                <a:solidFill>
                  <a:srgbClr val="000000"/>
                </a:solidFill>
                <a:cs typeface="Arial" charset="0"/>
              </a:rPr>
              <a:t>Converts, populates and displays form</a:t>
            </a:r>
            <a:endParaRPr lang="en-US" sz="800" dirty="0">
              <a:solidFill>
                <a:srgbClr val="000000"/>
              </a:solidFill>
              <a:cs typeface="Arial" charset="0"/>
            </a:endParaRPr>
          </a:p>
        </p:txBody>
      </p:sp>
      <p:sp>
        <p:nvSpPr>
          <p:cNvPr id="208" name="Arc 207"/>
          <p:cNvSpPr/>
          <p:nvPr/>
        </p:nvSpPr>
        <p:spPr>
          <a:xfrm rot="9676477">
            <a:off x="3877459" y="5031021"/>
            <a:ext cx="2337463" cy="468313"/>
          </a:xfrm>
          <a:prstGeom prst="arc">
            <a:avLst>
              <a:gd name="adj1" fmla="val 11327348"/>
              <a:gd name="adj2" fmla="val 20046173"/>
            </a:avLst>
          </a:prstGeom>
          <a:ln>
            <a:solidFill>
              <a:srgbClr val="FF0000"/>
            </a:solidFill>
            <a:headEnd type="none" w="med" len="med"/>
            <a:tailEnd type="triangle" w="lg" len="lg"/>
          </a:ln>
        </p:spPr>
        <p:style>
          <a:lnRef idx="2">
            <a:schemeClr val="dk1"/>
          </a:lnRef>
          <a:fillRef idx="0">
            <a:schemeClr val="dk1"/>
          </a:fillRef>
          <a:effectRef idx="1">
            <a:schemeClr val="dk1"/>
          </a:effectRef>
          <a:fontRef idx="minor">
            <a:schemeClr val="tx1"/>
          </a:fontRef>
        </p:style>
        <p:txBody>
          <a:bodyPr anchor="ctr"/>
          <a:lstStyle/>
          <a:p>
            <a:pPr algn="ctr" fontAlgn="auto">
              <a:spcBef>
                <a:spcPts val="0"/>
              </a:spcBef>
              <a:spcAft>
                <a:spcPts val="0"/>
              </a:spcAft>
              <a:defRPr/>
            </a:pPr>
            <a:endParaRPr lang="en-US" sz="1800">
              <a:solidFill>
                <a:prstClr val="black"/>
              </a:solidFill>
              <a:latin typeface="Calibri"/>
            </a:endParaRPr>
          </a:p>
        </p:txBody>
      </p:sp>
      <p:sp>
        <p:nvSpPr>
          <p:cNvPr id="42006" name="Rectangle 1"/>
          <p:cNvSpPr>
            <a:spLocks noChangeArrowheads="1"/>
          </p:cNvSpPr>
          <p:nvPr/>
        </p:nvSpPr>
        <p:spPr bwMode="auto">
          <a:xfrm>
            <a:off x="5420193" y="5417350"/>
            <a:ext cx="16160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dirty="0">
                <a:solidFill>
                  <a:srgbClr val="000000"/>
                </a:solidFill>
                <a:cs typeface="Arial" charset="0"/>
              </a:rPr>
              <a:t>Extract, Transform,</a:t>
            </a:r>
          </a:p>
          <a:p>
            <a:pPr algn="ctr"/>
            <a:r>
              <a:rPr lang="en-US" sz="1400" dirty="0">
                <a:solidFill>
                  <a:srgbClr val="000000"/>
                </a:solidFill>
                <a:cs typeface="Arial" charset="0"/>
              </a:rPr>
              <a:t>and Load Data by form/ template</a:t>
            </a:r>
            <a:endParaRPr lang="en-US" sz="800" dirty="0">
              <a:solidFill>
                <a:srgbClr val="000000"/>
              </a:solidFill>
              <a:cs typeface="Arial" charset="0"/>
            </a:endParaRPr>
          </a:p>
        </p:txBody>
      </p:sp>
      <p:sp>
        <p:nvSpPr>
          <p:cNvPr id="213" name="Rounded Rectangle 212"/>
          <p:cNvSpPr/>
          <p:nvPr/>
        </p:nvSpPr>
        <p:spPr>
          <a:xfrm>
            <a:off x="8255146" y="5929319"/>
            <a:ext cx="738188" cy="4524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80000"/>
              </a:lnSpc>
              <a:spcBef>
                <a:spcPts val="0"/>
              </a:spcBef>
              <a:spcAft>
                <a:spcPts val="0"/>
              </a:spcAft>
              <a:defRPr/>
            </a:pPr>
            <a:r>
              <a:rPr lang="en-US" sz="1100" dirty="0">
                <a:solidFill>
                  <a:prstClr val="black"/>
                </a:solidFill>
                <a:latin typeface="Calibri"/>
              </a:rPr>
              <a:t>Forms Manager</a:t>
            </a:r>
          </a:p>
        </p:txBody>
      </p:sp>
      <p:sp>
        <p:nvSpPr>
          <p:cNvPr id="214" name="Rounded Rectangle 213"/>
          <p:cNvSpPr/>
          <p:nvPr/>
        </p:nvSpPr>
        <p:spPr>
          <a:xfrm>
            <a:off x="8277371" y="5548319"/>
            <a:ext cx="788988" cy="4556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80000"/>
              </a:lnSpc>
              <a:spcBef>
                <a:spcPts val="0"/>
              </a:spcBef>
              <a:spcAft>
                <a:spcPts val="0"/>
              </a:spcAft>
              <a:defRPr/>
            </a:pPr>
            <a:r>
              <a:rPr lang="en-US" sz="1100" dirty="0">
                <a:solidFill>
                  <a:prstClr val="black"/>
                </a:solidFill>
                <a:latin typeface="Calibri"/>
              </a:rPr>
              <a:t>Forms Filler</a:t>
            </a:r>
          </a:p>
        </p:txBody>
      </p:sp>
      <p:sp>
        <p:nvSpPr>
          <p:cNvPr id="219" name="Rounded Rectangle 218"/>
          <p:cNvSpPr/>
          <p:nvPr/>
        </p:nvSpPr>
        <p:spPr>
          <a:xfrm>
            <a:off x="7934471" y="5292732"/>
            <a:ext cx="1081088" cy="1443037"/>
          </a:xfrm>
          <a:prstGeom prst="roundRect">
            <a:avLst/>
          </a:prstGeom>
          <a:noFill/>
          <a:ln>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800">
              <a:solidFill>
                <a:prstClr val="black"/>
              </a:solidFill>
              <a:latin typeface="Calibri"/>
            </a:endParaRPr>
          </a:p>
        </p:txBody>
      </p:sp>
      <p:sp>
        <p:nvSpPr>
          <p:cNvPr id="42010" name="Rectangle 1"/>
          <p:cNvSpPr>
            <a:spLocks noChangeArrowheads="1"/>
          </p:cNvSpPr>
          <p:nvPr/>
        </p:nvSpPr>
        <p:spPr bwMode="auto">
          <a:xfrm>
            <a:off x="7929709" y="5319719"/>
            <a:ext cx="1017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200" b="1">
                <a:solidFill>
                  <a:srgbClr val="000000"/>
                </a:solidFill>
                <a:cs typeface="Arial" charset="0"/>
              </a:rPr>
              <a:t>Actor Key</a:t>
            </a:r>
            <a:endParaRPr lang="en-US" sz="700" b="1">
              <a:solidFill>
                <a:srgbClr val="000000"/>
              </a:solidFill>
              <a:cs typeface="Arial" charset="0"/>
            </a:endParaRPr>
          </a:p>
        </p:txBody>
      </p:sp>
      <p:sp>
        <p:nvSpPr>
          <p:cNvPr id="223" name="Oval 222"/>
          <p:cNvSpPr/>
          <p:nvPr/>
        </p:nvSpPr>
        <p:spPr>
          <a:xfrm>
            <a:off x="8050359" y="6005519"/>
            <a:ext cx="223837" cy="22225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dirty="0">
              <a:solidFill>
                <a:prstClr val="black"/>
              </a:solidFill>
              <a:latin typeface="Calibri"/>
            </a:endParaRPr>
          </a:p>
        </p:txBody>
      </p:sp>
      <p:sp>
        <p:nvSpPr>
          <p:cNvPr id="224" name="Oval 223"/>
          <p:cNvSpPr/>
          <p:nvPr/>
        </p:nvSpPr>
        <p:spPr>
          <a:xfrm>
            <a:off x="8050359" y="5624519"/>
            <a:ext cx="223837" cy="22225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dirty="0">
              <a:solidFill>
                <a:prstClr val="black"/>
              </a:solidFill>
              <a:latin typeface="Calibri"/>
            </a:endParaRPr>
          </a:p>
        </p:txBody>
      </p:sp>
      <p:sp>
        <p:nvSpPr>
          <p:cNvPr id="42013" name="TextBox 3"/>
          <p:cNvSpPr txBox="1">
            <a:spLocks noChangeArrowheads="1"/>
          </p:cNvSpPr>
          <p:nvPr/>
        </p:nvSpPr>
        <p:spPr bwMode="auto">
          <a:xfrm>
            <a:off x="288925" y="233363"/>
            <a:ext cx="34671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lnSpc>
                <a:spcPct val="80000"/>
              </a:lnSpc>
            </a:pPr>
            <a:r>
              <a:rPr lang="en-US" b="1" dirty="0">
                <a:solidFill>
                  <a:srgbClr val="17375E"/>
                </a:solidFill>
                <a:ea typeface="ＭＳ Ｐゴシック" charset="0"/>
                <a:cs typeface="ＭＳ Ｐゴシック" charset="0"/>
              </a:rPr>
              <a:t>Structured Data Capture Workflow</a:t>
            </a:r>
          </a:p>
        </p:txBody>
      </p:sp>
      <p:cxnSp>
        <p:nvCxnSpPr>
          <p:cNvPr id="135" name="Straight Arrow Connector 134"/>
          <p:cNvCxnSpPr/>
          <p:nvPr/>
        </p:nvCxnSpPr>
        <p:spPr>
          <a:xfrm flipH="1">
            <a:off x="2363741" y="2309819"/>
            <a:ext cx="2911523" cy="0"/>
          </a:xfrm>
          <a:prstGeom prst="straightConnector1">
            <a:avLst/>
          </a:prstGeom>
          <a:ln>
            <a:solidFill>
              <a:srgbClr val="FF0000"/>
            </a:solidFill>
            <a:headEnd type="none" w="med" len="med"/>
            <a:tailEnd type="triangle" w="lg" len="lg"/>
          </a:ln>
        </p:spPr>
        <p:style>
          <a:lnRef idx="2">
            <a:schemeClr val="dk1"/>
          </a:lnRef>
          <a:fillRef idx="0">
            <a:schemeClr val="dk1"/>
          </a:fillRef>
          <a:effectRef idx="1">
            <a:schemeClr val="dk1"/>
          </a:effectRef>
          <a:fontRef idx="minor">
            <a:schemeClr val="tx1"/>
          </a:fontRef>
        </p:style>
      </p:cxnSp>
      <p:sp>
        <p:nvSpPr>
          <p:cNvPr id="138" name="Oval 137"/>
          <p:cNvSpPr/>
          <p:nvPr/>
        </p:nvSpPr>
        <p:spPr>
          <a:xfrm>
            <a:off x="4865688" y="1945902"/>
            <a:ext cx="342900" cy="33972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prstClr val="black"/>
                </a:solidFill>
                <a:latin typeface="Calibri"/>
              </a:rPr>
              <a:t>2</a:t>
            </a:r>
          </a:p>
        </p:txBody>
      </p:sp>
      <p:pic>
        <p:nvPicPr>
          <p:cNvPr id="42037" name="Picture 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180504" y="5385814"/>
            <a:ext cx="1419863" cy="1325531"/>
          </a:xfrm>
          <a:prstGeom prst="rect">
            <a:avLst/>
          </a:prstGeom>
          <a:noFill/>
          <a:ln w="9525">
            <a:solidFill>
              <a:schemeClr val="bg1">
                <a:lumMod val="95000"/>
              </a:schemeClr>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65" name="Rectangle 164"/>
          <p:cNvSpPr/>
          <p:nvPr/>
        </p:nvSpPr>
        <p:spPr bwMode="auto">
          <a:xfrm>
            <a:off x="2829416" y="5674499"/>
            <a:ext cx="2327558" cy="954749"/>
          </a:xfrm>
          <a:prstGeom prst="rect">
            <a:avLst/>
          </a:prstGeom>
          <a:noFill/>
        </p:spPr>
        <p:txBody>
          <a:bodyPr wrap="square" tIns="0" bIns="0" anchor="ctr" anchorCtr="0">
            <a:spAutoFit/>
          </a:bodyPr>
          <a:lstStyle/>
          <a:p>
            <a:pPr>
              <a:lnSpc>
                <a:spcPts val="2400"/>
              </a:lnSpc>
            </a:pPr>
            <a:r>
              <a:rPr lang="en-US" sz="3200" b="1" kern="2400" spc="50"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Structured </a:t>
            </a:r>
          </a:p>
          <a:p>
            <a:pPr>
              <a:lnSpc>
                <a:spcPts val="2400"/>
              </a:lnSpc>
            </a:pPr>
            <a:r>
              <a:rPr lang="en-US" sz="3200" b="1" kern="2400" spc="50"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Data Capture</a:t>
            </a:r>
          </a:p>
        </p:txBody>
      </p:sp>
      <p:sp>
        <p:nvSpPr>
          <p:cNvPr id="184" name="Rounded Rectangle 183"/>
          <p:cNvSpPr/>
          <p:nvPr/>
        </p:nvSpPr>
        <p:spPr>
          <a:xfrm>
            <a:off x="7366527" y="1191219"/>
            <a:ext cx="1627188" cy="376237"/>
          </a:xfrm>
          <a:prstGeom prst="roundRect">
            <a:avLst/>
          </a:prstGeom>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US" sz="1800" dirty="0">
                <a:solidFill>
                  <a:schemeClr val="tx1"/>
                </a:solidFill>
                <a:latin typeface="Calibri"/>
              </a:rPr>
              <a:t>Form Library</a:t>
            </a:r>
          </a:p>
        </p:txBody>
      </p:sp>
      <p:sp>
        <p:nvSpPr>
          <p:cNvPr id="186" name="Rounded Rectangle 185"/>
          <p:cNvSpPr/>
          <p:nvPr/>
        </p:nvSpPr>
        <p:spPr>
          <a:xfrm>
            <a:off x="7435550" y="481019"/>
            <a:ext cx="1800225" cy="1219200"/>
          </a:xfrm>
          <a:prstGeom prst="roundRect">
            <a:avLst/>
          </a:prstGeom>
          <a:noFill/>
          <a:ln>
            <a:noFill/>
          </a:ln>
          <a:effectLst/>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800">
              <a:solidFill>
                <a:prstClr val="black"/>
              </a:solidFill>
              <a:latin typeface="Calibri"/>
            </a:endParaRPr>
          </a:p>
        </p:txBody>
      </p:sp>
      <p:sp>
        <p:nvSpPr>
          <p:cNvPr id="188" name="Rounded Rectangle 187"/>
          <p:cNvSpPr/>
          <p:nvPr/>
        </p:nvSpPr>
        <p:spPr>
          <a:xfrm>
            <a:off x="8251971" y="6251582"/>
            <a:ext cx="1031875" cy="4524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80000"/>
              </a:lnSpc>
              <a:spcBef>
                <a:spcPts val="0"/>
              </a:spcBef>
              <a:spcAft>
                <a:spcPts val="0"/>
              </a:spcAft>
              <a:defRPr/>
            </a:pPr>
            <a:r>
              <a:rPr lang="en-US" sz="1100" dirty="0">
                <a:solidFill>
                  <a:prstClr val="black"/>
                </a:solidFill>
                <a:latin typeface="Calibri"/>
              </a:rPr>
              <a:t>External Repository</a:t>
            </a:r>
          </a:p>
        </p:txBody>
      </p:sp>
      <p:sp>
        <p:nvSpPr>
          <p:cNvPr id="189" name="Oval 188"/>
          <p:cNvSpPr/>
          <p:nvPr/>
        </p:nvSpPr>
        <p:spPr>
          <a:xfrm>
            <a:off x="8050359" y="6424619"/>
            <a:ext cx="223837" cy="222250"/>
          </a:xfrm>
          <a:prstGeom prst="ellipse">
            <a:avLst/>
          </a:prstGeom>
          <a:solidFill>
            <a:srgbClr val="B3A2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dirty="0">
              <a:solidFill>
                <a:prstClr val="black"/>
              </a:solidFill>
              <a:latin typeface="Calibri"/>
            </a:endParaRPr>
          </a:p>
        </p:txBody>
      </p:sp>
      <p:sp>
        <p:nvSpPr>
          <p:cNvPr id="76" name="Rectangle 75"/>
          <p:cNvSpPr/>
          <p:nvPr/>
        </p:nvSpPr>
        <p:spPr bwMode="auto">
          <a:xfrm>
            <a:off x="7617941" y="1634840"/>
            <a:ext cx="1526059" cy="574966"/>
          </a:xfrm>
          <a:prstGeom prst="rect">
            <a:avLst/>
          </a:prstGeom>
          <a:noFill/>
        </p:spPr>
        <p:txBody>
          <a:bodyPr wrap="square" tIns="0" bIns="0" anchor="ctr" anchorCtr="0">
            <a:spAutoFit/>
          </a:bodyPr>
          <a:lstStyle/>
          <a:p>
            <a:pPr>
              <a:lnSpc>
                <a:spcPts val="2200"/>
              </a:lnSpc>
            </a:pPr>
            <a:r>
              <a:rPr lang="en-US" sz="2400" b="1"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Metadata</a:t>
            </a:r>
          </a:p>
          <a:p>
            <a:pPr>
              <a:lnSpc>
                <a:spcPts val="2200"/>
              </a:lnSpc>
            </a:pPr>
            <a:r>
              <a:rPr lang="en-US" sz="2400" b="1"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Source</a:t>
            </a:r>
          </a:p>
        </p:txBody>
      </p:sp>
      <p:sp>
        <p:nvSpPr>
          <p:cNvPr id="2" name="Rounded Rectangle 1"/>
          <p:cNvSpPr/>
          <p:nvPr/>
        </p:nvSpPr>
        <p:spPr>
          <a:xfrm>
            <a:off x="476250" y="936951"/>
            <a:ext cx="6737349" cy="4256486"/>
          </a:xfrm>
          <a:prstGeom prst="roundRect">
            <a:avLst/>
          </a:prstGeom>
          <a:noFill/>
          <a:ln>
            <a:solidFill>
              <a:schemeClr val="bg1">
                <a:lumMod val="65000"/>
              </a:schemeClr>
            </a:solidFill>
            <a:prstDash val="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42034" name="TextBox 3"/>
          <p:cNvSpPr txBox="1">
            <a:spLocks noChangeArrowheads="1"/>
          </p:cNvSpPr>
          <p:nvPr/>
        </p:nvSpPr>
        <p:spPr bwMode="auto">
          <a:xfrm rot="-5400000">
            <a:off x="-731925" y="2171103"/>
            <a:ext cx="2051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800" b="1" dirty="0">
                <a:solidFill>
                  <a:schemeClr val="bg1">
                    <a:lumMod val="65000"/>
                  </a:schemeClr>
                </a:solidFill>
                <a:latin typeface="Arial" panose="020B0604020202020204" pitchFamily="34" charset="0"/>
                <a:ea typeface="ＭＳ Ｐゴシック" charset="0"/>
                <a:cs typeface="Arial" panose="020B0604020202020204" pitchFamily="34" charset="0"/>
              </a:rPr>
              <a:t>SDC Scope</a:t>
            </a:r>
          </a:p>
        </p:txBody>
      </p:sp>
      <p:sp>
        <p:nvSpPr>
          <p:cNvPr id="4" name="Can 3"/>
          <p:cNvSpPr/>
          <p:nvPr/>
        </p:nvSpPr>
        <p:spPr>
          <a:xfrm>
            <a:off x="5420192" y="1036348"/>
            <a:ext cx="1260121" cy="1370192"/>
          </a:xfrm>
          <a:prstGeom prst="can">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en-US" sz="1200" b="1" dirty="0">
                <a:solidFill>
                  <a:schemeClr val="bg1">
                    <a:lumMod val="50000"/>
                  </a:schemeClr>
                </a:solidFill>
              </a:rPr>
              <a:t>Form/Template</a:t>
            </a:r>
          </a:p>
          <a:p>
            <a:pPr algn="ctr"/>
            <a:r>
              <a:rPr lang="en-US" sz="1200" b="1" dirty="0">
                <a:solidFill>
                  <a:schemeClr val="bg1">
                    <a:lumMod val="50000"/>
                  </a:schemeClr>
                </a:solidFill>
              </a:rPr>
              <a:t>Repository</a:t>
            </a:r>
          </a:p>
        </p:txBody>
      </p:sp>
      <p:sp>
        <p:nvSpPr>
          <p:cNvPr id="41" name="Rectangle 40"/>
          <p:cNvSpPr/>
          <p:nvPr/>
        </p:nvSpPr>
        <p:spPr bwMode="auto">
          <a:xfrm>
            <a:off x="5104805" y="2531974"/>
            <a:ext cx="2151011" cy="564257"/>
          </a:xfrm>
          <a:prstGeom prst="rect">
            <a:avLst/>
          </a:prstGeom>
          <a:noFill/>
        </p:spPr>
        <p:txBody>
          <a:bodyPr wrap="square" tIns="0" bIns="0" anchor="ctr" anchorCtr="0">
            <a:spAutoFit/>
          </a:bodyPr>
          <a:lstStyle/>
          <a:p>
            <a:pPr>
              <a:lnSpc>
                <a:spcPts val="2200"/>
              </a:lnSpc>
            </a:pPr>
            <a:r>
              <a:rPr lang="en-US" sz="2400" b="1"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Specified</a:t>
            </a:r>
          </a:p>
          <a:p>
            <a:pPr>
              <a:lnSpc>
                <a:spcPts val="2200"/>
              </a:lnSpc>
            </a:pPr>
            <a:r>
              <a:rPr lang="en-US" sz="2400" b="1" dirty="0">
                <a:ln w="12700">
                  <a:solidFill>
                    <a:schemeClr val="tx2">
                      <a:lumMod val="75000"/>
                    </a:schemeClr>
                  </a:solidFill>
                  <a:prstDash val="solid"/>
                </a:ln>
                <a:solidFill>
                  <a:schemeClr val="bg2">
                    <a:tint val="85000"/>
                    <a:satMod val="155000"/>
                  </a:schemeClr>
                </a:solidFill>
                <a:effectLst>
                  <a:outerShdw blurRad="50800" dist="38100" dir="2700000" algn="tl" rotWithShape="0">
                    <a:prstClr val="black">
                      <a:alpha val="40000"/>
                    </a:prstClr>
                  </a:outerShdw>
                </a:effectLst>
                <a:latin typeface="Calibri"/>
              </a:rPr>
              <a:t>Form/Template</a:t>
            </a:r>
          </a:p>
        </p:txBody>
      </p:sp>
      <p:sp>
        <p:nvSpPr>
          <p:cNvPr id="7" name="Left Brace 6"/>
          <p:cNvSpPr/>
          <p:nvPr/>
        </p:nvSpPr>
        <p:spPr>
          <a:xfrm>
            <a:off x="6680314" y="585917"/>
            <a:ext cx="856828" cy="1114302"/>
          </a:xfrm>
          <a:prstGeom prst="leftBrace">
            <a:avLst>
              <a:gd name="adj1" fmla="val 13863"/>
              <a:gd name="adj2" fmla="val 786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5118" y="1858945"/>
            <a:ext cx="1172223" cy="649583"/>
          </a:xfrm>
          <a:prstGeom prst="rect">
            <a:avLst/>
          </a:prstGeom>
          <a:noFill/>
          <a:ln w="9525">
            <a:no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6406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FHIR SDC Profile</a:t>
            </a:r>
          </a:p>
        </p:txBody>
      </p:sp>
      <p:sp>
        <p:nvSpPr>
          <p:cNvPr id="5" name="Content Placeholder 4"/>
          <p:cNvSpPr>
            <a:spLocks noGrp="1"/>
          </p:cNvSpPr>
          <p:nvPr>
            <p:ph idx="1"/>
          </p:nvPr>
        </p:nvSpPr>
        <p:spPr>
          <a:xfrm>
            <a:off x="381000" y="1143000"/>
            <a:ext cx="7968673" cy="5044567"/>
          </a:xfrm>
        </p:spPr>
        <p:txBody>
          <a:bodyPr>
            <a:normAutofit/>
          </a:bodyPr>
          <a:lstStyle/>
          <a:p>
            <a:r>
              <a:rPr lang="en-US" dirty="0"/>
              <a:t>Based on the HL7 FHIR STU Standard.</a:t>
            </a:r>
          </a:p>
          <a:p>
            <a:r>
              <a:rPr lang="en-US" dirty="0"/>
              <a:t>First published in October 2015.</a:t>
            </a:r>
          </a:p>
          <a:p>
            <a:r>
              <a:rPr lang="en-US" dirty="0"/>
              <a:t>Current version published for comment September 2016. </a:t>
            </a:r>
          </a:p>
          <a:p>
            <a:pPr lvl="1"/>
            <a:r>
              <a:rPr lang="en-US" dirty="0">
                <a:hlinkClick r:id="rId3"/>
              </a:rPr>
              <a:t>http://hl7.org/fhir/2016Sep/index.html</a:t>
            </a:r>
            <a:r>
              <a:rPr lang="en-US" dirty="0"/>
              <a:t> </a:t>
            </a:r>
          </a:p>
          <a:p>
            <a:r>
              <a:rPr lang="en-US" dirty="0"/>
              <a:t>Supports clinical systems in the </a:t>
            </a:r>
            <a:r>
              <a:rPr lang="en-US" b="1" dirty="0"/>
              <a:t>creation and population of forms</a:t>
            </a:r>
            <a:r>
              <a:rPr lang="en-US" dirty="0"/>
              <a:t> with patient-specific data.</a:t>
            </a:r>
          </a:p>
          <a:p>
            <a:r>
              <a:rPr lang="en-US" dirty="0"/>
              <a:t>Defines a mechanism for </a:t>
            </a:r>
            <a:r>
              <a:rPr lang="en-US" b="1" dirty="0"/>
              <a:t>linking questions in forms to pre-defined data elements </a:t>
            </a:r>
            <a:r>
              <a:rPr lang="en-US" dirty="0"/>
              <a:t>and enables systems to </a:t>
            </a:r>
            <a:r>
              <a:rPr lang="en-US" b="1" dirty="0"/>
              <a:t>automatically populate portions of the form</a:t>
            </a:r>
            <a:r>
              <a:rPr lang="en-US" dirty="0"/>
              <a:t> based on existing data (from an EHR or other system). </a:t>
            </a:r>
          </a:p>
        </p:txBody>
      </p:sp>
    </p:spTree>
    <p:extLst>
      <p:ext uri="{BB962C8B-B14F-4D97-AF65-F5344CB8AC3E}">
        <p14:creationId xmlns:p14="http://schemas.microsoft.com/office/powerpoint/2010/main" val="196123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FHIR SDC Profile Milestones</a:t>
            </a:r>
          </a:p>
        </p:txBody>
      </p:sp>
      <p:sp>
        <p:nvSpPr>
          <p:cNvPr id="3" name="Content Placeholder 2"/>
          <p:cNvSpPr>
            <a:spLocks noGrp="1"/>
          </p:cNvSpPr>
          <p:nvPr>
            <p:ph idx="1"/>
          </p:nvPr>
        </p:nvSpPr>
        <p:spPr>
          <a:xfrm>
            <a:off x="457199" y="1132877"/>
            <a:ext cx="8449733" cy="4984376"/>
          </a:xfrm>
        </p:spPr>
        <p:txBody>
          <a:bodyPr>
            <a:normAutofit/>
          </a:bodyPr>
          <a:lstStyle/>
          <a:p>
            <a:r>
              <a:rPr lang="en-US" dirty="0"/>
              <a:t>Kickoff for FHIR SDC Profile – May 2014</a:t>
            </a:r>
          </a:p>
          <a:p>
            <a:r>
              <a:rPr lang="en-US" dirty="0"/>
              <a:t>Draft for Comment Ballot – September 2014</a:t>
            </a:r>
          </a:p>
          <a:p>
            <a:r>
              <a:rPr lang="en-US" dirty="0"/>
              <a:t>Virtual Connectathons – April 2015 and August 2015</a:t>
            </a:r>
          </a:p>
          <a:p>
            <a:r>
              <a:rPr lang="en-US" dirty="0"/>
              <a:t>FHIR SDC Profiles and DSTU Ballot – May 2015</a:t>
            </a:r>
          </a:p>
          <a:p>
            <a:r>
              <a:rPr lang="en-US" dirty="0"/>
              <a:t>FHIR DSTU published – September 2015</a:t>
            </a:r>
          </a:p>
          <a:p>
            <a:r>
              <a:rPr lang="en-US" dirty="0"/>
              <a:t>FHIR Connectathon Participation – October 2015, January 2016, May 2016, September 2016, and January 2017</a:t>
            </a:r>
          </a:p>
          <a:p>
            <a:r>
              <a:rPr lang="en-US" b="1" dirty="0">
                <a:solidFill>
                  <a:srgbClr val="000000"/>
                </a:solidFill>
                <a:latin typeface="Calibri" charset="0"/>
                <a:ea typeface="MS PGothic" charset="0"/>
                <a:cs typeface="MS PGothic" charset="0"/>
              </a:rPr>
              <a:t>Revised FHIR SDC Profile published for comment – September 2016</a:t>
            </a:r>
          </a:p>
          <a:p>
            <a:r>
              <a:rPr lang="en-US" i="1" dirty="0">
                <a:solidFill>
                  <a:schemeClr val="tx1"/>
                </a:solidFill>
              </a:rPr>
              <a:t>Final publication will be with FHIR CORE STU planned – March 2017</a:t>
            </a:r>
          </a:p>
          <a:p>
            <a:r>
              <a:rPr lang="en-US" i="1" dirty="0">
                <a:solidFill>
                  <a:schemeClr val="tx1"/>
                </a:solidFill>
              </a:rPr>
              <a:t>HIMSS Participation planned – February 2017</a:t>
            </a:r>
          </a:p>
          <a:p>
            <a:endParaRPr lang="en-US" i="1" dirty="0">
              <a:solidFill>
                <a:schemeClr val="tx1"/>
              </a:solidFill>
            </a:endParaRPr>
          </a:p>
        </p:txBody>
      </p:sp>
      <p:sp>
        <p:nvSpPr>
          <p:cNvPr id="4" name="Slide Number Placeholder 3"/>
          <p:cNvSpPr>
            <a:spLocks noGrp="1"/>
          </p:cNvSpPr>
          <p:nvPr>
            <p:ph type="sldNum" sz="quarter" idx="12"/>
          </p:nvPr>
        </p:nvSpPr>
        <p:spPr/>
        <p:txBody>
          <a:bodyPr/>
          <a:lstStyle/>
          <a:p>
            <a:fld id="{0D942ED2-5804-4B47-B474-A096C88DC8AF}" type="slidenum">
              <a:rPr lang="en-US" smtClean="0"/>
              <a:pPr/>
              <a:t>6</a:t>
            </a:fld>
            <a:endParaRPr lang="en-US" dirty="0"/>
          </a:p>
        </p:txBody>
      </p:sp>
    </p:spTree>
    <p:extLst>
      <p:ext uri="{BB962C8B-B14F-4D97-AF65-F5344CB8AC3E}">
        <p14:creationId xmlns:p14="http://schemas.microsoft.com/office/powerpoint/2010/main" val="236156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IHE SDC Profile</a:t>
            </a:r>
          </a:p>
        </p:txBody>
      </p:sp>
      <p:sp>
        <p:nvSpPr>
          <p:cNvPr id="5" name="Content Placeholder 4"/>
          <p:cNvSpPr>
            <a:spLocks noGrp="1"/>
          </p:cNvSpPr>
          <p:nvPr>
            <p:ph idx="1"/>
          </p:nvPr>
        </p:nvSpPr>
        <p:spPr>
          <a:xfrm>
            <a:off x="457200" y="1187140"/>
            <a:ext cx="7611035" cy="4777654"/>
          </a:xfrm>
        </p:spPr>
        <p:txBody>
          <a:bodyPr>
            <a:normAutofit/>
          </a:bodyPr>
          <a:lstStyle/>
          <a:p>
            <a:r>
              <a:rPr lang="en-US" dirty="0"/>
              <a:t>Part of IHE’s Quality, Research and Public Health Technical Framework (Revision 0.1)</a:t>
            </a:r>
          </a:p>
          <a:p>
            <a:r>
              <a:rPr lang="en-US" dirty="0"/>
              <a:t>Version 2.1 was published as Standard for Trial Implementation in October 2016</a:t>
            </a:r>
          </a:p>
          <a:p>
            <a:r>
              <a:rPr lang="en-US" dirty="0"/>
              <a:t>Provides specifications to enable an Electronic Health Record (EHR) system to </a:t>
            </a:r>
            <a:r>
              <a:rPr lang="en-US" b="1" dirty="0"/>
              <a:t>retrieve a form</a:t>
            </a:r>
            <a:r>
              <a:rPr lang="en-US" dirty="0"/>
              <a:t>, </a:t>
            </a:r>
            <a:r>
              <a:rPr lang="en-US" b="1" dirty="0"/>
              <a:t>populate it </a:t>
            </a:r>
            <a:r>
              <a:rPr lang="en-US" dirty="0"/>
              <a:t>with existing data, </a:t>
            </a:r>
            <a:r>
              <a:rPr lang="en-US" b="1" dirty="0"/>
              <a:t>add additional data</a:t>
            </a:r>
            <a:r>
              <a:rPr lang="en-US" dirty="0"/>
              <a:t>, then </a:t>
            </a:r>
            <a:r>
              <a:rPr lang="en-US" b="1" dirty="0"/>
              <a:t>submit the completed form</a:t>
            </a:r>
            <a:r>
              <a:rPr lang="en-US" dirty="0"/>
              <a:t>.</a:t>
            </a:r>
          </a:p>
          <a:p>
            <a:r>
              <a:rPr lang="en-US" dirty="0">
                <a:hlinkClick r:id="rId3"/>
              </a:rPr>
              <a:t>http://ihe.net/Technical_Frameworks</a:t>
            </a:r>
            <a:r>
              <a:rPr lang="en-US" dirty="0"/>
              <a:t> </a:t>
            </a:r>
          </a:p>
        </p:txBody>
      </p:sp>
    </p:spTree>
    <p:extLst>
      <p:ext uri="{BB962C8B-B14F-4D97-AF65-F5344CB8AC3E}">
        <p14:creationId xmlns:p14="http://schemas.microsoft.com/office/powerpoint/2010/main" val="8003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IHE SDC Profile Milestones</a:t>
            </a:r>
          </a:p>
        </p:txBody>
      </p:sp>
      <p:sp>
        <p:nvSpPr>
          <p:cNvPr id="4" name="Slide Number Placeholder 3"/>
          <p:cNvSpPr>
            <a:spLocks noGrp="1"/>
          </p:cNvSpPr>
          <p:nvPr>
            <p:ph type="sldNum" sz="quarter" idx="12"/>
          </p:nvPr>
        </p:nvSpPr>
        <p:spPr/>
        <p:txBody>
          <a:bodyPr/>
          <a:lstStyle/>
          <a:p>
            <a:fld id="{0D942ED2-5804-4B47-B474-A096C88DC8AF}" type="slidenum">
              <a:rPr lang="en-US" smtClean="0"/>
              <a:pPr/>
              <a:t>8</a:t>
            </a:fld>
            <a:endParaRPr lang="en-US" dirty="0"/>
          </a:p>
        </p:txBody>
      </p:sp>
      <p:sp>
        <p:nvSpPr>
          <p:cNvPr id="5" name="Content Placeholder 4"/>
          <p:cNvSpPr>
            <a:spLocks noGrp="1"/>
          </p:cNvSpPr>
          <p:nvPr>
            <p:ph idx="1"/>
          </p:nvPr>
        </p:nvSpPr>
        <p:spPr>
          <a:xfrm>
            <a:off x="379562" y="1084729"/>
            <a:ext cx="8612038" cy="5505852"/>
          </a:xfrm>
        </p:spPr>
        <p:txBody>
          <a:bodyPr>
            <a:normAutofit lnSpcReduction="10000"/>
          </a:bodyPr>
          <a:lstStyle/>
          <a:p>
            <a:r>
              <a:rPr lang="en-US" dirty="0"/>
              <a:t>Balloted IHE SDC Profile through QRPH – Aug 2014</a:t>
            </a:r>
          </a:p>
          <a:p>
            <a:r>
              <a:rPr lang="en-US" dirty="0"/>
              <a:t>Published – September 2014</a:t>
            </a:r>
          </a:p>
          <a:p>
            <a:pPr lvl="1"/>
            <a:r>
              <a:rPr lang="en-US" dirty="0">
                <a:hlinkClick r:id="rId2"/>
              </a:rPr>
              <a:t>http://ihe.net/Technical_Frameworks/#qrph</a:t>
            </a:r>
            <a:r>
              <a:rPr lang="en-US" dirty="0"/>
              <a:t>  </a:t>
            </a:r>
          </a:p>
          <a:p>
            <a:r>
              <a:rPr lang="en-US" dirty="0"/>
              <a:t>IHE Connectathon Participation – January 2015 and January 2016</a:t>
            </a:r>
          </a:p>
          <a:p>
            <a:r>
              <a:rPr lang="en-US" dirty="0"/>
              <a:t>HIMSS Participation – March 2015 and March 2016</a:t>
            </a:r>
          </a:p>
          <a:p>
            <a:r>
              <a:rPr lang="en-US" dirty="0"/>
              <a:t>Revised IHE SDC Profile Published – October 2015</a:t>
            </a:r>
          </a:p>
          <a:p>
            <a:r>
              <a:rPr lang="en-US" dirty="0"/>
              <a:t>IHE SDC Pilots – October 2015 through October 2016</a:t>
            </a:r>
          </a:p>
          <a:p>
            <a:r>
              <a:rPr lang="en-US" dirty="0"/>
              <a:t>2</a:t>
            </a:r>
            <a:r>
              <a:rPr lang="en-US" baseline="30000" dirty="0"/>
              <a:t>nd</a:t>
            </a:r>
            <a:r>
              <a:rPr lang="en-US" dirty="0"/>
              <a:t> Revised IHE SDC Profile Published for Comment – July 2016</a:t>
            </a:r>
          </a:p>
          <a:p>
            <a:r>
              <a:rPr lang="en-US" b="1" dirty="0">
                <a:solidFill>
                  <a:schemeClr val="tx1"/>
                </a:solidFill>
              </a:rPr>
              <a:t>Version 2.1 Published as Standard for Trial Implementation – October 2016</a:t>
            </a:r>
          </a:p>
          <a:p>
            <a:r>
              <a:rPr lang="en-US" i="1" dirty="0">
                <a:solidFill>
                  <a:schemeClr val="tx1"/>
                </a:solidFill>
              </a:rPr>
              <a:t>IHE NA Connectathon 2017 participation planned – January 2017</a:t>
            </a:r>
          </a:p>
          <a:p>
            <a:r>
              <a:rPr lang="en-US" i="1" dirty="0">
                <a:solidFill>
                  <a:schemeClr val="tx1"/>
                </a:solidFill>
              </a:rPr>
              <a:t>HIMSS participation planned – February 2017</a:t>
            </a:r>
          </a:p>
          <a:p>
            <a:endParaRPr lang="en-US" dirty="0"/>
          </a:p>
          <a:p>
            <a:endParaRPr lang="en-US" dirty="0"/>
          </a:p>
        </p:txBody>
      </p:sp>
    </p:spTree>
    <p:extLst>
      <p:ext uri="{BB962C8B-B14F-4D97-AF65-F5344CB8AC3E}">
        <p14:creationId xmlns:p14="http://schemas.microsoft.com/office/powerpoint/2010/main" val="3395072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Data Capture will be at HIMSS 2017!</a:t>
            </a:r>
          </a:p>
        </p:txBody>
      </p:sp>
      <p:sp>
        <p:nvSpPr>
          <p:cNvPr id="3" name="Content Placeholder 2"/>
          <p:cNvSpPr>
            <a:spLocks noGrp="1"/>
          </p:cNvSpPr>
          <p:nvPr>
            <p:ph idx="1"/>
          </p:nvPr>
        </p:nvSpPr>
        <p:spPr/>
        <p:txBody>
          <a:bodyPr/>
          <a:lstStyle/>
          <a:p>
            <a:r>
              <a:rPr lang="en-US" dirty="0"/>
              <a:t>In conjunction with ONC, the New York City Department of Health (NYCDH), Center for Disease Control (CDC), Epic, the College of American Pathologists (CAP) and JBS will be participating in and demonstrating SDC at the HIMSS 2017 Conference and Exhibition in February. </a:t>
            </a:r>
          </a:p>
          <a:p>
            <a:r>
              <a:rPr lang="en-US" dirty="0"/>
              <a:t>Both the SDC FHIR Profiles and the SDC IHE Profile will be demonstrated in support of electronic case reporting scenarios and use cases. </a:t>
            </a:r>
          </a:p>
        </p:txBody>
      </p:sp>
      <p:sp>
        <p:nvSpPr>
          <p:cNvPr id="4" name="Footer Placeholder 3"/>
          <p:cNvSpPr>
            <a:spLocks noGrp="1"/>
          </p:cNvSpPr>
          <p:nvPr>
            <p:ph type="ftr" sz="quarter" idx="11"/>
          </p:nvPr>
        </p:nvSpPr>
        <p:spPr/>
        <p:txBody>
          <a:bodyPr/>
          <a:lstStyle/>
          <a:p>
            <a:r>
              <a:rPr lang="en-US"/>
              <a:t>2016 ONC Annual Meeting: Committed to Better Health through IT</a:t>
            </a:r>
          </a:p>
        </p:txBody>
      </p:sp>
      <p:sp>
        <p:nvSpPr>
          <p:cNvPr id="5" name="Slide Number Placeholder 4"/>
          <p:cNvSpPr>
            <a:spLocks noGrp="1"/>
          </p:cNvSpPr>
          <p:nvPr>
            <p:ph type="sldNum" sz="quarter" idx="12"/>
          </p:nvPr>
        </p:nvSpPr>
        <p:spPr/>
        <p:txBody>
          <a:bodyPr/>
          <a:lstStyle/>
          <a:p>
            <a:fld id="{22FFB6AE-E1BF-994E-8E90-6BA7B36DE5DD}" type="slidenum">
              <a:rPr lang="en-US" smtClean="0"/>
              <a:t>9</a:t>
            </a:fld>
            <a:endParaRPr lang="en-US"/>
          </a:p>
        </p:txBody>
      </p:sp>
    </p:spTree>
    <p:extLst>
      <p:ext uri="{BB962C8B-B14F-4D97-AF65-F5344CB8AC3E}">
        <p14:creationId xmlns:p14="http://schemas.microsoft.com/office/powerpoint/2010/main" val="2774091605"/>
      </p:ext>
    </p:extLst>
  </p:cSld>
  <p:clrMapOvr>
    <a:masterClrMapping/>
  </p:clrMapOvr>
</p:sld>
</file>

<file path=ppt/theme/theme1.xml><?xml version="1.0" encoding="utf-8"?>
<a:theme xmlns:a="http://schemas.openxmlformats.org/drawingml/2006/main" name="Office Theme">
  <a:themeElements>
    <a:clrScheme name="ONC 1">
      <a:dk1>
        <a:srgbClr val="3C3C3B"/>
      </a:dk1>
      <a:lt1>
        <a:sysClr val="window" lastClr="FFFFFF"/>
      </a:lt1>
      <a:dk2>
        <a:srgbClr val="07538F"/>
      </a:dk2>
      <a:lt2>
        <a:srgbClr val="FFEBAF"/>
      </a:lt2>
      <a:accent1>
        <a:srgbClr val="056DB1"/>
      </a:accent1>
      <a:accent2>
        <a:srgbClr val="00A8E1"/>
      </a:accent2>
      <a:accent3>
        <a:srgbClr val="FFC425"/>
      </a:accent3>
      <a:accent4>
        <a:srgbClr val="EA9C1C"/>
      </a:accent4>
      <a:accent5>
        <a:srgbClr val="ED1C24"/>
      </a:accent5>
      <a:accent6>
        <a:srgbClr val="16B0A5"/>
      </a:accent6>
      <a:hlink>
        <a:srgbClr val="0000FF"/>
      </a:hlink>
      <a:folHlink>
        <a:srgbClr val="68306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104ac536-2e3c-4ac9-b234-18e9be322d0c">FMEJVNC76M2R-136-1982</_dlc_DocId>
    <TAGSTaxHTField0 xmlns="0460abca-03e2-4a8b-bc48-cdd6cbafc9ad">
      <Terms xmlns="http://schemas.microsoft.com/office/infopath/2007/PartnerControls"/>
    </TAGSTaxHTField0>
    <TaxCatchAll xmlns="104ac536-2e3c-4ac9-b234-18e9be322d0c"/>
    <_dlc_DocIdUrl xmlns="104ac536-2e3c-4ac9-b234-18e9be322d0c">
      <Url>http://oncintranet.hhs.gov/division/pdnc/ooc/_layouts/DocIdRedir.aspx?ID=FMEJVNC76M2R-136-1982</Url>
      <Description>FMEJVNC76M2R-136-1982</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EB276EA3E56A1F42A379CF48D9857060" ma:contentTypeVersion="10" ma:contentTypeDescription="Create a new document." ma:contentTypeScope="" ma:versionID="7219703b9a2c4f6cbea218b286d1fcdd">
  <xsd:schema xmlns:xsd="http://www.w3.org/2001/XMLSchema" xmlns:xs="http://www.w3.org/2001/XMLSchema" xmlns:p="http://schemas.microsoft.com/office/2006/metadata/properties" xmlns:ns2="104ac536-2e3c-4ac9-b234-18e9be322d0c" xmlns:ns3="0460abca-03e2-4a8b-bc48-cdd6cbafc9ad" targetNamespace="http://schemas.microsoft.com/office/2006/metadata/properties" ma:root="true" ma:fieldsID="6bab689b723ffe52d9cd8c8a345144c7" ns2:_="" ns3:_="">
    <xsd:import namespace="104ac536-2e3c-4ac9-b234-18e9be322d0c"/>
    <xsd:import namespace="0460abca-03e2-4a8b-bc48-cdd6cbafc9ad"/>
    <xsd:element name="properties">
      <xsd:complexType>
        <xsd:sequence>
          <xsd:element name="documentManagement">
            <xsd:complexType>
              <xsd:all>
                <xsd:element ref="ns2:TaxCatchAll" minOccurs="0"/>
                <xsd:element ref="ns3:TAGSTaxHTField0"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ac536-2e3c-4ac9-b234-18e9be322d0c"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5fbad4d5-7ffe-4cc6-b42b-c4a43df7fd08}" ma:internalName="TaxCatchAll" ma:showField="CatchAllData" ma:web="104ac536-2e3c-4ac9-b234-18e9be322d0c">
      <xsd:complexType>
        <xsd:complexContent>
          <xsd:extension base="dms:MultiChoiceLookup">
            <xsd:sequence>
              <xsd:element name="Value" type="dms:Lookup" maxOccurs="unbounded" minOccurs="0" nillable="true"/>
            </xsd:sequence>
          </xsd:extension>
        </xsd:complexContent>
      </xsd:complexType>
    </xsd:element>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460abca-03e2-4a8b-bc48-cdd6cbafc9ad" elementFormDefault="qualified">
    <xsd:import namespace="http://schemas.microsoft.com/office/2006/documentManagement/types"/>
    <xsd:import namespace="http://schemas.microsoft.com/office/infopath/2007/PartnerControls"/>
    <xsd:element name="TAGSTaxHTField0" ma:index="10" nillable="true" ma:taxonomy="true" ma:internalName="TAGSTaxHTField0" ma:taxonomyFieldName="TAGS" ma:displayName="TAGS" ma:readOnly="false" ma:default="" ma:fieldId="{2978e282-68a9-41df-9202-2cb32714e465}" ma:taxonomyMulti="true" ma:sspId="103c0b3b-82f9-46c0-9c43-22d63ed4aa74" ma:termSetId="4bd4d5db-2a54-44bc-89ef-e540a0df3c8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04EC37-1406-4F03-BF44-D2C98F7941FA}">
  <ds:schemaRefs>
    <ds:schemaRef ds:uri="http://schemas.microsoft.com/sharepoint/events"/>
  </ds:schemaRefs>
</ds:datastoreItem>
</file>

<file path=customXml/itemProps2.xml><?xml version="1.0" encoding="utf-8"?>
<ds:datastoreItem xmlns:ds="http://schemas.openxmlformats.org/officeDocument/2006/customXml" ds:itemID="{014C3E14-501D-42BC-A629-74E6EBB7B91A}">
  <ds:schemaRefs>
    <ds:schemaRef ds:uri="http://schemas.microsoft.com/office/2006/documentManagement/types"/>
    <ds:schemaRef ds:uri="http://schemas.microsoft.com/office/infopath/2007/PartnerControls"/>
    <ds:schemaRef ds:uri="http://www.w3.org/XML/1998/namespace"/>
    <ds:schemaRef ds:uri="http://purl.org/dc/dcmitype/"/>
    <ds:schemaRef ds:uri="http://schemas.openxmlformats.org/package/2006/metadata/core-properties"/>
    <ds:schemaRef ds:uri="0460abca-03e2-4a8b-bc48-cdd6cbafc9ad"/>
    <ds:schemaRef ds:uri="http://purl.org/dc/terms/"/>
    <ds:schemaRef ds:uri="http://purl.org/dc/elements/1.1/"/>
    <ds:schemaRef ds:uri="104ac536-2e3c-4ac9-b234-18e9be322d0c"/>
    <ds:schemaRef ds:uri="http://schemas.microsoft.com/office/2006/metadata/properties"/>
  </ds:schemaRefs>
</ds:datastoreItem>
</file>

<file path=customXml/itemProps3.xml><?xml version="1.0" encoding="utf-8"?>
<ds:datastoreItem xmlns:ds="http://schemas.openxmlformats.org/officeDocument/2006/customXml" ds:itemID="{CE791015-B97B-4BB9-9954-8EBA5955142F}">
  <ds:schemaRefs>
    <ds:schemaRef ds:uri="http://schemas.microsoft.com/sharepoint/v3/contenttype/forms"/>
  </ds:schemaRefs>
</ds:datastoreItem>
</file>

<file path=customXml/itemProps4.xml><?xml version="1.0" encoding="utf-8"?>
<ds:datastoreItem xmlns:ds="http://schemas.openxmlformats.org/officeDocument/2006/customXml" ds:itemID="{A2C49151-65FD-497F-92C4-36DE094A22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4ac536-2e3c-4ac9-b234-18e9be322d0c"/>
    <ds:schemaRef ds:uri="0460abca-03e2-4a8b-bc48-cdd6cbafc9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547</TotalTime>
  <Words>1100</Words>
  <Application>Microsoft Office PowerPoint</Application>
  <PresentationFormat>On-screen Show (4:3)</PresentationFormat>
  <Paragraphs>166</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PGothic</vt:lpstr>
      <vt:lpstr>MS PGothic</vt:lpstr>
      <vt:lpstr>Arial</vt:lpstr>
      <vt:lpstr>Calibri</vt:lpstr>
      <vt:lpstr>Lucida Grande</vt:lpstr>
      <vt:lpstr>Office Theme</vt:lpstr>
      <vt:lpstr>Structured Data Capture (SDC)</vt:lpstr>
      <vt:lpstr>What is Structured Data Capture (SDC)? </vt:lpstr>
      <vt:lpstr>SDC Standards Focus SDC Implementation Guidance </vt:lpstr>
      <vt:lpstr>PowerPoint Presentation</vt:lpstr>
      <vt:lpstr>FHIR SDC Profile</vt:lpstr>
      <vt:lpstr>FHIR SDC Profile Milestones</vt:lpstr>
      <vt:lpstr>IHE SDC Profile</vt:lpstr>
      <vt:lpstr>IHE SDC Profile Milestones</vt:lpstr>
      <vt:lpstr>Structured Data Capture will be at HIMSS 2017!</vt:lpstr>
      <vt:lpstr>SDC Recent Activities Summary</vt:lpstr>
      <vt:lpstr>PowerPoint Presentation</vt:lpstr>
      <vt:lpstr>SDC Outreach and Participation</vt:lpstr>
      <vt:lpstr>SDC Contact Information</vt:lpstr>
    </vt:vector>
  </TitlesOfParts>
  <Company>Spire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Leigh</dc:creator>
  <cp:lastModifiedBy>Miller,Michelle M</cp:lastModifiedBy>
  <cp:revision>63</cp:revision>
  <dcterms:created xsi:type="dcterms:W3CDTF">2015-09-21T17:30:13Z</dcterms:created>
  <dcterms:modified xsi:type="dcterms:W3CDTF">2017-01-20T01:49:23Z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29b84780-dad3-483c-874e-2ad61d6375ea</vt:lpwstr>
  </property>
  <property fmtid="{D5CDD505-2E9C-101B-9397-08002B2CF9AE}" pid="3" name="ContentTypeId">
    <vt:lpwstr>0x010100EB276EA3E56A1F42A379CF48D9857060</vt:lpwstr>
  </property>
  <property fmtid="{D5CDD505-2E9C-101B-9397-08002B2CF9AE}" pid="4" name="TAGS">
    <vt:lpwstr/>
  </property>
</Properties>
</file>