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35"/>
  </p:notesMasterIdLst>
  <p:sldIdLst>
    <p:sldId id="256" r:id="rId2"/>
    <p:sldId id="257" r:id="rId3"/>
    <p:sldId id="311" r:id="rId4"/>
    <p:sldId id="261" r:id="rId5"/>
    <p:sldId id="258" r:id="rId6"/>
    <p:sldId id="260" r:id="rId7"/>
    <p:sldId id="270" r:id="rId8"/>
    <p:sldId id="271" r:id="rId9"/>
    <p:sldId id="268" r:id="rId10"/>
    <p:sldId id="312" r:id="rId11"/>
    <p:sldId id="310" r:id="rId12"/>
    <p:sldId id="276" r:id="rId13"/>
    <p:sldId id="269" r:id="rId14"/>
    <p:sldId id="275" r:id="rId15"/>
    <p:sldId id="289" r:id="rId16"/>
    <p:sldId id="287" r:id="rId17"/>
    <p:sldId id="286" r:id="rId18"/>
    <p:sldId id="285" r:id="rId19"/>
    <p:sldId id="288" r:id="rId20"/>
    <p:sldId id="284" r:id="rId21"/>
    <p:sldId id="277" r:id="rId22"/>
    <p:sldId id="283" r:id="rId23"/>
    <p:sldId id="282" r:id="rId24"/>
    <p:sldId id="281" r:id="rId25"/>
    <p:sldId id="280" r:id="rId26"/>
    <p:sldId id="279" r:id="rId27"/>
    <p:sldId id="278" r:id="rId28"/>
    <p:sldId id="291" r:id="rId29"/>
    <p:sldId id="290" r:id="rId30"/>
    <p:sldId id="294" r:id="rId31"/>
    <p:sldId id="293" r:id="rId32"/>
    <p:sldId id="296" r:id="rId33"/>
    <p:sldId id="292" r:id="rId3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99FFCC"/>
    <a:srgbClr val="FF66CC"/>
    <a:srgbClr val="FF99FF"/>
    <a:srgbClr val="FF66FF"/>
    <a:srgbClr val="CCFFCC"/>
    <a:srgbClr val="FFCC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7496" autoAdjust="0"/>
  </p:normalViewPr>
  <p:slideViewPr>
    <p:cSldViewPr>
      <p:cViewPr varScale="1">
        <p:scale>
          <a:sx n="65" d="100"/>
          <a:sy n="65" d="100"/>
        </p:scale>
        <p:origin x="179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E592D5FE-85CA-40E6-8273-48A5F35DE016}" type="slidenum">
              <a:rPr lang="en-US"/>
              <a:pPr/>
              <a:t>‹#›</a:t>
            </a:fld>
            <a:endParaRPr lang="en-US"/>
          </a:p>
        </p:txBody>
      </p:sp>
    </p:spTree>
    <p:extLst>
      <p:ext uri="{BB962C8B-B14F-4D97-AF65-F5344CB8AC3E}">
        <p14:creationId xmlns:p14="http://schemas.microsoft.com/office/powerpoint/2010/main" val="51867243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doi.org/10.1210/jc.2016-3373"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doi.org/10.1210/jc.2016-3373"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EFF599-57A5-464D-BBDE-DD73E3C700F9}" type="slidenum">
              <a:rPr lang="en-US"/>
              <a:pPr/>
              <a:t>1</a:t>
            </a:fld>
            <a:endParaRPr lang="en-US"/>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r>
              <a:rPr lang="en-US" dirty="0"/>
              <a:t>Thanks to inputs from:</a:t>
            </a:r>
          </a:p>
          <a:p>
            <a:r>
              <a:rPr lang="en-US" dirty="0"/>
              <a:t>Russ </a:t>
            </a:r>
            <a:r>
              <a:rPr lang="en-US" dirty="0" err="1"/>
              <a:t>Leftwich</a:t>
            </a:r>
            <a:r>
              <a:rPr lang="en-US" dirty="0"/>
              <a:t>, Rob </a:t>
            </a:r>
            <a:r>
              <a:rPr lang="en-AU" b="0" dirty="0" err="1"/>
              <a:t>Hausam</a:t>
            </a:r>
            <a:r>
              <a:rPr lang="en-AU" b="0" dirty="0"/>
              <a:t>, Lisa Nelson, Emma Jones, Michelle Miller, Laura </a:t>
            </a:r>
            <a:r>
              <a:rPr lang="en-AU" b="0" dirty="0" err="1"/>
              <a:t>Heermann</a:t>
            </a:r>
            <a:r>
              <a:rPr lang="en-AU" b="0" dirty="0"/>
              <a:t> Langford, and Elaine Ayres</a:t>
            </a:r>
            <a:endParaRPr lang="en-US" dirty="0"/>
          </a:p>
        </p:txBody>
      </p:sp>
    </p:spTree>
    <p:extLst>
      <p:ext uri="{BB962C8B-B14F-4D97-AF65-F5344CB8AC3E}">
        <p14:creationId xmlns:p14="http://schemas.microsoft.com/office/powerpoint/2010/main" val="28920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2</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64500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4</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567181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5</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US" dirty="0"/>
              <a:t>FHIR Current Build v1.9.0 (as of </a:t>
            </a:r>
            <a:r>
              <a:rPr lang="en-US"/>
              <a:t>23 January 2017)</a:t>
            </a:r>
          </a:p>
        </p:txBody>
      </p:sp>
    </p:spTree>
    <p:extLst>
      <p:ext uri="{BB962C8B-B14F-4D97-AF65-F5344CB8AC3E}">
        <p14:creationId xmlns:p14="http://schemas.microsoft.com/office/powerpoint/2010/main" val="844838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6</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01168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This </a:t>
            </a:r>
            <a:r>
              <a:rPr lang="en-AU" dirty="0" err="1"/>
              <a:t>mindmap</a:t>
            </a:r>
            <a:r>
              <a:rPr lang="en-AU" dirty="0"/>
              <a:t> contains a mixture of clinical course and clinical status terms. Colour coded terms are currently in FHIR</a:t>
            </a:r>
            <a:r>
              <a:rPr lang="en-AU" baseline="0" dirty="0"/>
              <a:t> </a:t>
            </a:r>
            <a:r>
              <a:rPr lang="en-AU" baseline="0" dirty="0" err="1"/>
              <a:t>Condition.</a:t>
            </a:r>
            <a:r>
              <a:rPr lang="en-AU" dirty="0" err="1"/>
              <a:t>clinical</a:t>
            </a:r>
            <a:r>
              <a:rPr lang="en-AU" dirty="0"/>
              <a:t> status value set (FHIR Build v1.9.0 as of 2017-02-27)</a:t>
            </a:r>
          </a:p>
          <a:p>
            <a:r>
              <a:rPr lang="en-AU" dirty="0"/>
              <a:t>Note – “stabilised” can be treated as synonym of “well-controlled” for now.</a:t>
            </a:r>
          </a:p>
        </p:txBody>
      </p:sp>
      <p:sp>
        <p:nvSpPr>
          <p:cNvPr id="4" name="Slide Number Placeholder 3"/>
          <p:cNvSpPr>
            <a:spLocks noGrp="1"/>
          </p:cNvSpPr>
          <p:nvPr>
            <p:ph type="sldNum" sz="quarter" idx="10"/>
          </p:nvPr>
        </p:nvSpPr>
        <p:spPr/>
        <p:txBody>
          <a:bodyPr/>
          <a:lstStyle/>
          <a:p>
            <a:fld id="{E592D5FE-85CA-40E6-8273-48A5F35DE016}" type="slidenum">
              <a:rPr lang="en-US" smtClean="0"/>
              <a:pPr/>
              <a:t>8</a:t>
            </a:fld>
            <a:endParaRPr lang="en-US"/>
          </a:p>
        </p:txBody>
      </p:sp>
    </p:spTree>
    <p:extLst>
      <p:ext uri="{BB962C8B-B14F-4D97-AF65-F5344CB8AC3E}">
        <p14:creationId xmlns:p14="http://schemas.microsoft.com/office/powerpoint/2010/main" val="798223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Recurrence</a:t>
            </a:r>
            <a:r>
              <a:rPr lang="en-AU" dirty="0"/>
              <a:t> = the re-occurrence or repetition of a previously resolved condition, e.g. recurrence of acute asthma, urinary tract infection, pancreatitis, conjunctivitis, periodontitis, vaginal or rectal prolapse (after surgery), Crohn’s disease after </a:t>
            </a:r>
            <a:r>
              <a:rPr lang="en-AU" dirty="0" err="1"/>
              <a:t>ileocolectomy</a:t>
            </a:r>
            <a:r>
              <a:rPr lang="en-AU" dirty="0"/>
              <a:t> (recurrence may happen in up to 80% of patients after surgery) </a:t>
            </a:r>
            <a:r>
              <a:rPr lang="en-AU" dirty="0" err="1"/>
              <a:t>etc</a:t>
            </a:r>
            <a:endParaRPr lang="en-AU" dirty="0"/>
          </a:p>
          <a:p>
            <a:r>
              <a:rPr lang="en-AU" b="1" dirty="0"/>
              <a:t>Relapse</a:t>
            </a:r>
            <a:r>
              <a:rPr lang="en-AU" dirty="0"/>
              <a:t> = the return of a disease, or signs and symptoms after a remission or a period of improvement. Relapse also refer to returning to the use of addictive substances behaviour (source: National Cancer Institute). The Australian Federal Department of Health definition of “relapse” (of mental health problems) = “It is </a:t>
            </a:r>
            <a:r>
              <a:rPr lang="en-AU" sz="1200" b="0" i="0" kern="1200" dirty="0">
                <a:solidFill>
                  <a:schemeClr val="tx1"/>
                </a:solidFill>
                <a:effectLst/>
                <a:latin typeface="Arial" charset="0"/>
                <a:ea typeface="+mn-ea"/>
                <a:cs typeface="+mn-cs"/>
              </a:rPr>
              <a:t>used most commonly within a medical context, where it is a word that is clearly understood by health practitioners to mean returning to a diagnosable state of mental illness</a:t>
            </a:r>
            <a:r>
              <a:rPr lang="en-AU" dirty="0"/>
              <a:t>”. The term is commonly used to describe the relapsing state of relapsing-remitting diseases such as [breast] cancer, multiple sclerosis, rheumatoid arthritis, systemic lupus erythematosus, bipolar disorder, [psychotic relapse of] schizophrenia, </a:t>
            </a:r>
            <a:r>
              <a:rPr lang="en-AU" dirty="0" err="1"/>
              <a:t>etc</a:t>
            </a:r>
            <a:endParaRPr lang="en-AU" dirty="0"/>
          </a:p>
          <a:p>
            <a:r>
              <a:rPr lang="en-AU" b="1" dirty="0"/>
              <a:t>Controlled</a:t>
            </a:r>
            <a:r>
              <a:rPr lang="en-AU" dirty="0"/>
              <a:t> (well controlled) = the condition is adequately or well managed such that the recommended evidence-based clinical outcome targets are met, e.g. for diabetes – the targe HbA1c for Type 2 DM is =&lt; 6.5% (American Diabetes Association), =&lt;6.5% or 48mmol/</a:t>
            </a:r>
            <a:r>
              <a:rPr lang="en-AU" dirty="0" err="1"/>
              <a:t>mol</a:t>
            </a:r>
            <a:r>
              <a:rPr lang="en-AU" dirty="0"/>
              <a:t> (Australian Diabetic Society 2015 position statement); Systolic BP =&lt;140, Diastolic BP =&lt; 90; Stage 1 COPD targets: FEV1/FVC &lt;70; FEV1=&gt;80% of predicted</a:t>
            </a:r>
          </a:p>
          <a:p>
            <a:r>
              <a:rPr lang="en-AU" dirty="0"/>
              <a:t>This concept is used to described clinical state of conditions such as diabetes, hypertension, congestive heart failure, asthma, COPD, </a:t>
            </a:r>
            <a:r>
              <a:rPr lang="en-AU" dirty="0" err="1"/>
              <a:t>etc</a:t>
            </a:r>
            <a:endParaRPr lang="en-AU" dirty="0"/>
          </a:p>
          <a:p>
            <a:r>
              <a:rPr lang="en-AU" b="1" dirty="0"/>
              <a:t>Poorly controlled </a:t>
            </a:r>
            <a:r>
              <a:rPr lang="en-AU" dirty="0"/>
              <a:t>= the condition is inadequately/poorly managed such that the recommended evidence-based clinical outcome targets are not met [Patient non compliance can be a contributing factor]</a:t>
            </a:r>
          </a:p>
          <a:p>
            <a:r>
              <a:rPr lang="en-AU" dirty="0"/>
              <a:t>Refractory/</a:t>
            </a:r>
            <a:r>
              <a:rPr lang="en-AU" b="1" dirty="0"/>
              <a:t>Refractoriness</a:t>
            </a:r>
            <a:r>
              <a:rPr lang="en-AU" dirty="0"/>
              <a:t> = a </a:t>
            </a:r>
            <a:r>
              <a:rPr lang="en-AU" sz="1200" b="0" i="0" kern="1200" dirty="0">
                <a:solidFill>
                  <a:schemeClr val="tx1"/>
                </a:solidFill>
                <a:effectLst/>
                <a:latin typeface="Arial" charset="0"/>
                <a:ea typeface="+mn-ea"/>
                <a:cs typeface="+mn-cs"/>
              </a:rPr>
              <a:t>pathological state or characteristic in which a condition/disease is stubbornly resistant to various forms of treatment or even multiple intensive therapies with unfavourable outcome and diminished likelihood of achieving remission. The concept is used in cancers (e.g. refractory non-Hodgkin lymphoma, refractory large B-cell lymphoma, refractory ovarian cancer, refractory neuroblastoma), Refractory Anaemia with Excess Blasts in myelodysplastic syndrome, refractory celiac disease, refractory schizophrenia (occurs in 30% of schizophrenia), refractory heart failure, etc. [Patient non-compliance is unlikely to be a contributing factor – see literatures on cancer drug resistance]</a:t>
            </a:r>
          </a:p>
          <a:p>
            <a:r>
              <a:rPr lang="en-AU" sz="1200" b="0" i="0" kern="1200" dirty="0">
                <a:solidFill>
                  <a:schemeClr val="tx1"/>
                </a:solidFill>
                <a:effectLst/>
                <a:latin typeface="Arial" charset="0"/>
                <a:ea typeface="+mn-ea"/>
                <a:cs typeface="+mn-cs"/>
              </a:rPr>
              <a:t>Refractory rheumatoid arthritis definition: = patients who had experienced treatment courses (with at least one biological) over a minimum of 18 months since diagnosis without reaching the treatment goal of low disease activity or remission (defined by a Simplified Disease Activity Index, SDAI). http://acrabstracts.org/abstract/the-good-the-bad-and-the-ugly-refractory-rheumatoid-arthritis-in-2016/</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AU" sz="1200" b="1" i="0" kern="1200" dirty="0">
                <a:solidFill>
                  <a:schemeClr val="tx1"/>
                </a:solidFill>
                <a:effectLst/>
                <a:latin typeface="Arial" charset="0"/>
                <a:ea typeface="+mn-ea"/>
                <a:cs typeface="+mn-cs"/>
              </a:rPr>
              <a:t>Remission</a:t>
            </a:r>
            <a:r>
              <a:rPr lang="en-AU" sz="1200" b="0" i="0" kern="1200" dirty="0">
                <a:solidFill>
                  <a:schemeClr val="tx1"/>
                </a:solidFill>
                <a:effectLst/>
                <a:latin typeface="Arial" charset="0"/>
                <a:ea typeface="+mn-ea"/>
                <a:cs typeface="+mn-cs"/>
              </a:rPr>
              <a:t> in </a:t>
            </a:r>
            <a:r>
              <a:rPr lang="en-AU" sz="1200" b="1" i="0" kern="1200" dirty="0">
                <a:solidFill>
                  <a:schemeClr val="tx1"/>
                </a:solidFill>
                <a:effectLst/>
                <a:latin typeface="Arial" charset="0"/>
                <a:ea typeface="+mn-ea"/>
                <a:cs typeface="+mn-cs"/>
              </a:rPr>
              <a:t>Type 2 Diabetes </a:t>
            </a:r>
            <a:r>
              <a:rPr lang="en-AU" sz="1200" b="0" i="0" kern="1200" dirty="0">
                <a:solidFill>
                  <a:schemeClr val="tx1"/>
                </a:solidFill>
                <a:effectLst/>
                <a:latin typeface="Arial" charset="0"/>
                <a:ea typeface="+mn-ea"/>
                <a:cs typeface="+mn-cs"/>
              </a:rPr>
              <a:t>- A short course of intensive lifestyle and drug therapy achieves on-treatment normoglycemia and promotes sustained weight loss. It may also achieve prolonged, drug-free diabetes remission and strongly supports ongoing studies of novel medical regimens targeting remission (Source: Piloting a Remission Strategy in Type 2 Diabetes: Results of a Randomized Controlled Trial – Journal of Clinical Endocrinology &amp; Metabolism, 15 March 2017 </a:t>
            </a:r>
            <a:r>
              <a:rPr lang="en-AU" sz="1200" b="0" i="0" u="none" strike="noStrike" kern="1200" dirty="0">
                <a:solidFill>
                  <a:schemeClr val="tx1"/>
                </a:solidFill>
                <a:effectLst/>
                <a:latin typeface="Arial" charset="0"/>
                <a:ea typeface="+mn-ea"/>
                <a:cs typeface="+mn-cs"/>
                <a:hlinkClick r:id="rId3"/>
              </a:rPr>
              <a:t>https://doi.org/10.1210/jc.2016-3373</a:t>
            </a:r>
            <a:r>
              <a:rPr lang="en-AU" sz="1200" b="0" i="0" u="none" strike="noStrike" kern="1200" dirty="0">
                <a:solidFill>
                  <a:schemeClr val="tx1"/>
                </a:solidFill>
                <a:effectLst/>
                <a:latin typeface="Arial" charset="0"/>
                <a:ea typeface="+mn-ea"/>
                <a:cs typeface="+mn-cs"/>
              </a:rPr>
              <a:t>)</a:t>
            </a:r>
            <a:endParaRPr lang="en-AU" sz="1200" b="0" i="0" kern="1200" dirty="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fld id="{E592D5FE-85CA-40E6-8273-48A5F35DE016}" type="slidenum">
              <a:rPr lang="en-US" smtClean="0"/>
              <a:pPr/>
              <a:t>9</a:t>
            </a:fld>
            <a:endParaRPr lang="en-US"/>
          </a:p>
        </p:txBody>
      </p:sp>
    </p:spTree>
    <p:extLst>
      <p:ext uri="{BB962C8B-B14F-4D97-AF65-F5344CB8AC3E}">
        <p14:creationId xmlns:p14="http://schemas.microsoft.com/office/powerpoint/2010/main" val="12710997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Recurrence</a:t>
            </a:r>
            <a:r>
              <a:rPr lang="en-AU" dirty="0"/>
              <a:t> = the re-occurrence or repetition of a previously resolved condition, e.g. recurrence of acute asthma, urinary tract infection, pancreatitis, conjunctivitis, periodontitis, vaginal or rectal prolapse (after surgery), Crohn’s disease after </a:t>
            </a:r>
            <a:r>
              <a:rPr lang="en-AU" dirty="0" err="1"/>
              <a:t>ileocolectomy</a:t>
            </a:r>
            <a:r>
              <a:rPr lang="en-AU" dirty="0"/>
              <a:t> (recurrence may happen in up to 80% of patients after surgery) </a:t>
            </a:r>
            <a:r>
              <a:rPr lang="en-AU" dirty="0" err="1"/>
              <a:t>etc</a:t>
            </a:r>
            <a:endParaRPr lang="en-AU" dirty="0"/>
          </a:p>
          <a:p>
            <a:r>
              <a:rPr lang="en-AU" b="1" dirty="0"/>
              <a:t>Relapse</a:t>
            </a:r>
            <a:r>
              <a:rPr lang="en-AU" dirty="0"/>
              <a:t> = the return of a disease, or signs and symptoms after a remission or a period of improvement. Relapse also refer to returning to the use of addictive substances behaviour (source: National Cancer Institute). The Australian Federal Department of Health definition of “relapse” (of mental health problems) = “It is </a:t>
            </a:r>
            <a:r>
              <a:rPr lang="en-AU" sz="1200" b="0" i="0" kern="1200" dirty="0">
                <a:solidFill>
                  <a:schemeClr val="tx1"/>
                </a:solidFill>
                <a:effectLst/>
                <a:latin typeface="Arial" charset="0"/>
                <a:ea typeface="+mn-ea"/>
                <a:cs typeface="+mn-cs"/>
              </a:rPr>
              <a:t>used most commonly within a medical context, where it is a word that is clearly understood by health practitioners to mean returning to a diagnosable state of mental illness</a:t>
            </a:r>
            <a:r>
              <a:rPr lang="en-AU" dirty="0"/>
              <a:t>”. The term is commonly used to describe the relapsing state of relapsing-remitting diseases such as [breast] cancer, multiple sclerosis, rheumatoid arthritis, systemic lupus erythematosus, bipolar disorder, [psychotic relapse of] schizophrenia, </a:t>
            </a:r>
            <a:r>
              <a:rPr lang="en-AU" dirty="0" err="1"/>
              <a:t>etc</a:t>
            </a:r>
            <a:endParaRPr lang="en-AU" dirty="0"/>
          </a:p>
          <a:p>
            <a:r>
              <a:rPr lang="en-AU" b="1" dirty="0"/>
              <a:t>Controlled</a:t>
            </a:r>
            <a:r>
              <a:rPr lang="en-AU" dirty="0"/>
              <a:t> (well controlled) = the condition is adequately or well managed such that the recommended evidence-based clinical outcome targets are met, e.g. for diabetes – the targe HbA1c for Type 2 DM is =&lt; 6.5% (American Diabetes Association), =&lt;6.5% or 48mmol/</a:t>
            </a:r>
            <a:r>
              <a:rPr lang="en-AU" dirty="0" err="1"/>
              <a:t>mol</a:t>
            </a:r>
            <a:r>
              <a:rPr lang="en-AU" dirty="0"/>
              <a:t> (Australian Diabetic Society 2015 position statement); Systolic BP =&lt;140, Diastolic BP =&lt; 90; Stage 1 COPD targets: FEV1/FVC &lt;70; FEV1=&gt;80% of predicted</a:t>
            </a:r>
          </a:p>
          <a:p>
            <a:r>
              <a:rPr lang="en-AU" dirty="0"/>
              <a:t>This concept is used to described clinical state of conditions such as diabetes, hypertension, congestive heart failure, asthma, COPD, </a:t>
            </a:r>
            <a:r>
              <a:rPr lang="en-AU" dirty="0" err="1"/>
              <a:t>etc</a:t>
            </a:r>
            <a:endParaRPr lang="en-AU" dirty="0"/>
          </a:p>
          <a:p>
            <a:r>
              <a:rPr lang="en-AU" b="1" dirty="0"/>
              <a:t>Poorly controlled </a:t>
            </a:r>
            <a:r>
              <a:rPr lang="en-AU" dirty="0"/>
              <a:t>= the condition is inadequately/poorly managed such that the recommended evidence-based clinical outcome targets are not met [Patient non compliance can be a contributing factor]</a:t>
            </a:r>
          </a:p>
          <a:p>
            <a:r>
              <a:rPr lang="en-AU" dirty="0"/>
              <a:t>Refractory/</a:t>
            </a:r>
            <a:r>
              <a:rPr lang="en-AU" b="1" dirty="0"/>
              <a:t>Refractoriness</a:t>
            </a:r>
            <a:r>
              <a:rPr lang="en-AU" dirty="0"/>
              <a:t> = a </a:t>
            </a:r>
            <a:r>
              <a:rPr lang="en-AU" sz="1200" b="0" i="0" kern="1200" dirty="0">
                <a:solidFill>
                  <a:schemeClr val="tx1"/>
                </a:solidFill>
                <a:effectLst/>
                <a:latin typeface="Arial" charset="0"/>
                <a:ea typeface="+mn-ea"/>
                <a:cs typeface="+mn-cs"/>
              </a:rPr>
              <a:t>pathological state or characteristic in which a condition/disease is stubbornly resistant to various forms of treatment or even multiple intensive therapies with unfavourable outcome and diminished likelihood of achieving remission. The concept is used in cancers (e.g. refractory non-Hodgkin lymphoma, refractory large B-cell lymphoma, refractory ovarian cancer, refractory neuroblastoma), Refractory Anaemia with Excess Blasts in myelodysplastic syndrome, refractory celiac disease, refractory schizophrenia (occurs in 30% of schizophrenia), refractory heart failure, etc. [Patient non-compliance is unlikely to be a contributing factor – see literatures on cancer drug resistance]</a:t>
            </a:r>
          </a:p>
          <a:p>
            <a:r>
              <a:rPr lang="en-AU" sz="1200" b="0" i="0" kern="1200" dirty="0">
                <a:solidFill>
                  <a:schemeClr val="tx1"/>
                </a:solidFill>
                <a:effectLst/>
                <a:latin typeface="Arial" charset="0"/>
                <a:ea typeface="+mn-ea"/>
                <a:cs typeface="+mn-cs"/>
              </a:rPr>
              <a:t>Refractory rheumatoid arthritis definition: = patients who had experienced treatment courses (with at least one biological) over a minimum of 18 months since diagnosis without reaching the treatment goal of low disease activity or remission (defined by a Simplified Disease Activity Index, SDAI). http://acrabstracts.org/abstract/the-good-the-bad-and-the-ugly-refractory-rheumatoid-arthritis-in-2016/</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AU" sz="1200" b="1" i="0" kern="1200" dirty="0">
                <a:solidFill>
                  <a:schemeClr val="tx1"/>
                </a:solidFill>
                <a:effectLst/>
                <a:latin typeface="Arial" charset="0"/>
                <a:ea typeface="+mn-ea"/>
                <a:cs typeface="+mn-cs"/>
              </a:rPr>
              <a:t>Remission</a:t>
            </a:r>
            <a:r>
              <a:rPr lang="en-AU" sz="1200" b="0" i="0" kern="1200" dirty="0">
                <a:solidFill>
                  <a:schemeClr val="tx1"/>
                </a:solidFill>
                <a:effectLst/>
                <a:latin typeface="Arial" charset="0"/>
                <a:ea typeface="+mn-ea"/>
                <a:cs typeface="+mn-cs"/>
              </a:rPr>
              <a:t> in </a:t>
            </a:r>
            <a:r>
              <a:rPr lang="en-AU" sz="1200" b="1" i="0" kern="1200" dirty="0">
                <a:solidFill>
                  <a:schemeClr val="tx1"/>
                </a:solidFill>
                <a:effectLst/>
                <a:latin typeface="Arial" charset="0"/>
                <a:ea typeface="+mn-ea"/>
                <a:cs typeface="+mn-cs"/>
              </a:rPr>
              <a:t>Type 2 Diabetes </a:t>
            </a:r>
            <a:r>
              <a:rPr lang="en-AU" sz="1200" b="0" i="0" kern="1200" dirty="0">
                <a:solidFill>
                  <a:schemeClr val="tx1"/>
                </a:solidFill>
                <a:effectLst/>
                <a:latin typeface="Arial" charset="0"/>
                <a:ea typeface="+mn-ea"/>
                <a:cs typeface="+mn-cs"/>
              </a:rPr>
              <a:t>- A short course of intensive lifestyle and drug therapy achieves on-treatment normoglycemia and promotes sustained weight loss. It may also achieve prolonged, drug-free diabetes remission and strongly supports ongoing studies of novel medical regimens targeting remission (Source: Piloting a Remission Strategy in Type 2 Diabetes: Results of a Randomized Controlled Trial – Journal of Clinical Endocrinology &amp; Metabolism, 15 March 2017 </a:t>
            </a:r>
            <a:r>
              <a:rPr lang="en-AU" sz="1200" b="0" i="0" u="none" strike="noStrike" kern="1200" dirty="0">
                <a:solidFill>
                  <a:schemeClr val="tx1"/>
                </a:solidFill>
                <a:effectLst/>
                <a:latin typeface="Arial" charset="0"/>
                <a:ea typeface="+mn-ea"/>
                <a:cs typeface="+mn-cs"/>
                <a:hlinkClick r:id="rId3"/>
              </a:rPr>
              <a:t>https://doi.org/10.1210/jc.2016-3373</a:t>
            </a:r>
            <a:r>
              <a:rPr lang="en-AU" sz="1200" b="0" i="0" u="none" strike="noStrike" kern="1200" dirty="0">
                <a:solidFill>
                  <a:schemeClr val="tx1"/>
                </a:solidFill>
                <a:effectLst/>
                <a:latin typeface="Arial" charset="0"/>
                <a:ea typeface="+mn-ea"/>
                <a:cs typeface="+mn-cs"/>
              </a:rPr>
              <a:t>)</a:t>
            </a:r>
            <a:endParaRPr lang="en-AU" sz="1200" b="0" i="0" kern="1200" dirty="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fld id="{E592D5FE-85CA-40E6-8273-48A5F35DE016}" type="slidenum">
              <a:rPr lang="en-US" smtClean="0"/>
              <a:pPr/>
              <a:t>10</a:t>
            </a:fld>
            <a:endParaRPr lang="en-US"/>
          </a:p>
        </p:txBody>
      </p:sp>
    </p:spTree>
    <p:extLst>
      <p:ext uri="{BB962C8B-B14F-4D97-AF65-F5344CB8AC3E}">
        <p14:creationId xmlns:p14="http://schemas.microsoft.com/office/powerpoint/2010/main" val="33576670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PCWG-FHIR conference call 2017-03-12 </a:t>
            </a:r>
            <a:r>
              <a:rPr lang="en-AU" dirty="0"/>
              <a:t>summary:</a:t>
            </a:r>
          </a:p>
          <a:p>
            <a:pPr marL="228600" marR="0" lvl="0" indent="-228600" algn="l" defTabSz="914400" rtl="0" eaLnBrk="1" fontAlgn="base" latinLnBrk="0" hangingPunct="1">
              <a:lnSpc>
                <a:spcPct val="100000"/>
              </a:lnSpc>
              <a:spcBef>
                <a:spcPct val="30000"/>
              </a:spcBef>
              <a:spcAft>
                <a:spcPct val="0"/>
              </a:spcAft>
              <a:buClrTx/>
              <a:buSzTx/>
              <a:buFontTx/>
              <a:buAutoNum type="arabicParenBoth"/>
              <a:tabLst/>
              <a:defRPr/>
            </a:pPr>
            <a:r>
              <a:rPr lang="en-AU" dirty="0"/>
              <a:t>It is possible for the “well-controlled” and “poorly-controlled” clinical status values to be precoordinated with the condition into a single code. Examples include: </a:t>
            </a:r>
            <a:r>
              <a:rPr lang="en-AU" dirty="0">
                <a:effectLst/>
              </a:rPr>
              <a:t> </a:t>
            </a:r>
            <a:r>
              <a:rPr lang="en-AU" sz="1200" b="0" i="0" kern="1200" dirty="0">
                <a:solidFill>
                  <a:schemeClr val="tx1"/>
                </a:solidFill>
                <a:effectLst/>
                <a:latin typeface="Arial" charset="0"/>
                <a:ea typeface="+mn-ea"/>
                <a:cs typeface="+mn-cs"/>
              </a:rPr>
              <a:t>641000119106</a:t>
            </a:r>
            <a:r>
              <a:rPr lang="en-AU" dirty="0">
                <a:effectLst/>
              </a:rPr>
              <a:t> (</a:t>
            </a:r>
            <a:r>
              <a:rPr lang="en-AU" sz="1200" b="0" i="0" kern="1200" dirty="0">
                <a:solidFill>
                  <a:schemeClr val="tx1"/>
                </a:solidFill>
                <a:effectLst/>
                <a:latin typeface="Arial" charset="0"/>
                <a:ea typeface="+mn-ea"/>
                <a:cs typeface="+mn-cs"/>
              </a:rPr>
              <a:t>Intermittent asthma well controlled), </a:t>
            </a:r>
            <a:r>
              <a:rPr lang="en-AU" dirty="0">
                <a:effectLst/>
              </a:rPr>
              <a:t>444110003 (Type 2 diabetes mellitus well controlled). If implementers include precoordinated terms in the condition value set and the precoordinated concepts are used in </a:t>
            </a:r>
            <a:r>
              <a:rPr lang="en-AU" dirty="0" err="1">
                <a:effectLst/>
              </a:rPr>
              <a:t>condition.code</a:t>
            </a:r>
            <a:r>
              <a:rPr lang="en-AU" dirty="0">
                <a:effectLst/>
              </a:rPr>
              <a:t>. It was agreed to add to </a:t>
            </a:r>
            <a:r>
              <a:rPr lang="en-AU" sz="1200" b="0" i="0" kern="1200" dirty="0" err="1">
                <a:solidFill>
                  <a:schemeClr val="tx1"/>
                </a:solidFill>
                <a:effectLst/>
                <a:latin typeface="Arial" charset="0"/>
                <a:ea typeface="+mn-ea"/>
                <a:cs typeface="+mn-cs"/>
              </a:rPr>
              <a:t>Condition.clinicalStatus</a:t>
            </a:r>
            <a:r>
              <a:rPr lang="en-AU" sz="1200" b="0" i="0" kern="1200" dirty="0">
                <a:solidFill>
                  <a:schemeClr val="tx1"/>
                </a:solidFill>
                <a:effectLst/>
                <a:latin typeface="Arial" charset="0"/>
                <a:ea typeface="+mn-ea"/>
                <a:cs typeface="+mn-cs"/>
              </a:rPr>
              <a:t> a comment stating that "It is possible that the well-controlled or poorly-controlled clinical status could alternatively be conveyed via a pre-coordinated </a:t>
            </a:r>
            <a:r>
              <a:rPr lang="en-AU" sz="1200" b="0" i="0" kern="1200" dirty="0" err="1">
                <a:solidFill>
                  <a:schemeClr val="tx1"/>
                </a:solidFill>
                <a:effectLst/>
                <a:latin typeface="Arial" charset="0"/>
                <a:ea typeface="+mn-ea"/>
                <a:cs typeface="+mn-cs"/>
              </a:rPr>
              <a:t>Condition.code</a:t>
            </a:r>
            <a:r>
              <a:rPr lang="en-AU" sz="1200" b="0" i="0" kern="1200" dirty="0">
                <a:solidFill>
                  <a:schemeClr val="tx1"/>
                </a:solidFill>
                <a:effectLst/>
                <a:latin typeface="Arial" charset="0"/>
                <a:ea typeface="+mn-ea"/>
                <a:cs typeface="+mn-cs"/>
              </a:rPr>
              <a:t>"</a:t>
            </a:r>
            <a:endParaRPr lang="en-AU" dirty="0">
              <a:effectLst/>
            </a:endParaRPr>
          </a:p>
          <a:p>
            <a:pPr marL="228600" indent="-228600">
              <a:buAutoNum type="arabicParenBoth"/>
            </a:pPr>
            <a:r>
              <a:rPr lang="en-AU" dirty="0">
                <a:effectLst/>
              </a:rPr>
              <a:t>Discussions: if “well controlled” or “poorly controlled” status values are precoordinated into the condition, the </a:t>
            </a:r>
            <a:r>
              <a:rPr lang="en-AU" dirty="0" err="1">
                <a:effectLst/>
              </a:rPr>
              <a:t>Condition.clinicalStatus</a:t>
            </a:r>
            <a:r>
              <a:rPr lang="en-AU" dirty="0">
                <a:effectLst/>
              </a:rPr>
              <a:t> value can be “active”, or “remission”, “relapse”, etc. (e.g. Poorly controlled asthma or poorly controlled Type 2 DM, </a:t>
            </a:r>
            <a:r>
              <a:rPr lang="en-AU" dirty="0" err="1">
                <a:effectLst/>
              </a:rPr>
              <a:t>clinicalStatus</a:t>
            </a:r>
            <a:r>
              <a:rPr lang="en-AU" dirty="0">
                <a:effectLst/>
              </a:rPr>
              <a:t> value can be “active”) For condition such as “well-controlled obesity” or “poorly-controlled obesity”, the </a:t>
            </a:r>
            <a:r>
              <a:rPr lang="en-AU" dirty="0" err="1">
                <a:effectLst/>
              </a:rPr>
              <a:t>clinicalStatus</a:t>
            </a:r>
            <a:r>
              <a:rPr lang="en-AU" dirty="0">
                <a:effectLst/>
              </a:rPr>
              <a:t> value may also include “resolved” if patient successfully return to normal ideal body weight for sex and height and manages to stay on target.</a:t>
            </a:r>
          </a:p>
          <a:p>
            <a:pPr marL="228600" indent="-228600">
              <a:buAutoNum type="arabicParenBoth"/>
            </a:pPr>
            <a:r>
              <a:rPr lang="en-AU" dirty="0">
                <a:effectLst/>
              </a:rPr>
              <a:t>Discussions: question was raised whether it is useful to add “well-controlled” and “poorly controlled” values to the </a:t>
            </a:r>
            <a:r>
              <a:rPr lang="en-AU" dirty="0" err="1">
                <a:effectLst/>
              </a:rPr>
              <a:t>clinicalStatus</a:t>
            </a:r>
            <a:r>
              <a:rPr lang="en-AU" dirty="0">
                <a:effectLst/>
              </a:rPr>
              <a:t> value set, given the small number of conditions that may use these two values. It was agreed that: while the number of conditions may be small, these two values are very commonly used in a number of highly prevalent chronic conditions, e.g. asthma, diabetes, hypertension, and behavioural problems such as bipolar mood disorders and schizophrenia. (Post 2017-03-23 conference call note – a search on SNOMED CT confirms that the two values are not precoordinated into a number of very common conditions, e.g.: bipolar disorders, schizophrenia, hypertension, congestive heart failure, etc. Inclusion of these values will provide clinical users with the terms required to describe the clinical status appropriately)</a:t>
            </a:r>
          </a:p>
          <a:p>
            <a:pPr marL="228600" marR="0" lvl="0" indent="-228600" algn="l" defTabSz="914400" rtl="0" eaLnBrk="1" fontAlgn="base" latinLnBrk="0" hangingPunct="1">
              <a:lnSpc>
                <a:spcPct val="100000"/>
              </a:lnSpc>
              <a:spcBef>
                <a:spcPct val="30000"/>
              </a:spcBef>
              <a:spcAft>
                <a:spcPct val="0"/>
              </a:spcAft>
              <a:buClrTx/>
              <a:buSzTx/>
              <a:buFontTx/>
              <a:buAutoNum type="arabicParenBoth"/>
              <a:tabLst/>
              <a:defRPr/>
            </a:pPr>
            <a:r>
              <a:rPr lang="en-AU" dirty="0">
                <a:effectLst/>
              </a:rPr>
              <a:t>Post 2017-03-23 conference call note – a SNOMED CT search uncover some terms that include </a:t>
            </a:r>
            <a:r>
              <a:rPr lang="en-AU" dirty="0" err="1">
                <a:effectLst/>
              </a:rPr>
              <a:t>precoordination</a:t>
            </a:r>
            <a:r>
              <a:rPr lang="en-AU" dirty="0">
                <a:effectLst/>
              </a:rPr>
              <a:t> of the concept “controlled” with the condition. Examples: </a:t>
            </a:r>
            <a:r>
              <a:rPr lang="en-AU" sz="1200" b="0" i="0" kern="1200" dirty="0">
                <a:solidFill>
                  <a:schemeClr val="tx1"/>
                </a:solidFill>
                <a:effectLst/>
                <a:latin typeface="Arial" charset="0"/>
                <a:ea typeface="+mn-ea"/>
                <a:cs typeface="+mn-cs"/>
              </a:rPr>
              <a:t>231481003 (Controlled drug dependence), 300996004 (Controlled atrial fibrillation). This issue will need to be addressed later. But is likely to be deferred until there are sufficient implementation examples to support another change proposal.</a:t>
            </a:r>
            <a:endParaRPr lang="en-AU" dirty="0">
              <a:effectLst/>
            </a:endParaRPr>
          </a:p>
          <a:p>
            <a:pPr marL="0" indent="0">
              <a:buNone/>
            </a:pPr>
            <a:endParaRPr lang="en-AU" dirty="0">
              <a:effectLst/>
            </a:endParaRPr>
          </a:p>
        </p:txBody>
      </p:sp>
      <p:sp>
        <p:nvSpPr>
          <p:cNvPr id="4" name="Slide Number Placeholder 3"/>
          <p:cNvSpPr>
            <a:spLocks noGrp="1"/>
          </p:cNvSpPr>
          <p:nvPr>
            <p:ph type="sldNum" sz="quarter" idx="10"/>
          </p:nvPr>
        </p:nvSpPr>
        <p:spPr/>
        <p:txBody>
          <a:bodyPr/>
          <a:lstStyle/>
          <a:p>
            <a:fld id="{E592D5FE-85CA-40E6-8273-48A5F35DE016}" type="slidenum">
              <a:rPr lang="en-US" smtClean="0"/>
              <a:pPr/>
              <a:t>11</a:t>
            </a:fld>
            <a:endParaRPr lang="en-US"/>
          </a:p>
        </p:txBody>
      </p:sp>
    </p:spTree>
    <p:extLst>
      <p:ext uri="{BB962C8B-B14F-4D97-AF65-F5344CB8AC3E}">
        <p14:creationId xmlns:p14="http://schemas.microsoft.com/office/powerpoint/2010/main" val="2942699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33794" name="Group 2"/>
          <p:cNvGrpSpPr>
            <a:grpSpLocks/>
          </p:cNvGrpSpPr>
          <p:nvPr/>
        </p:nvGrpSpPr>
        <p:grpSpPr bwMode="auto">
          <a:xfrm>
            <a:off x="152400" y="152400"/>
            <a:ext cx="8839200" cy="6477000"/>
            <a:chOff x="240" y="288"/>
            <a:chExt cx="5290" cy="3504"/>
          </a:xfrm>
        </p:grpSpPr>
        <p:sp>
          <p:nvSpPr>
            <p:cNvPr id="33795" name="Rectangle 3"/>
            <p:cNvSpPr>
              <a:spLocks noChangeArrowheads="1"/>
            </p:cNvSpPr>
            <p:nvPr/>
          </p:nvSpPr>
          <p:spPr bwMode="blackWhite">
            <a:xfrm>
              <a:off x="240" y="288"/>
              <a:ext cx="5290" cy="3504"/>
            </a:xfrm>
            <a:prstGeom prst="rect">
              <a:avLst/>
            </a:prstGeom>
            <a:solidFill>
              <a:schemeClr val="bg1"/>
            </a:solidFill>
            <a:ln w="50800">
              <a:solidFill>
                <a:schemeClr val="folHlink"/>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33796" name="Rectangle 4"/>
            <p:cNvSpPr>
              <a:spLocks noChangeArrowheads="1"/>
            </p:cNvSpPr>
            <p:nvPr/>
          </p:nvSpPr>
          <p:spPr bwMode="auto">
            <a:xfrm>
              <a:off x="285" y="336"/>
              <a:ext cx="5184" cy="3408"/>
            </a:xfrm>
            <a:prstGeom prst="rect">
              <a:avLst/>
            </a:prstGeom>
            <a:noFill/>
            <a:ln w="9525">
              <a:solidFill>
                <a:schemeClr val="folHlink"/>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33797" name="Line 5"/>
            <p:cNvSpPr>
              <a:spLocks noChangeShapeType="1"/>
            </p:cNvSpPr>
            <p:nvPr/>
          </p:nvSpPr>
          <p:spPr bwMode="auto">
            <a:xfrm>
              <a:off x="576" y="2256"/>
              <a:ext cx="4608" cy="0"/>
            </a:xfrm>
            <a:prstGeom prst="line">
              <a:avLst/>
            </a:prstGeom>
            <a:noFill/>
            <a:ln w="38100">
              <a:solidFill>
                <a:schemeClr val="accent1"/>
              </a:solidFill>
              <a:round/>
              <a:headEnd/>
              <a:tailEnd/>
            </a:ln>
            <a:effectLst/>
          </p:spPr>
          <p:txBody>
            <a:bodyPr wrap="none" anchor="ctr"/>
            <a:lstStyle/>
            <a:p>
              <a:endParaRPr lang="en-US"/>
            </a:p>
          </p:txBody>
        </p:sp>
      </p:grpSp>
      <p:sp>
        <p:nvSpPr>
          <p:cNvPr id="33799" name="Rectangle 7"/>
          <p:cNvSpPr>
            <a:spLocks noGrp="1" noChangeArrowheads="1"/>
          </p:cNvSpPr>
          <p:nvPr>
            <p:ph type="subTitle" idx="1"/>
          </p:nvPr>
        </p:nvSpPr>
        <p:spPr>
          <a:xfrm>
            <a:off x="1371600" y="3962400"/>
            <a:ext cx="6400800" cy="1873250"/>
          </a:xfrm>
        </p:spPr>
        <p:txBody>
          <a:bodyPr/>
          <a:lstStyle>
            <a:lvl1pPr marL="0" indent="0" algn="ctr">
              <a:buFont typeface="Wingdings" pitchFamily="2" charset="2"/>
              <a:buNone/>
              <a:defRPr sz="3000"/>
            </a:lvl1pPr>
          </a:lstStyle>
          <a:p>
            <a:r>
              <a:rPr lang="en-US"/>
              <a:t>Click to edit Master subtitle style</a:t>
            </a:r>
          </a:p>
        </p:txBody>
      </p:sp>
      <p:sp>
        <p:nvSpPr>
          <p:cNvPr id="33804" name="Rectangle 12"/>
          <p:cNvSpPr>
            <a:spLocks noChangeArrowheads="1"/>
          </p:cNvSpPr>
          <p:nvPr userDrawn="1"/>
        </p:nvSpPr>
        <p:spPr bwMode="auto">
          <a:xfrm>
            <a:off x="381000" y="6629400"/>
            <a:ext cx="5715000" cy="276225"/>
          </a:xfrm>
          <a:prstGeom prst="rect">
            <a:avLst/>
          </a:prstGeom>
          <a:noFill/>
          <a:ln w="9525">
            <a:noFill/>
            <a:miter lim="800000"/>
            <a:headEnd/>
            <a:tailEnd/>
          </a:ln>
          <a:effectLst/>
        </p:spPr>
        <p:txBody>
          <a:bodyPr>
            <a:spAutoFit/>
          </a:bodyPr>
          <a:lstStyle/>
          <a:p>
            <a:r>
              <a:rPr lang="en-US" sz="600" b="1" dirty="0"/>
              <a:t>© 2016 Health Level Seven ® International. All Rights Reserved. </a:t>
            </a:r>
          </a:p>
          <a:p>
            <a:r>
              <a:rPr lang="en-US" sz="600" b="1" dirty="0"/>
              <a:t>HL7 and Health Level Seven are registered trademarks of Health Level Seven International. Reg. U.S. TM Office.</a:t>
            </a:r>
          </a:p>
        </p:txBody>
      </p:sp>
      <p:sp>
        <p:nvSpPr>
          <p:cNvPr id="10" name="Date Placeholder 9"/>
          <p:cNvSpPr>
            <a:spLocks noGrp="1"/>
          </p:cNvSpPr>
          <p:nvPr>
            <p:ph type="dt" sz="half" idx="10"/>
          </p:nvPr>
        </p:nvSpPr>
        <p:spPr/>
        <p:txBody>
          <a:bodyPr/>
          <a:lstStyle/>
          <a:p>
            <a:r>
              <a:rPr lang="en-US" dirty="0"/>
              <a:t>01/01/2014</a:t>
            </a:r>
          </a:p>
        </p:txBody>
      </p:sp>
      <p:sp>
        <p:nvSpPr>
          <p:cNvPr id="11" name="Slide Number Placeholder 10"/>
          <p:cNvSpPr>
            <a:spLocks noGrp="1"/>
          </p:cNvSpPr>
          <p:nvPr>
            <p:ph type="sldNum" sz="quarter" idx="11"/>
          </p:nvPr>
        </p:nvSpPr>
        <p:spPr/>
        <p:txBody>
          <a:bodyPr/>
          <a:lstStyle/>
          <a:p>
            <a:fld id="{DD8FDF0E-2772-4D89-9F72-F3CB15D8B8AB}" type="slidenum">
              <a:rPr lang="en-US" smtClean="0"/>
              <a:pPr/>
              <a:t>‹#›</a:t>
            </a:fld>
            <a:endParaRPr lang="en-US"/>
          </a:p>
        </p:txBody>
      </p:sp>
      <p:sp>
        <p:nvSpPr>
          <p:cNvPr id="12" name="Title 11"/>
          <p:cNvSpPr>
            <a:spLocks noGrp="1"/>
          </p:cNvSpPr>
          <p:nvPr>
            <p:ph type="title"/>
          </p:nvPr>
        </p:nvSpPr>
        <p:spPr/>
        <p:txBody>
          <a:bodyPr/>
          <a:lstStyle/>
          <a:p>
            <a:r>
              <a:rPr lang="en-US"/>
              <a:t>Click to edit Master title style</a:t>
            </a:r>
          </a:p>
        </p:txBody>
      </p:sp>
      <p:pic>
        <p:nvPicPr>
          <p:cNvPr id="13" name="Picture 12" descr="30thAnniversaryLogo_flamecentric.png"/>
          <p:cNvPicPr>
            <a:picLocks noChangeAspect="1"/>
          </p:cNvPicPr>
          <p:nvPr userDrawn="1"/>
        </p:nvPicPr>
        <p:blipFill>
          <a:blip r:embed="rId2" cstate="print"/>
          <a:stretch>
            <a:fillRect/>
          </a:stretch>
        </p:blipFill>
        <p:spPr>
          <a:xfrm>
            <a:off x="76200" y="6400800"/>
            <a:ext cx="329878" cy="457200"/>
          </a:xfrm>
          <a:prstGeom prst="rect">
            <a:avLst/>
          </a:prstGeom>
        </p:spPr>
      </p:pic>
      <p:pic>
        <p:nvPicPr>
          <p:cNvPr id="15" name="Picture 14" descr="30thAnniversaryLogo_flamecentric.png"/>
          <p:cNvPicPr>
            <a:picLocks noChangeAspect="1"/>
          </p:cNvPicPr>
          <p:nvPr userDrawn="1"/>
        </p:nvPicPr>
        <p:blipFill>
          <a:blip r:embed="rId2" cstate="print"/>
          <a:stretch>
            <a:fillRect/>
          </a:stretch>
        </p:blipFill>
        <p:spPr>
          <a:xfrm>
            <a:off x="7553446" y="304800"/>
            <a:ext cx="1209554" cy="16764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E543B471-FB90-46FA-8B98-F55B29ABD840}" type="datetime1">
              <a:rPr lang="en-US"/>
              <a:pPr/>
              <a:t>5/23/2017</a:t>
            </a:fld>
            <a:endParaRPr lang="en-US"/>
          </a:p>
        </p:txBody>
      </p:sp>
      <p:sp>
        <p:nvSpPr>
          <p:cNvPr id="5" name="Slide Number Placeholder 4"/>
          <p:cNvSpPr>
            <a:spLocks noGrp="1"/>
          </p:cNvSpPr>
          <p:nvPr>
            <p:ph type="sldNum" sz="quarter" idx="11"/>
          </p:nvPr>
        </p:nvSpPr>
        <p:spPr/>
        <p:txBody>
          <a:bodyPr/>
          <a:lstStyle>
            <a:lvl1pPr>
              <a:defRPr/>
            </a:lvl1pPr>
          </a:lstStyle>
          <a:p>
            <a:fld id="{E07DD071-FAF0-42AF-BCBC-4495406D14E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473075"/>
            <a:ext cx="2095500" cy="5775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473075"/>
            <a:ext cx="6134100" cy="5775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C9DD8C03-4B48-4E6D-AEDF-1A9300C7BAEF}" type="datetime1">
              <a:rPr lang="en-US"/>
              <a:pPr/>
              <a:t>5/23/2017</a:t>
            </a:fld>
            <a:endParaRPr lang="en-US"/>
          </a:p>
        </p:txBody>
      </p:sp>
      <p:sp>
        <p:nvSpPr>
          <p:cNvPr id="5" name="Slide Number Placeholder 4"/>
          <p:cNvSpPr>
            <a:spLocks noGrp="1"/>
          </p:cNvSpPr>
          <p:nvPr>
            <p:ph type="sldNum" sz="quarter" idx="11"/>
          </p:nvPr>
        </p:nvSpPr>
        <p:spPr/>
        <p:txBody>
          <a:bodyPr/>
          <a:lstStyle>
            <a:lvl1pPr>
              <a:defRPr/>
            </a:lvl1pPr>
          </a:lstStyle>
          <a:p>
            <a:fld id="{DE69C5E0-66B6-492B-B5B1-955EA64CE5F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lvl1pPr>
              <a:defRPr/>
            </a:lvl1pPr>
          </a:lstStyle>
          <a:p>
            <a:fld id="{2CD36790-EF9F-4521-A783-189BE19EEE4B}" type="slidenum">
              <a:rPr lang="en-US"/>
              <a:pPr/>
              <a:t>‹#›</a:t>
            </a:fld>
            <a:endParaRPr lang="en-US"/>
          </a:p>
        </p:txBody>
      </p:sp>
    </p:spTree>
  </p:cSld>
  <p:clrMapOvr>
    <a:masterClrMapping/>
  </p:clrMapOvr>
  <p:hf hdr="0" ft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5A22CAAC-72B4-49BF-8D8A-B248BD60D0AB}" type="datetime1">
              <a:rPr lang="en-US"/>
              <a:pPr/>
              <a:t>5/23/2017</a:t>
            </a:fld>
            <a:endParaRPr lang="en-US"/>
          </a:p>
        </p:txBody>
      </p:sp>
      <p:sp>
        <p:nvSpPr>
          <p:cNvPr id="5" name="Slide Number Placeholder 4"/>
          <p:cNvSpPr>
            <a:spLocks noGrp="1"/>
          </p:cNvSpPr>
          <p:nvPr>
            <p:ph type="sldNum" sz="quarter" idx="11"/>
          </p:nvPr>
        </p:nvSpPr>
        <p:spPr/>
        <p:txBody>
          <a:bodyPr/>
          <a:lstStyle>
            <a:lvl1pPr>
              <a:defRPr/>
            </a:lvl1pPr>
          </a:lstStyle>
          <a:p>
            <a:fld id="{D9717A56-5D33-48BC-B612-81C2A448BE8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828800"/>
            <a:ext cx="41148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8800"/>
            <a:ext cx="41148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0B08C14C-5A61-4D4D-B38C-096C9971D9C2}" type="datetime1">
              <a:rPr lang="en-US"/>
              <a:pPr/>
              <a:t>5/23/2017</a:t>
            </a:fld>
            <a:endParaRPr lang="en-US"/>
          </a:p>
        </p:txBody>
      </p:sp>
      <p:sp>
        <p:nvSpPr>
          <p:cNvPr id="6" name="Slide Number Placeholder 5"/>
          <p:cNvSpPr>
            <a:spLocks noGrp="1"/>
          </p:cNvSpPr>
          <p:nvPr>
            <p:ph type="sldNum" sz="quarter" idx="11"/>
          </p:nvPr>
        </p:nvSpPr>
        <p:spPr/>
        <p:txBody>
          <a:bodyPr/>
          <a:lstStyle>
            <a:lvl1pPr>
              <a:defRPr/>
            </a:lvl1pPr>
          </a:lstStyle>
          <a:p>
            <a:fld id="{C9422542-FAC0-4800-BAC9-80AE50E939A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49C45C78-7BD8-47C0-88A0-6DA77AB0E0BB}" type="datetime1">
              <a:rPr lang="en-US"/>
              <a:pPr/>
              <a:t>5/23/2017</a:t>
            </a:fld>
            <a:endParaRPr lang="en-US"/>
          </a:p>
        </p:txBody>
      </p:sp>
      <p:sp>
        <p:nvSpPr>
          <p:cNvPr id="8" name="Slide Number Placeholder 7"/>
          <p:cNvSpPr>
            <a:spLocks noGrp="1"/>
          </p:cNvSpPr>
          <p:nvPr>
            <p:ph type="sldNum" sz="quarter" idx="11"/>
          </p:nvPr>
        </p:nvSpPr>
        <p:spPr/>
        <p:txBody>
          <a:bodyPr/>
          <a:lstStyle>
            <a:lvl1pPr>
              <a:defRPr/>
            </a:lvl1pPr>
          </a:lstStyle>
          <a:p>
            <a:fld id="{04E51A7F-C561-42D3-BDE2-6604AC35B10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36621641-DE6C-4460-BF47-734601E4A699}" type="datetime1">
              <a:rPr lang="en-US"/>
              <a:pPr/>
              <a:t>5/23/2017</a:t>
            </a:fld>
            <a:endParaRPr lang="en-US"/>
          </a:p>
        </p:txBody>
      </p:sp>
      <p:sp>
        <p:nvSpPr>
          <p:cNvPr id="4" name="Slide Number Placeholder 3"/>
          <p:cNvSpPr>
            <a:spLocks noGrp="1"/>
          </p:cNvSpPr>
          <p:nvPr>
            <p:ph type="sldNum" sz="quarter" idx="11"/>
          </p:nvPr>
        </p:nvSpPr>
        <p:spPr/>
        <p:txBody>
          <a:bodyPr/>
          <a:lstStyle>
            <a:lvl1pPr>
              <a:defRPr/>
            </a:lvl1pPr>
          </a:lstStyle>
          <a:p>
            <a:fld id="{C429D7E7-1099-47AD-B3F2-624E90DDB7C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D60E83B5-0457-4AA6-A2AF-7E85AB57C9B7}" type="datetime1">
              <a:rPr lang="en-US"/>
              <a:pPr/>
              <a:t>5/23/2017</a:t>
            </a:fld>
            <a:endParaRPr lang="en-US"/>
          </a:p>
        </p:txBody>
      </p:sp>
      <p:sp>
        <p:nvSpPr>
          <p:cNvPr id="3" name="Slide Number Placeholder 2"/>
          <p:cNvSpPr>
            <a:spLocks noGrp="1"/>
          </p:cNvSpPr>
          <p:nvPr>
            <p:ph type="sldNum" sz="quarter" idx="11"/>
          </p:nvPr>
        </p:nvSpPr>
        <p:spPr/>
        <p:txBody>
          <a:bodyPr/>
          <a:lstStyle>
            <a:lvl1pPr>
              <a:defRPr/>
            </a:lvl1pPr>
          </a:lstStyle>
          <a:p>
            <a:fld id="{EE098B49-91C9-4AE6-BCDD-3C6B3DE25ED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36B80F34-8997-452F-82F9-376965C1575F}" type="datetime1">
              <a:rPr lang="en-US"/>
              <a:pPr/>
              <a:t>5/23/2017</a:t>
            </a:fld>
            <a:endParaRPr lang="en-US"/>
          </a:p>
        </p:txBody>
      </p:sp>
      <p:sp>
        <p:nvSpPr>
          <p:cNvPr id="6" name="Slide Number Placeholder 5"/>
          <p:cNvSpPr>
            <a:spLocks noGrp="1"/>
          </p:cNvSpPr>
          <p:nvPr>
            <p:ph type="sldNum" sz="quarter" idx="11"/>
          </p:nvPr>
        </p:nvSpPr>
        <p:spPr/>
        <p:txBody>
          <a:bodyPr/>
          <a:lstStyle>
            <a:lvl1pPr>
              <a:defRPr/>
            </a:lvl1pPr>
          </a:lstStyle>
          <a:p>
            <a:fld id="{16501C3C-0F9F-4B82-B0E4-702459263B1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07C570FB-6AC0-4D6C-9E03-450BCCB52573}" type="datetime1">
              <a:rPr lang="en-US"/>
              <a:pPr/>
              <a:t>5/23/2017</a:t>
            </a:fld>
            <a:endParaRPr lang="en-US"/>
          </a:p>
        </p:txBody>
      </p:sp>
      <p:sp>
        <p:nvSpPr>
          <p:cNvPr id="6" name="Slide Number Placeholder 5"/>
          <p:cNvSpPr>
            <a:spLocks noGrp="1"/>
          </p:cNvSpPr>
          <p:nvPr>
            <p:ph type="sldNum" sz="quarter" idx="11"/>
          </p:nvPr>
        </p:nvSpPr>
        <p:spPr/>
        <p:txBody>
          <a:bodyPr/>
          <a:lstStyle>
            <a:lvl1pPr>
              <a:defRPr/>
            </a:lvl1pPr>
          </a:lstStyle>
          <a:p>
            <a:fld id="{6511F142-224D-427D-930A-AAAE46FDAB7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1" name="Rectangle 3"/>
          <p:cNvSpPr>
            <a:spLocks noChangeArrowheads="1"/>
          </p:cNvSpPr>
          <p:nvPr/>
        </p:nvSpPr>
        <p:spPr bwMode="auto">
          <a:xfrm>
            <a:off x="152400" y="152400"/>
            <a:ext cx="8839200" cy="6477000"/>
          </a:xfrm>
          <a:prstGeom prst="rect">
            <a:avLst/>
          </a:prstGeom>
          <a:solidFill>
            <a:schemeClr val="bg1"/>
          </a:solidFill>
          <a:ln w="44450">
            <a:solidFill>
              <a:schemeClr val="folHlink"/>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32772" name="Rectangle 4"/>
          <p:cNvSpPr>
            <a:spLocks noChangeArrowheads="1"/>
          </p:cNvSpPr>
          <p:nvPr/>
        </p:nvSpPr>
        <p:spPr bwMode="blackWhite">
          <a:xfrm>
            <a:off x="231775" y="236538"/>
            <a:ext cx="8678863" cy="6289675"/>
          </a:xfrm>
          <a:prstGeom prst="rect">
            <a:avLst/>
          </a:prstGeom>
          <a:solidFill>
            <a:schemeClr val="bg1"/>
          </a:solidFill>
          <a:ln w="9525">
            <a:solidFill>
              <a:schemeClr val="folHlink"/>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32773" name="Line 5"/>
          <p:cNvSpPr>
            <a:spLocks noChangeShapeType="1"/>
          </p:cNvSpPr>
          <p:nvPr/>
        </p:nvSpPr>
        <p:spPr bwMode="auto">
          <a:xfrm>
            <a:off x="461963" y="1600200"/>
            <a:ext cx="8296275" cy="0"/>
          </a:xfrm>
          <a:prstGeom prst="line">
            <a:avLst/>
          </a:prstGeom>
          <a:noFill/>
          <a:ln w="38100">
            <a:solidFill>
              <a:schemeClr val="accent1"/>
            </a:solidFill>
            <a:round/>
            <a:headEnd/>
            <a:tailEnd/>
          </a:ln>
          <a:effectLst/>
        </p:spPr>
        <p:txBody>
          <a:bodyPr/>
          <a:lstStyle/>
          <a:p>
            <a:endParaRPr lang="en-US"/>
          </a:p>
        </p:txBody>
      </p:sp>
      <p:sp>
        <p:nvSpPr>
          <p:cNvPr id="32774" name="Rectangle 6"/>
          <p:cNvSpPr>
            <a:spLocks noGrp="1" noChangeArrowheads="1"/>
          </p:cNvSpPr>
          <p:nvPr>
            <p:ph type="title"/>
          </p:nvPr>
        </p:nvSpPr>
        <p:spPr bwMode="auto">
          <a:xfrm>
            <a:off x="533400" y="473075"/>
            <a:ext cx="8153400" cy="8223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32775" name="Rectangle 7"/>
          <p:cNvSpPr>
            <a:spLocks noGrp="1" noChangeArrowheads="1"/>
          </p:cNvSpPr>
          <p:nvPr>
            <p:ph type="body" idx="1"/>
          </p:nvPr>
        </p:nvSpPr>
        <p:spPr bwMode="auto">
          <a:xfrm>
            <a:off x="381000" y="1828800"/>
            <a:ext cx="83820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2781" name="Rectangle 13"/>
          <p:cNvSpPr>
            <a:spLocks noChangeArrowheads="1"/>
          </p:cNvSpPr>
          <p:nvPr userDrawn="1"/>
        </p:nvSpPr>
        <p:spPr bwMode="auto">
          <a:xfrm>
            <a:off x="381000" y="6629400"/>
            <a:ext cx="4419600" cy="276225"/>
          </a:xfrm>
          <a:prstGeom prst="rect">
            <a:avLst/>
          </a:prstGeom>
          <a:noFill/>
          <a:ln w="9525">
            <a:noFill/>
            <a:miter lim="800000"/>
            <a:headEnd/>
            <a:tailEnd/>
          </a:ln>
          <a:effectLst/>
        </p:spPr>
        <p:txBody>
          <a:bodyPr>
            <a:spAutoFit/>
          </a:bodyPr>
          <a:lstStyle/>
          <a:p>
            <a:r>
              <a:rPr lang="en-US" sz="600" b="1" dirty="0"/>
              <a:t>© 2016 Health Level Seven ® International. All Rights Reserved. </a:t>
            </a:r>
          </a:p>
          <a:p>
            <a:r>
              <a:rPr lang="en-US" sz="600" b="1" dirty="0"/>
              <a:t>HL7 and Health Level Seven are registered trademarks of Health Level Seven International. Reg. U.S. TM Office.</a:t>
            </a:r>
          </a:p>
        </p:txBody>
      </p:sp>
      <p:sp>
        <p:nvSpPr>
          <p:cNvPr id="32784" name="Rectangle 16"/>
          <p:cNvSpPr>
            <a:spLocks noGrp="1" noChangeArrowheads="1"/>
          </p:cNvSpPr>
          <p:nvPr>
            <p:ph type="dt" sz="half" idx="2"/>
          </p:nvPr>
        </p:nvSpPr>
        <p:spPr bwMode="auto">
          <a:xfrm>
            <a:off x="8077200" y="6629400"/>
            <a:ext cx="838200" cy="152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600"/>
            </a:lvl1pPr>
          </a:lstStyle>
          <a:p>
            <a:r>
              <a:rPr lang="en-US" dirty="0"/>
              <a:t>1/7/2014</a:t>
            </a:r>
          </a:p>
        </p:txBody>
      </p:sp>
      <p:sp>
        <p:nvSpPr>
          <p:cNvPr id="32786" name="Rectangle 18"/>
          <p:cNvSpPr>
            <a:spLocks noGrp="1" noChangeArrowheads="1"/>
          </p:cNvSpPr>
          <p:nvPr>
            <p:ph type="sldNum" sz="quarter" idx="4"/>
          </p:nvPr>
        </p:nvSpPr>
        <p:spPr bwMode="auto">
          <a:xfrm>
            <a:off x="4343400" y="6534150"/>
            <a:ext cx="533400"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1" hangingPunct="1">
              <a:defRPr sz="800"/>
            </a:lvl1pPr>
          </a:lstStyle>
          <a:p>
            <a:fld id="{DD8FDF0E-2772-4D89-9F72-F3CB15D8B8AB}" type="slidenum">
              <a:rPr lang="en-US"/>
              <a:pPr/>
              <a:t>‹#›</a:t>
            </a:fld>
            <a:endParaRPr lang="en-US"/>
          </a:p>
        </p:txBody>
      </p:sp>
      <p:pic>
        <p:nvPicPr>
          <p:cNvPr id="12" name="Picture 11" descr="30thAnniversaryLogo_flamecentric.png"/>
          <p:cNvPicPr>
            <a:picLocks noChangeAspect="1"/>
          </p:cNvPicPr>
          <p:nvPr userDrawn="1"/>
        </p:nvPicPr>
        <p:blipFill>
          <a:blip r:embed="rId13" cstate="print"/>
          <a:stretch>
            <a:fillRect/>
          </a:stretch>
        </p:blipFill>
        <p:spPr>
          <a:xfrm>
            <a:off x="76200" y="6400800"/>
            <a:ext cx="329878" cy="457200"/>
          </a:xfrm>
          <a:prstGeom prst="rect">
            <a:avLst/>
          </a:prstGeom>
        </p:spPr>
      </p:pic>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p:txStyles>
    <p:titleStyle>
      <a:lvl1pPr algn="l" rtl="0" fontAlgn="base">
        <a:lnSpc>
          <a:spcPct val="80000"/>
        </a:lnSpc>
        <a:spcBef>
          <a:spcPct val="0"/>
        </a:spcBef>
        <a:spcAft>
          <a:spcPct val="0"/>
        </a:spcAft>
        <a:defRPr sz="4000">
          <a:solidFill>
            <a:schemeClr val="tx2"/>
          </a:solidFill>
          <a:latin typeface="+mj-lt"/>
          <a:ea typeface="+mj-ea"/>
          <a:cs typeface="+mj-cs"/>
        </a:defRPr>
      </a:lvl1pPr>
      <a:lvl2pPr algn="l" rtl="0" fontAlgn="base">
        <a:lnSpc>
          <a:spcPct val="80000"/>
        </a:lnSpc>
        <a:spcBef>
          <a:spcPct val="0"/>
        </a:spcBef>
        <a:spcAft>
          <a:spcPct val="0"/>
        </a:spcAft>
        <a:defRPr sz="4000">
          <a:solidFill>
            <a:schemeClr val="tx2"/>
          </a:solidFill>
          <a:latin typeface="Verdana" pitchFamily="34" charset="0"/>
        </a:defRPr>
      </a:lvl2pPr>
      <a:lvl3pPr algn="l" rtl="0" fontAlgn="base">
        <a:lnSpc>
          <a:spcPct val="80000"/>
        </a:lnSpc>
        <a:spcBef>
          <a:spcPct val="0"/>
        </a:spcBef>
        <a:spcAft>
          <a:spcPct val="0"/>
        </a:spcAft>
        <a:defRPr sz="4000">
          <a:solidFill>
            <a:schemeClr val="tx2"/>
          </a:solidFill>
          <a:latin typeface="Verdana" pitchFamily="34" charset="0"/>
        </a:defRPr>
      </a:lvl3pPr>
      <a:lvl4pPr algn="l" rtl="0" fontAlgn="base">
        <a:lnSpc>
          <a:spcPct val="80000"/>
        </a:lnSpc>
        <a:spcBef>
          <a:spcPct val="0"/>
        </a:spcBef>
        <a:spcAft>
          <a:spcPct val="0"/>
        </a:spcAft>
        <a:defRPr sz="4000">
          <a:solidFill>
            <a:schemeClr val="tx2"/>
          </a:solidFill>
          <a:latin typeface="Verdana" pitchFamily="34" charset="0"/>
        </a:defRPr>
      </a:lvl4pPr>
      <a:lvl5pPr algn="l" rtl="0" fontAlgn="base">
        <a:lnSpc>
          <a:spcPct val="80000"/>
        </a:lnSpc>
        <a:spcBef>
          <a:spcPct val="0"/>
        </a:spcBef>
        <a:spcAft>
          <a:spcPct val="0"/>
        </a:spcAft>
        <a:defRPr sz="4000">
          <a:solidFill>
            <a:schemeClr val="tx2"/>
          </a:solidFill>
          <a:latin typeface="Verdana" pitchFamily="34" charset="0"/>
        </a:defRPr>
      </a:lvl5pPr>
      <a:lvl6pPr marL="457200" algn="l" rtl="0" fontAlgn="base">
        <a:lnSpc>
          <a:spcPct val="80000"/>
        </a:lnSpc>
        <a:spcBef>
          <a:spcPct val="0"/>
        </a:spcBef>
        <a:spcAft>
          <a:spcPct val="0"/>
        </a:spcAft>
        <a:defRPr sz="4000">
          <a:solidFill>
            <a:schemeClr val="tx2"/>
          </a:solidFill>
          <a:latin typeface="Verdana" pitchFamily="34" charset="0"/>
        </a:defRPr>
      </a:lvl6pPr>
      <a:lvl7pPr marL="914400" algn="l" rtl="0" fontAlgn="base">
        <a:lnSpc>
          <a:spcPct val="80000"/>
        </a:lnSpc>
        <a:spcBef>
          <a:spcPct val="0"/>
        </a:spcBef>
        <a:spcAft>
          <a:spcPct val="0"/>
        </a:spcAft>
        <a:defRPr sz="4000">
          <a:solidFill>
            <a:schemeClr val="tx2"/>
          </a:solidFill>
          <a:latin typeface="Verdana" pitchFamily="34" charset="0"/>
        </a:defRPr>
      </a:lvl7pPr>
      <a:lvl8pPr marL="1371600" algn="l" rtl="0" fontAlgn="base">
        <a:lnSpc>
          <a:spcPct val="80000"/>
        </a:lnSpc>
        <a:spcBef>
          <a:spcPct val="0"/>
        </a:spcBef>
        <a:spcAft>
          <a:spcPct val="0"/>
        </a:spcAft>
        <a:defRPr sz="4000">
          <a:solidFill>
            <a:schemeClr val="tx2"/>
          </a:solidFill>
          <a:latin typeface="Verdana" pitchFamily="34" charset="0"/>
        </a:defRPr>
      </a:lvl8pPr>
      <a:lvl9pPr marL="1828800" algn="l" rtl="0" fontAlgn="base">
        <a:lnSpc>
          <a:spcPct val="80000"/>
        </a:lnSpc>
        <a:spcBef>
          <a:spcPct val="0"/>
        </a:spcBef>
        <a:spcAft>
          <a:spcPct val="0"/>
        </a:spcAft>
        <a:defRPr sz="4000">
          <a:solidFill>
            <a:schemeClr val="tx2"/>
          </a:solidFill>
          <a:latin typeface="Verdana" pitchFamily="34" charset="0"/>
        </a:defRPr>
      </a:lvl9pPr>
    </p:titleStyle>
    <p:bodyStyle>
      <a:lvl1pPr marL="342900" indent="-342900" algn="l" rtl="0" fontAlgn="base">
        <a:spcBef>
          <a:spcPct val="20000"/>
        </a:spcBef>
        <a:spcAft>
          <a:spcPct val="0"/>
        </a:spcAft>
        <a:buClr>
          <a:schemeClr val="accent1"/>
        </a:buClr>
        <a:buSzPct val="75000"/>
        <a:buFont typeface="Wingdings" pitchFamily="2" charset="2"/>
        <a:buChar char="n"/>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65000"/>
        <a:buFont typeface="Wingdings" pitchFamily="2" charset="2"/>
        <a:buChar char="Ø"/>
        <a:defRPr sz="2600">
          <a:solidFill>
            <a:schemeClr val="tx1"/>
          </a:solidFill>
          <a:latin typeface="+mn-lt"/>
        </a:defRPr>
      </a:lvl2pPr>
      <a:lvl3pPr marL="1143000" indent="-228600" algn="l" rtl="0" fontAlgn="base">
        <a:spcBef>
          <a:spcPct val="20000"/>
        </a:spcBef>
        <a:spcAft>
          <a:spcPct val="0"/>
        </a:spcAft>
        <a:buClr>
          <a:schemeClr val="folHlink"/>
        </a:buClr>
        <a:buSzPct val="5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folHlink"/>
        </a:buClr>
        <a:buChar char="•"/>
        <a:defRPr sz="2000">
          <a:solidFill>
            <a:schemeClr val="tx1"/>
          </a:solidFill>
          <a:latin typeface="+mn-lt"/>
        </a:defRPr>
      </a:lvl4pPr>
      <a:lvl5pPr marL="2057400" indent="-228600" algn="l" rtl="0" fontAlgn="base">
        <a:spcBef>
          <a:spcPct val="20000"/>
        </a:spcBef>
        <a:spcAft>
          <a:spcPct val="0"/>
        </a:spcAft>
        <a:buClr>
          <a:schemeClr val="folHlink"/>
        </a:buClr>
        <a:buSzPct val="85000"/>
        <a:buFont typeface="Wingdings" pitchFamily="2" charset="2"/>
        <a:buChar char="ü"/>
        <a:defRPr sz="2000">
          <a:solidFill>
            <a:schemeClr val="tx1"/>
          </a:solidFill>
          <a:latin typeface="+mn-lt"/>
        </a:defRPr>
      </a:lvl5pPr>
      <a:lvl6pPr marL="2514600" indent="-228600" algn="l" rtl="0" fontAlgn="base">
        <a:spcBef>
          <a:spcPct val="20000"/>
        </a:spcBef>
        <a:spcAft>
          <a:spcPct val="0"/>
        </a:spcAft>
        <a:buClr>
          <a:schemeClr val="folHlink"/>
        </a:buClr>
        <a:buSzPct val="85000"/>
        <a:buFont typeface="Wingdings" pitchFamily="2" charset="2"/>
        <a:buChar char="ü"/>
        <a:defRPr sz="2000">
          <a:solidFill>
            <a:schemeClr val="tx1"/>
          </a:solidFill>
          <a:latin typeface="+mn-lt"/>
        </a:defRPr>
      </a:lvl6pPr>
      <a:lvl7pPr marL="2971800" indent="-228600" algn="l" rtl="0" fontAlgn="base">
        <a:spcBef>
          <a:spcPct val="20000"/>
        </a:spcBef>
        <a:spcAft>
          <a:spcPct val="0"/>
        </a:spcAft>
        <a:buClr>
          <a:schemeClr val="folHlink"/>
        </a:buClr>
        <a:buSzPct val="85000"/>
        <a:buFont typeface="Wingdings" pitchFamily="2" charset="2"/>
        <a:buChar char="ü"/>
        <a:defRPr sz="2000">
          <a:solidFill>
            <a:schemeClr val="tx1"/>
          </a:solidFill>
          <a:latin typeface="+mn-lt"/>
        </a:defRPr>
      </a:lvl7pPr>
      <a:lvl8pPr marL="3429000" indent="-228600" algn="l" rtl="0" fontAlgn="base">
        <a:spcBef>
          <a:spcPct val="20000"/>
        </a:spcBef>
        <a:spcAft>
          <a:spcPct val="0"/>
        </a:spcAft>
        <a:buClr>
          <a:schemeClr val="folHlink"/>
        </a:buClr>
        <a:buSzPct val="85000"/>
        <a:buFont typeface="Wingdings" pitchFamily="2" charset="2"/>
        <a:buChar char="ü"/>
        <a:defRPr sz="2000">
          <a:solidFill>
            <a:schemeClr val="tx1"/>
          </a:solidFill>
          <a:latin typeface="+mn-lt"/>
        </a:defRPr>
      </a:lvl8pPr>
      <a:lvl9pPr marL="3886200" indent="-228600" algn="l" rtl="0" fontAlgn="base">
        <a:spcBef>
          <a:spcPct val="20000"/>
        </a:spcBef>
        <a:spcAft>
          <a:spcPct val="0"/>
        </a:spcAft>
        <a:buClr>
          <a:schemeClr val="folHlink"/>
        </a:buClr>
        <a:buSzPct val="85000"/>
        <a:buFont typeface="Wingdings" pitchFamily="2" charset="2"/>
        <a:buChar char="ü"/>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3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143000" y="641350"/>
            <a:ext cx="6781800" cy="2559050"/>
          </a:xfrm>
        </p:spPr>
        <p:txBody>
          <a:bodyPr/>
          <a:lstStyle/>
          <a:p>
            <a:pPr algn="ctr"/>
            <a:r>
              <a:rPr lang="en-US" dirty="0"/>
              <a:t>Clinical Status and related topics</a:t>
            </a:r>
            <a:br>
              <a:rPr lang="en-US" dirty="0"/>
            </a:br>
            <a:r>
              <a:rPr lang="en-US" sz="3600" dirty="0"/>
              <a:t> </a:t>
            </a:r>
            <a:br>
              <a:rPr lang="en-US" dirty="0"/>
            </a:br>
            <a:r>
              <a:rPr lang="en-US" dirty="0"/>
              <a:t>2017-05-11 update</a:t>
            </a:r>
          </a:p>
        </p:txBody>
      </p:sp>
      <p:sp>
        <p:nvSpPr>
          <p:cNvPr id="2" name="TextBox 1"/>
          <p:cNvSpPr txBox="1"/>
          <p:nvPr/>
        </p:nvSpPr>
        <p:spPr>
          <a:xfrm>
            <a:off x="5257800" y="6019800"/>
            <a:ext cx="3599062" cy="523220"/>
          </a:xfrm>
          <a:prstGeom prst="rect">
            <a:avLst/>
          </a:prstGeom>
          <a:noFill/>
        </p:spPr>
        <p:txBody>
          <a:bodyPr wrap="none" rtlCol="0">
            <a:spAutoFit/>
          </a:bodyPr>
          <a:lstStyle/>
          <a:p>
            <a:r>
              <a:rPr lang="en-AU" sz="2800" dirty="0"/>
              <a:t>Stephen Chu, PCWG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822325"/>
          </a:xfrm>
        </p:spPr>
        <p:txBody>
          <a:bodyPr/>
          <a:lstStyle/>
          <a:p>
            <a:r>
              <a:rPr lang="en-AU" dirty="0"/>
              <a:t>Clinical status value set</a:t>
            </a:r>
          </a:p>
        </p:txBody>
      </p:sp>
      <p:sp>
        <p:nvSpPr>
          <p:cNvPr id="3" name="Content Placeholder 2"/>
          <p:cNvSpPr>
            <a:spLocks noGrp="1"/>
          </p:cNvSpPr>
          <p:nvPr>
            <p:ph idx="1"/>
          </p:nvPr>
        </p:nvSpPr>
        <p:spPr>
          <a:xfrm>
            <a:off x="323385" y="1676400"/>
            <a:ext cx="6001215" cy="4857750"/>
          </a:xfrm>
        </p:spPr>
        <p:txBody>
          <a:bodyPr/>
          <a:lstStyle/>
          <a:p>
            <a:r>
              <a:rPr lang="en-AU" sz="1800" dirty="0">
                <a:solidFill>
                  <a:schemeClr val="bg1">
                    <a:lumMod val="65000"/>
                  </a:schemeClr>
                </a:solidFill>
              </a:rPr>
              <a:t>At risk</a:t>
            </a:r>
          </a:p>
          <a:p>
            <a:r>
              <a:rPr lang="en-AU" sz="1800" dirty="0"/>
              <a:t>Active</a:t>
            </a:r>
          </a:p>
          <a:p>
            <a:pPr lvl="1"/>
            <a:r>
              <a:rPr lang="en-AU" sz="1800" dirty="0">
                <a:solidFill>
                  <a:schemeClr val="bg1">
                    <a:lumMod val="65000"/>
                  </a:schemeClr>
                </a:solidFill>
              </a:rPr>
              <a:t>Controlled</a:t>
            </a:r>
          </a:p>
          <a:p>
            <a:pPr lvl="2"/>
            <a:r>
              <a:rPr lang="en-AU" sz="1800" dirty="0">
                <a:solidFill>
                  <a:schemeClr val="bg1">
                    <a:lumMod val="65000"/>
                  </a:schemeClr>
                </a:solidFill>
              </a:rPr>
              <a:t>Well controlled</a:t>
            </a:r>
          </a:p>
          <a:p>
            <a:pPr lvl="2"/>
            <a:r>
              <a:rPr lang="en-AU" sz="1800" dirty="0">
                <a:solidFill>
                  <a:schemeClr val="bg1">
                    <a:lumMod val="65000"/>
                  </a:schemeClr>
                </a:solidFill>
              </a:rPr>
              <a:t>Poorly controlled</a:t>
            </a:r>
          </a:p>
          <a:p>
            <a:pPr lvl="2"/>
            <a:r>
              <a:rPr lang="en-AU" sz="1800" dirty="0">
                <a:solidFill>
                  <a:schemeClr val="bg1">
                    <a:lumMod val="65000"/>
                  </a:schemeClr>
                </a:solidFill>
              </a:rPr>
              <a:t>Stabilized</a:t>
            </a:r>
          </a:p>
          <a:p>
            <a:pPr lvl="1"/>
            <a:r>
              <a:rPr lang="en-AU" sz="1800" dirty="0">
                <a:solidFill>
                  <a:schemeClr val="bg1">
                    <a:lumMod val="65000"/>
                  </a:schemeClr>
                </a:solidFill>
              </a:rPr>
              <a:t>Refractory (??? Use pre-coordination, e.g. refractory schizophrenia – see foot notes)</a:t>
            </a:r>
          </a:p>
          <a:p>
            <a:pPr lvl="1"/>
            <a:r>
              <a:rPr lang="en-AU" sz="1800" dirty="0">
                <a:solidFill>
                  <a:schemeClr val="bg1">
                    <a:lumMod val="65000"/>
                  </a:schemeClr>
                </a:solidFill>
              </a:rPr>
              <a:t>Relapse</a:t>
            </a:r>
          </a:p>
          <a:p>
            <a:pPr lvl="1"/>
            <a:r>
              <a:rPr lang="en-AU" sz="1800" dirty="0">
                <a:solidFill>
                  <a:schemeClr val="bg1">
                    <a:lumMod val="65000"/>
                  </a:schemeClr>
                </a:solidFill>
              </a:rPr>
              <a:t>Recurrence</a:t>
            </a:r>
          </a:p>
          <a:p>
            <a:r>
              <a:rPr lang="en-AU" sz="1800" dirty="0"/>
              <a:t>Inactive</a:t>
            </a:r>
          </a:p>
          <a:p>
            <a:pPr lvl="1"/>
            <a:r>
              <a:rPr lang="en-AU" sz="1800" dirty="0">
                <a:solidFill>
                  <a:schemeClr val="bg1">
                    <a:lumMod val="65000"/>
                  </a:schemeClr>
                </a:solidFill>
              </a:rPr>
              <a:t>Remission</a:t>
            </a:r>
          </a:p>
          <a:p>
            <a:pPr lvl="1"/>
            <a:r>
              <a:rPr lang="en-AU" sz="1800" dirty="0"/>
              <a:t>Resolved</a:t>
            </a:r>
          </a:p>
          <a:p>
            <a:endParaRPr lang="en-AU" sz="1800" dirty="0"/>
          </a:p>
        </p:txBody>
      </p:sp>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10</a:t>
            </a:fld>
            <a:endParaRPr lang="en-US"/>
          </a:p>
        </p:txBody>
      </p:sp>
      <p:pic>
        <p:nvPicPr>
          <p:cNvPr id="11" name="Picture 10"/>
          <p:cNvPicPr>
            <a:picLocks noChangeAspect="1"/>
          </p:cNvPicPr>
          <p:nvPr/>
        </p:nvPicPr>
        <p:blipFill>
          <a:blip r:embed="rId3"/>
          <a:stretch>
            <a:fillRect/>
          </a:stretch>
        </p:blipFill>
        <p:spPr>
          <a:xfrm>
            <a:off x="6734777" y="2402660"/>
            <a:ext cx="1662533" cy="1426633"/>
          </a:xfrm>
          <a:prstGeom prst="rect">
            <a:avLst/>
          </a:prstGeom>
        </p:spPr>
      </p:pic>
      <p:sp>
        <p:nvSpPr>
          <p:cNvPr id="12" name="TextBox 11"/>
          <p:cNvSpPr txBox="1"/>
          <p:nvPr/>
        </p:nvSpPr>
        <p:spPr>
          <a:xfrm>
            <a:off x="4876800" y="1828800"/>
            <a:ext cx="3715954" cy="584775"/>
          </a:xfrm>
          <a:prstGeom prst="rect">
            <a:avLst/>
          </a:prstGeom>
          <a:noFill/>
        </p:spPr>
        <p:txBody>
          <a:bodyPr wrap="none" rtlCol="0">
            <a:spAutoFit/>
          </a:bodyPr>
          <a:lstStyle/>
          <a:p>
            <a:r>
              <a:rPr lang="en-AU" sz="1600" dirty="0"/>
              <a:t>FHIR Allergy/</a:t>
            </a:r>
            <a:r>
              <a:rPr lang="en-AU" sz="1600" dirty="0" err="1"/>
              <a:t>Intolerance.clinicalStatus</a:t>
            </a:r>
            <a:r>
              <a:rPr lang="en-AU" sz="1600" dirty="0"/>
              <a:t> </a:t>
            </a:r>
          </a:p>
          <a:p>
            <a:r>
              <a:rPr lang="en-AU" sz="1600" dirty="0"/>
              <a:t>code values</a:t>
            </a:r>
          </a:p>
        </p:txBody>
      </p:sp>
      <p:sp>
        <p:nvSpPr>
          <p:cNvPr id="13" name="TextBox 12"/>
          <p:cNvSpPr txBox="1"/>
          <p:nvPr/>
        </p:nvSpPr>
        <p:spPr>
          <a:xfrm>
            <a:off x="593345" y="1199323"/>
            <a:ext cx="2095445" cy="369332"/>
          </a:xfrm>
          <a:prstGeom prst="rect">
            <a:avLst/>
          </a:prstGeom>
          <a:noFill/>
        </p:spPr>
        <p:txBody>
          <a:bodyPr wrap="none" rtlCol="0">
            <a:spAutoFit/>
          </a:bodyPr>
          <a:lstStyle/>
          <a:p>
            <a:r>
              <a:rPr lang="en-AU" dirty="0"/>
              <a:t>Allergy/Intolerance</a:t>
            </a:r>
          </a:p>
        </p:txBody>
      </p:sp>
      <p:sp>
        <p:nvSpPr>
          <p:cNvPr id="14" name="Rectangle 13"/>
          <p:cNvSpPr/>
          <p:nvPr/>
        </p:nvSpPr>
        <p:spPr>
          <a:xfrm>
            <a:off x="3916993" y="4870818"/>
            <a:ext cx="4939952" cy="1569660"/>
          </a:xfrm>
          <a:prstGeom prst="rect">
            <a:avLst/>
          </a:prstGeom>
          <a:solidFill>
            <a:srgbClr val="FFFFCC"/>
          </a:solidFill>
        </p:spPr>
        <p:txBody>
          <a:bodyPr wrap="square">
            <a:spAutoFit/>
          </a:bodyPr>
          <a:lstStyle/>
          <a:p>
            <a:r>
              <a:rPr lang="en-AU" sz="1600" dirty="0">
                <a:solidFill>
                  <a:srgbClr val="222222"/>
                </a:solidFill>
                <a:latin typeface="arial" panose="020B0604020202020204" pitchFamily="34" charset="0"/>
              </a:rPr>
              <a:t>19 May 2017:</a:t>
            </a:r>
          </a:p>
          <a:p>
            <a:r>
              <a:rPr lang="en-AU" sz="1600" dirty="0">
                <a:solidFill>
                  <a:srgbClr val="222222"/>
                </a:solidFill>
                <a:latin typeface="arial" panose="020B0604020202020204" pitchFamily="34" charset="0"/>
              </a:rPr>
              <a:t>Condition is a present or past state Allergy/intolerance is a propensity to future reactions They do not have the same or even analogous clinical status value sets. </a:t>
            </a:r>
          </a:p>
          <a:p>
            <a:r>
              <a:rPr lang="en-AU" sz="1600" dirty="0">
                <a:solidFill>
                  <a:srgbClr val="222222"/>
                </a:solidFill>
                <a:latin typeface="arial" panose="020B0604020202020204" pitchFamily="34" charset="0"/>
              </a:rPr>
              <a:t>Source: Dr Russ </a:t>
            </a:r>
            <a:r>
              <a:rPr lang="en-AU" sz="1600" dirty="0" err="1">
                <a:solidFill>
                  <a:srgbClr val="222222"/>
                </a:solidFill>
                <a:latin typeface="arial" panose="020B0604020202020204" pitchFamily="34" charset="0"/>
              </a:rPr>
              <a:t>Leftwich</a:t>
            </a:r>
            <a:endParaRPr lang="en-AU" sz="1600" dirty="0"/>
          </a:p>
        </p:txBody>
      </p:sp>
    </p:spTree>
    <p:extLst>
      <p:ext uri="{BB962C8B-B14F-4D97-AF65-F5344CB8AC3E}">
        <p14:creationId xmlns:p14="http://schemas.microsoft.com/office/powerpoint/2010/main" val="3619414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05735"/>
            <a:ext cx="8153400" cy="822325"/>
          </a:xfrm>
        </p:spPr>
        <p:txBody>
          <a:bodyPr/>
          <a:lstStyle/>
          <a:p>
            <a:r>
              <a:rPr lang="en-AU" dirty="0"/>
              <a:t>Clinical status value set</a:t>
            </a:r>
          </a:p>
        </p:txBody>
      </p:sp>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11</a:t>
            </a:fld>
            <a:endParaRPr lang="en-US"/>
          </a:p>
        </p:txBody>
      </p:sp>
      <p:sp>
        <p:nvSpPr>
          <p:cNvPr id="6" name="TextBox 5"/>
          <p:cNvSpPr txBox="1"/>
          <p:nvPr/>
        </p:nvSpPr>
        <p:spPr>
          <a:xfrm>
            <a:off x="533400" y="1228060"/>
            <a:ext cx="1326004" cy="369332"/>
          </a:xfrm>
          <a:prstGeom prst="rect">
            <a:avLst/>
          </a:prstGeom>
          <a:noFill/>
        </p:spPr>
        <p:txBody>
          <a:bodyPr wrap="none" rtlCol="0">
            <a:spAutoFit/>
          </a:bodyPr>
          <a:lstStyle/>
          <a:p>
            <a:r>
              <a:rPr lang="en-AU" dirty="0"/>
              <a:t>Definitions:</a:t>
            </a:r>
          </a:p>
        </p:txBody>
      </p:sp>
      <p:sp>
        <p:nvSpPr>
          <p:cNvPr id="9" name="Content Placeholder 2"/>
          <p:cNvSpPr>
            <a:spLocks noGrp="1"/>
          </p:cNvSpPr>
          <p:nvPr>
            <p:ph idx="1"/>
          </p:nvPr>
        </p:nvSpPr>
        <p:spPr>
          <a:xfrm>
            <a:off x="314632" y="1752600"/>
            <a:ext cx="8382000" cy="4781550"/>
          </a:xfrm>
        </p:spPr>
        <p:txBody>
          <a:bodyPr/>
          <a:lstStyle/>
          <a:p>
            <a:r>
              <a:rPr lang="en-AU" sz="1400" b="1" dirty="0"/>
              <a:t>Active</a:t>
            </a:r>
            <a:r>
              <a:rPr lang="en-AU" sz="1400" dirty="0"/>
              <a:t> – The subject is currently experiencing the symptoms of the condition or there is evidence of the condition</a:t>
            </a:r>
          </a:p>
          <a:p>
            <a:pPr lvl="1"/>
            <a:r>
              <a:rPr lang="en-AU" sz="1400" b="1" dirty="0"/>
              <a:t>Well controlled </a:t>
            </a:r>
            <a:r>
              <a:rPr lang="en-AU" sz="1400" dirty="0"/>
              <a:t>– The subject's condition is adequately or well managed such that the recommended evidence-based clinical outcome targets are met</a:t>
            </a:r>
          </a:p>
          <a:p>
            <a:pPr lvl="1"/>
            <a:r>
              <a:rPr lang="en-AU" sz="1400" b="1" dirty="0"/>
              <a:t>Poorly controlled </a:t>
            </a:r>
            <a:r>
              <a:rPr lang="en-AU" sz="1400" dirty="0"/>
              <a:t>– The subject's condition is inadequately/poorly managed such that the recommended evidence-based clinical outcome targets are not met</a:t>
            </a:r>
          </a:p>
          <a:p>
            <a:pPr lvl="1"/>
            <a:r>
              <a:rPr lang="en-AU" sz="1400" b="1" dirty="0"/>
              <a:t>Recurrence</a:t>
            </a:r>
            <a:r>
              <a:rPr lang="en-AU" sz="1400" dirty="0"/>
              <a:t> – the subject is experiencing a re-occurrence or repeating of a previously </a:t>
            </a:r>
            <a:r>
              <a:rPr lang="en-AU" sz="1400" b="1" dirty="0"/>
              <a:t>resolved </a:t>
            </a:r>
            <a:r>
              <a:rPr lang="en-AU" sz="1400" dirty="0"/>
              <a:t>condition</a:t>
            </a:r>
          </a:p>
          <a:p>
            <a:pPr lvl="2"/>
            <a:r>
              <a:rPr lang="en-AU" sz="1200" dirty="0"/>
              <a:t>Example: recurrence of (previously resolved) urinary tract infection, pancreatitis, cholangitis, conjunctivitis</a:t>
            </a:r>
          </a:p>
          <a:p>
            <a:pPr lvl="1"/>
            <a:r>
              <a:rPr lang="en-AU" sz="1400" b="1" dirty="0"/>
              <a:t>Relapse</a:t>
            </a:r>
            <a:r>
              <a:rPr lang="en-AU" sz="1400" dirty="0"/>
              <a:t> – the subject is experiencing a return of a condition, or signs and symptoms after a period of improvement or </a:t>
            </a:r>
            <a:r>
              <a:rPr lang="en-AU" sz="1400" b="1" dirty="0"/>
              <a:t>remission</a:t>
            </a:r>
          </a:p>
          <a:p>
            <a:pPr lvl="2"/>
            <a:r>
              <a:rPr lang="en-AU" sz="1200" dirty="0"/>
              <a:t>Examples: relapse of cancer, multiple sclerosis, rheumatoid arthritis, systemic lupus erythematosus, bipolar disorder, [psychotic relapse of] schizophrenia, </a:t>
            </a:r>
            <a:r>
              <a:rPr lang="en-AU" sz="1200" dirty="0" err="1"/>
              <a:t>etc</a:t>
            </a:r>
            <a:endParaRPr lang="en-AU" sz="1200" dirty="0"/>
          </a:p>
          <a:p>
            <a:r>
              <a:rPr lang="en-AU" sz="1400" b="1" dirty="0"/>
              <a:t>Inactive</a:t>
            </a:r>
            <a:r>
              <a:rPr lang="en-AU" sz="1400" dirty="0"/>
              <a:t> – The subject is no longer experiencing the symptoms of the condition or there is no longer evidence of the condition</a:t>
            </a:r>
          </a:p>
          <a:p>
            <a:pPr lvl="1"/>
            <a:r>
              <a:rPr lang="en-AU" sz="1400" b="1" dirty="0"/>
              <a:t>Remission</a:t>
            </a:r>
            <a:r>
              <a:rPr lang="en-AU" sz="1400" dirty="0"/>
              <a:t> – The subject is no longer experiencing the symptoms of the condition, but there is a risk of the symptoms or condition returning</a:t>
            </a:r>
          </a:p>
          <a:p>
            <a:pPr lvl="1"/>
            <a:r>
              <a:rPr lang="en-AU" sz="1400" b="1" dirty="0"/>
              <a:t>Resolved</a:t>
            </a:r>
            <a:r>
              <a:rPr lang="en-AU" sz="1400" dirty="0"/>
              <a:t> – The subject is no longer experiencing the symptoms of the condition and there is a negligible perceived risk of the symptoms returning</a:t>
            </a:r>
          </a:p>
        </p:txBody>
      </p:sp>
    </p:spTree>
    <p:extLst>
      <p:ext uri="{BB962C8B-B14F-4D97-AF65-F5344CB8AC3E}">
        <p14:creationId xmlns:p14="http://schemas.microsoft.com/office/powerpoint/2010/main" val="2770872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600" dirty="0"/>
              <a:t>Clinical status values: </a:t>
            </a:r>
            <a:r>
              <a:rPr lang="en-AU" sz="2400" dirty="0"/>
              <a:t>other examples</a:t>
            </a:r>
          </a:p>
        </p:txBody>
      </p:sp>
      <p:sp>
        <p:nvSpPr>
          <p:cNvPr id="3" name="Content Placeholder 2"/>
          <p:cNvSpPr>
            <a:spLocks noGrp="1"/>
          </p:cNvSpPr>
          <p:nvPr>
            <p:ph idx="1"/>
          </p:nvPr>
        </p:nvSpPr>
        <p:spPr>
          <a:xfrm>
            <a:off x="381000" y="1828800"/>
            <a:ext cx="8382000" cy="4572000"/>
          </a:xfrm>
        </p:spPr>
        <p:txBody>
          <a:bodyPr/>
          <a:lstStyle/>
          <a:p>
            <a:r>
              <a:rPr lang="en-AU" sz="2400" dirty="0">
                <a:solidFill>
                  <a:schemeClr val="bg1">
                    <a:lumMod val="50000"/>
                  </a:schemeClr>
                </a:solidFill>
              </a:rPr>
              <a:t>Remission (cancers and mental illnesses)</a:t>
            </a:r>
          </a:p>
          <a:p>
            <a:pPr lvl="1"/>
            <a:r>
              <a:rPr lang="en-AU" sz="2000" dirty="0">
                <a:solidFill>
                  <a:schemeClr val="bg1">
                    <a:lumMod val="50000"/>
                  </a:schemeClr>
                </a:solidFill>
              </a:rPr>
              <a:t>Remission</a:t>
            </a:r>
          </a:p>
          <a:p>
            <a:pPr lvl="1"/>
            <a:r>
              <a:rPr lang="en-AU" sz="2000" dirty="0">
                <a:solidFill>
                  <a:schemeClr val="bg1">
                    <a:lumMod val="50000"/>
                  </a:schemeClr>
                </a:solidFill>
              </a:rPr>
              <a:t>Partial remission</a:t>
            </a:r>
          </a:p>
          <a:p>
            <a:pPr lvl="1"/>
            <a:r>
              <a:rPr lang="en-AU" sz="2000" dirty="0">
                <a:solidFill>
                  <a:schemeClr val="bg1">
                    <a:lumMod val="50000"/>
                  </a:schemeClr>
                </a:solidFill>
              </a:rPr>
              <a:t>Full/complete remission</a:t>
            </a:r>
          </a:p>
          <a:p>
            <a:r>
              <a:rPr lang="en-AU" sz="2400" dirty="0">
                <a:solidFill>
                  <a:schemeClr val="bg1">
                    <a:lumMod val="50000"/>
                  </a:schemeClr>
                </a:solidFill>
              </a:rPr>
              <a:t>Substance dependence:</a:t>
            </a:r>
          </a:p>
          <a:p>
            <a:pPr lvl="1"/>
            <a:r>
              <a:rPr lang="en-AU" sz="2000" dirty="0">
                <a:solidFill>
                  <a:schemeClr val="bg1">
                    <a:lumMod val="50000"/>
                  </a:schemeClr>
                </a:solidFill>
              </a:rPr>
              <a:t>Early partial remission</a:t>
            </a:r>
          </a:p>
          <a:p>
            <a:pPr lvl="1"/>
            <a:r>
              <a:rPr lang="en-AU" sz="2000" dirty="0">
                <a:solidFill>
                  <a:schemeClr val="bg1">
                    <a:lumMod val="50000"/>
                  </a:schemeClr>
                </a:solidFill>
              </a:rPr>
              <a:t>Early full remission</a:t>
            </a:r>
          </a:p>
          <a:p>
            <a:pPr lvl="1"/>
            <a:r>
              <a:rPr lang="en-AU" sz="2000" dirty="0">
                <a:solidFill>
                  <a:schemeClr val="bg1">
                    <a:lumMod val="50000"/>
                  </a:schemeClr>
                </a:solidFill>
              </a:rPr>
              <a:t>Sustained partial remission</a:t>
            </a:r>
          </a:p>
          <a:p>
            <a:pPr lvl="1"/>
            <a:r>
              <a:rPr lang="en-AU" sz="2000" dirty="0">
                <a:solidFill>
                  <a:schemeClr val="bg1">
                    <a:lumMod val="50000"/>
                  </a:schemeClr>
                </a:solidFill>
              </a:rPr>
              <a:t>Sustained full remission</a:t>
            </a:r>
          </a:p>
          <a:p>
            <a:r>
              <a:rPr lang="en-AU" sz="2400" dirty="0">
                <a:solidFill>
                  <a:schemeClr val="bg1">
                    <a:lumMod val="50000"/>
                  </a:schemeClr>
                </a:solidFill>
              </a:rPr>
              <a:t>Relapse</a:t>
            </a:r>
          </a:p>
          <a:p>
            <a:pPr lvl="1"/>
            <a:r>
              <a:rPr lang="en-AU" sz="1900" dirty="0">
                <a:solidFill>
                  <a:schemeClr val="bg1">
                    <a:lumMod val="50000"/>
                  </a:schemeClr>
                </a:solidFill>
              </a:rPr>
              <a:t>Relapse after partial remission</a:t>
            </a:r>
          </a:p>
          <a:p>
            <a:pPr lvl="1"/>
            <a:r>
              <a:rPr lang="en-AU" sz="1900" dirty="0">
                <a:solidFill>
                  <a:schemeClr val="bg1">
                    <a:lumMod val="50000"/>
                  </a:schemeClr>
                </a:solidFill>
              </a:rPr>
              <a:t>Relapse after full remission</a:t>
            </a:r>
          </a:p>
        </p:txBody>
      </p:sp>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12</a:t>
            </a:fld>
            <a:endParaRPr lang="en-US"/>
          </a:p>
        </p:txBody>
      </p:sp>
      <p:sp>
        <p:nvSpPr>
          <p:cNvPr id="6" name="TextBox 5"/>
          <p:cNvSpPr txBox="1"/>
          <p:nvPr/>
        </p:nvSpPr>
        <p:spPr>
          <a:xfrm>
            <a:off x="4977343" y="3352800"/>
            <a:ext cx="3669594" cy="1323439"/>
          </a:xfrm>
          <a:prstGeom prst="rect">
            <a:avLst/>
          </a:prstGeom>
          <a:solidFill>
            <a:srgbClr val="FFFFCC"/>
          </a:solidFill>
        </p:spPr>
        <p:txBody>
          <a:bodyPr wrap="none" rtlCol="0">
            <a:spAutoFit/>
          </a:bodyPr>
          <a:lstStyle/>
          <a:p>
            <a:r>
              <a:rPr lang="en-AU" sz="1600" b="1" dirty="0"/>
              <a:t>Note</a:t>
            </a:r>
            <a:r>
              <a:rPr lang="en-AU" sz="1600" dirty="0"/>
              <a:t>:</a:t>
            </a:r>
          </a:p>
          <a:p>
            <a:r>
              <a:rPr lang="en-AU" sz="1600" dirty="0"/>
              <a:t>These are example values extracted</a:t>
            </a:r>
          </a:p>
          <a:p>
            <a:r>
              <a:rPr lang="en-AU" sz="1600" dirty="0"/>
              <a:t>from literature and real clinical data</a:t>
            </a:r>
          </a:p>
          <a:p>
            <a:r>
              <a:rPr lang="en-AU" sz="1600" dirty="0"/>
              <a:t>However, they are not considered for</a:t>
            </a:r>
          </a:p>
          <a:p>
            <a:r>
              <a:rPr lang="en-AU" sz="1600" dirty="0"/>
              <a:t>inclusion in the </a:t>
            </a:r>
            <a:r>
              <a:rPr lang="en-AU" sz="1600" dirty="0" err="1"/>
              <a:t>clinicalStatus</a:t>
            </a:r>
            <a:r>
              <a:rPr lang="en-AU" sz="1600" dirty="0"/>
              <a:t> value set</a:t>
            </a:r>
          </a:p>
        </p:txBody>
      </p:sp>
    </p:spTree>
    <p:extLst>
      <p:ext uri="{BB962C8B-B14F-4D97-AF65-F5344CB8AC3E}">
        <p14:creationId xmlns:p14="http://schemas.microsoft.com/office/powerpoint/2010/main" val="2222251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Clinical confirmation status</a:t>
            </a:r>
          </a:p>
        </p:txBody>
      </p:sp>
      <p:sp>
        <p:nvSpPr>
          <p:cNvPr id="3" name="Content Placeholder 2"/>
          <p:cNvSpPr>
            <a:spLocks noGrp="1"/>
          </p:cNvSpPr>
          <p:nvPr>
            <p:ph idx="1"/>
          </p:nvPr>
        </p:nvSpPr>
        <p:spPr>
          <a:xfrm>
            <a:off x="381000" y="1828800"/>
            <a:ext cx="8382000" cy="4572000"/>
          </a:xfrm>
        </p:spPr>
        <p:txBody>
          <a:bodyPr/>
          <a:lstStyle/>
          <a:p>
            <a:r>
              <a:rPr lang="en-AU" dirty="0"/>
              <a:t>Differential</a:t>
            </a:r>
          </a:p>
          <a:p>
            <a:r>
              <a:rPr lang="en-AU" dirty="0"/>
              <a:t>Suspected </a:t>
            </a:r>
          </a:p>
          <a:p>
            <a:r>
              <a:rPr lang="en-AU" dirty="0"/>
              <a:t>Ruled out</a:t>
            </a:r>
          </a:p>
          <a:p>
            <a:r>
              <a:rPr lang="en-AU" dirty="0"/>
              <a:t>Reconciled </a:t>
            </a:r>
          </a:p>
          <a:p>
            <a:r>
              <a:rPr lang="en-AU" dirty="0"/>
              <a:t>Refuted</a:t>
            </a:r>
          </a:p>
          <a:p>
            <a:r>
              <a:rPr lang="en-AU" dirty="0"/>
              <a:t>Entered in error</a:t>
            </a:r>
          </a:p>
          <a:p>
            <a:r>
              <a:rPr lang="en-AU" dirty="0">
                <a:solidFill>
                  <a:schemeClr val="bg1">
                    <a:lumMod val="65000"/>
                  </a:schemeClr>
                </a:solidFill>
              </a:rPr>
              <a:t>Confirmed</a:t>
            </a:r>
          </a:p>
          <a:p>
            <a:r>
              <a:rPr lang="en-AU" dirty="0">
                <a:solidFill>
                  <a:schemeClr val="bg1">
                    <a:lumMod val="65000"/>
                  </a:schemeClr>
                </a:solidFill>
              </a:rPr>
              <a:t>Unconfirmed </a:t>
            </a:r>
          </a:p>
        </p:txBody>
      </p:sp>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13</a:t>
            </a:fld>
            <a:endParaRPr lang="en-US"/>
          </a:p>
        </p:txBody>
      </p:sp>
    </p:spTree>
    <p:extLst>
      <p:ext uri="{BB962C8B-B14F-4D97-AF65-F5344CB8AC3E}">
        <p14:creationId xmlns:p14="http://schemas.microsoft.com/office/powerpoint/2010/main" val="1125799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Appendix</a:t>
            </a:r>
          </a:p>
        </p:txBody>
      </p:sp>
      <p:sp>
        <p:nvSpPr>
          <p:cNvPr id="3" name="Content Placeholder 2"/>
          <p:cNvSpPr>
            <a:spLocks noGrp="1"/>
          </p:cNvSpPr>
          <p:nvPr>
            <p:ph idx="1"/>
          </p:nvPr>
        </p:nvSpPr>
        <p:spPr/>
        <p:txBody>
          <a:bodyPr/>
          <a:lstStyle/>
          <a:p>
            <a:r>
              <a:rPr lang="en-US" sz="2400" dirty="0"/>
              <a:t>There are a number of related concepts that commonly trigger questions on, e.g. how they differ from “clinical status”? And how are these concepts are used?</a:t>
            </a:r>
          </a:p>
          <a:p>
            <a:pPr lvl="1"/>
            <a:r>
              <a:rPr lang="en-US" sz="2400" dirty="0"/>
              <a:t>Health status</a:t>
            </a:r>
          </a:p>
          <a:p>
            <a:pPr lvl="1"/>
            <a:r>
              <a:rPr lang="en-US" sz="2400" dirty="0"/>
              <a:t>Clinical course</a:t>
            </a:r>
          </a:p>
          <a:p>
            <a:pPr lvl="1"/>
            <a:r>
              <a:rPr lang="en-US" sz="2400" dirty="0"/>
              <a:t>Clinical staging and stages</a:t>
            </a:r>
          </a:p>
          <a:p>
            <a:pPr lvl="1"/>
            <a:r>
              <a:rPr lang="en-US" sz="2400" dirty="0" err="1"/>
              <a:t>Tumours</a:t>
            </a:r>
            <a:r>
              <a:rPr lang="en-US" sz="2400" dirty="0"/>
              <a:t> grading</a:t>
            </a:r>
          </a:p>
          <a:p>
            <a:r>
              <a:rPr lang="en-US" sz="2400" dirty="0"/>
              <a:t>Object/Workflow status</a:t>
            </a:r>
          </a:p>
          <a:p>
            <a:r>
              <a:rPr lang="en-US" sz="2400" dirty="0"/>
              <a:t>The following slides provide an overview of these concepts for those who are interested</a:t>
            </a:r>
          </a:p>
          <a:p>
            <a:endParaRPr lang="en-AU" dirty="0"/>
          </a:p>
        </p:txBody>
      </p:sp>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14</a:t>
            </a:fld>
            <a:endParaRPr lang="en-US"/>
          </a:p>
        </p:txBody>
      </p:sp>
    </p:spTree>
    <p:extLst>
      <p:ext uri="{BB962C8B-B14F-4D97-AF65-F5344CB8AC3E}">
        <p14:creationId xmlns:p14="http://schemas.microsoft.com/office/powerpoint/2010/main" val="3362252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Related topics</a:t>
            </a:r>
          </a:p>
        </p:txBody>
      </p:sp>
      <p:sp>
        <p:nvSpPr>
          <p:cNvPr id="3" name="Content Placeholder 2"/>
          <p:cNvSpPr>
            <a:spLocks noGrp="1"/>
          </p:cNvSpPr>
          <p:nvPr>
            <p:ph idx="1"/>
          </p:nvPr>
        </p:nvSpPr>
        <p:spPr>
          <a:xfrm>
            <a:off x="381000" y="1828800"/>
            <a:ext cx="8382000" cy="4572000"/>
          </a:xfrm>
        </p:spPr>
        <p:txBody>
          <a:bodyPr/>
          <a:lstStyle/>
          <a:p>
            <a:r>
              <a:rPr lang="en-AU" sz="2400" dirty="0"/>
              <a:t>In the course of discussions on clinical status, questions have been raised about these topics</a:t>
            </a:r>
          </a:p>
          <a:p>
            <a:r>
              <a:rPr lang="en-AU" sz="2400" dirty="0"/>
              <a:t>They are included for interested parties as supplementary information</a:t>
            </a:r>
          </a:p>
          <a:p>
            <a:endParaRPr lang="en-AU" sz="1200" dirty="0"/>
          </a:p>
          <a:p>
            <a:r>
              <a:rPr lang="en-US" sz="2400" dirty="0"/>
              <a:t>Clinical status and related topics</a:t>
            </a:r>
          </a:p>
          <a:p>
            <a:pPr marL="742950" lvl="2" indent="-342900">
              <a:buSzPct val="75000"/>
            </a:pPr>
            <a:r>
              <a:rPr lang="en-US" sz="2200" dirty="0">
                <a:ea typeface="+mn-ea"/>
                <a:cs typeface="+mn-cs"/>
              </a:rPr>
              <a:t>Health status</a:t>
            </a:r>
          </a:p>
          <a:p>
            <a:pPr marL="742950" lvl="2" indent="-342900">
              <a:buSzPct val="75000"/>
            </a:pPr>
            <a:r>
              <a:rPr lang="en-US" sz="2200" dirty="0">
                <a:ea typeface="+mn-ea"/>
                <a:cs typeface="+mn-cs"/>
              </a:rPr>
              <a:t>Clinical course</a:t>
            </a:r>
          </a:p>
          <a:p>
            <a:pPr marL="742950" lvl="2" indent="-342900">
              <a:buSzPct val="75000"/>
            </a:pPr>
            <a:r>
              <a:rPr lang="en-US" sz="2200" dirty="0">
                <a:ea typeface="+mn-ea"/>
                <a:cs typeface="+mn-cs"/>
              </a:rPr>
              <a:t>Clinical staging and stages</a:t>
            </a:r>
          </a:p>
          <a:p>
            <a:pPr marL="742950" lvl="2" indent="-342900">
              <a:buSzPct val="75000"/>
            </a:pPr>
            <a:r>
              <a:rPr lang="en-US" sz="2200" dirty="0" err="1">
                <a:ea typeface="+mn-ea"/>
                <a:cs typeface="+mn-cs"/>
              </a:rPr>
              <a:t>Tumours</a:t>
            </a:r>
            <a:r>
              <a:rPr lang="en-US" sz="2200" dirty="0">
                <a:ea typeface="+mn-ea"/>
                <a:cs typeface="+mn-cs"/>
              </a:rPr>
              <a:t> grading</a:t>
            </a:r>
          </a:p>
          <a:p>
            <a:r>
              <a:rPr lang="en-US" sz="2400" dirty="0"/>
              <a:t>Object/Workflow status</a:t>
            </a:r>
          </a:p>
          <a:p>
            <a:pPr marL="0" indent="0">
              <a:buNone/>
            </a:pPr>
            <a:endParaRPr lang="en-AU" sz="2400" dirty="0"/>
          </a:p>
        </p:txBody>
      </p:sp>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15</a:t>
            </a:fld>
            <a:endParaRPr lang="en-US"/>
          </a:p>
        </p:txBody>
      </p:sp>
    </p:spTree>
    <p:extLst>
      <p:ext uri="{BB962C8B-B14F-4D97-AF65-F5344CB8AC3E}">
        <p14:creationId xmlns:p14="http://schemas.microsoft.com/office/powerpoint/2010/main" val="846924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16</a:t>
            </a:fld>
            <a:endParaRPr lang="en-US"/>
          </a:p>
        </p:txBody>
      </p:sp>
      <p:sp>
        <p:nvSpPr>
          <p:cNvPr id="7" name="Rectangle 3"/>
          <p:cNvSpPr>
            <a:spLocks noGrp="1" noChangeArrowheads="1"/>
          </p:cNvSpPr>
          <p:nvPr>
            <p:ph idx="1"/>
          </p:nvPr>
        </p:nvSpPr>
        <p:spPr>
          <a:xfrm>
            <a:off x="381000" y="1828800"/>
            <a:ext cx="8382000" cy="4572000"/>
          </a:xfrm>
        </p:spPr>
        <p:txBody>
          <a:bodyPr/>
          <a:lstStyle/>
          <a:p>
            <a:r>
              <a:rPr lang="en-US" dirty="0"/>
              <a:t>A number of related concepts that are raised during clinical status discussions include:</a:t>
            </a:r>
          </a:p>
          <a:p>
            <a:pPr lvl="1"/>
            <a:r>
              <a:rPr lang="en-US" sz="2400" dirty="0"/>
              <a:t>Clinical course </a:t>
            </a:r>
          </a:p>
          <a:p>
            <a:pPr lvl="1"/>
            <a:r>
              <a:rPr lang="en-US" sz="2400" dirty="0"/>
              <a:t>Clinical staging and stages</a:t>
            </a:r>
          </a:p>
          <a:p>
            <a:pPr lvl="1"/>
            <a:r>
              <a:rPr lang="en-US" sz="2400" dirty="0" err="1"/>
              <a:t>Tumour</a:t>
            </a:r>
            <a:r>
              <a:rPr lang="en-US" sz="2400" dirty="0"/>
              <a:t> grading</a:t>
            </a:r>
          </a:p>
          <a:p>
            <a:pPr lvl="1"/>
            <a:r>
              <a:rPr lang="en-US" sz="2400" dirty="0"/>
              <a:t>Health status</a:t>
            </a:r>
          </a:p>
          <a:p>
            <a:endParaRPr lang="en-US" sz="1200" dirty="0"/>
          </a:p>
          <a:p>
            <a:r>
              <a:rPr lang="en-US" dirty="0"/>
              <a:t>There are needs to</a:t>
            </a:r>
          </a:p>
          <a:p>
            <a:pPr lvl="1"/>
            <a:r>
              <a:rPr lang="en-US" sz="2400" dirty="0"/>
              <a:t>Clarify how these concepts are used clinically</a:t>
            </a:r>
          </a:p>
          <a:p>
            <a:pPr lvl="1"/>
            <a:r>
              <a:rPr lang="en-US" sz="2400" dirty="0"/>
              <a:t>Identify relevant term sets to support implementation</a:t>
            </a:r>
          </a:p>
        </p:txBody>
      </p:sp>
      <p:sp>
        <p:nvSpPr>
          <p:cNvPr id="8" name="Title 1"/>
          <p:cNvSpPr>
            <a:spLocks noGrp="1"/>
          </p:cNvSpPr>
          <p:nvPr>
            <p:ph type="title"/>
          </p:nvPr>
        </p:nvSpPr>
        <p:spPr>
          <a:xfrm>
            <a:off x="533400" y="473075"/>
            <a:ext cx="8153400" cy="822325"/>
          </a:xfrm>
        </p:spPr>
        <p:txBody>
          <a:bodyPr/>
          <a:lstStyle/>
          <a:p>
            <a:r>
              <a:rPr lang="en-AU" dirty="0"/>
              <a:t>Related topics</a:t>
            </a:r>
          </a:p>
        </p:txBody>
      </p:sp>
    </p:spTree>
    <p:extLst>
      <p:ext uri="{BB962C8B-B14F-4D97-AF65-F5344CB8AC3E}">
        <p14:creationId xmlns:p14="http://schemas.microsoft.com/office/powerpoint/2010/main" val="2717986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17</a:t>
            </a:fld>
            <a:endParaRPr lang="en-US"/>
          </a:p>
        </p:txBody>
      </p:sp>
      <p:sp>
        <p:nvSpPr>
          <p:cNvPr id="7" name="Rectangle 2"/>
          <p:cNvSpPr>
            <a:spLocks noGrp="1" noChangeArrowheads="1"/>
          </p:cNvSpPr>
          <p:nvPr>
            <p:ph type="title"/>
          </p:nvPr>
        </p:nvSpPr>
        <p:spPr>
          <a:xfrm>
            <a:off x="533400" y="473075"/>
            <a:ext cx="8153400" cy="822325"/>
          </a:xfrm>
        </p:spPr>
        <p:txBody>
          <a:bodyPr/>
          <a:lstStyle/>
          <a:p>
            <a:r>
              <a:rPr lang="en-US" dirty="0"/>
              <a:t>Health Status</a:t>
            </a:r>
          </a:p>
        </p:txBody>
      </p:sp>
      <p:sp>
        <p:nvSpPr>
          <p:cNvPr id="8" name="Rectangle 3"/>
          <p:cNvSpPr>
            <a:spLocks noGrp="1" noChangeArrowheads="1"/>
          </p:cNvSpPr>
          <p:nvPr>
            <p:ph idx="1"/>
          </p:nvPr>
        </p:nvSpPr>
        <p:spPr>
          <a:xfrm>
            <a:off x="381000" y="1828800"/>
            <a:ext cx="8382000" cy="4419600"/>
          </a:xfrm>
        </p:spPr>
        <p:txBody>
          <a:bodyPr/>
          <a:lstStyle/>
          <a:p>
            <a:r>
              <a:rPr lang="en-US" dirty="0"/>
              <a:t>It is a state of a person’s physical, mental and social wellbeing</a:t>
            </a:r>
          </a:p>
          <a:p>
            <a:pPr lvl="1"/>
            <a:r>
              <a:rPr lang="en-US" dirty="0"/>
              <a:t>Physical health status</a:t>
            </a:r>
          </a:p>
          <a:p>
            <a:pPr lvl="1"/>
            <a:r>
              <a:rPr lang="en-US" dirty="0"/>
              <a:t>Mental health status</a:t>
            </a:r>
          </a:p>
          <a:p>
            <a:pPr lvl="1"/>
            <a:r>
              <a:rPr lang="en-US" dirty="0"/>
              <a:t>Social health status</a:t>
            </a:r>
          </a:p>
          <a:p>
            <a:r>
              <a:rPr lang="en-US" dirty="0"/>
              <a:t>Takes into account the impact of symptoms, diseases and socio-economic burden on a person’s function and quality of life</a:t>
            </a:r>
          </a:p>
        </p:txBody>
      </p:sp>
      <p:sp>
        <p:nvSpPr>
          <p:cNvPr id="11" name="TextBox 10"/>
          <p:cNvSpPr txBox="1"/>
          <p:nvPr/>
        </p:nvSpPr>
        <p:spPr>
          <a:xfrm>
            <a:off x="576028" y="6161900"/>
            <a:ext cx="8034572" cy="307777"/>
          </a:xfrm>
          <a:prstGeom prst="rect">
            <a:avLst/>
          </a:prstGeom>
          <a:noFill/>
        </p:spPr>
        <p:txBody>
          <a:bodyPr wrap="none" rtlCol="0">
            <a:spAutoFit/>
          </a:bodyPr>
          <a:lstStyle/>
          <a:p>
            <a:r>
              <a:rPr lang="en-AU" sz="1400" dirty="0"/>
              <a:t>Reference: Measuring Health Status, Cambridge University Press, 2010, ISBN: 978-0-521-73983-2</a:t>
            </a:r>
          </a:p>
        </p:txBody>
      </p:sp>
    </p:spTree>
    <p:extLst>
      <p:ext uri="{BB962C8B-B14F-4D97-AF65-F5344CB8AC3E}">
        <p14:creationId xmlns:p14="http://schemas.microsoft.com/office/powerpoint/2010/main" val="1742067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18</a:t>
            </a:fld>
            <a:endParaRPr lang="en-US"/>
          </a:p>
        </p:txBody>
      </p:sp>
      <p:sp>
        <p:nvSpPr>
          <p:cNvPr id="7" name="Rectangle 2"/>
          <p:cNvSpPr>
            <a:spLocks noGrp="1" noChangeArrowheads="1"/>
          </p:cNvSpPr>
          <p:nvPr>
            <p:ph type="title"/>
          </p:nvPr>
        </p:nvSpPr>
        <p:spPr>
          <a:xfrm>
            <a:off x="685800" y="625475"/>
            <a:ext cx="8153400" cy="822325"/>
          </a:xfrm>
        </p:spPr>
        <p:txBody>
          <a:bodyPr/>
          <a:lstStyle/>
          <a:p>
            <a:r>
              <a:rPr lang="en-US" dirty="0"/>
              <a:t>Clinical Course</a:t>
            </a:r>
          </a:p>
        </p:txBody>
      </p:sp>
      <p:sp>
        <p:nvSpPr>
          <p:cNvPr id="8" name="Rectangle 3"/>
          <p:cNvSpPr>
            <a:spLocks noGrp="1" noChangeArrowheads="1"/>
          </p:cNvSpPr>
          <p:nvPr>
            <p:ph idx="1"/>
          </p:nvPr>
        </p:nvSpPr>
        <p:spPr>
          <a:xfrm>
            <a:off x="533400" y="1981200"/>
            <a:ext cx="8382000" cy="4419600"/>
          </a:xfrm>
        </p:spPr>
        <p:txBody>
          <a:bodyPr/>
          <a:lstStyle/>
          <a:p>
            <a:r>
              <a:rPr lang="en-US" sz="2800" dirty="0"/>
              <a:t>Describes the trajectory or how a condition/disease change over time from time of diagnosis to resolution or progression to end stage/death</a:t>
            </a:r>
          </a:p>
          <a:p>
            <a:r>
              <a:rPr lang="en-US" sz="2800" dirty="0"/>
              <a:t>Examples:</a:t>
            </a:r>
          </a:p>
          <a:p>
            <a:pPr lvl="1"/>
            <a:r>
              <a:rPr lang="en-US" sz="2300" dirty="0"/>
              <a:t>Clinical course of heart failure</a:t>
            </a:r>
          </a:p>
          <a:p>
            <a:pPr lvl="2"/>
            <a:r>
              <a:rPr lang="en-US" sz="2100" dirty="0"/>
              <a:t>Pre-heart failure </a:t>
            </a:r>
            <a:r>
              <a:rPr lang="en-US" sz="2200" dirty="0"/>
              <a:t>→ early heart failure → late/advanced heart failure → end stage heart failure</a:t>
            </a:r>
          </a:p>
          <a:p>
            <a:pPr lvl="1"/>
            <a:r>
              <a:rPr lang="en-US" sz="2300" dirty="0"/>
              <a:t>Anthrax</a:t>
            </a:r>
          </a:p>
          <a:p>
            <a:pPr lvl="2"/>
            <a:r>
              <a:rPr lang="en-US" sz="2200" dirty="0" err="1"/>
              <a:t>Bacteraemia</a:t>
            </a:r>
            <a:r>
              <a:rPr lang="en-US" sz="2200" dirty="0"/>
              <a:t> → sepsis → severe sepsis → shock</a:t>
            </a:r>
            <a:endParaRPr lang="en-US" sz="2100" dirty="0"/>
          </a:p>
          <a:p>
            <a:endParaRPr lang="en-US" sz="2800" dirty="0"/>
          </a:p>
        </p:txBody>
      </p:sp>
    </p:spTree>
    <p:extLst>
      <p:ext uri="{BB962C8B-B14F-4D97-AF65-F5344CB8AC3E}">
        <p14:creationId xmlns:p14="http://schemas.microsoft.com/office/powerpoint/2010/main" val="3730745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19</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234919"/>
            <a:ext cx="8610600" cy="6165881"/>
          </a:xfrm>
          <a:prstGeom prst="rect">
            <a:avLst/>
          </a:prstGeom>
        </p:spPr>
      </p:pic>
      <p:sp>
        <p:nvSpPr>
          <p:cNvPr id="7" name="TextBox 6"/>
          <p:cNvSpPr txBox="1"/>
          <p:nvPr/>
        </p:nvSpPr>
        <p:spPr>
          <a:xfrm>
            <a:off x="7010400" y="1106269"/>
            <a:ext cx="1903085" cy="646331"/>
          </a:xfrm>
          <a:prstGeom prst="rect">
            <a:avLst/>
          </a:prstGeom>
          <a:noFill/>
        </p:spPr>
        <p:txBody>
          <a:bodyPr wrap="none" rtlCol="0">
            <a:spAutoFit/>
          </a:bodyPr>
          <a:lstStyle/>
          <a:p>
            <a:r>
              <a:rPr lang="en-AU" b="1" dirty="0"/>
              <a:t>Clinical course:</a:t>
            </a:r>
          </a:p>
          <a:p>
            <a:r>
              <a:rPr lang="en-AU" b="1" dirty="0"/>
              <a:t>Dengue fever</a:t>
            </a:r>
          </a:p>
        </p:txBody>
      </p:sp>
      <p:sp>
        <p:nvSpPr>
          <p:cNvPr id="8" name="TextBox 7"/>
          <p:cNvSpPr txBox="1"/>
          <p:nvPr/>
        </p:nvSpPr>
        <p:spPr>
          <a:xfrm>
            <a:off x="7388162" y="6183868"/>
            <a:ext cx="1495922" cy="338554"/>
          </a:xfrm>
          <a:prstGeom prst="rect">
            <a:avLst/>
          </a:prstGeom>
          <a:noFill/>
        </p:spPr>
        <p:txBody>
          <a:bodyPr wrap="none" rtlCol="0">
            <a:spAutoFit/>
          </a:bodyPr>
          <a:lstStyle/>
          <a:p>
            <a:r>
              <a:rPr lang="en-AU" sz="1600" b="1" dirty="0"/>
              <a:t>Source</a:t>
            </a:r>
            <a:r>
              <a:rPr lang="en-AU" sz="1600" dirty="0"/>
              <a:t>: WHO</a:t>
            </a:r>
          </a:p>
        </p:txBody>
      </p:sp>
    </p:spTree>
    <p:extLst>
      <p:ext uri="{BB962C8B-B14F-4D97-AF65-F5344CB8AC3E}">
        <p14:creationId xmlns:p14="http://schemas.microsoft.com/office/powerpoint/2010/main" val="1878662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Agenda</a:t>
            </a:r>
          </a:p>
        </p:txBody>
      </p:sp>
      <p:sp>
        <p:nvSpPr>
          <p:cNvPr id="8195" name="Rectangle 3"/>
          <p:cNvSpPr>
            <a:spLocks noGrp="1" noChangeArrowheads="1"/>
          </p:cNvSpPr>
          <p:nvPr>
            <p:ph idx="1"/>
          </p:nvPr>
        </p:nvSpPr>
        <p:spPr>
          <a:xfrm>
            <a:off x="381000" y="1828800"/>
            <a:ext cx="8382000" cy="4705350"/>
          </a:xfrm>
        </p:spPr>
        <p:txBody>
          <a:bodyPr/>
          <a:lstStyle/>
          <a:p>
            <a:r>
              <a:rPr lang="en-US" sz="2400" dirty="0"/>
              <a:t>Drivers and history for the topics</a:t>
            </a:r>
          </a:p>
          <a:p>
            <a:r>
              <a:rPr lang="en-US" sz="2400" dirty="0"/>
              <a:t>Clinical status term set</a:t>
            </a:r>
          </a:p>
          <a:p>
            <a:r>
              <a:rPr lang="en-US" sz="2400" dirty="0"/>
              <a:t>Clinical confirmation status values</a:t>
            </a:r>
          </a:p>
          <a:p>
            <a:r>
              <a:rPr lang="en-US" sz="2400" dirty="0"/>
              <a:t>Further discussions</a:t>
            </a:r>
          </a:p>
          <a:p>
            <a:r>
              <a:rPr lang="en-US" sz="2400" dirty="0">
                <a:solidFill>
                  <a:schemeClr val="bg1">
                    <a:lumMod val="65000"/>
                  </a:schemeClr>
                </a:solidFill>
              </a:rPr>
              <a:t>Related concepts/topics</a:t>
            </a:r>
          </a:p>
          <a:p>
            <a:pPr lvl="1"/>
            <a:r>
              <a:rPr lang="en-US" sz="2400" dirty="0">
                <a:solidFill>
                  <a:schemeClr val="bg1">
                    <a:lumMod val="65000"/>
                  </a:schemeClr>
                </a:solidFill>
              </a:rPr>
              <a:t>Health status</a:t>
            </a:r>
          </a:p>
          <a:p>
            <a:pPr lvl="1"/>
            <a:r>
              <a:rPr lang="en-US" sz="2400" dirty="0">
                <a:solidFill>
                  <a:schemeClr val="bg1">
                    <a:lumMod val="65000"/>
                  </a:schemeClr>
                </a:solidFill>
              </a:rPr>
              <a:t>Clinical course</a:t>
            </a:r>
          </a:p>
          <a:p>
            <a:pPr lvl="1"/>
            <a:r>
              <a:rPr lang="en-US" sz="2400" dirty="0">
                <a:solidFill>
                  <a:schemeClr val="bg1">
                    <a:lumMod val="65000"/>
                  </a:schemeClr>
                </a:solidFill>
              </a:rPr>
              <a:t>Clinical staging and stages</a:t>
            </a:r>
          </a:p>
          <a:p>
            <a:pPr lvl="1"/>
            <a:r>
              <a:rPr lang="en-US" sz="2400" dirty="0" err="1">
                <a:solidFill>
                  <a:schemeClr val="bg1">
                    <a:lumMod val="65000"/>
                  </a:schemeClr>
                </a:solidFill>
              </a:rPr>
              <a:t>Tumours</a:t>
            </a:r>
            <a:r>
              <a:rPr lang="en-US" sz="2400" dirty="0">
                <a:solidFill>
                  <a:schemeClr val="bg1">
                    <a:lumMod val="65000"/>
                  </a:schemeClr>
                </a:solidFill>
              </a:rPr>
              <a:t> grading</a:t>
            </a:r>
          </a:p>
          <a:p>
            <a:r>
              <a:rPr lang="en-US" sz="2400" dirty="0">
                <a:solidFill>
                  <a:schemeClr val="bg1">
                    <a:lumMod val="65000"/>
                  </a:schemeClr>
                </a:solidFill>
              </a:rPr>
              <a:t>Object/Workflow status</a:t>
            </a:r>
          </a:p>
        </p:txBody>
      </p:sp>
      <p:sp>
        <p:nvSpPr>
          <p:cNvPr id="4" name="Date Placeholder 3"/>
          <p:cNvSpPr>
            <a:spLocks noGrp="1"/>
          </p:cNvSpPr>
          <p:nvPr>
            <p:ph type="dt" sz="half" idx="10"/>
          </p:nvPr>
        </p:nvSpPr>
        <p:spPr/>
        <p:txBody>
          <a:bodyPr/>
          <a:lstStyle/>
          <a:p>
            <a:fld id="{A8E00907-A9CB-4DBB-BAE8-69E7A2D691E2}" type="datetime1">
              <a:rPr lang="en-US" smtClean="0"/>
              <a:pPr/>
              <a:t>5/23/2017</a:t>
            </a:fld>
            <a:endParaRPr lang="en-US"/>
          </a:p>
        </p:txBody>
      </p:sp>
      <p:sp>
        <p:nvSpPr>
          <p:cNvPr id="5" name="Slide Number Placeholder 4"/>
          <p:cNvSpPr>
            <a:spLocks noGrp="1"/>
          </p:cNvSpPr>
          <p:nvPr>
            <p:ph type="sldNum" sz="quarter" idx="11"/>
          </p:nvPr>
        </p:nvSpPr>
        <p:spPr/>
        <p:txBody>
          <a:bodyPr/>
          <a:lstStyle/>
          <a:p>
            <a:fld id="{64C44300-96F5-4E68-AEBC-759F83B9379E}" type="slidenum">
              <a:rPr lang="en-US"/>
              <a:pPr/>
              <a:t>2</a:t>
            </a:fld>
            <a:endParaRPr lang="en-US"/>
          </a:p>
        </p:txBody>
      </p:sp>
      <p:sp>
        <p:nvSpPr>
          <p:cNvPr id="2" name="TextBox 1"/>
          <p:cNvSpPr txBox="1"/>
          <p:nvPr/>
        </p:nvSpPr>
        <p:spPr>
          <a:xfrm>
            <a:off x="6208494" y="4037737"/>
            <a:ext cx="2287806" cy="1754326"/>
          </a:xfrm>
          <a:prstGeom prst="rect">
            <a:avLst/>
          </a:prstGeom>
          <a:solidFill>
            <a:srgbClr val="FFFF99"/>
          </a:solidFill>
        </p:spPr>
        <p:txBody>
          <a:bodyPr wrap="none" rtlCol="0">
            <a:spAutoFit/>
          </a:bodyPr>
          <a:lstStyle/>
          <a:p>
            <a:r>
              <a:rPr lang="en-AU" dirty="0"/>
              <a:t>Included for those</a:t>
            </a:r>
          </a:p>
          <a:p>
            <a:r>
              <a:rPr lang="en-AU" dirty="0"/>
              <a:t>who are interested</a:t>
            </a:r>
          </a:p>
          <a:p>
            <a:r>
              <a:rPr lang="en-AU" dirty="0"/>
              <a:t>in exploring these</a:t>
            </a:r>
          </a:p>
          <a:p>
            <a:r>
              <a:rPr lang="en-AU" dirty="0"/>
              <a:t>Topics</a:t>
            </a:r>
          </a:p>
          <a:p>
            <a:r>
              <a:rPr lang="en-AU" dirty="0"/>
              <a:t>(see appendix slides</a:t>
            </a:r>
          </a:p>
          <a:p>
            <a:r>
              <a:rPr lang="en-AU" dirty="0"/>
              <a:t>for details)</a:t>
            </a:r>
          </a:p>
        </p:txBody>
      </p:sp>
      <p:sp>
        <p:nvSpPr>
          <p:cNvPr id="3" name="Right Brace 2"/>
          <p:cNvSpPr/>
          <p:nvPr/>
        </p:nvSpPr>
        <p:spPr bwMode="auto">
          <a:xfrm>
            <a:off x="5615699" y="3733800"/>
            <a:ext cx="457200" cy="23622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800" b="0" i="0" u="none" strike="noStrike" cap="none" normalizeH="0" baseline="0">
              <a:ln>
                <a:noFill/>
              </a:ln>
              <a:solidFill>
                <a:schemeClr val="tx1"/>
              </a:solidFill>
              <a:effectLst/>
              <a:latin typeface="Arial"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20</a:t>
            </a:fld>
            <a:endParaRPr lang="en-US"/>
          </a:p>
        </p:txBody>
      </p:sp>
      <p:sp>
        <p:nvSpPr>
          <p:cNvPr id="7" name="Rectangle 2"/>
          <p:cNvSpPr>
            <a:spLocks noGrp="1" noChangeArrowheads="1"/>
          </p:cNvSpPr>
          <p:nvPr>
            <p:ph type="title"/>
          </p:nvPr>
        </p:nvSpPr>
        <p:spPr>
          <a:xfrm>
            <a:off x="533400" y="473075"/>
            <a:ext cx="8305800" cy="822325"/>
          </a:xfrm>
        </p:spPr>
        <p:txBody>
          <a:bodyPr/>
          <a:lstStyle/>
          <a:p>
            <a:r>
              <a:rPr lang="en-US" sz="3600" dirty="0"/>
              <a:t>Clinical Staging and Clinical Stages</a:t>
            </a:r>
          </a:p>
        </p:txBody>
      </p:sp>
      <p:sp>
        <p:nvSpPr>
          <p:cNvPr id="8" name="Rectangle 3"/>
          <p:cNvSpPr>
            <a:spLocks noGrp="1" noChangeArrowheads="1"/>
          </p:cNvSpPr>
          <p:nvPr>
            <p:ph idx="1"/>
          </p:nvPr>
        </p:nvSpPr>
        <p:spPr>
          <a:xfrm>
            <a:off x="333632" y="1828800"/>
            <a:ext cx="8581768" cy="4705350"/>
          </a:xfrm>
        </p:spPr>
        <p:txBody>
          <a:bodyPr/>
          <a:lstStyle/>
          <a:p>
            <a:r>
              <a:rPr lang="en-US" sz="2400" dirty="0"/>
              <a:t>No authoritative general definition identified through extensive search</a:t>
            </a:r>
          </a:p>
          <a:p>
            <a:r>
              <a:rPr lang="en-US" sz="2400" dirty="0"/>
              <a:t>This definition is adapted from a number of sources including Staging definitions for conditions such as cancers and other chronic conditions (e.g. heart failure, COPD, </a:t>
            </a:r>
            <a:r>
              <a:rPr lang="en-US" sz="2400" dirty="0" err="1"/>
              <a:t>behavioural</a:t>
            </a:r>
            <a:r>
              <a:rPr lang="en-US" sz="2400" dirty="0"/>
              <a:t> disorders …)</a:t>
            </a:r>
          </a:p>
          <a:p>
            <a:pPr lvl="1"/>
            <a:r>
              <a:rPr lang="en-US" sz="2000" dirty="0"/>
              <a:t>Staging: a model applied to conditions that have a course or pathway of illness (e.g. cancer and other chronic conditions) to determine the extent (stage) that a disease has developed in a patient</a:t>
            </a:r>
          </a:p>
          <a:p>
            <a:pPr lvl="1"/>
            <a:r>
              <a:rPr lang="en-US" sz="2000" dirty="0"/>
              <a:t>Aim is to match the most appropriate intervention to the stage of the illness to ensure safe and best possible outcomes</a:t>
            </a:r>
          </a:p>
          <a:p>
            <a:pPr lvl="1"/>
            <a:r>
              <a:rPr lang="en-US" sz="2000" dirty="0"/>
              <a:t>Ultimate aim is to reduce/slow disease progression</a:t>
            </a:r>
          </a:p>
          <a:p>
            <a:endParaRPr lang="en-US" sz="2600" dirty="0"/>
          </a:p>
        </p:txBody>
      </p:sp>
    </p:spTree>
    <p:extLst>
      <p:ext uri="{BB962C8B-B14F-4D97-AF65-F5344CB8AC3E}">
        <p14:creationId xmlns:p14="http://schemas.microsoft.com/office/powerpoint/2010/main" val="40157370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21</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6521" y="285478"/>
            <a:ext cx="7558879" cy="6343922"/>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3657600"/>
            <a:ext cx="3217394" cy="2761653"/>
          </a:xfrm>
          <a:prstGeom prst="rect">
            <a:avLst/>
          </a:prstGeom>
        </p:spPr>
      </p:pic>
      <p:sp>
        <p:nvSpPr>
          <p:cNvPr id="9" name="TextBox 8"/>
          <p:cNvSpPr txBox="1"/>
          <p:nvPr/>
        </p:nvSpPr>
        <p:spPr>
          <a:xfrm>
            <a:off x="228600" y="1219200"/>
            <a:ext cx="2393604" cy="830997"/>
          </a:xfrm>
          <a:prstGeom prst="rect">
            <a:avLst/>
          </a:prstGeom>
          <a:noFill/>
        </p:spPr>
        <p:txBody>
          <a:bodyPr wrap="none" rtlCol="0">
            <a:spAutoFit/>
          </a:bodyPr>
          <a:lstStyle/>
          <a:p>
            <a:r>
              <a:rPr lang="en-AU" sz="2400" dirty="0"/>
              <a:t>Clinical Stages: </a:t>
            </a:r>
          </a:p>
          <a:p>
            <a:r>
              <a:rPr lang="en-AU" sz="2400" dirty="0"/>
              <a:t>COPD</a:t>
            </a:r>
          </a:p>
        </p:txBody>
      </p:sp>
      <p:sp>
        <p:nvSpPr>
          <p:cNvPr id="10" name="TextBox 9"/>
          <p:cNvSpPr txBox="1"/>
          <p:nvPr/>
        </p:nvSpPr>
        <p:spPr>
          <a:xfrm>
            <a:off x="7419478" y="6019800"/>
            <a:ext cx="1495922" cy="338554"/>
          </a:xfrm>
          <a:prstGeom prst="rect">
            <a:avLst/>
          </a:prstGeom>
          <a:noFill/>
        </p:spPr>
        <p:txBody>
          <a:bodyPr wrap="none" rtlCol="0">
            <a:spAutoFit/>
          </a:bodyPr>
          <a:lstStyle/>
          <a:p>
            <a:r>
              <a:rPr lang="en-AU" sz="1600" b="1" dirty="0"/>
              <a:t>Source</a:t>
            </a:r>
            <a:r>
              <a:rPr lang="en-AU" sz="1600" dirty="0"/>
              <a:t>: WHO</a:t>
            </a:r>
          </a:p>
        </p:txBody>
      </p:sp>
    </p:spTree>
    <p:extLst>
      <p:ext uri="{BB962C8B-B14F-4D97-AF65-F5344CB8AC3E}">
        <p14:creationId xmlns:p14="http://schemas.microsoft.com/office/powerpoint/2010/main" val="32802486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22</a:t>
            </a:fld>
            <a:endParaRPr lang="en-US"/>
          </a:p>
        </p:txBody>
      </p:sp>
      <p:sp>
        <p:nvSpPr>
          <p:cNvPr id="6" name="Title 1"/>
          <p:cNvSpPr>
            <a:spLocks noGrp="1"/>
          </p:cNvSpPr>
          <p:nvPr>
            <p:ph type="title"/>
          </p:nvPr>
        </p:nvSpPr>
        <p:spPr>
          <a:xfrm>
            <a:off x="533400" y="473075"/>
            <a:ext cx="8153400" cy="822325"/>
          </a:xfrm>
        </p:spPr>
        <p:txBody>
          <a:bodyPr/>
          <a:lstStyle/>
          <a:p>
            <a:r>
              <a:rPr lang="en-AU" dirty="0"/>
              <a:t>Tumours staging and grading</a:t>
            </a:r>
          </a:p>
        </p:txBody>
      </p:sp>
      <p:sp>
        <p:nvSpPr>
          <p:cNvPr id="7" name="Content Placeholder 2"/>
          <p:cNvSpPr>
            <a:spLocks noGrp="1"/>
          </p:cNvSpPr>
          <p:nvPr>
            <p:ph idx="1"/>
          </p:nvPr>
        </p:nvSpPr>
        <p:spPr>
          <a:xfrm>
            <a:off x="381000" y="1828800"/>
            <a:ext cx="8382000" cy="4419600"/>
          </a:xfrm>
        </p:spPr>
        <p:txBody>
          <a:bodyPr/>
          <a:lstStyle/>
          <a:p>
            <a:r>
              <a:rPr lang="en-AU" sz="2400" dirty="0"/>
              <a:t>Staging </a:t>
            </a:r>
            <a:r>
              <a:rPr lang="en-US" sz="2400" dirty="0"/>
              <a:t>is a way of describing or classifying a cancer based on the extent of cancer in the body. The stage is often based on the size of the </a:t>
            </a:r>
            <a:r>
              <a:rPr lang="en-US" sz="2400" dirty="0" err="1"/>
              <a:t>tumour</a:t>
            </a:r>
            <a:r>
              <a:rPr lang="en-US" sz="2400" dirty="0"/>
              <a:t>, whether the cancer has spread (metastasized) from where it started to other parts of the body and where it has spread. </a:t>
            </a:r>
          </a:p>
          <a:p>
            <a:r>
              <a:rPr lang="en-US" sz="2400" dirty="0"/>
              <a:t>Grading is a way of classifying cancer cells. The pathologist gives the cancer a grade based on how different they look from normal cells (differentiation), how quickly they are growing and dividing, and how likely they are to spread. Doctors sometimes use the grade of the cancer to figure out how slowly or quickly the cancer may be growing</a:t>
            </a:r>
            <a:endParaRPr lang="en-AU" dirty="0"/>
          </a:p>
        </p:txBody>
      </p:sp>
      <p:sp>
        <p:nvSpPr>
          <p:cNvPr id="8" name="TextBox 7"/>
          <p:cNvSpPr txBox="1"/>
          <p:nvPr/>
        </p:nvSpPr>
        <p:spPr>
          <a:xfrm>
            <a:off x="5948922" y="6172200"/>
            <a:ext cx="2935162" cy="338554"/>
          </a:xfrm>
          <a:prstGeom prst="rect">
            <a:avLst/>
          </a:prstGeom>
          <a:noFill/>
        </p:spPr>
        <p:txBody>
          <a:bodyPr wrap="none" rtlCol="0">
            <a:spAutoFit/>
          </a:bodyPr>
          <a:lstStyle/>
          <a:p>
            <a:r>
              <a:rPr lang="en-AU" sz="1600" b="1" dirty="0"/>
              <a:t>Source</a:t>
            </a:r>
            <a:r>
              <a:rPr lang="en-AU" sz="1600" dirty="0"/>
              <a:t>: http://www.cancer.ca/</a:t>
            </a:r>
          </a:p>
        </p:txBody>
      </p:sp>
    </p:spTree>
    <p:extLst>
      <p:ext uri="{BB962C8B-B14F-4D97-AF65-F5344CB8AC3E}">
        <p14:creationId xmlns:p14="http://schemas.microsoft.com/office/powerpoint/2010/main" val="2297419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23</a:t>
            </a:fld>
            <a:endParaRPr lang="en-US"/>
          </a:p>
        </p:txBody>
      </p:sp>
      <p:sp>
        <p:nvSpPr>
          <p:cNvPr id="6" name="TextBox 5"/>
          <p:cNvSpPr txBox="1"/>
          <p:nvPr/>
        </p:nvSpPr>
        <p:spPr>
          <a:xfrm>
            <a:off x="318214" y="1981200"/>
            <a:ext cx="8642494" cy="1892826"/>
          </a:xfrm>
          <a:prstGeom prst="rect">
            <a:avLst/>
          </a:prstGeom>
          <a:noFill/>
        </p:spPr>
        <p:txBody>
          <a:bodyPr wrap="none" rtlCol="0">
            <a:spAutoFit/>
          </a:bodyPr>
          <a:lstStyle/>
          <a:p>
            <a:r>
              <a:rPr lang="en-AU" dirty="0"/>
              <a:t>Cancer Staging:</a:t>
            </a:r>
            <a:r>
              <a:rPr lang="en-US" dirty="0"/>
              <a:t> the </a:t>
            </a:r>
            <a:r>
              <a:rPr lang="en-US" dirty="0">
                <a:solidFill>
                  <a:srgbClr val="0070C0"/>
                </a:solidFill>
              </a:rPr>
              <a:t>TNM</a:t>
            </a:r>
            <a:r>
              <a:rPr lang="en-US" dirty="0"/>
              <a:t> system:</a:t>
            </a:r>
          </a:p>
          <a:p>
            <a:pPr marL="285750" indent="-285750">
              <a:buFont typeface="Arial" panose="020B0604020202020204" pitchFamily="34" charset="0"/>
              <a:buChar char="•"/>
            </a:pPr>
            <a:r>
              <a:rPr lang="en-US" dirty="0"/>
              <a:t>The T refers to the size and extent of the main tumor. The main tumor is usually </a:t>
            </a:r>
          </a:p>
          <a:p>
            <a:r>
              <a:rPr lang="en-US" dirty="0"/>
              <a:t>     called the primary tumor.</a:t>
            </a:r>
          </a:p>
          <a:p>
            <a:pPr marL="285750" indent="-285750">
              <a:buFont typeface="Arial" panose="020B0604020202020204" pitchFamily="34" charset="0"/>
              <a:buChar char="•"/>
            </a:pPr>
            <a:r>
              <a:rPr lang="en-US" dirty="0"/>
              <a:t>The N refers to the number of nearby lymph nodes that have cancer.</a:t>
            </a:r>
          </a:p>
          <a:p>
            <a:pPr marL="285750" indent="-285750">
              <a:buFont typeface="Arial" panose="020B0604020202020204" pitchFamily="34" charset="0"/>
              <a:buChar char="•"/>
            </a:pPr>
            <a:r>
              <a:rPr lang="en-US" dirty="0"/>
              <a:t>The M refers to whether the cancer has metastasized. This means that the</a:t>
            </a:r>
          </a:p>
          <a:p>
            <a:r>
              <a:rPr lang="en-US" dirty="0"/>
              <a:t>     cancer has spread from the primary tumor to other parts of the body.</a:t>
            </a:r>
          </a:p>
          <a:p>
            <a:endParaRPr lang="en-US" sz="900" dirty="0"/>
          </a:p>
        </p:txBody>
      </p:sp>
      <p:sp>
        <p:nvSpPr>
          <p:cNvPr id="7" name="TextBox 6"/>
          <p:cNvSpPr txBox="1"/>
          <p:nvPr/>
        </p:nvSpPr>
        <p:spPr>
          <a:xfrm>
            <a:off x="7550674" y="6096000"/>
            <a:ext cx="1346844" cy="338554"/>
          </a:xfrm>
          <a:prstGeom prst="rect">
            <a:avLst/>
          </a:prstGeom>
          <a:noFill/>
        </p:spPr>
        <p:txBody>
          <a:bodyPr wrap="none" rtlCol="0">
            <a:spAutoFit/>
          </a:bodyPr>
          <a:lstStyle/>
          <a:p>
            <a:r>
              <a:rPr lang="en-AU" sz="1600" b="1" dirty="0"/>
              <a:t>Source</a:t>
            </a:r>
            <a:r>
              <a:rPr lang="en-AU" sz="1600" dirty="0"/>
              <a:t>: NCI</a:t>
            </a:r>
          </a:p>
        </p:txBody>
      </p:sp>
      <p:sp>
        <p:nvSpPr>
          <p:cNvPr id="8" name="Title 1"/>
          <p:cNvSpPr>
            <a:spLocks noGrp="1"/>
          </p:cNvSpPr>
          <p:nvPr>
            <p:ph type="title"/>
          </p:nvPr>
        </p:nvSpPr>
        <p:spPr>
          <a:xfrm>
            <a:off x="533400" y="473075"/>
            <a:ext cx="8153400" cy="822325"/>
          </a:xfrm>
        </p:spPr>
        <p:txBody>
          <a:bodyPr/>
          <a:lstStyle/>
          <a:p>
            <a:r>
              <a:rPr lang="en-AU" dirty="0"/>
              <a:t>Tumours staging: TNM System</a:t>
            </a:r>
          </a:p>
        </p:txBody>
      </p:sp>
    </p:spTree>
    <p:extLst>
      <p:ext uri="{BB962C8B-B14F-4D97-AF65-F5344CB8AC3E}">
        <p14:creationId xmlns:p14="http://schemas.microsoft.com/office/powerpoint/2010/main" val="11285654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24</a:t>
            </a:fld>
            <a:endParaRPr lang="en-US"/>
          </a:p>
        </p:txBody>
      </p:sp>
      <p:pic>
        <p:nvPicPr>
          <p:cNvPr id="6" name="Picture 5"/>
          <p:cNvPicPr>
            <a:picLocks noChangeAspect="1"/>
          </p:cNvPicPr>
          <p:nvPr/>
        </p:nvPicPr>
        <p:blipFill>
          <a:blip r:embed="rId2"/>
          <a:stretch>
            <a:fillRect/>
          </a:stretch>
        </p:blipFill>
        <p:spPr>
          <a:xfrm>
            <a:off x="2359918" y="228600"/>
            <a:ext cx="6565779" cy="6305550"/>
          </a:xfrm>
          <a:prstGeom prst="rect">
            <a:avLst/>
          </a:prstGeom>
        </p:spPr>
      </p:pic>
      <p:sp>
        <p:nvSpPr>
          <p:cNvPr id="7" name="TextBox 6"/>
          <p:cNvSpPr txBox="1"/>
          <p:nvPr/>
        </p:nvSpPr>
        <p:spPr>
          <a:xfrm>
            <a:off x="350637" y="533400"/>
            <a:ext cx="1988686" cy="923330"/>
          </a:xfrm>
          <a:prstGeom prst="rect">
            <a:avLst/>
          </a:prstGeom>
          <a:noFill/>
        </p:spPr>
        <p:txBody>
          <a:bodyPr wrap="none" rtlCol="0">
            <a:spAutoFit/>
          </a:bodyPr>
          <a:lstStyle/>
          <a:p>
            <a:r>
              <a:rPr lang="en-AU" dirty="0"/>
              <a:t>The TNM Staging</a:t>
            </a:r>
          </a:p>
          <a:p>
            <a:r>
              <a:rPr lang="en-AU" dirty="0"/>
              <a:t>Guide</a:t>
            </a:r>
          </a:p>
          <a:p>
            <a:r>
              <a:rPr lang="en-AU" dirty="0"/>
              <a:t>(7</a:t>
            </a:r>
            <a:r>
              <a:rPr lang="en-AU" baseline="30000" dirty="0"/>
              <a:t>th</a:t>
            </a:r>
            <a:r>
              <a:rPr lang="en-AU" dirty="0"/>
              <a:t> Edition)</a:t>
            </a:r>
          </a:p>
        </p:txBody>
      </p:sp>
    </p:spTree>
    <p:extLst>
      <p:ext uri="{BB962C8B-B14F-4D97-AF65-F5344CB8AC3E}">
        <p14:creationId xmlns:p14="http://schemas.microsoft.com/office/powerpoint/2010/main" val="41865022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25</a:t>
            </a:fld>
            <a:endParaRPr lang="en-US"/>
          </a:p>
        </p:txBody>
      </p:sp>
      <p:sp>
        <p:nvSpPr>
          <p:cNvPr id="6" name="TextBox 5"/>
          <p:cNvSpPr txBox="1"/>
          <p:nvPr/>
        </p:nvSpPr>
        <p:spPr>
          <a:xfrm>
            <a:off x="401255" y="2057400"/>
            <a:ext cx="8417689" cy="4247317"/>
          </a:xfrm>
          <a:prstGeom prst="rect">
            <a:avLst/>
          </a:prstGeom>
          <a:solidFill>
            <a:schemeClr val="bg1"/>
          </a:solidFill>
        </p:spPr>
        <p:txBody>
          <a:bodyPr wrap="none" rtlCol="0">
            <a:spAutoFit/>
          </a:bodyPr>
          <a:lstStyle/>
          <a:p>
            <a:r>
              <a:rPr lang="en-US" dirty="0" err="1"/>
              <a:t>Tumour</a:t>
            </a:r>
            <a:r>
              <a:rPr lang="en-US" dirty="0"/>
              <a:t> Grading systems differ depending on the type of cancer. In general,  </a:t>
            </a:r>
          </a:p>
          <a:p>
            <a:r>
              <a:rPr lang="en-US" dirty="0" err="1"/>
              <a:t>Tumours</a:t>
            </a:r>
            <a:r>
              <a:rPr lang="en-US" dirty="0"/>
              <a:t> are graded as 1, 2, 3, or 4, depending on the amount of abnormality. </a:t>
            </a:r>
          </a:p>
          <a:p>
            <a:r>
              <a:rPr lang="en-US" dirty="0"/>
              <a:t>In Grade 1 tumors, the tumor cells and the organization of the tumor tissue </a:t>
            </a:r>
          </a:p>
          <a:p>
            <a:r>
              <a:rPr lang="en-US" dirty="0"/>
              <a:t>appear close to normal. These tumors tend to grow and spread slowly. </a:t>
            </a:r>
          </a:p>
          <a:p>
            <a:r>
              <a:rPr lang="en-US" dirty="0"/>
              <a:t>In contrast, the cells and tissue of Grade 3 and Grade 4 tumors do not look like </a:t>
            </a:r>
          </a:p>
          <a:p>
            <a:r>
              <a:rPr lang="en-US" dirty="0"/>
              <a:t>normal cells and tissue. </a:t>
            </a:r>
          </a:p>
          <a:p>
            <a:r>
              <a:rPr lang="en-US" dirty="0"/>
              <a:t>Grade 3 and Grade 4 tumors tend to grow rapidly and spread faster than tumors </a:t>
            </a:r>
          </a:p>
          <a:p>
            <a:r>
              <a:rPr lang="en-US" dirty="0"/>
              <a:t>with a lower grade.</a:t>
            </a:r>
          </a:p>
          <a:p>
            <a:r>
              <a:rPr lang="en-US" dirty="0"/>
              <a:t>If a grading system for a tumor type is not specified, the following system is </a:t>
            </a:r>
          </a:p>
          <a:p>
            <a:r>
              <a:rPr lang="en-US" dirty="0"/>
              <a:t>generally used (1*):</a:t>
            </a:r>
          </a:p>
          <a:p>
            <a:pPr marL="285750" indent="-285750">
              <a:buFont typeface="Arial" panose="020B0604020202020204" pitchFamily="34" charset="0"/>
              <a:buChar char="•"/>
            </a:pPr>
            <a:r>
              <a:rPr lang="en-US" dirty="0"/>
              <a:t>GX: Grade cannot be assessed (undetermined grade)</a:t>
            </a:r>
          </a:p>
          <a:p>
            <a:pPr marL="285750" indent="-285750">
              <a:buFont typeface="Arial" panose="020B0604020202020204" pitchFamily="34" charset="0"/>
              <a:buChar char="•"/>
            </a:pPr>
            <a:r>
              <a:rPr lang="en-US" dirty="0"/>
              <a:t>G1: Well differentiated (low grade)</a:t>
            </a:r>
          </a:p>
          <a:p>
            <a:pPr marL="285750" indent="-285750">
              <a:buFont typeface="Arial" panose="020B0604020202020204" pitchFamily="34" charset="0"/>
              <a:buChar char="•"/>
            </a:pPr>
            <a:r>
              <a:rPr lang="en-US" dirty="0"/>
              <a:t>G2: Moderately differentiated (intermediate grade)</a:t>
            </a:r>
          </a:p>
          <a:p>
            <a:pPr marL="285750" indent="-285750">
              <a:buFont typeface="Arial" panose="020B0604020202020204" pitchFamily="34" charset="0"/>
              <a:buChar char="•"/>
            </a:pPr>
            <a:r>
              <a:rPr lang="en-US" dirty="0"/>
              <a:t>G3: Poorly differentiated (high grade)</a:t>
            </a:r>
          </a:p>
          <a:p>
            <a:pPr marL="285750" indent="-285750">
              <a:buFont typeface="Arial" panose="020B0604020202020204" pitchFamily="34" charset="0"/>
              <a:buChar char="•"/>
            </a:pPr>
            <a:r>
              <a:rPr lang="en-US" dirty="0"/>
              <a:t>G4: Undifferentiated (high grade)</a:t>
            </a:r>
          </a:p>
        </p:txBody>
      </p:sp>
      <p:sp>
        <p:nvSpPr>
          <p:cNvPr id="7" name="Title 1"/>
          <p:cNvSpPr>
            <a:spLocks noGrp="1"/>
          </p:cNvSpPr>
          <p:nvPr>
            <p:ph type="title"/>
          </p:nvPr>
        </p:nvSpPr>
        <p:spPr>
          <a:xfrm>
            <a:off x="533400" y="473075"/>
            <a:ext cx="8153400" cy="822325"/>
          </a:xfrm>
        </p:spPr>
        <p:txBody>
          <a:bodyPr/>
          <a:lstStyle/>
          <a:p>
            <a:r>
              <a:rPr lang="en-AU" dirty="0"/>
              <a:t>Tumour Grading</a:t>
            </a:r>
          </a:p>
        </p:txBody>
      </p:sp>
      <p:sp>
        <p:nvSpPr>
          <p:cNvPr id="8" name="TextBox 7"/>
          <p:cNvSpPr txBox="1"/>
          <p:nvPr/>
        </p:nvSpPr>
        <p:spPr>
          <a:xfrm>
            <a:off x="6485183" y="6097727"/>
            <a:ext cx="2475101" cy="338554"/>
          </a:xfrm>
          <a:prstGeom prst="rect">
            <a:avLst/>
          </a:prstGeom>
          <a:noFill/>
        </p:spPr>
        <p:txBody>
          <a:bodyPr wrap="none" rtlCol="0">
            <a:spAutoFit/>
          </a:bodyPr>
          <a:lstStyle/>
          <a:p>
            <a:r>
              <a:rPr lang="en-AU" sz="1600" b="1" dirty="0"/>
              <a:t>Source</a:t>
            </a:r>
            <a:r>
              <a:rPr lang="en-AU" sz="1600" dirty="0"/>
              <a:t>: www.cancer.gov</a:t>
            </a:r>
          </a:p>
        </p:txBody>
      </p:sp>
    </p:spTree>
    <p:extLst>
      <p:ext uri="{BB962C8B-B14F-4D97-AF65-F5344CB8AC3E}">
        <p14:creationId xmlns:p14="http://schemas.microsoft.com/office/powerpoint/2010/main" val="7128751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26</a:t>
            </a:fld>
            <a:endParaRPr lang="en-US"/>
          </a:p>
        </p:txBody>
      </p:sp>
      <p:sp>
        <p:nvSpPr>
          <p:cNvPr id="6" name="TextBox 5"/>
          <p:cNvSpPr txBox="1"/>
          <p:nvPr/>
        </p:nvSpPr>
        <p:spPr>
          <a:xfrm>
            <a:off x="304800" y="1676400"/>
            <a:ext cx="8441157" cy="4801314"/>
          </a:xfrm>
          <a:prstGeom prst="rect">
            <a:avLst/>
          </a:prstGeom>
          <a:solidFill>
            <a:schemeClr val="bg1"/>
          </a:solidFill>
        </p:spPr>
        <p:txBody>
          <a:bodyPr wrap="none" rtlCol="0">
            <a:spAutoFit/>
          </a:bodyPr>
          <a:lstStyle/>
          <a:p>
            <a:r>
              <a:rPr lang="en-AU" b="1" dirty="0"/>
              <a:t>Breast cancer</a:t>
            </a:r>
            <a:r>
              <a:rPr lang="en-AU" dirty="0"/>
              <a:t>: </a:t>
            </a:r>
            <a:r>
              <a:rPr lang="en-US" dirty="0"/>
              <a:t>the Nottingham grading system is often used (also called the </a:t>
            </a:r>
          </a:p>
          <a:p>
            <a:r>
              <a:rPr lang="en-US" dirty="0" err="1"/>
              <a:t>Elston</a:t>
            </a:r>
            <a:r>
              <a:rPr lang="en-US" dirty="0"/>
              <a:t>-Ellis modification of the </a:t>
            </a:r>
            <a:r>
              <a:rPr lang="en-US" dirty="0" err="1"/>
              <a:t>Scarff</a:t>
            </a:r>
            <a:r>
              <a:rPr lang="en-US" dirty="0"/>
              <a:t>-Bloom-Richardson grading system), which</a:t>
            </a:r>
          </a:p>
          <a:p>
            <a:r>
              <a:rPr lang="en-US" dirty="0"/>
              <a:t>grades breast cancer based on the following features:</a:t>
            </a:r>
          </a:p>
          <a:p>
            <a:pPr marL="285750" indent="-285750">
              <a:buFont typeface="Arial" panose="020B0604020202020204" pitchFamily="34" charset="0"/>
              <a:buChar char="•"/>
            </a:pPr>
            <a:r>
              <a:rPr lang="en-US" dirty="0"/>
              <a:t>Tubule formation: how much of the tumor tissue has normal breast (milk) duct </a:t>
            </a:r>
          </a:p>
          <a:p>
            <a:r>
              <a:rPr lang="en-US" dirty="0"/>
              <a:t>     structures</a:t>
            </a:r>
          </a:p>
          <a:p>
            <a:pPr marL="285750" indent="-285750">
              <a:buFont typeface="Arial" panose="020B0604020202020204" pitchFamily="34" charset="0"/>
              <a:buChar char="•"/>
            </a:pPr>
            <a:r>
              <a:rPr lang="en-US" dirty="0"/>
              <a:t>Nuclear grade: an evaluation of size shape of the nucleus in the tumor cells</a:t>
            </a:r>
          </a:p>
          <a:p>
            <a:pPr marL="285750" indent="-285750">
              <a:buFont typeface="Arial" panose="020B0604020202020204" pitchFamily="34" charset="0"/>
              <a:buChar char="•"/>
            </a:pPr>
            <a:r>
              <a:rPr lang="en-US" dirty="0"/>
              <a:t>Mitotic rate: how many dividing cells are present, which is a measure of how </a:t>
            </a:r>
          </a:p>
          <a:p>
            <a:r>
              <a:rPr lang="en-US" dirty="0"/>
              <a:t>     fast the tumor cells are growing and dividing</a:t>
            </a:r>
          </a:p>
          <a:p>
            <a:endParaRPr lang="en-US" dirty="0"/>
          </a:p>
          <a:p>
            <a:r>
              <a:rPr lang="en-US" dirty="0"/>
              <a:t>Each of the categories gets a score between 1 and 3; a score of “1” means the </a:t>
            </a:r>
          </a:p>
          <a:p>
            <a:r>
              <a:rPr lang="en-US" dirty="0"/>
              <a:t>cells and tumor tissue look the most like normal cells and tissue, and a score </a:t>
            </a:r>
          </a:p>
          <a:p>
            <a:r>
              <a:rPr lang="en-US" dirty="0"/>
              <a:t>of “3” means the cells and tissue look the most abnormal. The scores for the </a:t>
            </a:r>
          </a:p>
          <a:p>
            <a:r>
              <a:rPr lang="en-US" dirty="0"/>
              <a:t>three categories are then added, yielding a total score of 3 to 9. </a:t>
            </a:r>
          </a:p>
          <a:p>
            <a:r>
              <a:rPr lang="en-US" dirty="0"/>
              <a:t>Three grades are possible:</a:t>
            </a:r>
          </a:p>
          <a:p>
            <a:pPr marL="285750" indent="-285750">
              <a:buFont typeface="Arial" panose="020B0604020202020204" pitchFamily="34" charset="0"/>
              <a:buChar char="•"/>
            </a:pPr>
            <a:r>
              <a:rPr lang="en-US" dirty="0"/>
              <a:t>Total score = 3–5: G1 (Low grade or well differentiated)</a:t>
            </a:r>
          </a:p>
          <a:p>
            <a:pPr marL="285750" indent="-285750">
              <a:buFont typeface="Arial" panose="020B0604020202020204" pitchFamily="34" charset="0"/>
              <a:buChar char="•"/>
            </a:pPr>
            <a:r>
              <a:rPr lang="en-US" dirty="0"/>
              <a:t>Total score = 6–7: G2 (Intermediate grade or moderately differentiated)</a:t>
            </a:r>
          </a:p>
          <a:p>
            <a:pPr marL="285750" indent="-285750">
              <a:buFont typeface="Arial" panose="020B0604020202020204" pitchFamily="34" charset="0"/>
              <a:buChar char="•"/>
            </a:pPr>
            <a:r>
              <a:rPr lang="en-US" dirty="0"/>
              <a:t>Total score = 8–9: G3 (High grade or poorly differentiated)</a:t>
            </a:r>
          </a:p>
        </p:txBody>
      </p:sp>
      <p:sp>
        <p:nvSpPr>
          <p:cNvPr id="7" name="Title 1"/>
          <p:cNvSpPr>
            <a:spLocks noGrp="1"/>
          </p:cNvSpPr>
          <p:nvPr>
            <p:ph type="title"/>
          </p:nvPr>
        </p:nvSpPr>
        <p:spPr>
          <a:xfrm>
            <a:off x="533400" y="473075"/>
            <a:ext cx="8153400" cy="822325"/>
          </a:xfrm>
        </p:spPr>
        <p:txBody>
          <a:bodyPr/>
          <a:lstStyle/>
          <a:p>
            <a:r>
              <a:rPr lang="en-AU" sz="3600" dirty="0"/>
              <a:t>Tumour Grading: breast tumours</a:t>
            </a:r>
          </a:p>
        </p:txBody>
      </p:sp>
      <p:sp>
        <p:nvSpPr>
          <p:cNvPr id="8" name="TextBox 7"/>
          <p:cNvSpPr txBox="1"/>
          <p:nvPr/>
        </p:nvSpPr>
        <p:spPr>
          <a:xfrm>
            <a:off x="6769171" y="6248400"/>
            <a:ext cx="2186304" cy="307777"/>
          </a:xfrm>
          <a:prstGeom prst="rect">
            <a:avLst/>
          </a:prstGeom>
          <a:noFill/>
        </p:spPr>
        <p:txBody>
          <a:bodyPr wrap="none" rtlCol="0">
            <a:spAutoFit/>
          </a:bodyPr>
          <a:lstStyle/>
          <a:p>
            <a:r>
              <a:rPr lang="en-AU" sz="1400" b="1" dirty="0"/>
              <a:t>Source</a:t>
            </a:r>
            <a:r>
              <a:rPr lang="en-AU" sz="1400" dirty="0"/>
              <a:t>: www.cancer.gov</a:t>
            </a:r>
          </a:p>
        </p:txBody>
      </p:sp>
    </p:spTree>
    <p:extLst>
      <p:ext uri="{BB962C8B-B14F-4D97-AF65-F5344CB8AC3E}">
        <p14:creationId xmlns:p14="http://schemas.microsoft.com/office/powerpoint/2010/main" val="31236329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27</a:t>
            </a:fld>
            <a:endParaRPr lang="en-US"/>
          </a:p>
        </p:txBody>
      </p:sp>
      <p:sp>
        <p:nvSpPr>
          <p:cNvPr id="7" name="Title 1"/>
          <p:cNvSpPr>
            <a:spLocks noGrp="1"/>
          </p:cNvSpPr>
          <p:nvPr>
            <p:ph type="title"/>
          </p:nvPr>
        </p:nvSpPr>
        <p:spPr>
          <a:xfrm>
            <a:off x="533400" y="473075"/>
            <a:ext cx="8153400" cy="822325"/>
          </a:xfrm>
        </p:spPr>
        <p:txBody>
          <a:bodyPr/>
          <a:lstStyle/>
          <a:p>
            <a:r>
              <a:rPr lang="en-AU" dirty="0"/>
              <a:t>Object/workflow status</a:t>
            </a:r>
          </a:p>
        </p:txBody>
      </p:sp>
      <p:sp>
        <p:nvSpPr>
          <p:cNvPr id="8" name="Content Placeholder 2"/>
          <p:cNvSpPr>
            <a:spLocks noGrp="1"/>
          </p:cNvSpPr>
          <p:nvPr>
            <p:ph idx="1"/>
          </p:nvPr>
        </p:nvSpPr>
        <p:spPr>
          <a:xfrm>
            <a:off x="381000" y="1685723"/>
            <a:ext cx="4724400" cy="2133600"/>
          </a:xfrm>
        </p:spPr>
        <p:txBody>
          <a:bodyPr/>
          <a:lstStyle/>
          <a:p>
            <a:r>
              <a:rPr lang="en-AU" sz="2400" dirty="0"/>
              <a:t>Class/Object/ACT states</a:t>
            </a:r>
          </a:p>
          <a:p>
            <a:pPr lvl="1"/>
            <a:r>
              <a:rPr lang="en-US" sz="1900" dirty="0"/>
              <a:t>The behavioral aspect of a class in HL7 is defined in a State Diagram </a:t>
            </a:r>
          </a:p>
          <a:p>
            <a:pPr lvl="1"/>
            <a:r>
              <a:rPr lang="en-US" sz="1900" dirty="0"/>
              <a:t>Interactions between these classes are sometimes motivated by change in the state of a class and may result in the change in the state of another</a:t>
            </a:r>
          </a:p>
          <a:p>
            <a:endParaRPr lang="en-AU" sz="2400" dirty="0"/>
          </a:p>
        </p:txBody>
      </p:sp>
      <p:pic>
        <p:nvPicPr>
          <p:cNvPr id="6" name="Picture 5"/>
          <p:cNvPicPr>
            <a:picLocks noChangeAspect="1"/>
          </p:cNvPicPr>
          <p:nvPr/>
        </p:nvPicPr>
        <p:blipFill>
          <a:blip r:embed="rId2"/>
          <a:stretch>
            <a:fillRect/>
          </a:stretch>
        </p:blipFill>
        <p:spPr>
          <a:xfrm>
            <a:off x="364273" y="4261570"/>
            <a:ext cx="4882699" cy="2507220"/>
          </a:xfrm>
          <a:prstGeom prst="rect">
            <a:avLst/>
          </a:prstGeom>
        </p:spPr>
      </p:pic>
      <p:grpSp>
        <p:nvGrpSpPr>
          <p:cNvPr id="9" name="Group 8"/>
          <p:cNvGrpSpPr/>
          <p:nvPr/>
        </p:nvGrpSpPr>
        <p:grpSpPr>
          <a:xfrm>
            <a:off x="5334000" y="1793023"/>
            <a:ext cx="3352800" cy="4724400"/>
            <a:chOff x="381000" y="1676400"/>
            <a:chExt cx="3352800" cy="4724400"/>
          </a:xfrm>
        </p:grpSpPr>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676400"/>
              <a:ext cx="3234085" cy="472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ctangle 10"/>
            <p:cNvSpPr/>
            <p:nvPr/>
          </p:nvSpPr>
          <p:spPr bwMode="auto">
            <a:xfrm>
              <a:off x="381000" y="1676400"/>
              <a:ext cx="3352800" cy="4724400"/>
            </a:xfrm>
            <a:prstGeom prst="rect">
              <a:avLst/>
            </a:prstGeom>
            <a:no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800" b="0" i="0" u="none" strike="noStrike" cap="none" normalizeH="0" baseline="0">
                <a:ln>
                  <a:noFill/>
                </a:ln>
                <a:solidFill>
                  <a:schemeClr val="tx1"/>
                </a:solidFill>
                <a:effectLst/>
                <a:latin typeface="Arial" charset="0"/>
              </a:endParaRPr>
            </a:p>
          </p:txBody>
        </p:sp>
      </p:grpSp>
    </p:spTree>
    <p:extLst>
      <p:ext uri="{BB962C8B-B14F-4D97-AF65-F5344CB8AC3E}">
        <p14:creationId xmlns:p14="http://schemas.microsoft.com/office/powerpoint/2010/main" val="28116486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28</a:t>
            </a:fld>
            <a:endParaRPr lang="en-US"/>
          </a:p>
        </p:txBody>
      </p:sp>
      <p:sp>
        <p:nvSpPr>
          <p:cNvPr id="7" name="Title 1"/>
          <p:cNvSpPr>
            <a:spLocks noGrp="1"/>
          </p:cNvSpPr>
          <p:nvPr>
            <p:ph type="title"/>
          </p:nvPr>
        </p:nvSpPr>
        <p:spPr>
          <a:xfrm>
            <a:off x="533400" y="473075"/>
            <a:ext cx="8153400" cy="822325"/>
          </a:xfrm>
        </p:spPr>
        <p:txBody>
          <a:bodyPr/>
          <a:lstStyle/>
          <a:p>
            <a:r>
              <a:rPr lang="en-AU" dirty="0"/>
              <a:t>Class/Object/ACT states</a:t>
            </a:r>
          </a:p>
        </p:txBody>
      </p:sp>
      <p:pic>
        <p:nvPicPr>
          <p:cNvPr id="6" name="Picture 5"/>
          <p:cNvPicPr>
            <a:picLocks noChangeAspect="1"/>
          </p:cNvPicPr>
          <p:nvPr/>
        </p:nvPicPr>
        <p:blipFill>
          <a:blip r:embed="rId2"/>
          <a:stretch>
            <a:fillRect/>
          </a:stretch>
        </p:blipFill>
        <p:spPr>
          <a:xfrm>
            <a:off x="3909237" y="1676399"/>
            <a:ext cx="4777563" cy="2453235"/>
          </a:xfrm>
          <a:prstGeom prst="rect">
            <a:avLst/>
          </a:prstGeom>
        </p:spPr>
      </p:pic>
      <p:sp>
        <p:nvSpPr>
          <p:cNvPr id="9" name="TextBox 8"/>
          <p:cNvSpPr txBox="1"/>
          <p:nvPr/>
        </p:nvSpPr>
        <p:spPr>
          <a:xfrm>
            <a:off x="3886200" y="4231719"/>
            <a:ext cx="4919937" cy="2092881"/>
          </a:xfrm>
          <a:prstGeom prst="rect">
            <a:avLst/>
          </a:prstGeom>
          <a:noFill/>
        </p:spPr>
        <p:txBody>
          <a:bodyPr wrap="none" rtlCol="0">
            <a:spAutoFit/>
          </a:bodyPr>
          <a:lstStyle/>
          <a:p>
            <a:r>
              <a:rPr lang="en-AU" sz="2600" dirty="0"/>
              <a:t>These workflow/object state </a:t>
            </a:r>
          </a:p>
          <a:p>
            <a:r>
              <a:rPr lang="en-AU" sz="2600" dirty="0"/>
              <a:t>transition values are inadequate</a:t>
            </a:r>
          </a:p>
          <a:p>
            <a:r>
              <a:rPr lang="en-AU" sz="2600" dirty="0"/>
              <a:t>and inappropriate for </a:t>
            </a:r>
          </a:p>
          <a:p>
            <a:r>
              <a:rPr lang="en-AU" sz="2600" dirty="0"/>
              <a:t>representing the complex </a:t>
            </a:r>
          </a:p>
          <a:p>
            <a:r>
              <a:rPr lang="en-AU" sz="2600" dirty="0"/>
              <a:t>clinical status</a:t>
            </a:r>
          </a:p>
        </p:txBody>
      </p:sp>
      <p:grpSp>
        <p:nvGrpSpPr>
          <p:cNvPr id="10" name="Group 9"/>
          <p:cNvGrpSpPr/>
          <p:nvPr/>
        </p:nvGrpSpPr>
        <p:grpSpPr>
          <a:xfrm>
            <a:off x="381000" y="1676400"/>
            <a:ext cx="3352800" cy="4724400"/>
            <a:chOff x="381000" y="1676400"/>
            <a:chExt cx="3352800" cy="4724400"/>
          </a:xfrm>
        </p:grpSpPr>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676400"/>
              <a:ext cx="3234085" cy="472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Rectangle 11"/>
            <p:cNvSpPr/>
            <p:nvPr/>
          </p:nvSpPr>
          <p:spPr bwMode="auto">
            <a:xfrm>
              <a:off x="381000" y="1676400"/>
              <a:ext cx="3352800" cy="4724400"/>
            </a:xfrm>
            <a:prstGeom prst="rect">
              <a:avLst/>
            </a:prstGeom>
            <a:no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800" b="0" i="0" u="none" strike="noStrike" cap="none" normalizeH="0" baseline="0">
                <a:ln>
                  <a:noFill/>
                </a:ln>
                <a:solidFill>
                  <a:schemeClr val="tx1"/>
                </a:solidFill>
                <a:effectLst/>
                <a:latin typeface="Arial" charset="0"/>
              </a:endParaRPr>
            </a:p>
          </p:txBody>
        </p:sp>
      </p:grpSp>
    </p:spTree>
    <p:extLst>
      <p:ext uri="{BB962C8B-B14F-4D97-AF65-F5344CB8AC3E}">
        <p14:creationId xmlns:p14="http://schemas.microsoft.com/office/powerpoint/2010/main" val="14678499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29</a:t>
            </a:fld>
            <a:endParaRPr lang="en-US"/>
          </a:p>
        </p:txBody>
      </p:sp>
      <p:sp>
        <p:nvSpPr>
          <p:cNvPr id="9" name="Title 1"/>
          <p:cNvSpPr>
            <a:spLocks noGrp="1"/>
          </p:cNvSpPr>
          <p:nvPr>
            <p:ph type="title"/>
          </p:nvPr>
        </p:nvSpPr>
        <p:spPr>
          <a:xfrm>
            <a:off x="533400" y="473075"/>
            <a:ext cx="8153400" cy="822325"/>
          </a:xfrm>
        </p:spPr>
        <p:txBody>
          <a:bodyPr/>
          <a:lstStyle/>
          <a:p>
            <a:r>
              <a:rPr lang="en-AU" dirty="0" err="1"/>
              <a:t>ACT.statusCode</a:t>
            </a:r>
            <a:endParaRPr lang="en-AU" dirty="0"/>
          </a:p>
        </p:txBody>
      </p:sp>
      <p:sp>
        <p:nvSpPr>
          <p:cNvPr id="10" name="Content Placeholder 2"/>
          <p:cNvSpPr>
            <a:spLocks noGrp="1"/>
          </p:cNvSpPr>
          <p:nvPr>
            <p:ph idx="1"/>
          </p:nvPr>
        </p:nvSpPr>
        <p:spPr>
          <a:xfrm>
            <a:off x="381000" y="1676400"/>
            <a:ext cx="8382000" cy="4724400"/>
          </a:xfrm>
        </p:spPr>
        <p:txBody>
          <a:bodyPr/>
          <a:lstStyle/>
          <a:p>
            <a:r>
              <a:rPr lang="en-AU" sz="2400" dirty="0" err="1"/>
              <a:t>statusCode</a:t>
            </a:r>
            <a:r>
              <a:rPr lang="en-AU" sz="2400" dirty="0"/>
              <a:t> values represent workflow / object states</a:t>
            </a:r>
          </a:p>
          <a:p>
            <a:r>
              <a:rPr lang="en-AU" sz="2400" dirty="0"/>
              <a:t>Extract from a “Life Cycle and Object State Transition” document published on 4 April 2011:</a:t>
            </a:r>
          </a:p>
          <a:p>
            <a:pPr lvl="1"/>
            <a:r>
              <a:rPr lang="en-US" sz="2200" dirty="0"/>
              <a:t>Under the rules set out in the HL7 RIM, classes have </a:t>
            </a:r>
            <a:r>
              <a:rPr lang="en-US" sz="2200" dirty="0" err="1"/>
              <a:t>statusCodes</a:t>
            </a:r>
            <a:r>
              <a:rPr lang="en-US" sz="2200" dirty="0"/>
              <a:t>, which means that an object (i.e. an instance of a class) </a:t>
            </a:r>
            <a:r>
              <a:rPr lang="en-US" sz="2200" i="1" dirty="0"/>
              <a:t>may</a:t>
            </a:r>
            <a:r>
              <a:rPr lang="en-US" sz="2200" dirty="0"/>
              <a:t> have a defined state</a:t>
            </a:r>
          </a:p>
          <a:p>
            <a:pPr lvl="1"/>
            <a:r>
              <a:rPr lang="en-US" sz="2200" dirty="0"/>
              <a:t>At any time an object with a defined state machine has a specified state drawn from a fixed repertoire of states defined for its class.  The state of the object is changed by events that act on the object; each event is drawn from a fixed repertoire of events defined for its class and has an associated rule specifying the new state of the object given the state of the object at the time of the event</a:t>
            </a:r>
            <a:endParaRPr lang="en-AU" sz="2200" dirty="0"/>
          </a:p>
        </p:txBody>
      </p:sp>
    </p:spTree>
    <p:extLst>
      <p:ext uri="{BB962C8B-B14F-4D97-AF65-F5344CB8AC3E}">
        <p14:creationId xmlns:p14="http://schemas.microsoft.com/office/powerpoint/2010/main" val="3200739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Objectives</a:t>
            </a:r>
          </a:p>
        </p:txBody>
      </p:sp>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3</a:t>
            </a:fld>
            <a:endParaRPr lang="en-US"/>
          </a:p>
        </p:txBody>
      </p:sp>
      <p:sp>
        <p:nvSpPr>
          <p:cNvPr id="6" name="Content Placeholder 2"/>
          <p:cNvSpPr>
            <a:spLocks noGrp="1"/>
          </p:cNvSpPr>
          <p:nvPr>
            <p:ph idx="1"/>
          </p:nvPr>
        </p:nvSpPr>
        <p:spPr>
          <a:xfrm>
            <a:off x="381000" y="1828800"/>
            <a:ext cx="8382000" cy="4419600"/>
          </a:xfrm>
        </p:spPr>
        <p:txBody>
          <a:bodyPr/>
          <a:lstStyle/>
          <a:p>
            <a:r>
              <a:rPr lang="en-AU" sz="2400" dirty="0"/>
              <a:t>The objectives of contents of this slide deck are:</a:t>
            </a:r>
          </a:p>
          <a:p>
            <a:pPr lvl="1"/>
            <a:r>
              <a:rPr lang="en-AU" sz="2400" dirty="0"/>
              <a:t>To create a </a:t>
            </a:r>
            <a:r>
              <a:rPr lang="en-AU" sz="2400" dirty="0" err="1"/>
              <a:t>clinicalStatus</a:t>
            </a:r>
            <a:r>
              <a:rPr lang="en-AU" sz="2400" dirty="0"/>
              <a:t> value set for use in FHIR clinical resources, e.g. Condition and Allergy/Intolerance</a:t>
            </a:r>
          </a:p>
          <a:p>
            <a:pPr lvl="1"/>
            <a:r>
              <a:rPr lang="en-AU" sz="2400" dirty="0"/>
              <a:t>To create a harmonised </a:t>
            </a:r>
            <a:r>
              <a:rPr lang="en-AU" sz="2400" dirty="0" err="1"/>
              <a:t>clinicalStatus</a:t>
            </a:r>
            <a:r>
              <a:rPr lang="en-AU" sz="2400" dirty="0"/>
              <a:t> value set for use in C-CDA</a:t>
            </a:r>
          </a:p>
          <a:p>
            <a:pPr lvl="1"/>
            <a:r>
              <a:rPr lang="en-AU" sz="2400" dirty="0"/>
              <a:t>To propose a </a:t>
            </a:r>
            <a:r>
              <a:rPr lang="en-AU" sz="2400" dirty="0" err="1"/>
              <a:t>clinicalStatus</a:t>
            </a:r>
            <a:r>
              <a:rPr lang="en-AU" sz="2400" dirty="0"/>
              <a:t> value set for consideration by the International Patient Summary project</a:t>
            </a:r>
          </a:p>
        </p:txBody>
      </p:sp>
    </p:spTree>
    <p:extLst>
      <p:ext uri="{BB962C8B-B14F-4D97-AF65-F5344CB8AC3E}">
        <p14:creationId xmlns:p14="http://schemas.microsoft.com/office/powerpoint/2010/main" val="42741736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30</a:t>
            </a:fld>
            <a:endParaRPr lang="en-US"/>
          </a:p>
        </p:txBody>
      </p:sp>
      <p:pic>
        <p:nvPicPr>
          <p:cNvPr id="3" name="Picture 2"/>
          <p:cNvPicPr>
            <a:picLocks noChangeAspect="1"/>
          </p:cNvPicPr>
          <p:nvPr/>
        </p:nvPicPr>
        <p:blipFill>
          <a:blip r:embed="rId2"/>
          <a:stretch>
            <a:fillRect/>
          </a:stretch>
        </p:blipFill>
        <p:spPr>
          <a:xfrm>
            <a:off x="228600" y="1676400"/>
            <a:ext cx="8594103" cy="4627036"/>
          </a:xfrm>
          <a:prstGeom prst="rect">
            <a:avLst/>
          </a:prstGeom>
        </p:spPr>
      </p:pic>
      <p:sp>
        <p:nvSpPr>
          <p:cNvPr id="9" name="Title 1"/>
          <p:cNvSpPr>
            <a:spLocks noGrp="1"/>
          </p:cNvSpPr>
          <p:nvPr>
            <p:ph type="title"/>
          </p:nvPr>
        </p:nvSpPr>
        <p:spPr>
          <a:xfrm>
            <a:off x="533400" y="473075"/>
            <a:ext cx="8153400" cy="822325"/>
          </a:xfrm>
        </p:spPr>
        <p:txBody>
          <a:bodyPr/>
          <a:lstStyle/>
          <a:p>
            <a:r>
              <a:rPr lang="en-AU" dirty="0" err="1"/>
              <a:t>ACT.statusCode</a:t>
            </a:r>
            <a:endParaRPr lang="en-AU" dirty="0"/>
          </a:p>
        </p:txBody>
      </p:sp>
    </p:spTree>
    <p:extLst>
      <p:ext uri="{BB962C8B-B14F-4D97-AF65-F5344CB8AC3E}">
        <p14:creationId xmlns:p14="http://schemas.microsoft.com/office/powerpoint/2010/main" val="11982985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31</a:t>
            </a:fld>
            <a:endParaRPr lang="en-US"/>
          </a:p>
        </p:txBody>
      </p:sp>
      <p:sp>
        <p:nvSpPr>
          <p:cNvPr id="7" name="Title 1"/>
          <p:cNvSpPr>
            <a:spLocks noGrp="1"/>
          </p:cNvSpPr>
          <p:nvPr>
            <p:ph type="title"/>
          </p:nvPr>
        </p:nvSpPr>
        <p:spPr>
          <a:xfrm>
            <a:off x="533400" y="473075"/>
            <a:ext cx="8153400" cy="822325"/>
          </a:xfrm>
        </p:spPr>
        <p:txBody>
          <a:bodyPr/>
          <a:lstStyle/>
          <a:p>
            <a:r>
              <a:rPr lang="en-AU" dirty="0"/>
              <a:t>FHIR – ACT/workflow status</a:t>
            </a:r>
          </a:p>
        </p:txBody>
      </p:sp>
      <p:pic>
        <p:nvPicPr>
          <p:cNvPr id="2" name="Picture 1"/>
          <p:cNvPicPr>
            <a:picLocks noChangeAspect="1"/>
          </p:cNvPicPr>
          <p:nvPr/>
        </p:nvPicPr>
        <p:blipFill>
          <a:blip r:embed="rId2"/>
          <a:stretch>
            <a:fillRect/>
          </a:stretch>
        </p:blipFill>
        <p:spPr>
          <a:xfrm>
            <a:off x="309562" y="1829265"/>
            <a:ext cx="8067675" cy="2238375"/>
          </a:xfrm>
          <a:prstGeom prst="rect">
            <a:avLst/>
          </a:prstGeom>
        </p:spPr>
      </p:pic>
      <p:grpSp>
        <p:nvGrpSpPr>
          <p:cNvPr id="9" name="Group 8"/>
          <p:cNvGrpSpPr/>
          <p:nvPr/>
        </p:nvGrpSpPr>
        <p:grpSpPr>
          <a:xfrm>
            <a:off x="409575" y="4267200"/>
            <a:ext cx="8277225" cy="2438400"/>
            <a:chOff x="349869" y="4267200"/>
            <a:chExt cx="8277225" cy="2438400"/>
          </a:xfrm>
        </p:grpSpPr>
        <p:pic>
          <p:nvPicPr>
            <p:cNvPr id="3" name="Picture 2"/>
            <p:cNvPicPr>
              <a:picLocks noChangeAspect="1"/>
            </p:cNvPicPr>
            <p:nvPr/>
          </p:nvPicPr>
          <p:blipFill>
            <a:blip r:embed="rId3"/>
            <a:stretch>
              <a:fillRect/>
            </a:stretch>
          </p:blipFill>
          <p:spPr>
            <a:xfrm>
              <a:off x="387505" y="4267200"/>
              <a:ext cx="8077200" cy="1552575"/>
            </a:xfrm>
            <a:prstGeom prst="rect">
              <a:avLst/>
            </a:prstGeom>
          </p:spPr>
        </p:pic>
        <p:pic>
          <p:nvPicPr>
            <p:cNvPr id="6" name="Picture 5"/>
            <p:cNvPicPr>
              <a:picLocks noChangeAspect="1"/>
            </p:cNvPicPr>
            <p:nvPr/>
          </p:nvPicPr>
          <p:blipFill>
            <a:blip r:embed="rId4"/>
            <a:stretch>
              <a:fillRect/>
            </a:stretch>
          </p:blipFill>
          <p:spPr>
            <a:xfrm>
              <a:off x="349869" y="6076950"/>
              <a:ext cx="8277225" cy="628650"/>
            </a:xfrm>
            <a:prstGeom prst="rect">
              <a:avLst/>
            </a:prstGeom>
          </p:spPr>
        </p:pic>
      </p:grpSp>
      <p:sp>
        <p:nvSpPr>
          <p:cNvPr id="10" name="TextBox 9"/>
          <p:cNvSpPr txBox="1"/>
          <p:nvPr/>
        </p:nvSpPr>
        <p:spPr>
          <a:xfrm>
            <a:off x="6864826" y="5579031"/>
            <a:ext cx="1873270" cy="369332"/>
          </a:xfrm>
          <a:prstGeom prst="rect">
            <a:avLst/>
          </a:prstGeom>
          <a:solidFill>
            <a:schemeClr val="accent1">
              <a:lumMod val="20000"/>
              <a:lumOff val="80000"/>
            </a:schemeClr>
          </a:solidFill>
        </p:spPr>
        <p:txBody>
          <a:bodyPr wrap="none" rtlCol="0">
            <a:spAutoFit/>
          </a:bodyPr>
          <a:lstStyle/>
          <a:p>
            <a:r>
              <a:rPr lang="en-AU" dirty="0"/>
              <a:t>Work flow status</a:t>
            </a:r>
          </a:p>
        </p:txBody>
      </p:sp>
      <p:cxnSp>
        <p:nvCxnSpPr>
          <p:cNvPr id="12" name="Straight Arrow Connector 11"/>
          <p:cNvCxnSpPr>
            <a:endCxn id="13" idx="2"/>
          </p:cNvCxnSpPr>
          <p:nvPr/>
        </p:nvCxnSpPr>
        <p:spPr bwMode="auto">
          <a:xfrm flipH="1" flipV="1">
            <a:off x="6779419" y="4067640"/>
            <a:ext cx="1022043" cy="1511392"/>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3" name="Rectangle 12"/>
          <p:cNvSpPr/>
          <p:nvPr/>
        </p:nvSpPr>
        <p:spPr bwMode="auto">
          <a:xfrm>
            <a:off x="5181600" y="3581400"/>
            <a:ext cx="3195637" cy="486240"/>
          </a:xfrm>
          <a:prstGeom prst="rect">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800" b="0" i="0" u="none" strike="noStrike" cap="none" normalizeH="0" baseline="0">
              <a:ln>
                <a:noFill/>
              </a:ln>
              <a:solidFill>
                <a:schemeClr val="tx1"/>
              </a:solidFill>
              <a:effectLst/>
              <a:latin typeface="Arial" charset="0"/>
            </a:endParaRPr>
          </a:p>
        </p:txBody>
      </p:sp>
      <p:sp>
        <p:nvSpPr>
          <p:cNvPr id="14" name="Rectangle 13"/>
          <p:cNvSpPr/>
          <p:nvPr/>
        </p:nvSpPr>
        <p:spPr bwMode="auto">
          <a:xfrm>
            <a:off x="4876800" y="6248400"/>
            <a:ext cx="3647611" cy="457200"/>
          </a:xfrm>
          <a:prstGeom prst="rect">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800" b="0" i="0" u="none" strike="noStrike" cap="none" normalizeH="0" baseline="0">
              <a:ln>
                <a:noFill/>
              </a:ln>
              <a:solidFill>
                <a:schemeClr val="tx1"/>
              </a:solidFill>
              <a:effectLst/>
              <a:latin typeface="Arial" charset="0"/>
            </a:endParaRPr>
          </a:p>
        </p:txBody>
      </p:sp>
      <p:cxnSp>
        <p:nvCxnSpPr>
          <p:cNvPr id="17" name="Straight Arrow Connector 16"/>
          <p:cNvCxnSpPr>
            <a:stCxn id="10" idx="2"/>
          </p:cNvCxnSpPr>
          <p:nvPr/>
        </p:nvCxnSpPr>
        <p:spPr bwMode="auto">
          <a:xfrm flipH="1">
            <a:off x="6700605" y="5948363"/>
            <a:ext cx="1100856" cy="300037"/>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8" name="TextBox 17"/>
          <p:cNvSpPr txBox="1"/>
          <p:nvPr/>
        </p:nvSpPr>
        <p:spPr>
          <a:xfrm>
            <a:off x="7424286" y="1295400"/>
            <a:ext cx="1491114" cy="276999"/>
          </a:xfrm>
          <a:prstGeom prst="rect">
            <a:avLst/>
          </a:prstGeom>
          <a:noFill/>
        </p:spPr>
        <p:txBody>
          <a:bodyPr wrap="none" rtlCol="0">
            <a:spAutoFit/>
          </a:bodyPr>
          <a:lstStyle/>
          <a:p>
            <a:r>
              <a:rPr lang="en-AU" sz="1200" dirty="0"/>
              <a:t>(FHIR Build v1.9.0)</a:t>
            </a:r>
          </a:p>
        </p:txBody>
      </p:sp>
    </p:spTree>
    <p:extLst>
      <p:ext uri="{BB962C8B-B14F-4D97-AF65-F5344CB8AC3E}">
        <p14:creationId xmlns:p14="http://schemas.microsoft.com/office/powerpoint/2010/main" val="38242451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32</a:t>
            </a:fld>
            <a:endParaRPr lang="en-US"/>
          </a:p>
        </p:txBody>
      </p:sp>
      <p:sp>
        <p:nvSpPr>
          <p:cNvPr id="7" name="Title 1"/>
          <p:cNvSpPr>
            <a:spLocks noGrp="1"/>
          </p:cNvSpPr>
          <p:nvPr>
            <p:ph type="title"/>
          </p:nvPr>
        </p:nvSpPr>
        <p:spPr>
          <a:xfrm>
            <a:off x="533400" y="473075"/>
            <a:ext cx="8153400" cy="822325"/>
          </a:xfrm>
        </p:spPr>
        <p:txBody>
          <a:bodyPr/>
          <a:lstStyle/>
          <a:p>
            <a:r>
              <a:rPr lang="en-AU" sz="3600" dirty="0"/>
              <a:t>Clinical status vs workflow status</a:t>
            </a:r>
          </a:p>
        </p:txBody>
      </p:sp>
      <p:sp>
        <p:nvSpPr>
          <p:cNvPr id="8" name="Content Placeholder 2"/>
          <p:cNvSpPr>
            <a:spLocks noGrp="1"/>
          </p:cNvSpPr>
          <p:nvPr>
            <p:ph idx="1"/>
          </p:nvPr>
        </p:nvSpPr>
        <p:spPr>
          <a:xfrm>
            <a:off x="381000" y="1828800"/>
            <a:ext cx="8382000" cy="856144"/>
          </a:xfrm>
        </p:spPr>
        <p:txBody>
          <a:bodyPr/>
          <a:lstStyle/>
          <a:p>
            <a:r>
              <a:rPr lang="en-AU" sz="2400" dirty="0"/>
              <a:t>The workflow / object state transition / </a:t>
            </a:r>
            <a:r>
              <a:rPr lang="en-AU" sz="2400" dirty="0" err="1"/>
              <a:t>ACT.statusCode</a:t>
            </a:r>
            <a:r>
              <a:rPr lang="en-AU" sz="2400" dirty="0"/>
              <a:t> are designed to support workflow use cases </a:t>
            </a:r>
          </a:p>
        </p:txBody>
      </p:sp>
      <p:grpSp>
        <p:nvGrpSpPr>
          <p:cNvPr id="10" name="Group 9"/>
          <p:cNvGrpSpPr/>
          <p:nvPr/>
        </p:nvGrpSpPr>
        <p:grpSpPr>
          <a:xfrm>
            <a:off x="533400" y="2702949"/>
            <a:ext cx="8196146" cy="1046705"/>
            <a:chOff x="533400" y="2743200"/>
            <a:chExt cx="8196146" cy="1046705"/>
          </a:xfrm>
        </p:grpSpPr>
        <p:pic>
          <p:nvPicPr>
            <p:cNvPr id="2" name="Picture 1"/>
            <p:cNvPicPr>
              <a:picLocks noChangeAspect="1"/>
            </p:cNvPicPr>
            <p:nvPr/>
          </p:nvPicPr>
          <p:blipFill>
            <a:blip r:embed="rId2"/>
            <a:stretch>
              <a:fillRect/>
            </a:stretch>
          </p:blipFill>
          <p:spPr>
            <a:xfrm>
              <a:off x="533400" y="2743200"/>
              <a:ext cx="8077200" cy="542925"/>
            </a:xfrm>
            <a:prstGeom prst="rect">
              <a:avLst/>
            </a:prstGeom>
          </p:spPr>
        </p:pic>
        <p:pic>
          <p:nvPicPr>
            <p:cNvPr id="9" name="Picture 8"/>
            <p:cNvPicPr>
              <a:picLocks noChangeAspect="1"/>
            </p:cNvPicPr>
            <p:nvPr/>
          </p:nvPicPr>
          <p:blipFill>
            <a:blip r:embed="rId3"/>
            <a:stretch>
              <a:fillRect/>
            </a:stretch>
          </p:blipFill>
          <p:spPr>
            <a:xfrm>
              <a:off x="547571" y="3304130"/>
              <a:ext cx="8181975" cy="485775"/>
            </a:xfrm>
            <a:prstGeom prst="rect">
              <a:avLst/>
            </a:prstGeom>
          </p:spPr>
        </p:pic>
      </p:grpSp>
      <p:pic>
        <p:nvPicPr>
          <p:cNvPr id="11" name="Picture 10"/>
          <p:cNvPicPr>
            <a:picLocks noChangeAspect="1"/>
          </p:cNvPicPr>
          <p:nvPr/>
        </p:nvPicPr>
        <p:blipFill>
          <a:blip r:embed="rId4"/>
          <a:stretch>
            <a:fillRect/>
          </a:stretch>
        </p:blipFill>
        <p:spPr>
          <a:xfrm>
            <a:off x="547570" y="3908044"/>
            <a:ext cx="8215429" cy="453360"/>
          </a:xfrm>
          <a:prstGeom prst="rect">
            <a:avLst/>
          </a:prstGeom>
        </p:spPr>
      </p:pic>
      <p:sp>
        <p:nvSpPr>
          <p:cNvPr id="12" name="Content Placeholder 2"/>
          <p:cNvSpPr txBox="1">
            <a:spLocks/>
          </p:cNvSpPr>
          <p:nvPr/>
        </p:nvSpPr>
        <p:spPr bwMode="auto">
          <a:xfrm>
            <a:off x="419100" y="4572000"/>
            <a:ext cx="3695700" cy="228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75000"/>
              <a:buFont typeface="Wingdings" pitchFamily="2" charset="2"/>
              <a:buChar char="n"/>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65000"/>
              <a:buFont typeface="Wingdings" pitchFamily="2" charset="2"/>
              <a:buChar char="Ø"/>
              <a:defRPr sz="2600">
                <a:solidFill>
                  <a:schemeClr val="tx1"/>
                </a:solidFill>
                <a:latin typeface="+mn-lt"/>
              </a:defRPr>
            </a:lvl2pPr>
            <a:lvl3pPr marL="1143000" indent="-228600" algn="l" rtl="0" fontAlgn="base">
              <a:spcBef>
                <a:spcPct val="20000"/>
              </a:spcBef>
              <a:spcAft>
                <a:spcPct val="0"/>
              </a:spcAft>
              <a:buClr>
                <a:schemeClr val="folHlink"/>
              </a:buClr>
              <a:buSzPct val="5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folHlink"/>
              </a:buClr>
              <a:buChar char="•"/>
              <a:defRPr sz="2000">
                <a:solidFill>
                  <a:schemeClr val="tx1"/>
                </a:solidFill>
                <a:latin typeface="+mn-lt"/>
              </a:defRPr>
            </a:lvl4pPr>
            <a:lvl5pPr marL="2057400" indent="-228600" algn="l" rtl="0" fontAlgn="base">
              <a:spcBef>
                <a:spcPct val="20000"/>
              </a:spcBef>
              <a:spcAft>
                <a:spcPct val="0"/>
              </a:spcAft>
              <a:buClr>
                <a:schemeClr val="folHlink"/>
              </a:buClr>
              <a:buSzPct val="85000"/>
              <a:buFont typeface="Wingdings" pitchFamily="2" charset="2"/>
              <a:buChar char="ü"/>
              <a:defRPr sz="2000">
                <a:solidFill>
                  <a:schemeClr val="tx1"/>
                </a:solidFill>
                <a:latin typeface="+mn-lt"/>
              </a:defRPr>
            </a:lvl5pPr>
            <a:lvl6pPr marL="2514600" indent="-228600" algn="l" rtl="0" fontAlgn="base">
              <a:spcBef>
                <a:spcPct val="20000"/>
              </a:spcBef>
              <a:spcAft>
                <a:spcPct val="0"/>
              </a:spcAft>
              <a:buClr>
                <a:schemeClr val="folHlink"/>
              </a:buClr>
              <a:buSzPct val="85000"/>
              <a:buFont typeface="Wingdings" pitchFamily="2" charset="2"/>
              <a:buChar char="ü"/>
              <a:defRPr sz="2000">
                <a:solidFill>
                  <a:schemeClr val="tx1"/>
                </a:solidFill>
                <a:latin typeface="+mn-lt"/>
              </a:defRPr>
            </a:lvl6pPr>
            <a:lvl7pPr marL="2971800" indent="-228600" algn="l" rtl="0" fontAlgn="base">
              <a:spcBef>
                <a:spcPct val="20000"/>
              </a:spcBef>
              <a:spcAft>
                <a:spcPct val="0"/>
              </a:spcAft>
              <a:buClr>
                <a:schemeClr val="folHlink"/>
              </a:buClr>
              <a:buSzPct val="85000"/>
              <a:buFont typeface="Wingdings" pitchFamily="2" charset="2"/>
              <a:buChar char="ü"/>
              <a:defRPr sz="2000">
                <a:solidFill>
                  <a:schemeClr val="tx1"/>
                </a:solidFill>
                <a:latin typeface="+mn-lt"/>
              </a:defRPr>
            </a:lvl7pPr>
            <a:lvl8pPr marL="3429000" indent="-228600" algn="l" rtl="0" fontAlgn="base">
              <a:spcBef>
                <a:spcPct val="20000"/>
              </a:spcBef>
              <a:spcAft>
                <a:spcPct val="0"/>
              </a:spcAft>
              <a:buClr>
                <a:schemeClr val="folHlink"/>
              </a:buClr>
              <a:buSzPct val="85000"/>
              <a:buFont typeface="Wingdings" pitchFamily="2" charset="2"/>
              <a:buChar char="ü"/>
              <a:defRPr sz="2000">
                <a:solidFill>
                  <a:schemeClr val="tx1"/>
                </a:solidFill>
                <a:latin typeface="+mn-lt"/>
              </a:defRPr>
            </a:lvl8pPr>
            <a:lvl9pPr marL="3886200" indent="-228600" algn="l" rtl="0" fontAlgn="base">
              <a:spcBef>
                <a:spcPct val="20000"/>
              </a:spcBef>
              <a:spcAft>
                <a:spcPct val="0"/>
              </a:spcAft>
              <a:buClr>
                <a:schemeClr val="folHlink"/>
              </a:buClr>
              <a:buSzPct val="85000"/>
              <a:buFont typeface="Wingdings" pitchFamily="2" charset="2"/>
              <a:buChar char="ü"/>
              <a:defRPr sz="2000">
                <a:solidFill>
                  <a:schemeClr val="tx1"/>
                </a:solidFill>
                <a:latin typeface="+mn-lt"/>
              </a:defRPr>
            </a:lvl9pPr>
          </a:lstStyle>
          <a:p>
            <a:pPr eaLnBrk="1" hangingPunct="1"/>
            <a:r>
              <a:rPr lang="en-AU" sz="2400" kern="0" dirty="0"/>
              <a:t>They are inappropriate for representing the complex clinical status and should be treated differently</a:t>
            </a:r>
          </a:p>
          <a:p>
            <a:pPr eaLnBrk="1" hangingPunct="1"/>
            <a:endParaRPr lang="en-AU" sz="2400" kern="0" dirty="0"/>
          </a:p>
        </p:txBody>
      </p:sp>
      <p:sp>
        <p:nvSpPr>
          <p:cNvPr id="14" name="Rectangle 13"/>
          <p:cNvSpPr/>
          <p:nvPr/>
        </p:nvSpPr>
        <p:spPr bwMode="auto">
          <a:xfrm>
            <a:off x="4724400" y="3245874"/>
            <a:ext cx="3962400" cy="503780"/>
          </a:xfrm>
          <a:prstGeom prst="rect">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800" b="0" i="0" u="none" strike="noStrike" cap="none" normalizeH="0" baseline="0">
              <a:ln>
                <a:noFill/>
              </a:ln>
              <a:solidFill>
                <a:schemeClr val="tx1"/>
              </a:solidFill>
              <a:effectLst/>
              <a:latin typeface="Arial" charset="0"/>
            </a:endParaRPr>
          </a:p>
        </p:txBody>
      </p:sp>
      <p:cxnSp>
        <p:nvCxnSpPr>
          <p:cNvPr id="15" name="Straight Arrow Connector 14"/>
          <p:cNvCxnSpPr>
            <a:stCxn id="14" idx="1"/>
            <a:endCxn id="12" idx="0"/>
          </p:cNvCxnSpPr>
          <p:nvPr/>
        </p:nvCxnSpPr>
        <p:spPr bwMode="auto">
          <a:xfrm flipH="1">
            <a:off x="2266950" y="3497764"/>
            <a:ext cx="2457450" cy="1074236"/>
          </a:xfrm>
          <a:prstGeom prst="straightConnector1">
            <a:avLst/>
          </a:prstGeom>
          <a:solidFill>
            <a:schemeClr val="accent1"/>
          </a:solidFill>
          <a:ln w="9525" cap="flat" cmpd="sng" algn="ctr">
            <a:solidFill>
              <a:schemeClr val="accent1"/>
            </a:solidFill>
            <a:prstDash val="solid"/>
            <a:round/>
            <a:headEnd type="none" w="med" len="med"/>
            <a:tailEnd type="triangle"/>
          </a:ln>
          <a:effectLst/>
        </p:spPr>
      </p:cxnSp>
      <p:cxnSp>
        <p:nvCxnSpPr>
          <p:cNvPr id="17" name="Straight Arrow Connector 16"/>
          <p:cNvCxnSpPr/>
          <p:nvPr/>
        </p:nvCxnSpPr>
        <p:spPr bwMode="auto">
          <a:xfrm>
            <a:off x="1143000" y="3429000"/>
            <a:ext cx="914400" cy="1143000"/>
          </a:xfrm>
          <a:prstGeom prst="straightConnector1">
            <a:avLst/>
          </a:prstGeom>
          <a:solidFill>
            <a:schemeClr val="accent1"/>
          </a:solidFill>
          <a:ln w="9525" cap="flat" cmpd="sng" algn="ctr">
            <a:solidFill>
              <a:schemeClr val="accent1"/>
            </a:solidFill>
            <a:prstDash val="solid"/>
            <a:round/>
            <a:headEnd type="none" w="med" len="med"/>
            <a:tailEnd type="triangle"/>
          </a:ln>
          <a:effectLst/>
        </p:spPr>
      </p:cxnSp>
      <p:pic>
        <p:nvPicPr>
          <p:cNvPr id="16" name="Picture 15"/>
          <p:cNvPicPr>
            <a:picLocks noChangeAspect="1"/>
          </p:cNvPicPr>
          <p:nvPr/>
        </p:nvPicPr>
        <p:blipFill>
          <a:blip r:embed="rId5"/>
          <a:stretch>
            <a:fillRect/>
          </a:stretch>
        </p:blipFill>
        <p:spPr>
          <a:xfrm>
            <a:off x="4632320" y="4411824"/>
            <a:ext cx="3789074" cy="2122326"/>
          </a:xfrm>
          <a:prstGeom prst="rect">
            <a:avLst/>
          </a:prstGeom>
        </p:spPr>
      </p:pic>
    </p:spTree>
    <p:extLst>
      <p:ext uri="{BB962C8B-B14F-4D97-AF65-F5344CB8AC3E}">
        <p14:creationId xmlns:p14="http://schemas.microsoft.com/office/powerpoint/2010/main" val="18459920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33</a:t>
            </a:fld>
            <a:endParaRPr lang="en-US"/>
          </a:p>
        </p:txBody>
      </p:sp>
      <p:sp>
        <p:nvSpPr>
          <p:cNvPr id="7" name="Title 1"/>
          <p:cNvSpPr>
            <a:spLocks noGrp="1"/>
          </p:cNvSpPr>
          <p:nvPr>
            <p:ph type="title"/>
          </p:nvPr>
        </p:nvSpPr>
        <p:spPr>
          <a:xfrm>
            <a:off x="533400" y="473075"/>
            <a:ext cx="8153400" cy="822325"/>
          </a:xfrm>
        </p:spPr>
        <p:txBody>
          <a:bodyPr/>
          <a:lstStyle/>
          <a:p>
            <a:r>
              <a:rPr lang="en-AU" dirty="0"/>
              <a:t>Further discussions</a:t>
            </a:r>
          </a:p>
        </p:txBody>
      </p:sp>
      <p:sp>
        <p:nvSpPr>
          <p:cNvPr id="8" name="Content Placeholder 2"/>
          <p:cNvSpPr>
            <a:spLocks noGrp="1"/>
          </p:cNvSpPr>
          <p:nvPr>
            <p:ph idx="1"/>
          </p:nvPr>
        </p:nvSpPr>
        <p:spPr>
          <a:xfrm>
            <a:off x="381000" y="1828800"/>
            <a:ext cx="8382000" cy="4419600"/>
          </a:xfrm>
        </p:spPr>
        <p:txBody>
          <a:bodyPr/>
          <a:lstStyle/>
          <a:p>
            <a:endParaRPr lang="en-AU"/>
          </a:p>
        </p:txBody>
      </p:sp>
    </p:spTree>
    <p:extLst>
      <p:ext uri="{BB962C8B-B14F-4D97-AF65-F5344CB8AC3E}">
        <p14:creationId xmlns:p14="http://schemas.microsoft.com/office/powerpoint/2010/main" val="324004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Drivers</a:t>
            </a:r>
          </a:p>
        </p:txBody>
      </p:sp>
      <p:sp>
        <p:nvSpPr>
          <p:cNvPr id="8195" name="Rectangle 3"/>
          <p:cNvSpPr>
            <a:spLocks noGrp="1" noChangeArrowheads="1"/>
          </p:cNvSpPr>
          <p:nvPr>
            <p:ph idx="1"/>
          </p:nvPr>
        </p:nvSpPr>
        <p:spPr>
          <a:xfrm>
            <a:off x="374374" y="1769166"/>
            <a:ext cx="8382000" cy="4419600"/>
          </a:xfrm>
        </p:spPr>
        <p:txBody>
          <a:bodyPr/>
          <a:lstStyle/>
          <a:p>
            <a:r>
              <a:rPr lang="en-US" sz="2800" dirty="0"/>
              <a:t>Efforts began in 2014 to restore two templates deprecated by Structured Document WG:</a:t>
            </a:r>
          </a:p>
          <a:p>
            <a:endParaRPr lang="en-US" sz="2800" dirty="0"/>
          </a:p>
          <a:p>
            <a:endParaRPr lang="en-US" sz="2800" dirty="0"/>
          </a:p>
        </p:txBody>
      </p:sp>
      <p:sp>
        <p:nvSpPr>
          <p:cNvPr id="4" name="Date Placeholder 3"/>
          <p:cNvSpPr>
            <a:spLocks noGrp="1"/>
          </p:cNvSpPr>
          <p:nvPr>
            <p:ph type="dt" sz="half" idx="10"/>
          </p:nvPr>
        </p:nvSpPr>
        <p:spPr/>
        <p:txBody>
          <a:bodyPr/>
          <a:lstStyle/>
          <a:p>
            <a:fld id="{A8E00907-A9CB-4DBB-BAE8-69E7A2D691E2}" type="datetime1">
              <a:rPr lang="en-US" smtClean="0"/>
              <a:pPr/>
              <a:t>5/23/2017</a:t>
            </a:fld>
            <a:endParaRPr lang="en-US"/>
          </a:p>
        </p:txBody>
      </p:sp>
      <p:sp>
        <p:nvSpPr>
          <p:cNvPr id="5" name="Slide Number Placeholder 4"/>
          <p:cNvSpPr>
            <a:spLocks noGrp="1"/>
          </p:cNvSpPr>
          <p:nvPr>
            <p:ph type="sldNum" sz="quarter" idx="11"/>
          </p:nvPr>
        </p:nvSpPr>
        <p:spPr/>
        <p:txBody>
          <a:bodyPr/>
          <a:lstStyle/>
          <a:p>
            <a:fld id="{64C44300-96F5-4E68-AEBC-759F83B9379E}" type="slidenum">
              <a:rPr lang="en-US"/>
              <a:pPr/>
              <a:t>4</a:t>
            </a:fld>
            <a:endParaRPr lang="en-US"/>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67282" y="2971800"/>
            <a:ext cx="5995602"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4572000"/>
            <a:ext cx="6563466" cy="18200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6950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Drivers</a:t>
            </a:r>
          </a:p>
        </p:txBody>
      </p:sp>
      <p:sp>
        <p:nvSpPr>
          <p:cNvPr id="8195" name="Rectangle 3"/>
          <p:cNvSpPr>
            <a:spLocks noGrp="1" noChangeArrowheads="1"/>
          </p:cNvSpPr>
          <p:nvPr>
            <p:ph idx="1"/>
          </p:nvPr>
        </p:nvSpPr>
        <p:spPr>
          <a:xfrm>
            <a:off x="381000" y="1600200"/>
            <a:ext cx="8382000" cy="4419600"/>
          </a:xfrm>
        </p:spPr>
        <p:txBody>
          <a:bodyPr/>
          <a:lstStyle/>
          <a:p>
            <a:r>
              <a:rPr lang="en-US" sz="2400" dirty="0"/>
              <a:t>Fast Health Interoperable Resources (FHIR) (v1.9.0) –  </a:t>
            </a:r>
            <a:r>
              <a:rPr lang="en-US" sz="2400" dirty="0" err="1"/>
              <a:t>AllergyIntolerance</a:t>
            </a:r>
            <a:r>
              <a:rPr lang="en-US" sz="2400" dirty="0"/>
              <a:t> and Condition defined elements to represent status:</a:t>
            </a:r>
          </a:p>
        </p:txBody>
      </p:sp>
      <p:sp>
        <p:nvSpPr>
          <p:cNvPr id="4" name="Date Placeholder 3"/>
          <p:cNvSpPr>
            <a:spLocks noGrp="1"/>
          </p:cNvSpPr>
          <p:nvPr>
            <p:ph type="dt" sz="half" idx="10"/>
          </p:nvPr>
        </p:nvSpPr>
        <p:spPr/>
        <p:txBody>
          <a:bodyPr/>
          <a:lstStyle/>
          <a:p>
            <a:fld id="{A8E00907-A9CB-4DBB-BAE8-69E7A2D691E2}" type="datetime1">
              <a:rPr lang="en-US" smtClean="0"/>
              <a:pPr/>
              <a:t>5/23/2017</a:t>
            </a:fld>
            <a:endParaRPr lang="en-US"/>
          </a:p>
        </p:txBody>
      </p:sp>
      <p:sp>
        <p:nvSpPr>
          <p:cNvPr id="5" name="Slide Number Placeholder 4"/>
          <p:cNvSpPr>
            <a:spLocks noGrp="1"/>
          </p:cNvSpPr>
          <p:nvPr>
            <p:ph type="sldNum" sz="quarter" idx="11"/>
          </p:nvPr>
        </p:nvSpPr>
        <p:spPr/>
        <p:txBody>
          <a:bodyPr/>
          <a:lstStyle/>
          <a:p>
            <a:fld id="{64C44300-96F5-4E68-AEBC-759F83B9379E}" type="slidenum">
              <a:rPr lang="en-US"/>
              <a:pPr/>
              <a:t>5</a:t>
            </a:fld>
            <a:endParaRPr lang="en-US"/>
          </a:p>
        </p:txBody>
      </p:sp>
      <p:pic>
        <p:nvPicPr>
          <p:cNvPr id="6" name="Picture 5"/>
          <p:cNvPicPr>
            <a:picLocks noChangeAspect="1"/>
          </p:cNvPicPr>
          <p:nvPr/>
        </p:nvPicPr>
        <p:blipFill>
          <a:blip r:embed="rId3"/>
          <a:stretch>
            <a:fillRect/>
          </a:stretch>
        </p:blipFill>
        <p:spPr>
          <a:xfrm>
            <a:off x="1062851" y="2887564"/>
            <a:ext cx="7705725" cy="1758718"/>
          </a:xfrm>
          <a:prstGeom prst="rect">
            <a:avLst/>
          </a:prstGeom>
        </p:spPr>
      </p:pic>
      <p:pic>
        <p:nvPicPr>
          <p:cNvPr id="7" name="Picture 6"/>
          <p:cNvPicPr>
            <a:picLocks noChangeAspect="1"/>
          </p:cNvPicPr>
          <p:nvPr/>
        </p:nvPicPr>
        <p:blipFill>
          <a:blip r:embed="rId4"/>
          <a:stretch>
            <a:fillRect/>
          </a:stretch>
        </p:blipFill>
        <p:spPr>
          <a:xfrm>
            <a:off x="386576" y="4798682"/>
            <a:ext cx="7301261" cy="1906918"/>
          </a:xfrm>
          <a:prstGeom prst="rect">
            <a:avLst/>
          </a:prstGeom>
        </p:spPr>
      </p:pic>
    </p:spTree>
    <p:extLst>
      <p:ext uri="{BB962C8B-B14F-4D97-AF65-F5344CB8AC3E}">
        <p14:creationId xmlns:p14="http://schemas.microsoft.com/office/powerpoint/2010/main" val="605622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Drivers</a:t>
            </a:r>
          </a:p>
        </p:txBody>
      </p:sp>
      <p:sp>
        <p:nvSpPr>
          <p:cNvPr id="4" name="Date Placeholder 3"/>
          <p:cNvSpPr>
            <a:spLocks noGrp="1"/>
          </p:cNvSpPr>
          <p:nvPr>
            <p:ph type="dt" sz="half" idx="10"/>
          </p:nvPr>
        </p:nvSpPr>
        <p:spPr/>
        <p:txBody>
          <a:bodyPr/>
          <a:lstStyle/>
          <a:p>
            <a:fld id="{A8E00907-A9CB-4DBB-BAE8-69E7A2D691E2}" type="datetime1">
              <a:rPr lang="en-US" smtClean="0"/>
              <a:pPr/>
              <a:t>5/23/2017</a:t>
            </a:fld>
            <a:endParaRPr lang="en-US"/>
          </a:p>
        </p:txBody>
      </p:sp>
      <p:sp>
        <p:nvSpPr>
          <p:cNvPr id="5" name="Slide Number Placeholder 4"/>
          <p:cNvSpPr>
            <a:spLocks noGrp="1"/>
          </p:cNvSpPr>
          <p:nvPr>
            <p:ph type="sldNum" sz="quarter" idx="11"/>
          </p:nvPr>
        </p:nvSpPr>
        <p:spPr/>
        <p:txBody>
          <a:bodyPr/>
          <a:lstStyle/>
          <a:p>
            <a:fld id="{64C44300-96F5-4E68-AEBC-759F83B9379E}" type="slidenum">
              <a:rPr lang="en-US"/>
              <a:pPr/>
              <a:t>6</a:t>
            </a:fld>
            <a:endParaRPr lang="en-US"/>
          </a:p>
        </p:txBody>
      </p:sp>
      <p:sp>
        <p:nvSpPr>
          <p:cNvPr id="2" name="Content Placeholder 1"/>
          <p:cNvSpPr>
            <a:spLocks noGrp="1"/>
          </p:cNvSpPr>
          <p:nvPr>
            <p:ph idx="1"/>
          </p:nvPr>
        </p:nvSpPr>
        <p:spPr/>
        <p:txBody>
          <a:bodyPr/>
          <a:lstStyle/>
          <a:p>
            <a:r>
              <a:rPr lang="en-AU" sz="2400" dirty="0"/>
              <a:t>January 2017 WGM – joint meeting PCWG-SDWG meeting (Thursday Q2) discussion:</a:t>
            </a:r>
          </a:p>
          <a:p>
            <a:pPr lvl="1"/>
            <a:r>
              <a:rPr lang="en-AU" sz="2200" dirty="0"/>
              <a:t>C-CDA R2.1 – will include a new Clinical Status template for optional use</a:t>
            </a:r>
          </a:p>
          <a:p>
            <a:pPr marL="457200" lvl="1" indent="0">
              <a:buNone/>
            </a:pPr>
            <a:r>
              <a:rPr lang="en-AU" sz="1400" dirty="0"/>
              <a:t> http://wiki.hl7.org/index.php?title=January_2017_WGM_San_Antonio,_Jan_14_to_Jan_20</a:t>
            </a:r>
          </a:p>
          <a:p>
            <a:r>
              <a:rPr lang="en-AU" sz="2400" dirty="0"/>
              <a:t>Need to provide/recommend a harmonized “Clinical Status” value set for use in C-CDA IG, FHIR and other relevant clinical models</a:t>
            </a:r>
          </a:p>
          <a:p>
            <a:r>
              <a:rPr lang="en-AU" sz="2400" dirty="0"/>
              <a:t>To differentiate clinical status from workflow/object status</a:t>
            </a:r>
          </a:p>
          <a:p>
            <a:pPr lvl="1"/>
            <a:r>
              <a:rPr lang="en-AU" sz="2200" dirty="0"/>
              <a:t>See Slides 26 – 31 for more details</a:t>
            </a:r>
          </a:p>
          <a:p>
            <a:endParaRPr lang="en-AU" sz="2400" dirty="0"/>
          </a:p>
          <a:p>
            <a:endParaRPr lang="en-AU" sz="2400" dirty="0"/>
          </a:p>
        </p:txBody>
      </p:sp>
    </p:spTree>
    <p:extLst>
      <p:ext uri="{BB962C8B-B14F-4D97-AF65-F5344CB8AC3E}">
        <p14:creationId xmlns:p14="http://schemas.microsoft.com/office/powerpoint/2010/main" val="701810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Clinical Status</a:t>
            </a:r>
          </a:p>
        </p:txBody>
      </p:sp>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7</a:t>
            </a:fld>
            <a:endParaRPr lang="en-US"/>
          </a:p>
        </p:txBody>
      </p:sp>
      <p:sp>
        <p:nvSpPr>
          <p:cNvPr id="6" name="Rectangle 3"/>
          <p:cNvSpPr>
            <a:spLocks noGrp="1" noChangeArrowheads="1"/>
          </p:cNvSpPr>
          <p:nvPr>
            <p:ph idx="1"/>
          </p:nvPr>
        </p:nvSpPr>
        <p:spPr>
          <a:xfrm>
            <a:off x="381000" y="1676400"/>
            <a:ext cx="8458200" cy="4876800"/>
          </a:xfrm>
        </p:spPr>
        <p:txBody>
          <a:bodyPr/>
          <a:lstStyle/>
          <a:p>
            <a:r>
              <a:rPr lang="en-US" sz="2400" dirty="0"/>
              <a:t>Status:</a:t>
            </a:r>
          </a:p>
          <a:p>
            <a:pPr lvl="1"/>
            <a:r>
              <a:rPr lang="en-US" sz="2000" dirty="0"/>
              <a:t>A specific state of a condition, problem, disease; such as emotional status</a:t>
            </a:r>
          </a:p>
          <a:p>
            <a:r>
              <a:rPr lang="en-US" sz="2400" dirty="0"/>
              <a:t>Clinical:</a:t>
            </a:r>
          </a:p>
          <a:p>
            <a:pPr lvl="1"/>
            <a:r>
              <a:rPr lang="en-US" sz="2000" dirty="0"/>
              <a:t>Related to the observed symptoms, state or course of a disease</a:t>
            </a:r>
          </a:p>
          <a:p>
            <a:pPr lvl="1"/>
            <a:r>
              <a:rPr lang="en-US" sz="2000" dirty="0"/>
              <a:t>Related to the beside treatment of a patient</a:t>
            </a:r>
          </a:p>
          <a:p>
            <a:r>
              <a:rPr lang="en-US" sz="2400" dirty="0"/>
              <a:t>Clinical status:</a:t>
            </a:r>
          </a:p>
          <a:p>
            <a:pPr lvl="1"/>
            <a:r>
              <a:rPr lang="en-US" sz="2000" dirty="0"/>
              <a:t>A specific state of a patient’s condition, problem or disease determined through observation and assessment made by a health care professional</a:t>
            </a:r>
          </a:p>
          <a:p>
            <a:pPr lvl="1"/>
            <a:r>
              <a:rPr lang="en-US" sz="2000" dirty="0"/>
              <a:t>Examples of clinical status:</a:t>
            </a:r>
          </a:p>
          <a:p>
            <a:pPr lvl="2"/>
            <a:r>
              <a:rPr lang="en-US" sz="1800" dirty="0"/>
              <a:t>Pulmonary tuberculosis – clinical status = active; inactive</a:t>
            </a:r>
          </a:p>
          <a:p>
            <a:pPr lvl="2"/>
            <a:r>
              <a:rPr lang="en-US" sz="1800" dirty="0"/>
              <a:t>Rheumatoid arthritis – clinical status = active, in remission, relapse</a:t>
            </a:r>
          </a:p>
          <a:p>
            <a:pPr lvl="2"/>
            <a:endParaRPr lang="en-US" sz="1800" dirty="0"/>
          </a:p>
        </p:txBody>
      </p:sp>
    </p:spTree>
    <p:extLst>
      <p:ext uri="{BB962C8B-B14F-4D97-AF65-F5344CB8AC3E}">
        <p14:creationId xmlns:p14="http://schemas.microsoft.com/office/powerpoint/2010/main" val="853089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Condition/Disease States</a:t>
            </a:r>
          </a:p>
        </p:txBody>
      </p:sp>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a:xfrm>
            <a:off x="4385482" y="6543675"/>
            <a:ext cx="533400" cy="476250"/>
          </a:xfrm>
        </p:spPr>
        <p:txBody>
          <a:bodyPr/>
          <a:lstStyle/>
          <a:p>
            <a:fld id="{2CD36790-EF9F-4521-A783-189BE19EEE4B}" type="slidenum">
              <a:rPr lang="en-US" smtClean="0"/>
              <a:pPr/>
              <a:t>8</a:t>
            </a:fld>
            <a:endParaRPr lang="en-US"/>
          </a:p>
        </p:txBody>
      </p:sp>
      <p:sp>
        <p:nvSpPr>
          <p:cNvPr id="55" name="Rectangle 54"/>
          <p:cNvSpPr/>
          <p:nvPr/>
        </p:nvSpPr>
        <p:spPr bwMode="auto">
          <a:xfrm>
            <a:off x="335452" y="2979613"/>
            <a:ext cx="2607288" cy="3116388"/>
          </a:xfrm>
          <a:prstGeom prst="rect">
            <a:avLst/>
          </a:pr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1" i="0" u="none" strike="noStrike" cap="none" normalizeH="0" baseline="0" dirty="0">
              <a:ln>
                <a:noFill/>
              </a:ln>
              <a:solidFill>
                <a:schemeClr val="bg1">
                  <a:lumMod val="50000"/>
                </a:schemeClr>
              </a:solidFill>
              <a:effectLst/>
            </a:endParaRPr>
          </a:p>
        </p:txBody>
      </p:sp>
      <p:sp>
        <p:nvSpPr>
          <p:cNvPr id="56" name="TextBox 55"/>
          <p:cNvSpPr txBox="1"/>
          <p:nvPr/>
        </p:nvSpPr>
        <p:spPr>
          <a:xfrm>
            <a:off x="4487102" y="1694913"/>
            <a:ext cx="1909497" cy="400110"/>
          </a:xfrm>
          <a:prstGeom prst="rect">
            <a:avLst/>
          </a:prstGeom>
          <a:noFill/>
          <a:ln>
            <a:solidFill>
              <a:schemeClr val="tx1"/>
            </a:solidFill>
          </a:ln>
        </p:spPr>
        <p:txBody>
          <a:bodyPr wrap="none" rtlCol="0">
            <a:spAutoFit/>
          </a:bodyPr>
          <a:lstStyle/>
          <a:p>
            <a:r>
              <a:rPr lang="en-AU" sz="2000" dirty="0"/>
              <a:t>Disease States</a:t>
            </a:r>
          </a:p>
        </p:txBody>
      </p:sp>
      <p:sp>
        <p:nvSpPr>
          <p:cNvPr id="57" name="TextBox 56"/>
          <p:cNvSpPr txBox="1"/>
          <p:nvPr/>
        </p:nvSpPr>
        <p:spPr>
          <a:xfrm>
            <a:off x="3194780" y="1752600"/>
            <a:ext cx="825867" cy="369332"/>
          </a:xfrm>
          <a:prstGeom prst="rect">
            <a:avLst/>
          </a:prstGeom>
          <a:noFill/>
        </p:spPr>
        <p:txBody>
          <a:bodyPr wrap="none" rtlCol="0">
            <a:spAutoFit/>
          </a:bodyPr>
          <a:lstStyle/>
          <a:p>
            <a:r>
              <a:rPr lang="en-AU" dirty="0"/>
              <a:t>At risk</a:t>
            </a:r>
          </a:p>
        </p:txBody>
      </p:sp>
      <p:sp>
        <p:nvSpPr>
          <p:cNvPr id="58" name="TextBox 57"/>
          <p:cNvSpPr txBox="1"/>
          <p:nvPr/>
        </p:nvSpPr>
        <p:spPr>
          <a:xfrm>
            <a:off x="679084" y="1664343"/>
            <a:ext cx="1955985" cy="307777"/>
          </a:xfrm>
          <a:prstGeom prst="rect">
            <a:avLst/>
          </a:prstGeom>
          <a:noFill/>
        </p:spPr>
        <p:txBody>
          <a:bodyPr wrap="none" rtlCol="0">
            <a:spAutoFit/>
          </a:bodyPr>
          <a:lstStyle/>
          <a:p>
            <a:r>
              <a:rPr lang="en-AU" sz="1400" dirty="0"/>
              <a:t>Genetic predisposition</a:t>
            </a:r>
          </a:p>
        </p:txBody>
      </p:sp>
      <p:sp>
        <p:nvSpPr>
          <p:cNvPr id="59" name="TextBox 58"/>
          <p:cNvSpPr txBox="1"/>
          <p:nvPr/>
        </p:nvSpPr>
        <p:spPr>
          <a:xfrm>
            <a:off x="1276116" y="2004165"/>
            <a:ext cx="1378904" cy="523220"/>
          </a:xfrm>
          <a:prstGeom prst="rect">
            <a:avLst/>
          </a:prstGeom>
          <a:noFill/>
        </p:spPr>
        <p:txBody>
          <a:bodyPr wrap="none" rtlCol="0">
            <a:spAutoFit/>
          </a:bodyPr>
          <a:lstStyle/>
          <a:p>
            <a:r>
              <a:rPr lang="en-AU" sz="1400" dirty="0"/>
              <a:t>Environmental </a:t>
            </a:r>
          </a:p>
          <a:p>
            <a:r>
              <a:rPr lang="en-AU" sz="1400" dirty="0"/>
              <a:t>predisposition</a:t>
            </a:r>
          </a:p>
        </p:txBody>
      </p:sp>
      <p:cxnSp>
        <p:nvCxnSpPr>
          <p:cNvPr id="61" name="Straight Connector 60"/>
          <p:cNvCxnSpPr>
            <a:cxnSpLocks/>
            <a:stCxn id="58" idx="3"/>
            <a:endCxn id="57" idx="1"/>
          </p:cNvCxnSpPr>
          <p:nvPr/>
        </p:nvCxnSpPr>
        <p:spPr bwMode="auto">
          <a:xfrm>
            <a:off x="2635069" y="1818232"/>
            <a:ext cx="559711" cy="11903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p:cNvCxnSpPr>
            <a:stCxn id="59" idx="3"/>
            <a:endCxn id="57" idx="1"/>
          </p:cNvCxnSpPr>
          <p:nvPr/>
        </p:nvCxnSpPr>
        <p:spPr bwMode="auto">
          <a:xfrm flipV="1">
            <a:off x="2655020" y="1937266"/>
            <a:ext cx="539760" cy="32850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3" name="TextBox 62"/>
          <p:cNvSpPr txBox="1"/>
          <p:nvPr/>
        </p:nvSpPr>
        <p:spPr>
          <a:xfrm>
            <a:off x="4035421" y="3199685"/>
            <a:ext cx="813043" cy="369332"/>
          </a:xfrm>
          <a:prstGeom prst="rect">
            <a:avLst/>
          </a:prstGeom>
          <a:solidFill>
            <a:schemeClr val="accent1">
              <a:lumMod val="40000"/>
              <a:lumOff val="60000"/>
            </a:schemeClr>
          </a:solidFill>
        </p:spPr>
        <p:txBody>
          <a:bodyPr wrap="none" rtlCol="0">
            <a:spAutoFit/>
          </a:bodyPr>
          <a:lstStyle/>
          <a:p>
            <a:r>
              <a:rPr lang="en-AU" dirty="0"/>
              <a:t>Active</a:t>
            </a:r>
          </a:p>
        </p:txBody>
      </p:sp>
      <p:sp>
        <p:nvSpPr>
          <p:cNvPr id="64" name="TextBox 63"/>
          <p:cNvSpPr txBox="1"/>
          <p:nvPr/>
        </p:nvSpPr>
        <p:spPr>
          <a:xfrm>
            <a:off x="1709553" y="2979612"/>
            <a:ext cx="1127232" cy="338554"/>
          </a:xfrm>
          <a:prstGeom prst="rect">
            <a:avLst/>
          </a:prstGeom>
          <a:noFill/>
        </p:spPr>
        <p:txBody>
          <a:bodyPr wrap="none" rtlCol="0">
            <a:spAutoFit/>
          </a:bodyPr>
          <a:lstStyle/>
          <a:p>
            <a:r>
              <a:rPr lang="en-AU" sz="1600" dirty="0">
                <a:solidFill>
                  <a:schemeClr val="bg1">
                    <a:lumMod val="65000"/>
                  </a:schemeClr>
                </a:solidFill>
              </a:rPr>
              <a:t>subclinical</a:t>
            </a:r>
          </a:p>
        </p:txBody>
      </p:sp>
      <p:sp>
        <p:nvSpPr>
          <p:cNvPr id="65" name="TextBox 64"/>
          <p:cNvSpPr txBox="1"/>
          <p:nvPr/>
        </p:nvSpPr>
        <p:spPr>
          <a:xfrm>
            <a:off x="1634030" y="3328003"/>
            <a:ext cx="708848" cy="338554"/>
          </a:xfrm>
          <a:prstGeom prst="rect">
            <a:avLst/>
          </a:prstGeom>
          <a:noFill/>
        </p:spPr>
        <p:txBody>
          <a:bodyPr wrap="none" rtlCol="0">
            <a:spAutoFit/>
          </a:bodyPr>
          <a:lstStyle/>
          <a:p>
            <a:r>
              <a:rPr lang="en-AU" sz="1600" dirty="0">
                <a:solidFill>
                  <a:schemeClr val="bg1">
                    <a:lumMod val="65000"/>
                  </a:schemeClr>
                </a:solidFill>
              </a:rPr>
              <a:t>Acute</a:t>
            </a:r>
          </a:p>
        </p:txBody>
      </p:sp>
      <p:sp>
        <p:nvSpPr>
          <p:cNvPr id="66" name="TextBox 65"/>
          <p:cNvSpPr txBox="1"/>
          <p:nvPr/>
        </p:nvSpPr>
        <p:spPr>
          <a:xfrm>
            <a:off x="858619" y="3564640"/>
            <a:ext cx="889987" cy="338554"/>
          </a:xfrm>
          <a:prstGeom prst="rect">
            <a:avLst/>
          </a:prstGeom>
          <a:noFill/>
        </p:spPr>
        <p:txBody>
          <a:bodyPr wrap="none" rtlCol="0">
            <a:spAutoFit/>
          </a:bodyPr>
          <a:lstStyle/>
          <a:p>
            <a:r>
              <a:rPr lang="en-AU" sz="1600" dirty="0">
                <a:solidFill>
                  <a:schemeClr val="bg1">
                    <a:lumMod val="65000"/>
                  </a:schemeClr>
                </a:solidFill>
              </a:rPr>
              <a:t>Chronic</a:t>
            </a:r>
          </a:p>
        </p:txBody>
      </p:sp>
      <p:sp>
        <p:nvSpPr>
          <p:cNvPr id="69" name="TextBox 68"/>
          <p:cNvSpPr txBox="1"/>
          <p:nvPr/>
        </p:nvSpPr>
        <p:spPr>
          <a:xfrm>
            <a:off x="1592374" y="3874077"/>
            <a:ext cx="1109599" cy="523220"/>
          </a:xfrm>
          <a:prstGeom prst="rect">
            <a:avLst/>
          </a:prstGeom>
          <a:noFill/>
        </p:spPr>
        <p:txBody>
          <a:bodyPr wrap="none" rtlCol="0">
            <a:spAutoFit/>
          </a:bodyPr>
          <a:lstStyle/>
          <a:p>
            <a:pPr algn="r"/>
            <a:r>
              <a:rPr lang="en-AU" sz="1400" dirty="0">
                <a:solidFill>
                  <a:schemeClr val="bg1">
                    <a:lumMod val="65000"/>
                  </a:schemeClr>
                </a:solidFill>
              </a:rPr>
              <a:t>Chronic </a:t>
            </a:r>
          </a:p>
          <a:p>
            <a:pPr algn="r"/>
            <a:r>
              <a:rPr lang="en-AU" sz="1400" dirty="0">
                <a:solidFill>
                  <a:schemeClr val="bg1">
                    <a:lumMod val="65000"/>
                  </a:schemeClr>
                </a:solidFill>
              </a:rPr>
              <a:t>progressive</a:t>
            </a:r>
          </a:p>
        </p:txBody>
      </p:sp>
      <p:sp>
        <p:nvSpPr>
          <p:cNvPr id="74" name="TextBox 73"/>
          <p:cNvSpPr txBox="1"/>
          <p:nvPr/>
        </p:nvSpPr>
        <p:spPr>
          <a:xfrm>
            <a:off x="696015" y="4331423"/>
            <a:ext cx="1208985" cy="523220"/>
          </a:xfrm>
          <a:prstGeom prst="rect">
            <a:avLst/>
          </a:prstGeom>
          <a:noFill/>
        </p:spPr>
        <p:txBody>
          <a:bodyPr wrap="none" rtlCol="0">
            <a:spAutoFit/>
          </a:bodyPr>
          <a:lstStyle/>
          <a:p>
            <a:pPr algn="r"/>
            <a:r>
              <a:rPr lang="en-AU" sz="1400" dirty="0">
                <a:solidFill>
                  <a:schemeClr val="bg1">
                    <a:lumMod val="65000"/>
                  </a:schemeClr>
                </a:solidFill>
              </a:rPr>
              <a:t>Acute </a:t>
            </a:r>
          </a:p>
          <a:p>
            <a:pPr algn="r"/>
            <a:r>
              <a:rPr lang="en-AU" sz="1400" dirty="0">
                <a:solidFill>
                  <a:schemeClr val="bg1">
                    <a:lumMod val="65000"/>
                  </a:schemeClr>
                </a:solidFill>
              </a:rPr>
              <a:t>exacerbation</a:t>
            </a:r>
          </a:p>
        </p:txBody>
      </p:sp>
      <p:sp>
        <p:nvSpPr>
          <p:cNvPr id="76" name="TextBox 75"/>
          <p:cNvSpPr txBox="1"/>
          <p:nvPr/>
        </p:nvSpPr>
        <p:spPr>
          <a:xfrm>
            <a:off x="1468202" y="5200048"/>
            <a:ext cx="1527982" cy="307777"/>
          </a:xfrm>
          <a:prstGeom prst="rect">
            <a:avLst/>
          </a:prstGeom>
          <a:noFill/>
        </p:spPr>
        <p:txBody>
          <a:bodyPr wrap="none" rtlCol="0">
            <a:spAutoFit/>
          </a:bodyPr>
          <a:lstStyle/>
          <a:p>
            <a:r>
              <a:rPr lang="en-AU" sz="1400" dirty="0">
                <a:solidFill>
                  <a:schemeClr val="bg1">
                    <a:lumMod val="65000"/>
                  </a:schemeClr>
                </a:solidFill>
              </a:rPr>
              <a:t>Decompensation</a:t>
            </a:r>
          </a:p>
        </p:txBody>
      </p:sp>
      <p:sp>
        <p:nvSpPr>
          <p:cNvPr id="77" name="TextBox 76"/>
          <p:cNvSpPr txBox="1"/>
          <p:nvPr/>
        </p:nvSpPr>
        <p:spPr>
          <a:xfrm>
            <a:off x="3740984" y="5199575"/>
            <a:ext cx="1117614" cy="338554"/>
          </a:xfrm>
          <a:prstGeom prst="rect">
            <a:avLst/>
          </a:prstGeom>
          <a:noFill/>
        </p:spPr>
        <p:txBody>
          <a:bodyPr wrap="none" rtlCol="0">
            <a:spAutoFit/>
          </a:bodyPr>
          <a:lstStyle/>
          <a:p>
            <a:r>
              <a:rPr lang="en-AU" sz="1600" dirty="0"/>
              <a:t>Controlled</a:t>
            </a:r>
          </a:p>
        </p:txBody>
      </p:sp>
      <p:sp>
        <p:nvSpPr>
          <p:cNvPr id="79" name="TextBox 78"/>
          <p:cNvSpPr txBox="1"/>
          <p:nvPr/>
        </p:nvSpPr>
        <p:spPr>
          <a:xfrm>
            <a:off x="622650" y="5415491"/>
            <a:ext cx="1130438" cy="307777"/>
          </a:xfrm>
          <a:prstGeom prst="rect">
            <a:avLst/>
          </a:prstGeom>
          <a:noFill/>
        </p:spPr>
        <p:txBody>
          <a:bodyPr wrap="none" rtlCol="0">
            <a:spAutoFit/>
          </a:bodyPr>
          <a:lstStyle/>
          <a:p>
            <a:r>
              <a:rPr lang="en-AU" sz="1400" dirty="0">
                <a:solidFill>
                  <a:schemeClr val="bg1">
                    <a:lumMod val="65000"/>
                  </a:schemeClr>
                </a:solidFill>
              </a:rPr>
              <a:t>Progressive</a:t>
            </a:r>
          </a:p>
        </p:txBody>
      </p:sp>
      <p:sp>
        <p:nvSpPr>
          <p:cNvPr id="81" name="TextBox 80"/>
          <p:cNvSpPr txBox="1"/>
          <p:nvPr/>
        </p:nvSpPr>
        <p:spPr>
          <a:xfrm>
            <a:off x="4848464" y="4009736"/>
            <a:ext cx="1244251" cy="338554"/>
          </a:xfrm>
          <a:prstGeom prst="rect">
            <a:avLst/>
          </a:prstGeom>
          <a:solidFill>
            <a:schemeClr val="accent1">
              <a:lumMod val="20000"/>
              <a:lumOff val="80000"/>
            </a:schemeClr>
          </a:solidFill>
        </p:spPr>
        <p:txBody>
          <a:bodyPr wrap="none" rtlCol="0">
            <a:spAutoFit/>
          </a:bodyPr>
          <a:lstStyle>
            <a:defPPr>
              <a:defRPr lang="en-US"/>
            </a:defPPr>
            <a:lvl1pPr>
              <a:defRPr sz="1600"/>
            </a:lvl1pPr>
          </a:lstStyle>
          <a:p>
            <a:r>
              <a:rPr lang="en-AU" dirty="0"/>
              <a:t>Recurrence</a:t>
            </a:r>
          </a:p>
        </p:txBody>
      </p:sp>
      <p:cxnSp>
        <p:nvCxnSpPr>
          <p:cNvPr id="82" name="Straight Connector 81"/>
          <p:cNvCxnSpPr>
            <a:cxnSpLocks/>
            <a:stCxn id="81" idx="0"/>
            <a:endCxn id="63" idx="2"/>
          </p:cNvCxnSpPr>
          <p:nvPr/>
        </p:nvCxnSpPr>
        <p:spPr bwMode="auto">
          <a:xfrm flipH="1" flipV="1">
            <a:off x="4441943" y="3569017"/>
            <a:ext cx="1028647" cy="4407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a:cxnSpLocks/>
            <a:stCxn id="57" idx="3"/>
            <a:endCxn id="56" idx="1"/>
          </p:cNvCxnSpPr>
          <p:nvPr/>
        </p:nvCxnSpPr>
        <p:spPr bwMode="auto">
          <a:xfrm flipV="1">
            <a:off x="4020647" y="1894968"/>
            <a:ext cx="466455" cy="422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a:cxnSpLocks/>
            <a:stCxn id="63" idx="0"/>
            <a:endCxn id="115" idx="2"/>
          </p:cNvCxnSpPr>
          <p:nvPr/>
        </p:nvCxnSpPr>
        <p:spPr bwMode="auto">
          <a:xfrm flipV="1">
            <a:off x="4441943" y="2833687"/>
            <a:ext cx="1039585" cy="3659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a:cxnSpLocks/>
            <a:stCxn id="69" idx="0"/>
            <a:endCxn id="66" idx="3"/>
          </p:cNvCxnSpPr>
          <p:nvPr/>
        </p:nvCxnSpPr>
        <p:spPr bwMode="auto">
          <a:xfrm flipH="1" flipV="1">
            <a:off x="1748606" y="3733917"/>
            <a:ext cx="398568" cy="140160"/>
          </a:xfrm>
          <a:prstGeom prst="line">
            <a:avLst/>
          </a:prstGeom>
          <a:solidFill>
            <a:schemeClr val="accent1"/>
          </a:solidFill>
          <a:ln w="9525" cap="flat" cmpd="sng" algn="ctr">
            <a:solidFill>
              <a:schemeClr val="bg2"/>
            </a:solidFill>
            <a:prstDash val="solid"/>
            <a:round/>
            <a:headEnd type="none" w="med" len="med"/>
            <a:tailEnd type="none" w="med" len="med"/>
          </a:ln>
          <a:effectLst/>
        </p:spPr>
      </p:cxnSp>
      <p:cxnSp>
        <p:nvCxnSpPr>
          <p:cNvPr id="87" name="Straight Connector 86"/>
          <p:cNvCxnSpPr>
            <a:cxnSpLocks/>
            <a:endCxn id="66" idx="2"/>
          </p:cNvCxnSpPr>
          <p:nvPr/>
        </p:nvCxnSpPr>
        <p:spPr bwMode="auto">
          <a:xfrm flipV="1">
            <a:off x="1302228" y="3903194"/>
            <a:ext cx="1385" cy="472250"/>
          </a:xfrm>
          <a:prstGeom prst="line">
            <a:avLst/>
          </a:prstGeom>
          <a:solidFill>
            <a:schemeClr val="accent1"/>
          </a:solidFill>
          <a:ln w="9525" cap="flat" cmpd="sng" algn="ctr">
            <a:solidFill>
              <a:schemeClr val="bg2"/>
            </a:solidFill>
            <a:prstDash val="solid"/>
            <a:round/>
            <a:headEnd type="none" w="med" len="med"/>
            <a:tailEnd type="none" w="med" len="med"/>
          </a:ln>
          <a:effectLst/>
        </p:spPr>
      </p:cxnSp>
      <p:cxnSp>
        <p:nvCxnSpPr>
          <p:cNvPr id="89" name="Straight Connector 88"/>
          <p:cNvCxnSpPr>
            <a:cxnSpLocks/>
            <a:stCxn id="76" idx="0"/>
            <a:endCxn id="66" idx="2"/>
          </p:cNvCxnSpPr>
          <p:nvPr/>
        </p:nvCxnSpPr>
        <p:spPr bwMode="auto">
          <a:xfrm flipH="1" flipV="1">
            <a:off x="1303613" y="3903194"/>
            <a:ext cx="928580" cy="1296854"/>
          </a:xfrm>
          <a:prstGeom prst="line">
            <a:avLst/>
          </a:prstGeom>
          <a:solidFill>
            <a:schemeClr val="accent1"/>
          </a:solidFill>
          <a:ln w="9525" cap="flat" cmpd="sng" algn="ctr">
            <a:solidFill>
              <a:schemeClr val="bg2"/>
            </a:solidFill>
            <a:prstDash val="solid"/>
            <a:round/>
            <a:headEnd type="none" w="med" len="med"/>
            <a:tailEnd type="none" w="med" len="med"/>
          </a:ln>
          <a:effectLst/>
        </p:spPr>
      </p:cxnSp>
      <p:cxnSp>
        <p:nvCxnSpPr>
          <p:cNvPr id="91" name="Straight Connector 90"/>
          <p:cNvCxnSpPr>
            <a:stCxn id="77" idx="0"/>
            <a:endCxn id="63" idx="2"/>
          </p:cNvCxnSpPr>
          <p:nvPr/>
        </p:nvCxnSpPr>
        <p:spPr bwMode="auto">
          <a:xfrm flipV="1">
            <a:off x="4299791" y="3569017"/>
            <a:ext cx="142152" cy="163055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2" name="TextBox 91"/>
          <p:cNvSpPr txBox="1"/>
          <p:nvPr/>
        </p:nvSpPr>
        <p:spPr>
          <a:xfrm>
            <a:off x="6155564" y="4006112"/>
            <a:ext cx="1146468" cy="369332"/>
          </a:xfrm>
          <a:prstGeom prst="rect">
            <a:avLst/>
          </a:prstGeom>
          <a:solidFill>
            <a:srgbClr val="99FFCC"/>
          </a:solidFill>
        </p:spPr>
        <p:txBody>
          <a:bodyPr wrap="none" rtlCol="0">
            <a:spAutoFit/>
          </a:bodyPr>
          <a:lstStyle>
            <a:defPPr>
              <a:defRPr lang="en-US"/>
            </a:defPPr>
          </a:lstStyle>
          <a:p>
            <a:r>
              <a:rPr lang="en-AU" dirty="0"/>
              <a:t>Resolved</a:t>
            </a:r>
          </a:p>
        </p:txBody>
      </p:sp>
      <p:sp>
        <p:nvSpPr>
          <p:cNvPr id="93" name="TextBox 92"/>
          <p:cNvSpPr txBox="1"/>
          <p:nvPr/>
        </p:nvSpPr>
        <p:spPr>
          <a:xfrm>
            <a:off x="4582621" y="4870929"/>
            <a:ext cx="934871" cy="338554"/>
          </a:xfrm>
          <a:prstGeom prst="rect">
            <a:avLst/>
          </a:prstGeom>
          <a:noFill/>
        </p:spPr>
        <p:txBody>
          <a:bodyPr wrap="none" rtlCol="0">
            <a:spAutoFit/>
          </a:bodyPr>
          <a:lstStyle>
            <a:defPPr>
              <a:defRPr lang="en-US"/>
            </a:defPPr>
            <a:lvl1pPr>
              <a:defRPr sz="1600"/>
            </a:lvl1pPr>
          </a:lstStyle>
          <a:p>
            <a:r>
              <a:rPr lang="en-AU" dirty="0"/>
              <a:t>Relapse</a:t>
            </a:r>
          </a:p>
        </p:txBody>
      </p:sp>
      <p:cxnSp>
        <p:nvCxnSpPr>
          <p:cNvPr id="94" name="Straight Connector 93"/>
          <p:cNvCxnSpPr>
            <a:cxnSpLocks/>
            <a:stCxn id="93" idx="0"/>
            <a:endCxn id="63" idx="2"/>
          </p:cNvCxnSpPr>
          <p:nvPr/>
        </p:nvCxnSpPr>
        <p:spPr bwMode="auto">
          <a:xfrm flipH="1" flipV="1">
            <a:off x="4441943" y="3569017"/>
            <a:ext cx="608114" cy="130191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5" name="TextBox 94"/>
          <p:cNvSpPr txBox="1"/>
          <p:nvPr/>
        </p:nvSpPr>
        <p:spPr>
          <a:xfrm>
            <a:off x="5886431" y="5587081"/>
            <a:ext cx="981359" cy="738664"/>
          </a:xfrm>
          <a:prstGeom prst="rect">
            <a:avLst/>
          </a:prstGeom>
          <a:noFill/>
        </p:spPr>
        <p:txBody>
          <a:bodyPr wrap="none" rtlCol="0">
            <a:spAutoFit/>
          </a:bodyPr>
          <a:lstStyle/>
          <a:p>
            <a:r>
              <a:rPr lang="en-AU" sz="1400" dirty="0"/>
              <a:t>Resolved </a:t>
            </a:r>
          </a:p>
          <a:p>
            <a:r>
              <a:rPr lang="en-AU" sz="1400" dirty="0"/>
              <a:t>without </a:t>
            </a:r>
          </a:p>
          <a:p>
            <a:r>
              <a:rPr lang="en-AU" sz="1400" dirty="0"/>
              <a:t>sequelae</a:t>
            </a:r>
          </a:p>
        </p:txBody>
      </p:sp>
      <p:sp>
        <p:nvSpPr>
          <p:cNvPr id="96" name="TextBox 95"/>
          <p:cNvSpPr txBox="1"/>
          <p:nvPr/>
        </p:nvSpPr>
        <p:spPr>
          <a:xfrm>
            <a:off x="7073507" y="5508542"/>
            <a:ext cx="981359" cy="738664"/>
          </a:xfrm>
          <a:prstGeom prst="rect">
            <a:avLst/>
          </a:prstGeom>
          <a:noFill/>
        </p:spPr>
        <p:txBody>
          <a:bodyPr wrap="none" rtlCol="0">
            <a:spAutoFit/>
          </a:bodyPr>
          <a:lstStyle/>
          <a:p>
            <a:r>
              <a:rPr lang="en-AU" sz="1400" dirty="0"/>
              <a:t>Resolved </a:t>
            </a:r>
          </a:p>
          <a:p>
            <a:r>
              <a:rPr lang="en-AU" sz="1400" dirty="0"/>
              <a:t>with </a:t>
            </a:r>
          </a:p>
          <a:p>
            <a:r>
              <a:rPr lang="en-AU" sz="1400" dirty="0"/>
              <a:t>sequelae</a:t>
            </a:r>
          </a:p>
        </p:txBody>
      </p:sp>
      <p:sp>
        <p:nvSpPr>
          <p:cNvPr id="97" name="TextBox 96"/>
          <p:cNvSpPr txBox="1"/>
          <p:nvPr/>
        </p:nvSpPr>
        <p:spPr>
          <a:xfrm>
            <a:off x="6345871" y="3216349"/>
            <a:ext cx="979755" cy="369332"/>
          </a:xfrm>
          <a:prstGeom prst="rect">
            <a:avLst/>
          </a:prstGeom>
          <a:solidFill>
            <a:srgbClr val="92D050"/>
          </a:solidFill>
        </p:spPr>
        <p:txBody>
          <a:bodyPr wrap="none" rtlCol="0">
            <a:spAutoFit/>
          </a:bodyPr>
          <a:lstStyle>
            <a:defPPr>
              <a:defRPr lang="en-US"/>
            </a:defPPr>
          </a:lstStyle>
          <a:p>
            <a:r>
              <a:rPr lang="en-AU" dirty="0"/>
              <a:t>Inactive</a:t>
            </a:r>
          </a:p>
        </p:txBody>
      </p:sp>
      <p:sp>
        <p:nvSpPr>
          <p:cNvPr id="98" name="TextBox 97"/>
          <p:cNvSpPr txBox="1"/>
          <p:nvPr/>
        </p:nvSpPr>
        <p:spPr>
          <a:xfrm>
            <a:off x="7523579" y="4009736"/>
            <a:ext cx="1261884" cy="369332"/>
          </a:xfrm>
          <a:prstGeom prst="rect">
            <a:avLst/>
          </a:prstGeom>
          <a:solidFill>
            <a:srgbClr val="99FFCC"/>
          </a:solidFill>
        </p:spPr>
        <p:txBody>
          <a:bodyPr wrap="none" rtlCol="0">
            <a:spAutoFit/>
          </a:bodyPr>
          <a:lstStyle>
            <a:defPPr>
              <a:defRPr lang="en-US"/>
            </a:defPPr>
          </a:lstStyle>
          <a:p>
            <a:r>
              <a:rPr lang="en-AU" dirty="0"/>
              <a:t>Remission</a:t>
            </a:r>
          </a:p>
        </p:txBody>
      </p:sp>
      <p:cxnSp>
        <p:nvCxnSpPr>
          <p:cNvPr id="99" name="Straight Connector 98"/>
          <p:cNvCxnSpPr>
            <a:cxnSpLocks/>
            <a:stCxn id="92" idx="0"/>
            <a:endCxn id="97" idx="2"/>
          </p:cNvCxnSpPr>
          <p:nvPr/>
        </p:nvCxnSpPr>
        <p:spPr bwMode="auto">
          <a:xfrm flipV="1">
            <a:off x="6728798" y="3585681"/>
            <a:ext cx="106951" cy="42043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a:cxnSpLocks/>
            <a:stCxn id="97" idx="0"/>
            <a:endCxn id="115" idx="2"/>
          </p:cNvCxnSpPr>
          <p:nvPr/>
        </p:nvCxnSpPr>
        <p:spPr bwMode="auto">
          <a:xfrm flipH="1" flipV="1">
            <a:off x="5481528" y="2833687"/>
            <a:ext cx="1354221" cy="38266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a:cxnSpLocks/>
            <a:stCxn id="98" idx="0"/>
            <a:endCxn id="97" idx="2"/>
          </p:cNvCxnSpPr>
          <p:nvPr/>
        </p:nvCxnSpPr>
        <p:spPr bwMode="auto">
          <a:xfrm flipH="1" flipV="1">
            <a:off x="6835749" y="3585681"/>
            <a:ext cx="1318772" cy="42405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a:cxnSpLocks/>
            <a:stCxn id="96" idx="0"/>
            <a:endCxn id="92" idx="2"/>
          </p:cNvCxnSpPr>
          <p:nvPr/>
        </p:nvCxnSpPr>
        <p:spPr bwMode="auto">
          <a:xfrm flipH="1" flipV="1">
            <a:off x="6728798" y="4375444"/>
            <a:ext cx="835389" cy="11330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a:cxnSpLocks/>
            <a:stCxn id="95" idx="0"/>
            <a:endCxn id="92" idx="2"/>
          </p:cNvCxnSpPr>
          <p:nvPr/>
        </p:nvCxnSpPr>
        <p:spPr bwMode="auto">
          <a:xfrm flipV="1">
            <a:off x="6377111" y="4375444"/>
            <a:ext cx="351687" cy="121163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4" name="TextBox 103"/>
          <p:cNvSpPr txBox="1"/>
          <p:nvPr/>
        </p:nvSpPr>
        <p:spPr>
          <a:xfrm>
            <a:off x="326590" y="5679053"/>
            <a:ext cx="1000595" cy="307777"/>
          </a:xfrm>
          <a:prstGeom prst="rect">
            <a:avLst/>
          </a:prstGeom>
          <a:noFill/>
        </p:spPr>
        <p:txBody>
          <a:bodyPr wrap="none" rtlCol="0">
            <a:spAutoFit/>
          </a:bodyPr>
          <a:lstStyle/>
          <a:p>
            <a:r>
              <a:rPr lang="en-AU" sz="1400" dirty="0">
                <a:solidFill>
                  <a:schemeClr val="bg1">
                    <a:lumMod val="65000"/>
                  </a:schemeClr>
                </a:solidFill>
              </a:rPr>
              <a:t>End-stage</a:t>
            </a:r>
          </a:p>
        </p:txBody>
      </p:sp>
      <p:sp>
        <p:nvSpPr>
          <p:cNvPr id="105" name="TextBox 104"/>
          <p:cNvSpPr txBox="1"/>
          <p:nvPr/>
        </p:nvSpPr>
        <p:spPr>
          <a:xfrm>
            <a:off x="883080" y="4739038"/>
            <a:ext cx="1000595" cy="523220"/>
          </a:xfrm>
          <a:prstGeom prst="rect">
            <a:avLst/>
          </a:prstGeom>
          <a:noFill/>
        </p:spPr>
        <p:txBody>
          <a:bodyPr wrap="none" rtlCol="0">
            <a:spAutoFit/>
          </a:bodyPr>
          <a:lstStyle/>
          <a:p>
            <a:r>
              <a:rPr lang="en-AU" sz="1400" dirty="0">
                <a:solidFill>
                  <a:schemeClr val="bg1">
                    <a:lumMod val="65000"/>
                  </a:schemeClr>
                </a:solidFill>
              </a:rPr>
              <a:t>(Acute on </a:t>
            </a:r>
          </a:p>
          <a:p>
            <a:r>
              <a:rPr lang="en-AU" sz="1400" dirty="0">
                <a:solidFill>
                  <a:schemeClr val="bg1">
                    <a:lumMod val="65000"/>
                  </a:schemeClr>
                </a:solidFill>
              </a:rPr>
              <a:t>chronic)</a:t>
            </a:r>
          </a:p>
        </p:txBody>
      </p:sp>
      <p:sp>
        <p:nvSpPr>
          <p:cNvPr id="107" name="TextBox 62"/>
          <p:cNvSpPr txBox="1"/>
          <p:nvPr/>
        </p:nvSpPr>
        <p:spPr>
          <a:xfrm>
            <a:off x="4510878" y="5965968"/>
            <a:ext cx="960519" cy="523220"/>
          </a:xfrm>
          <a:prstGeom prst="rect">
            <a:avLst/>
          </a:prstGeom>
          <a:noFill/>
        </p:spPr>
        <p:txBody>
          <a:bodyPr wrap="none" rtlCol="0">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AU" sz="1400" dirty="0"/>
              <a:t>Poorly-</a:t>
            </a:r>
          </a:p>
          <a:p>
            <a:r>
              <a:rPr lang="en-AU" sz="1400" dirty="0"/>
              <a:t>controlled</a:t>
            </a:r>
          </a:p>
        </p:txBody>
      </p:sp>
      <p:grpSp>
        <p:nvGrpSpPr>
          <p:cNvPr id="109" name="Group 108"/>
          <p:cNvGrpSpPr/>
          <p:nvPr/>
        </p:nvGrpSpPr>
        <p:grpSpPr>
          <a:xfrm>
            <a:off x="3053756" y="5965968"/>
            <a:ext cx="1366015" cy="587232"/>
            <a:chOff x="3053756" y="5553031"/>
            <a:chExt cx="1366015" cy="587232"/>
          </a:xfrm>
        </p:grpSpPr>
        <p:sp>
          <p:nvSpPr>
            <p:cNvPr id="110" name="TextBox 109"/>
            <p:cNvSpPr txBox="1"/>
            <p:nvPr/>
          </p:nvSpPr>
          <p:spPr>
            <a:xfrm>
              <a:off x="3065226" y="5832486"/>
              <a:ext cx="962123" cy="307777"/>
            </a:xfrm>
            <a:prstGeom prst="rect">
              <a:avLst/>
            </a:prstGeom>
            <a:noFill/>
          </p:spPr>
          <p:txBody>
            <a:bodyPr wrap="none" rtlCol="0">
              <a:spAutoFit/>
            </a:bodyPr>
            <a:lstStyle>
              <a:defPPr>
                <a:defRPr lang="en-US"/>
              </a:defPPr>
              <a:lvl1pPr>
                <a:defRPr sz="1400"/>
              </a:lvl1pPr>
            </a:lstStyle>
            <a:p>
              <a:r>
                <a:rPr lang="en-AU" dirty="0"/>
                <a:t>Stabilised</a:t>
              </a:r>
            </a:p>
          </p:txBody>
        </p:sp>
        <p:sp>
          <p:nvSpPr>
            <p:cNvPr id="111" name="TextBox 110"/>
            <p:cNvSpPr txBox="1"/>
            <p:nvPr/>
          </p:nvSpPr>
          <p:spPr>
            <a:xfrm>
              <a:off x="3053756" y="5553031"/>
              <a:ext cx="1366015" cy="307777"/>
            </a:xfrm>
            <a:prstGeom prst="rect">
              <a:avLst/>
            </a:prstGeom>
            <a:noFill/>
          </p:spPr>
          <p:txBody>
            <a:bodyPr wrap="none" rtlCol="0">
              <a:spAutoFit/>
            </a:bodyPr>
            <a:lstStyle/>
            <a:p>
              <a:r>
                <a:rPr lang="en-AU" sz="1400" dirty="0"/>
                <a:t>Well-controlled</a:t>
              </a:r>
            </a:p>
          </p:txBody>
        </p:sp>
      </p:grpSp>
      <p:cxnSp>
        <p:nvCxnSpPr>
          <p:cNvPr id="112" name="Straight Connector 111"/>
          <p:cNvCxnSpPr>
            <a:cxnSpLocks/>
            <a:stCxn id="77" idx="2"/>
            <a:endCxn id="111" idx="0"/>
          </p:cNvCxnSpPr>
          <p:nvPr/>
        </p:nvCxnSpPr>
        <p:spPr bwMode="auto">
          <a:xfrm flipH="1">
            <a:off x="3736764" y="5538129"/>
            <a:ext cx="563027" cy="42783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3" name="Straight Connector 112"/>
          <p:cNvCxnSpPr>
            <a:stCxn id="77" idx="2"/>
            <a:endCxn id="107" idx="0"/>
          </p:cNvCxnSpPr>
          <p:nvPr/>
        </p:nvCxnSpPr>
        <p:spPr bwMode="auto">
          <a:xfrm>
            <a:off x="4299791" y="5538129"/>
            <a:ext cx="691347" cy="42783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4" name="Straight Connector 113"/>
          <p:cNvCxnSpPr>
            <a:cxnSpLocks/>
            <a:stCxn id="56" idx="2"/>
            <a:endCxn id="115" idx="0"/>
          </p:cNvCxnSpPr>
          <p:nvPr/>
        </p:nvCxnSpPr>
        <p:spPr bwMode="auto">
          <a:xfrm>
            <a:off x="5441851" y="2095023"/>
            <a:ext cx="39677" cy="3693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5" name="TextBox 114"/>
          <p:cNvSpPr txBox="1"/>
          <p:nvPr/>
        </p:nvSpPr>
        <p:spPr>
          <a:xfrm>
            <a:off x="4677461" y="2464355"/>
            <a:ext cx="1608133" cy="369332"/>
          </a:xfrm>
          <a:prstGeom prst="rect">
            <a:avLst/>
          </a:prstGeom>
          <a:noFill/>
          <a:ln>
            <a:solidFill>
              <a:schemeClr val="tx1"/>
            </a:solidFill>
          </a:ln>
        </p:spPr>
        <p:txBody>
          <a:bodyPr wrap="none" rtlCol="0">
            <a:spAutoFit/>
          </a:bodyPr>
          <a:lstStyle/>
          <a:p>
            <a:r>
              <a:rPr lang="en-AU" dirty="0"/>
              <a:t>Clinical status</a:t>
            </a:r>
          </a:p>
        </p:txBody>
      </p:sp>
      <p:sp>
        <p:nvSpPr>
          <p:cNvPr id="116" name="TextBox 115"/>
          <p:cNvSpPr txBox="1"/>
          <p:nvPr/>
        </p:nvSpPr>
        <p:spPr>
          <a:xfrm>
            <a:off x="286752" y="2678668"/>
            <a:ext cx="1685077" cy="369332"/>
          </a:xfrm>
          <a:prstGeom prst="rect">
            <a:avLst/>
          </a:prstGeom>
          <a:noFill/>
        </p:spPr>
        <p:txBody>
          <a:bodyPr wrap="none" rtlCol="0">
            <a:spAutoFit/>
          </a:bodyPr>
          <a:lstStyle/>
          <a:p>
            <a:r>
              <a:rPr lang="en-AU" dirty="0"/>
              <a:t>Clinical course</a:t>
            </a:r>
          </a:p>
        </p:txBody>
      </p:sp>
      <p:cxnSp>
        <p:nvCxnSpPr>
          <p:cNvPr id="117" name="Straight Connector 116"/>
          <p:cNvCxnSpPr>
            <a:cxnSpLocks/>
            <a:stCxn id="116" idx="2"/>
            <a:endCxn id="64" idx="1"/>
          </p:cNvCxnSpPr>
          <p:nvPr/>
        </p:nvCxnSpPr>
        <p:spPr bwMode="auto">
          <a:xfrm>
            <a:off x="1129291" y="3048000"/>
            <a:ext cx="580262" cy="100889"/>
          </a:xfrm>
          <a:prstGeom prst="line">
            <a:avLst/>
          </a:prstGeom>
          <a:solidFill>
            <a:schemeClr val="accent1"/>
          </a:solidFill>
          <a:ln w="9525" cap="flat" cmpd="sng" algn="ctr">
            <a:solidFill>
              <a:schemeClr val="bg2"/>
            </a:solidFill>
            <a:prstDash val="solid"/>
            <a:round/>
            <a:headEnd type="none" w="med" len="med"/>
            <a:tailEnd type="none" w="med" len="med"/>
          </a:ln>
          <a:effectLst/>
        </p:spPr>
      </p:cxnSp>
      <p:cxnSp>
        <p:nvCxnSpPr>
          <p:cNvPr id="118" name="Straight Connector 117"/>
          <p:cNvCxnSpPr>
            <a:stCxn id="65" idx="1"/>
            <a:endCxn id="116" idx="2"/>
          </p:cNvCxnSpPr>
          <p:nvPr/>
        </p:nvCxnSpPr>
        <p:spPr bwMode="auto">
          <a:xfrm flipH="1" flipV="1">
            <a:off x="1129291" y="3048000"/>
            <a:ext cx="504739" cy="449280"/>
          </a:xfrm>
          <a:prstGeom prst="line">
            <a:avLst/>
          </a:prstGeom>
          <a:solidFill>
            <a:schemeClr val="accent1"/>
          </a:solidFill>
          <a:ln w="9525" cap="flat" cmpd="sng" algn="ctr">
            <a:solidFill>
              <a:schemeClr val="bg2"/>
            </a:solidFill>
            <a:prstDash val="solid"/>
            <a:round/>
            <a:headEnd type="none" w="med" len="med"/>
            <a:tailEnd type="none" w="med" len="med"/>
          </a:ln>
          <a:effectLst/>
        </p:spPr>
      </p:cxnSp>
      <p:cxnSp>
        <p:nvCxnSpPr>
          <p:cNvPr id="119" name="Straight Connector 118"/>
          <p:cNvCxnSpPr>
            <a:stCxn id="79" idx="1"/>
          </p:cNvCxnSpPr>
          <p:nvPr/>
        </p:nvCxnSpPr>
        <p:spPr bwMode="auto">
          <a:xfrm flipV="1">
            <a:off x="622650" y="3733917"/>
            <a:ext cx="235969" cy="1835463"/>
          </a:xfrm>
          <a:prstGeom prst="line">
            <a:avLst/>
          </a:prstGeom>
          <a:solidFill>
            <a:schemeClr val="accent1"/>
          </a:solidFill>
          <a:ln w="9525" cap="flat" cmpd="sng" algn="ctr">
            <a:solidFill>
              <a:schemeClr val="bg2"/>
            </a:solidFill>
            <a:prstDash val="solid"/>
            <a:round/>
            <a:headEnd type="none" w="med" len="med"/>
            <a:tailEnd type="none" w="med" len="med"/>
          </a:ln>
          <a:effectLst/>
        </p:spPr>
      </p:cxnSp>
      <p:cxnSp>
        <p:nvCxnSpPr>
          <p:cNvPr id="120" name="Straight Connector 119"/>
          <p:cNvCxnSpPr>
            <a:stCxn id="104" idx="1"/>
            <a:endCxn id="66" idx="1"/>
          </p:cNvCxnSpPr>
          <p:nvPr/>
        </p:nvCxnSpPr>
        <p:spPr bwMode="auto">
          <a:xfrm flipV="1">
            <a:off x="326590" y="3733917"/>
            <a:ext cx="532029" cy="2099025"/>
          </a:xfrm>
          <a:prstGeom prst="line">
            <a:avLst/>
          </a:prstGeom>
          <a:solidFill>
            <a:schemeClr val="accent1"/>
          </a:solidFill>
          <a:ln w="9525" cap="flat" cmpd="sng" algn="ctr">
            <a:solidFill>
              <a:schemeClr val="bg2"/>
            </a:solidFill>
            <a:prstDash val="solid"/>
            <a:round/>
            <a:headEnd type="none" w="med" len="med"/>
            <a:tailEnd type="none" w="med" len="med"/>
          </a:ln>
          <a:effectLst/>
        </p:spPr>
      </p:cxnSp>
      <p:cxnSp>
        <p:nvCxnSpPr>
          <p:cNvPr id="121" name="Straight Connector 120"/>
          <p:cNvCxnSpPr>
            <a:stCxn id="116" idx="3"/>
            <a:endCxn id="56" idx="1"/>
          </p:cNvCxnSpPr>
          <p:nvPr/>
        </p:nvCxnSpPr>
        <p:spPr bwMode="auto">
          <a:xfrm flipV="1">
            <a:off x="1971829" y="1894968"/>
            <a:ext cx="2515273" cy="968366"/>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706818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822325"/>
          </a:xfrm>
        </p:spPr>
        <p:txBody>
          <a:bodyPr/>
          <a:lstStyle/>
          <a:p>
            <a:r>
              <a:rPr lang="en-AU" dirty="0"/>
              <a:t>Clinical status value set</a:t>
            </a:r>
          </a:p>
        </p:txBody>
      </p:sp>
      <p:sp>
        <p:nvSpPr>
          <p:cNvPr id="3" name="Content Placeholder 2"/>
          <p:cNvSpPr>
            <a:spLocks noGrp="1"/>
          </p:cNvSpPr>
          <p:nvPr>
            <p:ph idx="1"/>
          </p:nvPr>
        </p:nvSpPr>
        <p:spPr>
          <a:xfrm>
            <a:off x="323385" y="1676400"/>
            <a:ext cx="6001215" cy="4857750"/>
          </a:xfrm>
        </p:spPr>
        <p:txBody>
          <a:bodyPr/>
          <a:lstStyle/>
          <a:p>
            <a:r>
              <a:rPr lang="en-AU" sz="1800" dirty="0">
                <a:solidFill>
                  <a:schemeClr val="bg1">
                    <a:lumMod val="65000"/>
                  </a:schemeClr>
                </a:solidFill>
              </a:rPr>
              <a:t>At risk</a:t>
            </a:r>
          </a:p>
          <a:p>
            <a:r>
              <a:rPr lang="en-AU" sz="1800" dirty="0"/>
              <a:t>Active</a:t>
            </a:r>
          </a:p>
          <a:p>
            <a:pPr lvl="1"/>
            <a:r>
              <a:rPr lang="en-AU" sz="1800" dirty="0">
                <a:solidFill>
                  <a:schemeClr val="bg1">
                    <a:lumMod val="65000"/>
                  </a:schemeClr>
                </a:solidFill>
              </a:rPr>
              <a:t>Controlled</a:t>
            </a:r>
          </a:p>
          <a:p>
            <a:pPr lvl="2"/>
            <a:r>
              <a:rPr lang="en-AU" sz="1800" dirty="0"/>
              <a:t>Well controlled</a:t>
            </a:r>
          </a:p>
          <a:p>
            <a:pPr lvl="2"/>
            <a:r>
              <a:rPr lang="en-AU" sz="1800" dirty="0"/>
              <a:t>Poorly controlled</a:t>
            </a:r>
          </a:p>
          <a:p>
            <a:pPr lvl="2"/>
            <a:r>
              <a:rPr lang="en-AU" sz="1800" dirty="0">
                <a:solidFill>
                  <a:schemeClr val="bg1">
                    <a:lumMod val="65000"/>
                  </a:schemeClr>
                </a:solidFill>
              </a:rPr>
              <a:t>Stabilized</a:t>
            </a:r>
          </a:p>
          <a:p>
            <a:pPr lvl="1"/>
            <a:r>
              <a:rPr lang="en-AU" sz="1800" dirty="0">
                <a:solidFill>
                  <a:schemeClr val="bg1">
                    <a:lumMod val="65000"/>
                  </a:schemeClr>
                </a:solidFill>
              </a:rPr>
              <a:t>Refractory (??? Use pre-coordination, e.g. refractory schizophrenia – see foot notes)</a:t>
            </a:r>
          </a:p>
          <a:p>
            <a:pPr lvl="1"/>
            <a:r>
              <a:rPr lang="en-AU" sz="1800" dirty="0"/>
              <a:t>Relapse</a:t>
            </a:r>
          </a:p>
          <a:p>
            <a:pPr lvl="1"/>
            <a:r>
              <a:rPr lang="en-AU" sz="1800" dirty="0"/>
              <a:t>Recurrence</a:t>
            </a:r>
          </a:p>
          <a:p>
            <a:r>
              <a:rPr lang="en-AU" sz="1800" dirty="0"/>
              <a:t>Inactive</a:t>
            </a:r>
          </a:p>
          <a:p>
            <a:pPr lvl="1"/>
            <a:r>
              <a:rPr lang="en-AU" sz="1800" dirty="0"/>
              <a:t>Remission</a:t>
            </a:r>
          </a:p>
          <a:p>
            <a:pPr lvl="1"/>
            <a:r>
              <a:rPr lang="en-AU" sz="1800" dirty="0"/>
              <a:t>Resolved</a:t>
            </a:r>
          </a:p>
          <a:p>
            <a:endParaRPr lang="en-AU" sz="1800" dirty="0"/>
          </a:p>
        </p:txBody>
      </p:sp>
      <p:sp>
        <p:nvSpPr>
          <p:cNvPr id="4" name="Date Placeholder 3"/>
          <p:cNvSpPr>
            <a:spLocks noGrp="1"/>
          </p:cNvSpPr>
          <p:nvPr>
            <p:ph type="dt" sz="half" idx="10"/>
          </p:nvPr>
        </p:nvSpPr>
        <p:spPr/>
        <p:txBody>
          <a:bodyPr/>
          <a:lstStyle/>
          <a:p>
            <a:fld id="{41955A95-33DE-47FA-8BBF-7739EFDB6290}" type="datetime1">
              <a:rPr lang="en-US" smtClean="0"/>
              <a:pPr/>
              <a:t>5/23/2017</a:t>
            </a:fld>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9</a:t>
            </a:fld>
            <a:endParaRPr lang="en-US"/>
          </a:p>
        </p:txBody>
      </p:sp>
      <p:pic>
        <p:nvPicPr>
          <p:cNvPr id="6" name="Picture 5"/>
          <p:cNvPicPr>
            <a:picLocks noChangeAspect="1"/>
          </p:cNvPicPr>
          <p:nvPr/>
        </p:nvPicPr>
        <p:blipFill>
          <a:blip r:embed="rId3"/>
          <a:stretch>
            <a:fillRect/>
          </a:stretch>
        </p:blipFill>
        <p:spPr>
          <a:xfrm>
            <a:off x="6717354" y="2063577"/>
            <a:ext cx="2057400" cy="2535606"/>
          </a:xfrm>
          <a:prstGeom prst="rect">
            <a:avLst/>
          </a:prstGeom>
        </p:spPr>
      </p:pic>
      <p:sp>
        <p:nvSpPr>
          <p:cNvPr id="7" name="TextBox 6"/>
          <p:cNvSpPr txBox="1"/>
          <p:nvPr/>
        </p:nvSpPr>
        <p:spPr>
          <a:xfrm>
            <a:off x="4787765" y="1676400"/>
            <a:ext cx="3986989" cy="338554"/>
          </a:xfrm>
          <a:prstGeom prst="rect">
            <a:avLst/>
          </a:prstGeom>
          <a:noFill/>
        </p:spPr>
        <p:txBody>
          <a:bodyPr wrap="none" rtlCol="0">
            <a:spAutoFit/>
          </a:bodyPr>
          <a:lstStyle/>
          <a:p>
            <a:r>
              <a:rPr lang="en-AU" sz="1600" dirty="0"/>
              <a:t>FHIR </a:t>
            </a:r>
            <a:r>
              <a:rPr lang="en-AU" sz="1600" dirty="0" err="1"/>
              <a:t>Condition.clinicalStatus</a:t>
            </a:r>
            <a:r>
              <a:rPr lang="en-AU" sz="1600" dirty="0"/>
              <a:t> code values</a:t>
            </a:r>
          </a:p>
        </p:txBody>
      </p:sp>
      <p:sp>
        <p:nvSpPr>
          <p:cNvPr id="10" name="TextBox 9"/>
          <p:cNvSpPr txBox="1"/>
          <p:nvPr/>
        </p:nvSpPr>
        <p:spPr>
          <a:xfrm>
            <a:off x="3559058" y="2261222"/>
            <a:ext cx="3042821" cy="1200329"/>
          </a:xfrm>
          <a:prstGeom prst="rect">
            <a:avLst/>
          </a:prstGeom>
          <a:solidFill>
            <a:srgbClr val="FFFFCC"/>
          </a:solidFill>
        </p:spPr>
        <p:txBody>
          <a:bodyPr wrap="none" rtlCol="0">
            <a:spAutoFit/>
          </a:bodyPr>
          <a:lstStyle/>
          <a:p>
            <a:r>
              <a:rPr lang="en-AU" sz="1200" dirty="0"/>
              <a:t>FHIR Change Requests </a:t>
            </a:r>
            <a:r>
              <a:rPr lang="en-AU" sz="1200" b="1" dirty="0"/>
              <a:t>#13025</a:t>
            </a:r>
          </a:p>
          <a:p>
            <a:r>
              <a:rPr lang="en-AU" sz="1200" dirty="0"/>
              <a:t>2017-03-16 PCWG FHIR Conference call:</a:t>
            </a:r>
          </a:p>
          <a:p>
            <a:r>
              <a:rPr lang="en-AU" sz="1200" dirty="0"/>
              <a:t>Added “relapse” as a child of “active”</a:t>
            </a:r>
          </a:p>
          <a:p>
            <a:r>
              <a:rPr lang="en-AU" sz="1200" dirty="0"/>
              <a:t>FHIR Change Requests </a:t>
            </a:r>
            <a:r>
              <a:rPr lang="en-AU" sz="1200" b="1" dirty="0"/>
              <a:t>#13026</a:t>
            </a:r>
          </a:p>
          <a:p>
            <a:r>
              <a:rPr lang="en-AU" sz="1200" dirty="0"/>
              <a:t>2017-03-23 PCWG-FHIR call:</a:t>
            </a:r>
          </a:p>
          <a:p>
            <a:r>
              <a:rPr lang="en-AU" sz="1200" dirty="0"/>
              <a:t>Added “controlled” and “poorly controlled”</a:t>
            </a:r>
          </a:p>
        </p:txBody>
      </p:sp>
      <p:sp>
        <p:nvSpPr>
          <p:cNvPr id="11" name="TextBox 10"/>
          <p:cNvSpPr txBox="1"/>
          <p:nvPr/>
        </p:nvSpPr>
        <p:spPr>
          <a:xfrm>
            <a:off x="593345" y="1199323"/>
            <a:ext cx="3518912" cy="369332"/>
          </a:xfrm>
          <a:prstGeom prst="rect">
            <a:avLst/>
          </a:prstGeom>
          <a:noFill/>
        </p:spPr>
        <p:txBody>
          <a:bodyPr wrap="none" rtlCol="0">
            <a:spAutoFit/>
          </a:bodyPr>
          <a:lstStyle/>
          <a:p>
            <a:r>
              <a:rPr lang="en-AU" dirty="0"/>
              <a:t>Conditions, Diagnosis, Problems</a:t>
            </a:r>
          </a:p>
        </p:txBody>
      </p:sp>
    </p:spTree>
    <p:extLst>
      <p:ext uri="{BB962C8B-B14F-4D97-AF65-F5344CB8AC3E}">
        <p14:creationId xmlns:p14="http://schemas.microsoft.com/office/powerpoint/2010/main" val="2413098473"/>
      </p:ext>
    </p:extLst>
  </p:cSld>
  <p:clrMapOvr>
    <a:masterClrMapping/>
  </p:clrMapOvr>
</p:sld>
</file>

<file path=ppt/theme/theme1.xml><?xml version="1.0" encoding="utf-8"?>
<a:theme xmlns:a="http://schemas.openxmlformats.org/drawingml/2006/main" name="Refined">
  <a:themeElements>
    <a:clrScheme name="Refined 6">
      <a:dk1>
        <a:srgbClr val="000000"/>
      </a:dk1>
      <a:lt1>
        <a:srgbClr val="FFFFFF"/>
      </a:lt1>
      <a:dk2>
        <a:srgbClr val="000000"/>
      </a:dk2>
      <a:lt2>
        <a:srgbClr val="C0C0C0"/>
      </a:lt2>
      <a:accent1>
        <a:srgbClr val="CC3300"/>
      </a:accent1>
      <a:accent2>
        <a:srgbClr val="666699"/>
      </a:accent2>
      <a:accent3>
        <a:srgbClr val="FFFFFF"/>
      </a:accent3>
      <a:accent4>
        <a:srgbClr val="000000"/>
      </a:accent4>
      <a:accent5>
        <a:srgbClr val="E2ADAA"/>
      </a:accent5>
      <a:accent6>
        <a:srgbClr val="5C5C8A"/>
      </a:accent6>
      <a:hlink>
        <a:srgbClr val="999900"/>
      </a:hlink>
      <a:folHlink>
        <a:srgbClr val="4D4D4D"/>
      </a:folHlink>
    </a:clrScheme>
    <a:fontScheme name="Refined">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efined 1">
        <a:dk1>
          <a:srgbClr val="666633"/>
        </a:dk1>
        <a:lt1>
          <a:srgbClr val="FFFFFF"/>
        </a:lt1>
        <a:dk2>
          <a:srgbClr val="000000"/>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clrMap bg1="dk2" tx1="lt1" bg2="dk1" tx2="lt2" accent1="accent1" accent2="accent2" accent3="accent3" accent4="accent4" accent5="accent5" accent6="accent6" hlink="hlink" folHlink="folHlink"/>
    </a:extraClrScheme>
    <a:extraClrScheme>
      <a:clrScheme name="Refined 2">
        <a:dk1>
          <a:srgbClr val="4D4D4D"/>
        </a:dk1>
        <a:lt1>
          <a:srgbClr val="FFFFFF"/>
        </a:lt1>
        <a:dk2>
          <a:srgbClr val="4A1102"/>
        </a:dk2>
        <a:lt2>
          <a:srgbClr val="FFFFFF"/>
        </a:lt2>
        <a:accent1>
          <a:srgbClr val="CC3300"/>
        </a:accent1>
        <a:accent2>
          <a:srgbClr val="666699"/>
        </a:accent2>
        <a:accent3>
          <a:srgbClr val="B1AAAA"/>
        </a:accent3>
        <a:accent4>
          <a:srgbClr val="DADADA"/>
        </a:accent4>
        <a:accent5>
          <a:srgbClr val="E2ADAA"/>
        </a:accent5>
        <a:accent6>
          <a:srgbClr val="5C5C8A"/>
        </a:accent6>
        <a:hlink>
          <a:srgbClr val="FF9900"/>
        </a:hlink>
        <a:folHlink>
          <a:srgbClr val="FFFFFF"/>
        </a:folHlink>
      </a:clrScheme>
      <a:clrMap bg1="dk2" tx1="lt1" bg2="dk1" tx2="lt2" accent1="accent1" accent2="accent2" accent3="accent3" accent4="accent4" accent5="accent5" accent6="accent6" hlink="hlink" folHlink="folHlink"/>
    </a:extraClrScheme>
    <a:extraClrScheme>
      <a:clrScheme name="Refined 3">
        <a:dk1>
          <a:srgbClr val="666699"/>
        </a:dk1>
        <a:lt1>
          <a:srgbClr val="FFFFFF"/>
        </a:lt1>
        <a:dk2>
          <a:srgbClr val="400040"/>
        </a:dk2>
        <a:lt2>
          <a:srgbClr val="FFFFFF"/>
        </a:lt2>
        <a:accent1>
          <a:srgbClr val="FFCC00"/>
        </a:accent1>
        <a:accent2>
          <a:srgbClr val="FF3300"/>
        </a:accent2>
        <a:accent3>
          <a:srgbClr val="AFAAAF"/>
        </a:accent3>
        <a:accent4>
          <a:srgbClr val="DADADA"/>
        </a:accent4>
        <a:accent5>
          <a:srgbClr val="FFE2AA"/>
        </a:accent5>
        <a:accent6>
          <a:srgbClr val="E72D00"/>
        </a:accent6>
        <a:hlink>
          <a:srgbClr val="CC9900"/>
        </a:hlink>
        <a:folHlink>
          <a:srgbClr val="CC3300"/>
        </a:folHlink>
      </a:clrScheme>
      <a:clrMap bg1="dk2" tx1="lt1" bg2="dk1" tx2="lt2" accent1="accent1" accent2="accent2" accent3="accent3" accent4="accent4" accent5="accent5" accent6="accent6" hlink="hlink" folHlink="folHlink"/>
    </a:extraClrScheme>
    <a:extraClrScheme>
      <a:clrScheme name="Refined 4">
        <a:dk1>
          <a:srgbClr val="4D4D4D"/>
        </a:dk1>
        <a:lt1>
          <a:srgbClr val="FFFFFF"/>
        </a:lt1>
        <a:dk2>
          <a:srgbClr val="006699"/>
        </a:dk2>
        <a:lt2>
          <a:srgbClr val="CCECFF"/>
        </a:lt2>
        <a:accent1>
          <a:srgbClr val="339966"/>
        </a:accent1>
        <a:accent2>
          <a:srgbClr val="3366FF"/>
        </a:accent2>
        <a:accent3>
          <a:srgbClr val="AAB8CA"/>
        </a:accent3>
        <a:accent4>
          <a:srgbClr val="DADADA"/>
        </a:accent4>
        <a:accent5>
          <a:srgbClr val="ADCAB8"/>
        </a:accent5>
        <a:accent6>
          <a:srgbClr val="2D5CE7"/>
        </a:accent6>
        <a:hlink>
          <a:srgbClr val="33CCFF"/>
        </a:hlink>
        <a:folHlink>
          <a:srgbClr val="FFFFFF"/>
        </a:folHlink>
      </a:clrScheme>
      <a:clrMap bg1="dk2" tx1="lt1" bg2="dk1" tx2="lt2" accent1="accent1" accent2="accent2" accent3="accent3" accent4="accent4" accent5="accent5" accent6="accent6" hlink="hlink" folHlink="folHlink"/>
    </a:extraClrScheme>
    <a:extraClrScheme>
      <a:clrScheme name="Refined 5">
        <a:dk1>
          <a:srgbClr val="000000"/>
        </a:dk1>
        <a:lt1>
          <a:srgbClr val="FFFFFF"/>
        </a:lt1>
        <a:dk2>
          <a:srgbClr val="CC0000"/>
        </a:dk2>
        <a:lt2>
          <a:srgbClr val="666699"/>
        </a:lt2>
        <a:accent1>
          <a:srgbClr val="FF6600"/>
        </a:accent1>
        <a:accent2>
          <a:srgbClr val="FF9933"/>
        </a:accent2>
        <a:accent3>
          <a:srgbClr val="FFFFFF"/>
        </a:accent3>
        <a:accent4>
          <a:srgbClr val="000000"/>
        </a:accent4>
        <a:accent5>
          <a:srgbClr val="FFB8AA"/>
        </a:accent5>
        <a:accent6>
          <a:srgbClr val="E78A2D"/>
        </a:accent6>
        <a:hlink>
          <a:srgbClr val="FFCC00"/>
        </a:hlink>
        <a:folHlink>
          <a:srgbClr val="333399"/>
        </a:folHlink>
      </a:clrScheme>
      <a:clrMap bg1="lt1" tx1="dk1" bg2="lt2" tx2="dk2" accent1="accent1" accent2="accent2" accent3="accent3" accent4="accent4" accent5="accent5" accent6="accent6" hlink="hlink" folHlink="folHlink"/>
    </a:extraClrScheme>
    <a:extraClrScheme>
      <a:clrScheme name="Refined 6">
        <a:dk1>
          <a:srgbClr val="000000"/>
        </a:dk1>
        <a:lt1>
          <a:srgbClr val="FFFFFF"/>
        </a:lt1>
        <a:dk2>
          <a:srgbClr val="000000"/>
        </a:dk2>
        <a:lt2>
          <a:srgbClr val="C0C0C0"/>
        </a:lt2>
        <a:accent1>
          <a:srgbClr val="CC3300"/>
        </a:accent1>
        <a:accent2>
          <a:srgbClr val="666699"/>
        </a:accent2>
        <a:accent3>
          <a:srgbClr val="FFFFFF"/>
        </a:accent3>
        <a:accent4>
          <a:srgbClr val="000000"/>
        </a:accent4>
        <a:accent5>
          <a:srgbClr val="E2ADAA"/>
        </a:accent5>
        <a:accent6>
          <a:srgbClr val="5C5C8A"/>
        </a:accent6>
        <a:hlink>
          <a:srgbClr val="999900"/>
        </a:hlink>
        <a:folHlink>
          <a:srgbClr val="4D4D4D"/>
        </a:folHlink>
      </a:clrScheme>
      <a:clrMap bg1="lt1" tx1="dk1" bg2="lt2" tx2="dk2" accent1="accent1" accent2="accent2" accent3="accent3" accent4="accent4" accent5="accent5" accent6="accent6" hlink="hlink" folHlink="folHlink"/>
    </a:extraClrScheme>
    <a:extraClrScheme>
      <a:clrScheme name="Refined 7">
        <a:dk1>
          <a:srgbClr val="000000"/>
        </a:dk1>
        <a:lt1>
          <a:srgbClr val="FFFFFF"/>
        </a:lt1>
        <a:dk2>
          <a:srgbClr val="000066"/>
        </a:dk2>
        <a:lt2>
          <a:srgbClr val="333399"/>
        </a:lt2>
        <a:accent1>
          <a:srgbClr val="3399FF"/>
        </a:accent1>
        <a:accent2>
          <a:srgbClr val="9999FF"/>
        </a:accent2>
        <a:accent3>
          <a:srgbClr val="FFFFFF"/>
        </a:accent3>
        <a:accent4>
          <a:srgbClr val="000000"/>
        </a:accent4>
        <a:accent5>
          <a:srgbClr val="ADCAFF"/>
        </a:accent5>
        <a:accent6>
          <a:srgbClr val="8A8AE7"/>
        </a:accent6>
        <a:hlink>
          <a:srgbClr val="00CC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1195</TotalTime>
  <Words>3302</Words>
  <Application>Microsoft Office PowerPoint</Application>
  <PresentationFormat>On-screen Show (4:3)</PresentationFormat>
  <Paragraphs>389</Paragraphs>
  <Slides>33</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arial</vt:lpstr>
      <vt:lpstr>Times New Roman</vt:lpstr>
      <vt:lpstr>Verdana</vt:lpstr>
      <vt:lpstr>Wingdings</vt:lpstr>
      <vt:lpstr>Refined</vt:lpstr>
      <vt:lpstr>Clinical Status and related topics   2017-05-11 update</vt:lpstr>
      <vt:lpstr>Agenda</vt:lpstr>
      <vt:lpstr>Objectives</vt:lpstr>
      <vt:lpstr>Drivers</vt:lpstr>
      <vt:lpstr>Drivers</vt:lpstr>
      <vt:lpstr>Drivers</vt:lpstr>
      <vt:lpstr>Clinical Status</vt:lpstr>
      <vt:lpstr>Condition/Disease States</vt:lpstr>
      <vt:lpstr>Clinical status value set</vt:lpstr>
      <vt:lpstr>Clinical status value set</vt:lpstr>
      <vt:lpstr>Clinical status value set</vt:lpstr>
      <vt:lpstr>Clinical status values: other examples</vt:lpstr>
      <vt:lpstr>Clinical confirmation status</vt:lpstr>
      <vt:lpstr>Appendix</vt:lpstr>
      <vt:lpstr>Related topics</vt:lpstr>
      <vt:lpstr>Related topics</vt:lpstr>
      <vt:lpstr>Health Status</vt:lpstr>
      <vt:lpstr>Clinical Course</vt:lpstr>
      <vt:lpstr>PowerPoint Presentation</vt:lpstr>
      <vt:lpstr>Clinical Staging and Clinical Stages</vt:lpstr>
      <vt:lpstr>PowerPoint Presentation</vt:lpstr>
      <vt:lpstr>Tumours staging and grading</vt:lpstr>
      <vt:lpstr>Tumours staging: TNM System</vt:lpstr>
      <vt:lpstr>PowerPoint Presentation</vt:lpstr>
      <vt:lpstr>Tumour Grading</vt:lpstr>
      <vt:lpstr>Tumour Grading: breast tumours</vt:lpstr>
      <vt:lpstr>Object/workflow status</vt:lpstr>
      <vt:lpstr>Class/Object/ACT states</vt:lpstr>
      <vt:lpstr>ACT.statusCode</vt:lpstr>
      <vt:lpstr>ACT.statusCode</vt:lpstr>
      <vt:lpstr>FHIR – ACT/workflow status</vt:lpstr>
      <vt:lpstr>Clinical status vs workflow status</vt:lpstr>
      <vt:lpstr>Further discussions</vt:lpstr>
    </vt:vector>
  </TitlesOfParts>
  <Company>Stewardshop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Shelly Ross</dc:creator>
  <cp:lastModifiedBy>Stephen Chu</cp:lastModifiedBy>
  <cp:revision>174</cp:revision>
  <dcterms:created xsi:type="dcterms:W3CDTF">2008-01-21T06:12:12Z</dcterms:created>
  <dcterms:modified xsi:type="dcterms:W3CDTF">2017-05-22T23:07:23Z</dcterms:modified>
</cp:coreProperties>
</file>