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88" r:id="rId3"/>
    <p:sldId id="381" r:id="rId4"/>
    <p:sldId id="369" r:id="rId5"/>
    <p:sldId id="299" r:id="rId6"/>
    <p:sldId id="380" r:id="rId7"/>
    <p:sldId id="389" r:id="rId8"/>
    <p:sldId id="373" r:id="rId9"/>
    <p:sldId id="368" r:id="rId10"/>
    <p:sldId id="391" r:id="rId11"/>
    <p:sldId id="377" r:id="rId12"/>
    <p:sldId id="357" r:id="rId13"/>
    <p:sldId id="379" r:id="rId14"/>
    <p:sldId id="378" r:id="rId15"/>
    <p:sldId id="370" r:id="rId16"/>
    <p:sldId id="393" r:id="rId17"/>
    <p:sldId id="392" r:id="rId18"/>
    <p:sldId id="394" r:id="rId19"/>
    <p:sldId id="385" r:id="rId20"/>
    <p:sldId id="300" r:id="rId21"/>
    <p:sldId id="382" r:id="rId22"/>
    <p:sldId id="383" r:id="rId23"/>
    <p:sldId id="386" r:id="rId24"/>
    <p:sldId id="384" r:id="rId25"/>
    <p:sldId id="387"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ufnagel" initials="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8000"/>
    <a:srgbClr val="80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5310" autoAdjust="0"/>
  </p:normalViewPr>
  <p:slideViewPr>
    <p:cSldViewPr>
      <p:cViewPr varScale="1">
        <p:scale>
          <a:sx n="82" d="100"/>
          <a:sy n="82" d="100"/>
        </p:scale>
        <p:origin x="-1397" y="-91"/>
      </p:cViewPr>
      <p:guideLst>
        <p:guide orient="horz" pos="2160"/>
        <p:guide pos="2880"/>
      </p:guideLst>
    </p:cSldViewPr>
  </p:slideViewPr>
  <p:notesTextViewPr>
    <p:cViewPr>
      <p:scale>
        <a:sx n="1" d="1"/>
        <a:sy n="1" d="1"/>
      </p:scale>
      <p:origin x="0" y="0"/>
    </p:cViewPr>
  </p:notesTextViewPr>
  <p:sorterViewPr>
    <p:cViewPr>
      <p:scale>
        <a:sx n="100" d="100"/>
        <a:sy n="100" d="100"/>
      </p:scale>
      <p:origin x="0" y="266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2A87ED9-420A-4ECC-A843-A3A25A0D7C84}" type="datetimeFigureOut">
              <a:rPr lang="en-US" smtClean="0"/>
              <a:t>8/28/2012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951FA0-3B8F-42AB-85BB-35431F9F04C5}" type="slidenum">
              <a:rPr lang="en-US" smtClean="0"/>
              <a:t>‹#›</a:t>
            </a:fld>
            <a:endParaRPr lang="en-US"/>
          </a:p>
        </p:txBody>
      </p:sp>
    </p:spTree>
    <p:extLst>
      <p:ext uri="{BB962C8B-B14F-4D97-AF65-F5344CB8AC3E}">
        <p14:creationId xmlns:p14="http://schemas.microsoft.com/office/powerpoint/2010/main" val="125912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4</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5</a:t>
            </a:fld>
            <a:endParaRPr lang="en-US"/>
          </a:p>
        </p:txBody>
      </p:sp>
    </p:spTree>
    <p:extLst>
      <p:ext uri="{BB962C8B-B14F-4D97-AF65-F5344CB8AC3E}">
        <p14:creationId xmlns:p14="http://schemas.microsoft.com/office/powerpoint/2010/main" val="247037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6</a:t>
            </a:fld>
            <a:endParaRPr lang="en-US"/>
          </a:p>
        </p:txBody>
      </p:sp>
    </p:spTree>
    <p:extLst>
      <p:ext uri="{BB962C8B-B14F-4D97-AF65-F5344CB8AC3E}">
        <p14:creationId xmlns:p14="http://schemas.microsoft.com/office/powerpoint/2010/main" val="89921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A1824-8FB6-4F16-880F-201E0F1E2FCF}"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0551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39AF4-B0D3-434C-A4CC-82BD6FDEDEFD}"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343812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A57C9-59BD-46F8-A59E-FFDAB4A27D92}"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31635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98FEB-5F35-4773-8716-8B508CF9F68C}"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82065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9E9D5-AE87-4185-BF35-F02D9B8422E0}"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91036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C3611-0A96-4F46-A80D-A3BCCC5C3C0F}" type="datetime1">
              <a:rPr lang="en-US" smtClean="0"/>
              <a:t>8/28/2012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36102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0E7094-6F32-4D76-ABA6-C1651197FA02}" type="datetime1">
              <a:rPr lang="en-US" smtClean="0"/>
              <a:t>8/28/2012</a:t>
            </a:fld>
            <a:endParaRPr lang="en-US"/>
          </a:p>
        </p:txBody>
      </p:sp>
      <p:sp>
        <p:nvSpPr>
          <p:cNvPr id="8" name="Footer Placeholder 7"/>
          <p:cNvSpPr>
            <a:spLocks noGrp="1"/>
          </p:cNvSpPr>
          <p:nvPr>
            <p:ph type="ftr" sz="quarter" idx="11"/>
          </p:nvPr>
        </p:nvSpPr>
        <p:spPr/>
        <p:txBody>
          <a:bodyPr/>
          <a:lstStyle/>
          <a:p>
            <a:r>
              <a:rPr lang="en-US" smtClean="0"/>
              <a:t>DRAFT WORKING DOCUMENT</a:t>
            </a:r>
            <a:endParaRPr lang="en-US"/>
          </a:p>
        </p:txBody>
      </p:sp>
      <p:sp>
        <p:nvSpPr>
          <p:cNvPr id="9" name="Slide Number Placeholder 8"/>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00505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37EF0C-99D4-4882-A884-56259ED8F900}" type="datetime1">
              <a:rPr lang="en-US" smtClean="0"/>
              <a:t>8/28/2012</a:t>
            </a:fld>
            <a:endParaRPr lang="en-US"/>
          </a:p>
        </p:txBody>
      </p:sp>
      <p:sp>
        <p:nvSpPr>
          <p:cNvPr id="4" name="Footer Placeholder 3"/>
          <p:cNvSpPr>
            <a:spLocks noGrp="1"/>
          </p:cNvSpPr>
          <p:nvPr>
            <p:ph type="ftr" sz="quarter" idx="11"/>
          </p:nvPr>
        </p:nvSpPr>
        <p:spPr/>
        <p:txBody>
          <a:bodyPr/>
          <a:lstStyle/>
          <a:p>
            <a:r>
              <a:rPr lang="en-US" smtClean="0"/>
              <a:t>DRAFT WORKING DOCUMENT</a:t>
            </a:r>
            <a:endParaRPr lang="en-US"/>
          </a:p>
        </p:txBody>
      </p:sp>
      <p:sp>
        <p:nvSpPr>
          <p:cNvPr id="5" name="Slide Number Placeholder 4"/>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02485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EE77-72ED-403A-ADF9-6DFEF9856A13}" type="datetime1">
              <a:rPr lang="en-US" smtClean="0"/>
              <a:t>8/28/2012</a:t>
            </a:fld>
            <a:endParaRPr lang="en-US"/>
          </a:p>
        </p:txBody>
      </p:sp>
      <p:sp>
        <p:nvSpPr>
          <p:cNvPr id="3" name="Footer Placeholder 2"/>
          <p:cNvSpPr>
            <a:spLocks noGrp="1"/>
          </p:cNvSpPr>
          <p:nvPr>
            <p:ph type="ftr" sz="quarter" idx="11"/>
          </p:nvPr>
        </p:nvSpPr>
        <p:spPr/>
        <p:txBody>
          <a:bodyPr/>
          <a:lstStyle/>
          <a:p>
            <a:r>
              <a:rPr lang="en-US" smtClean="0"/>
              <a:t>DRAFT WORKING DOCUMENT</a:t>
            </a:r>
            <a:endParaRPr lang="en-US"/>
          </a:p>
        </p:txBody>
      </p:sp>
      <p:sp>
        <p:nvSpPr>
          <p:cNvPr id="4" name="Slide Number Placeholder 3"/>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25068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5EA7-B51E-4CFC-866E-93014CB99EC0}" type="datetime1">
              <a:rPr lang="en-US" smtClean="0"/>
              <a:t>8/28/2012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51280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F49A0-757C-4740-B450-5E772572D3E8}" type="datetime1">
              <a:rPr lang="en-US" smtClean="0"/>
              <a:t>8/28/2012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66799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01E74-A052-433E-81F2-5357A6FF39FC}" type="datetime1">
              <a:rPr lang="en-US" smtClean="0"/>
              <a:t>8/28/2012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 WORKING DOCUMENT</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2E35-3162-4C06-AF9B-83D7C7AEF58C}" type="slidenum">
              <a:rPr lang="en-US" smtClean="0"/>
              <a:t>‹#›</a:t>
            </a:fld>
            <a:endParaRPr lang="en-US"/>
          </a:p>
        </p:txBody>
      </p:sp>
    </p:spTree>
    <p:extLst>
      <p:ext uri="{BB962C8B-B14F-4D97-AF65-F5344CB8AC3E}">
        <p14:creationId xmlns:p14="http://schemas.microsoft.com/office/powerpoint/2010/main" val="242607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ndykp@odscompanies.com" TargetMode="External"/><Relationship Id="rId7" Type="http://schemas.openxmlformats.org/officeDocument/2006/relationships/hyperlink" Target="http://wiki.hl7.org/index.php?title=EHR_Interoperability_WG" TargetMode="External"/><Relationship Id="rId2" Type="http://schemas.openxmlformats.org/officeDocument/2006/relationships/hyperlink" Target="mailto:gary.dickinson@ehr-standards.com"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Nancy.Orvis@tma.osd.mil" TargetMode="External"/><Relationship Id="rId4" Type="http://schemas.openxmlformats.org/officeDocument/2006/relationships/hyperlink" Target="mailto:Stephen.Hufnage.ctr@tma.osd.m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iki.hl7.org/index.php?title=December_2011_Ballot_Package"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34338" cy="3276600"/>
          </a:xfrm>
        </p:spPr>
        <p:txBody>
          <a:bodyPr>
            <a:normAutofit fontScale="90000"/>
          </a:bodyPr>
          <a:lstStyle/>
          <a:p>
            <a:pPr>
              <a:spcBef>
                <a:spcPts val="1200"/>
              </a:spcBef>
            </a:pPr>
            <a:r>
              <a:rPr lang="en-US" sz="3200" b="1" dirty="0" smtClean="0">
                <a:latin typeface="Arial Narrow" pitchFamily="34" charset="0"/>
              </a:rPr>
              <a:t>EHR System Function and Information Model </a:t>
            </a:r>
            <a:br>
              <a:rPr lang="en-US" sz="3200" b="1" dirty="0" smtClean="0">
                <a:latin typeface="Arial Narrow" pitchFamily="34" charset="0"/>
              </a:rPr>
            </a:br>
            <a:r>
              <a:rPr lang="en-US" sz="3200" b="1" dirty="0" smtClean="0">
                <a:latin typeface="Arial Narrow" pitchFamily="34" charset="0"/>
              </a:rPr>
              <a:t>(EHR-S FIM) Release 2.1 </a:t>
            </a:r>
            <a:br>
              <a:rPr lang="en-US" sz="3200" b="1" dirty="0" smtClean="0">
                <a:latin typeface="Arial Narrow" pitchFamily="34" charset="0"/>
              </a:rPr>
            </a:br>
            <a:r>
              <a:rPr lang="en-US" sz="2000" dirty="0" smtClean="0">
                <a:latin typeface="Arial Narrow" pitchFamily="34" charset="0"/>
              </a:rPr>
              <a:t>HL7 Project ID# 688</a:t>
            </a:r>
            <a:br>
              <a:rPr lang="en-US" sz="2000" dirty="0" smtClean="0">
                <a:latin typeface="Arial Narrow" pitchFamily="34" charset="0"/>
              </a:rPr>
            </a:br>
            <a:r>
              <a:rPr lang="en-US" sz="2000" dirty="0" smtClean="0">
                <a:latin typeface="Arial Narrow" pitchFamily="34" charset="0"/>
              </a:rPr>
              <a:t> </a:t>
            </a:r>
            <a:r>
              <a:rPr lang="en-US" sz="3200" b="1" dirty="0" smtClean="0">
                <a:latin typeface="Arial Narrow" pitchFamily="34" charset="0"/>
              </a:rPr>
              <a:t/>
            </a:r>
            <a:br>
              <a:rPr lang="en-US" sz="3200" b="1" dirty="0" smtClean="0">
                <a:latin typeface="Arial Narrow" pitchFamily="34" charset="0"/>
              </a:rPr>
            </a:br>
            <a:r>
              <a:rPr lang="en-US" sz="2800" b="1" dirty="0" smtClean="0">
                <a:solidFill>
                  <a:srgbClr val="0000CC"/>
                </a:solidFill>
                <a:latin typeface="Arial Narrow" pitchFamily="34" charset="0"/>
              </a:rPr>
              <a:t>Executive Summary for</a:t>
            </a:r>
            <a:r>
              <a:rPr lang="en-US" sz="3200" b="1" dirty="0">
                <a:solidFill>
                  <a:srgbClr val="0000CC"/>
                </a:solidFill>
                <a:latin typeface="Arial Narrow" pitchFamily="34" charset="0"/>
              </a:rPr>
              <a:t/>
            </a:r>
            <a:br>
              <a:rPr lang="en-US" sz="3200" b="1" dirty="0">
                <a:solidFill>
                  <a:srgbClr val="0000CC"/>
                </a:solidFill>
                <a:latin typeface="Arial Narrow" pitchFamily="34" charset="0"/>
              </a:rPr>
            </a:br>
            <a:r>
              <a:rPr lang="en-US" sz="2800" b="1" dirty="0" smtClean="0">
                <a:solidFill>
                  <a:srgbClr val="0000CC"/>
                </a:solidFill>
                <a:latin typeface="Arial Narrow" pitchFamily="34" charset="0"/>
              </a:rPr>
              <a:t>EHR-S FIM </a:t>
            </a:r>
            <a:r>
              <a:rPr lang="en-US" sz="2800" b="1" dirty="0">
                <a:solidFill>
                  <a:srgbClr val="0000CC"/>
                </a:solidFill>
                <a:latin typeface="Arial Narrow" pitchFamily="34" charset="0"/>
              </a:rPr>
              <a:t>Immunization </a:t>
            </a:r>
            <a:r>
              <a:rPr lang="en-US" sz="2800" b="1" dirty="0" smtClean="0">
                <a:solidFill>
                  <a:srgbClr val="0000CC"/>
                </a:solidFill>
                <a:latin typeface="Arial Narrow" pitchFamily="34" charset="0"/>
              </a:rPr>
              <a:t>Capability Prototype</a:t>
            </a:r>
            <a:r>
              <a:rPr lang="en-US" sz="2800" b="1" dirty="0">
                <a:solidFill>
                  <a:srgbClr val="0000CC"/>
                </a:solidFill>
                <a:latin typeface="Arial Narrow" pitchFamily="34" charset="0"/>
              </a:rPr>
              <a:t/>
            </a:r>
            <a:br>
              <a:rPr lang="en-US" sz="2800" b="1" dirty="0">
                <a:solidFill>
                  <a:srgbClr val="0000CC"/>
                </a:solidFill>
                <a:latin typeface="Arial Narrow" pitchFamily="34" charset="0"/>
              </a:rPr>
            </a:br>
            <a:r>
              <a:rPr lang="en-US" sz="2800" b="1" dirty="0" smtClean="0">
                <a:solidFill>
                  <a:srgbClr val="0000CC"/>
                </a:solidFill>
                <a:latin typeface="Arial Narrow" pitchFamily="34" charset="0"/>
              </a:rPr>
              <a:t>   RI.1.1.3 </a:t>
            </a:r>
            <a:r>
              <a:rPr lang="en-US" sz="2800" b="1" dirty="0">
                <a:solidFill>
                  <a:srgbClr val="0000CC"/>
                </a:solidFill>
                <a:latin typeface="Arial Narrow" pitchFamily="34" charset="0"/>
              </a:rPr>
              <a:t>Translate Record Entry Content</a:t>
            </a:r>
            <a:br>
              <a:rPr lang="en-US" sz="2800" b="1" dirty="0">
                <a:solidFill>
                  <a:srgbClr val="0000CC"/>
                </a:solidFill>
                <a:latin typeface="Arial Narrow" pitchFamily="34" charset="0"/>
              </a:rPr>
            </a:br>
            <a:r>
              <a:rPr lang="en-US" sz="2800" b="1" dirty="0">
                <a:solidFill>
                  <a:srgbClr val="0000CC"/>
                </a:solidFill>
                <a:latin typeface="Arial Narrow" pitchFamily="34" charset="0"/>
              </a:rPr>
              <a:t>TI.2.1.1.3 Translate Record Entry Audit Trigger</a:t>
            </a:r>
          </a:p>
        </p:txBody>
      </p:sp>
      <p:sp>
        <p:nvSpPr>
          <p:cNvPr id="3" name="Subtitle 2"/>
          <p:cNvSpPr>
            <a:spLocks noGrp="1"/>
          </p:cNvSpPr>
          <p:nvPr>
            <p:ph type="subTitle" idx="1"/>
          </p:nvPr>
        </p:nvSpPr>
        <p:spPr>
          <a:xfrm>
            <a:off x="461963" y="3276600"/>
            <a:ext cx="8377237" cy="2362200"/>
          </a:xfrm>
        </p:spPr>
        <p:txBody>
          <a:bodyPr>
            <a:noAutofit/>
          </a:bodyPr>
          <a:lstStyle/>
          <a:p>
            <a:pPr>
              <a:spcBef>
                <a:spcPts val="0"/>
              </a:spcBef>
            </a:pPr>
            <a:r>
              <a:rPr lang="en-US" sz="2400" dirty="0" smtClean="0">
                <a:hlinkClick r:id="rId2"/>
              </a:rPr>
              <a:t>gary.dickinson@ehr-standards.com</a:t>
            </a:r>
            <a:r>
              <a:rPr lang="en-US" sz="2400" dirty="0" smtClean="0"/>
              <a:t> </a:t>
            </a:r>
            <a:r>
              <a:rPr lang="en-US" sz="2400" dirty="0"/>
              <a:t>,  EHR WG Co-chair</a:t>
            </a:r>
            <a:endParaRPr lang="en-US" sz="2400" dirty="0" smtClean="0"/>
          </a:p>
          <a:p>
            <a:pPr>
              <a:spcBef>
                <a:spcPts val="0"/>
              </a:spcBef>
            </a:pPr>
            <a:r>
              <a:rPr lang="en-US" sz="2400" dirty="0" smtClean="0"/>
              <a:t>Pat </a:t>
            </a:r>
            <a:r>
              <a:rPr lang="en-US" sz="2400" dirty="0"/>
              <a:t>Van </a:t>
            </a:r>
            <a:r>
              <a:rPr lang="en-US" sz="2400" dirty="0" smtClean="0"/>
              <a:t>Dyke, </a:t>
            </a:r>
            <a:r>
              <a:rPr lang="en-US" sz="2400" dirty="0" smtClean="0">
                <a:hlinkClick r:id="rId3"/>
              </a:rPr>
              <a:t>vandykp@odscompanies.com</a:t>
            </a:r>
            <a:r>
              <a:rPr lang="en-US" sz="2400" dirty="0" smtClean="0"/>
              <a:t> ,  EHR WG Co-chair</a:t>
            </a:r>
          </a:p>
          <a:p>
            <a:pPr>
              <a:spcBef>
                <a:spcPts val="0"/>
              </a:spcBef>
            </a:pPr>
            <a:r>
              <a:rPr lang="en-US" sz="2400" dirty="0" smtClean="0">
                <a:hlinkClick r:id="rId4"/>
              </a:rPr>
              <a:t>Stephen.Hufnagel.ctr@tma.osd.mil</a:t>
            </a:r>
            <a:r>
              <a:rPr lang="en-US" sz="2400" dirty="0" smtClean="0"/>
              <a:t> , EHR WG Modeling Facilitator</a:t>
            </a:r>
          </a:p>
          <a:p>
            <a:pPr>
              <a:spcBef>
                <a:spcPts val="0"/>
              </a:spcBef>
            </a:pPr>
            <a:r>
              <a:rPr lang="en-US" sz="2400" dirty="0" smtClean="0">
                <a:hlinkClick r:id="rId5"/>
              </a:rPr>
              <a:t>Nancy.Orvis@tma.osd.mil</a:t>
            </a:r>
            <a:r>
              <a:rPr lang="en-US" sz="2400" dirty="0" smtClean="0"/>
              <a:t>, EHR WG Proponent</a:t>
            </a:r>
          </a:p>
          <a:p>
            <a:pPr>
              <a:spcBef>
                <a:spcPts val="0"/>
              </a:spcBef>
            </a:pPr>
            <a:r>
              <a:rPr lang="en-US" sz="2400" dirty="0" smtClean="0"/>
              <a:t>Mar 13, 2012 – Original Working-Draft </a:t>
            </a:r>
          </a:p>
          <a:p>
            <a:pPr>
              <a:spcBef>
                <a:spcPts val="0"/>
              </a:spcBef>
            </a:pPr>
            <a:r>
              <a:rPr lang="en-US" sz="2400" dirty="0" smtClean="0"/>
              <a:t>Aug </a:t>
            </a:r>
            <a:r>
              <a:rPr lang="en-US" sz="2400" dirty="0" smtClean="0"/>
              <a:t>28, </a:t>
            </a:r>
            <a:r>
              <a:rPr lang="en-US" sz="2400" dirty="0" smtClean="0"/>
              <a:t>2012 – Last-Update to Working-Draft</a:t>
            </a:r>
            <a:endParaRPr lang="en-US" sz="2400" dirty="0"/>
          </a:p>
        </p:txBody>
      </p:sp>
      <p:sp>
        <p:nvSpPr>
          <p:cNvPr id="4" name="Date Placeholder 3"/>
          <p:cNvSpPr>
            <a:spLocks noGrp="1"/>
          </p:cNvSpPr>
          <p:nvPr>
            <p:ph type="dt" sz="half" idx="10"/>
          </p:nvPr>
        </p:nvSpPr>
        <p:spPr>
          <a:xfrm>
            <a:off x="0" y="6645275"/>
            <a:ext cx="2133600" cy="212725"/>
          </a:xfrm>
        </p:spPr>
        <p:txBody>
          <a:bodyPr/>
          <a:lstStyle/>
          <a:p>
            <a:fld id="{1E0288CD-4F2C-449B-AF58-49110641B3C3}" type="datetime1">
              <a:rPr lang="en-US" smtClean="0"/>
              <a:t>8/28/2012</a:t>
            </a:fld>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1</a:t>
            </a:fld>
            <a:endParaRPr lang="en-US" dirty="0"/>
          </a:p>
        </p:txBody>
      </p:sp>
      <p:pic>
        <p:nvPicPr>
          <p:cNvPr id="8" name="Picture 13" descr="HL7 International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4338" y="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p:nvSpPr>
        <p:spPr bwMode="auto">
          <a:xfrm>
            <a:off x="461963" y="3276600"/>
            <a:ext cx="8296275" cy="0"/>
          </a:xfrm>
          <a:prstGeom prst="line">
            <a:avLst/>
          </a:prstGeom>
          <a:noFill/>
          <a:ln w="38100">
            <a:solidFill>
              <a:srgbClr val="FF0000"/>
            </a:solidFill>
            <a:round/>
            <a:headEnd/>
            <a:tailEnd/>
          </a:ln>
          <a:effectLst/>
        </p:spPr>
        <p:txBody>
          <a:bodyPr/>
          <a:lstStyle/>
          <a:p>
            <a:pPr>
              <a:defRPr/>
            </a:pPr>
            <a:endParaRPr lang="en-US"/>
          </a:p>
        </p:txBody>
      </p:sp>
      <p:sp>
        <p:nvSpPr>
          <p:cNvPr id="10" name="TextBox 9"/>
          <p:cNvSpPr txBox="1"/>
          <p:nvPr/>
        </p:nvSpPr>
        <p:spPr>
          <a:xfrm>
            <a:off x="0" y="5918537"/>
            <a:ext cx="9144000" cy="1015663"/>
          </a:xfrm>
          <a:prstGeom prst="rect">
            <a:avLst/>
          </a:prstGeom>
          <a:noFill/>
        </p:spPr>
        <p:txBody>
          <a:bodyPr wrap="square" rtlCol="0">
            <a:spAutoFit/>
          </a:bodyPr>
          <a:lstStyle/>
          <a:p>
            <a:pPr algn="ctr"/>
            <a:r>
              <a:rPr lang="en-US" dirty="0" smtClean="0">
                <a:solidFill>
                  <a:srgbClr val="0000CC"/>
                </a:solidFill>
                <a:latin typeface="Comic Sans MS" pitchFamily="66" charset="0"/>
              </a:rPr>
              <a:t>Call for Participation</a:t>
            </a:r>
          </a:p>
          <a:p>
            <a:pPr algn="ctr"/>
            <a:r>
              <a:rPr lang="en-US" sz="1400" dirty="0" smtClean="0">
                <a:latin typeface="Arial" pitchFamily="34" charset="0"/>
                <a:cs typeface="Arial" pitchFamily="34" charset="0"/>
              </a:rPr>
              <a:t>This work is being done by the HL7 EHR Interoperability Work-group, </a:t>
            </a:r>
          </a:p>
          <a:p>
            <a:pPr algn="ctr"/>
            <a:r>
              <a:rPr lang="en-US" sz="1400" dirty="0" smtClean="0">
                <a:latin typeface="Arial" pitchFamily="34" charset="0"/>
                <a:cs typeface="Arial" pitchFamily="34" charset="0"/>
              </a:rPr>
              <a:t>meeting every Tuesday at 2 PM ET, dial-in: 1-770-657-9270</a:t>
            </a:r>
            <a:r>
              <a:rPr lang="en-US" sz="1400" dirty="0">
                <a:latin typeface="Arial" pitchFamily="34" charset="0"/>
                <a:cs typeface="Arial" pitchFamily="34" charset="0"/>
              </a:rPr>
              <a:t>, Passcode: 510269# </a:t>
            </a:r>
          </a:p>
          <a:p>
            <a:pPr algn="ctr"/>
            <a:r>
              <a:rPr lang="en-US" sz="1400" dirty="0">
                <a:latin typeface="Arial" pitchFamily="34" charset="0"/>
                <a:cs typeface="Arial" pitchFamily="34" charset="0"/>
              </a:rPr>
              <a:t> The most current artifacts are at: </a:t>
            </a:r>
            <a:r>
              <a:rPr lang="en-US" sz="1400" u="sng" dirty="0">
                <a:latin typeface="Arial" pitchFamily="34" charset="0"/>
                <a:cs typeface="Arial" pitchFamily="34" charset="0"/>
                <a:hlinkClick r:id="rId7"/>
              </a:rPr>
              <a:t>http://wiki.hl7.org/index.php?title=EHR_Interoperability_WG</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513223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7"/>
            <a:ext cx="8229600" cy="761163"/>
          </a:xfrm>
        </p:spPr>
        <p:txBody>
          <a:bodyPr>
            <a:noAutofit/>
          </a:bodyPr>
          <a:lstStyle/>
          <a:p>
            <a:pPr>
              <a:lnSpc>
                <a:spcPct val="80000"/>
              </a:lnSpc>
            </a:pPr>
            <a:r>
              <a:rPr lang="en-US" sz="2800" b="1" dirty="0">
                <a:solidFill>
                  <a:srgbClr val="0000CC"/>
                </a:solidFill>
                <a:latin typeface="Arial Narrow" pitchFamily="34" charset="0"/>
              </a:rPr>
              <a:t>TI.2.1.1.3 Translate Record Entry Content</a:t>
            </a:r>
            <a:r>
              <a:rPr lang="en-US" sz="2800" b="1" dirty="0" smtClean="0"/>
              <a:t/>
            </a:r>
            <a:br>
              <a:rPr lang="en-US" sz="2800" b="1" dirty="0" smtClean="0"/>
            </a:br>
            <a:r>
              <a:rPr lang="en-US" sz="2800" dirty="0" smtClean="0"/>
              <a:t>Context</a:t>
            </a:r>
            <a:endParaRPr lang="en-US" sz="2800" dirty="0"/>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5074"/>
            <a:ext cx="9220200" cy="621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0" y="1828800"/>
            <a:ext cx="449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2743200"/>
            <a:ext cx="4114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9351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705600"/>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11</a:t>
            </a:fld>
            <a:endParaRPr lang="en-US" dirty="0"/>
          </a:p>
        </p:txBody>
      </p:sp>
      <p:sp>
        <p:nvSpPr>
          <p:cNvPr id="12" name="Title 1"/>
          <p:cNvSpPr>
            <a:spLocks noGrp="1"/>
          </p:cNvSpPr>
          <p:nvPr>
            <p:ph type="title"/>
          </p:nvPr>
        </p:nvSpPr>
        <p:spPr>
          <a:xfrm>
            <a:off x="457200" y="0"/>
            <a:ext cx="8229600" cy="762000"/>
          </a:xfrm>
        </p:spPr>
        <p:txBody>
          <a:bodyPr>
            <a:normAutofit fontScale="90000"/>
          </a:bodyPr>
          <a:lstStyle/>
          <a:p>
            <a:r>
              <a:rPr lang="en-US" sz="2800" b="1" dirty="0">
                <a:solidFill>
                  <a:srgbClr val="0000CC"/>
                </a:solidFill>
                <a:latin typeface="Arial Narrow" pitchFamily="34" charset="0"/>
              </a:rPr>
              <a:t>RI.1.1.3 Translate Record Entry Content</a:t>
            </a:r>
            <a:r>
              <a:rPr lang="en-US" sz="2800" b="1" dirty="0" smtClean="0">
                <a:solidFill>
                  <a:srgbClr val="0000CC"/>
                </a:solidFill>
              </a:rPr>
              <a:t/>
            </a:r>
            <a:br>
              <a:rPr lang="en-US" sz="2800" b="1" dirty="0" smtClean="0">
                <a:solidFill>
                  <a:srgbClr val="0000CC"/>
                </a:solidFill>
              </a:rPr>
            </a:br>
            <a:r>
              <a:rPr lang="en-US" sz="2800" dirty="0" smtClean="0">
                <a:latin typeface="Arial Narrow" pitchFamily="34" charset="0"/>
              </a:rPr>
              <a:t>Conceptual Data Model (CDM) Mapped to CC</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2945"/>
            <a:ext cx="9296400" cy="615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2788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b="1" dirty="0">
                <a:solidFill>
                  <a:srgbClr val="0000CC"/>
                </a:solidFill>
                <a:latin typeface="Arial Narrow" pitchFamily="34" charset="0"/>
              </a:rPr>
              <a:t>RI.1.1.3 Translate Record Entry Content</a:t>
            </a:r>
            <a:r>
              <a:rPr lang="en-US" sz="2800" b="1" dirty="0" smtClean="0">
                <a:solidFill>
                  <a:srgbClr val="0000CC"/>
                </a:solidFill>
              </a:rPr>
              <a:t/>
            </a:r>
            <a:br>
              <a:rPr lang="en-US" sz="2800" b="1" dirty="0" smtClean="0">
                <a:solidFill>
                  <a:srgbClr val="0000CC"/>
                </a:solidFill>
              </a:rPr>
            </a:br>
            <a:r>
              <a:rPr lang="en-US" sz="2800" dirty="0" smtClean="0">
                <a:latin typeface="Arial Narrow" pitchFamily="34" charset="0"/>
              </a:rPr>
              <a:t>Conformance Criteria (CC)</a:t>
            </a:r>
            <a:endParaRPr lang="en-US" sz="2800" dirty="0">
              <a:solidFill>
                <a:srgbClr val="0000FF"/>
              </a:solidFill>
              <a:latin typeface="Arial Narrow"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pPr>
              <a:buFont typeface="+mj-lt"/>
              <a:buAutoNum type="arabicPeriod"/>
            </a:pPr>
            <a:r>
              <a:rPr lang="en-US" sz="1800" dirty="0">
                <a:latin typeface="Arial Narrow" pitchFamily="34" charset="0"/>
              </a:rPr>
              <a:t>RI.1.1.3#01 The system SHOULD provide the ability to </a:t>
            </a:r>
            <a:r>
              <a:rPr lang="en-US" sz="1800" i="1" dirty="0">
                <a:latin typeface="Arial Narrow" pitchFamily="34" charset="0"/>
              </a:rPr>
              <a:t>render</a:t>
            </a:r>
            <a:r>
              <a:rPr lang="en-US" sz="1800" dirty="0">
                <a:latin typeface="Arial Narrow" pitchFamily="34" charset="0"/>
              </a:rPr>
              <a:t> coded Record Entry content translated from one coding/classification system to another</a:t>
            </a:r>
            <a:r>
              <a:rPr lang="en-US" sz="1800" dirty="0" smtClean="0">
                <a:latin typeface="Arial Narrow" pitchFamily="34" charset="0"/>
              </a:rPr>
              <a:t>.</a:t>
            </a:r>
          </a:p>
          <a:p>
            <a:pPr>
              <a:buFont typeface="+mj-lt"/>
              <a:buAutoNum type="arabicPeriod"/>
            </a:pPr>
            <a:r>
              <a:rPr lang="en-US" sz="1800" dirty="0">
                <a:latin typeface="Arial Narrow" pitchFamily="34" charset="0"/>
              </a:rPr>
              <a:t>RI.1.1.3#02 The system SHOULD provide the ability to </a:t>
            </a:r>
            <a:r>
              <a:rPr lang="en-US" sz="1800" i="1" dirty="0">
                <a:latin typeface="Arial Narrow" pitchFamily="34" charset="0"/>
              </a:rPr>
              <a:t>render</a:t>
            </a:r>
            <a:r>
              <a:rPr lang="en-US" sz="1800" dirty="0">
                <a:latin typeface="Arial Narrow" pitchFamily="34" charset="0"/>
              </a:rPr>
              <a:t> coded Record Entry content translated from one value set to another</a:t>
            </a:r>
            <a:r>
              <a:rPr lang="en-US" sz="1800" dirty="0" smtClean="0">
                <a:latin typeface="Arial Narrow" pitchFamily="34" charset="0"/>
              </a:rPr>
              <a:t>.</a:t>
            </a:r>
          </a:p>
          <a:p>
            <a:pPr>
              <a:buFont typeface="+mj-lt"/>
              <a:buAutoNum type="arabicPeriod"/>
            </a:pPr>
            <a:r>
              <a:rPr lang="en-US" sz="1800" dirty="0">
                <a:latin typeface="Arial Narrow" pitchFamily="34" charset="0"/>
              </a:rPr>
              <a:t>RI.1.1.3#03 The system MAY provide the ability to </a:t>
            </a:r>
            <a:r>
              <a:rPr lang="en-US" sz="1800" i="1" dirty="0">
                <a:latin typeface="Arial Narrow" pitchFamily="34" charset="0"/>
              </a:rPr>
              <a:t>render</a:t>
            </a:r>
            <a:r>
              <a:rPr lang="en-US" sz="1800" dirty="0">
                <a:latin typeface="Arial Narrow" pitchFamily="34" charset="0"/>
              </a:rPr>
              <a:t> Record Entry content translated from one human language to another</a:t>
            </a:r>
            <a:r>
              <a:rPr lang="en-US" sz="1800" dirty="0" smtClean="0">
                <a:latin typeface="Arial Narrow" pitchFamily="34" charset="0"/>
              </a:rPr>
              <a:t>.</a:t>
            </a:r>
          </a:p>
          <a:p>
            <a:pPr>
              <a:buFont typeface="+mj-lt"/>
              <a:buAutoNum type="arabicPeriod"/>
            </a:pPr>
            <a:r>
              <a:rPr lang="en-US" sz="1800" dirty="0">
                <a:latin typeface="Arial Narrow" pitchFamily="34" charset="0"/>
              </a:rPr>
              <a:t>RI.1.1.3#04 The system SHOULD </a:t>
            </a:r>
            <a:r>
              <a:rPr lang="en-US" sz="1800" i="1" dirty="0">
                <a:latin typeface="Arial Narrow" pitchFamily="34" charset="0"/>
              </a:rPr>
              <a:t>maintain</a:t>
            </a:r>
            <a:r>
              <a:rPr lang="en-US" sz="1800" dirty="0">
                <a:latin typeface="Arial Narrow" pitchFamily="34" charset="0"/>
              </a:rPr>
              <a:t> the original and all previously </a:t>
            </a:r>
            <a:r>
              <a:rPr lang="en-US" sz="1800" dirty="0">
                <a:solidFill>
                  <a:schemeClr val="accent6">
                    <a:lumMod val="75000"/>
                  </a:schemeClr>
                </a:solidFill>
                <a:latin typeface="Arial Narrow" pitchFamily="34" charset="0"/>
              </a:rPr>
              <a:t>amended</a:t>
            </a:r>
            <a:r>
              <a:rPr lang="en-US" sz="1800" dirty="0">
                <a:latin typeface="Arial Narrow" pitchFamily="34" charset="0"/>
              </a:rPr>
              <a:t> versions of the Record Entry, retaining each version instance without alteration</a:t>
            </a:r>
            <a:r>
              <a:rPr lang="en-US" sz="1800" dirty="0" smtClean="0">
                <a:latin typeface="Arial Narrow" pitchFamily="34" charset="0"/>
              </a:rPr>
              <a:t>.</a:t>
            </a:r>
          </a:p>
          <a:p>
            <a:pPr>
              <a:buFont typeface="+mj-lt"/>
              <a:buAutoNum type="arabicPeriod"/>
            </a:pPr>
            <a:r>
              <a:rPr lang="en-US" sz="1800" dirty="0">
                <a:latin typeface="Arial Narrow" pitchFamily="34" charset="0"/>
              </a:rPr>
              <a:t>RI.1.1.3#05 The system SHOULD </a:t>
            </a:r>
            <a:r>
              <a:rPr lang="en-US" sz="1800" i="1" u="sng" dirty="0">
                <a:latin typeface="Arial Narrow" pitchFamily="34" charset="0"/>
              </a:rPr>
              <a:t>capture</a:t>
            </a:r>
            <a:r>
              <a:rPr lang="en-US" sz="1800" dirty="0">
                <a:latin typeface="Arial Narrow" pitchFamily="34" charset="0"/>
              </a:rPr>
              <a:t> a new uniquely identifiable version of the Record Entry, incorporating translated content</a:t>
            </a:r>
            <a:r>
              <a:rPr lang="en-US" sz="1800" dirty="0" smtClean="0">
                <a:latin typeface="Arial Narrow" pitchFamily="34" charset="0"/>
              </a:rPr>
              <a:t>.</a:t>
            </a:r>
          </a:p>
          <a:p>
            <a:pPr>
              <a:buFont typeface="+mj-lt"/>
              <a:buAutoNum type="arabicPeriod"/>
            </a:pPr>
            <a:r>
              <a:rPr lang="en-US" sz="1800" dirty="0">
                <a:latin typeface="Arial Narrow" pitchFamily="34" charset="0"/>
              </a:rPr>
              <a:t>RI.1.1.3#06 The system SHOULD </a:t>
            </a:r>
            <a:r>
              <a:rPr lang="en-US" sz="1800" i="1" u="sng" dirty="0">
                <a:latin typeface="Arial Narrow" pitchFamily="34" charset="0"/>
              </a:rPr>
              <a:t>conform</a:t>
            </a:r>
            <a:r>
              <a:rPr lang="en-US" sz="1800" dirty="0">
                <a:latin typeface="Arial Narrow" pitchFamily="34" charset="0"/>
              </a:rPr>
              <a:t> to function TI.2.1.1.3 (Translate Record Entry Audit Trigger), including specified metadata</a:t>
            </a:r>
            <a:r>
              <a:rPr lang="en-US" sz="1800" dirty="0" smtClean="0">
                <a:latin typeface="Arial Narrow" pitchFamily="34" charset="0"/>
              </a:rPr>
              <a:t>.</a:t>
            </a:r>
          </a:p>
          <a:p>
            <a:pPr>
              <a:buFont typeface="+mj-lt"/>
              <a:buAutoNum type="arabicPeriod"/>
            </a:pPr>
            <a:r>
              <a:rPr lang="en-US" sz="1800" dirty="0">
                <a:latin typeface="Arial Narrow" pitchFamily="34" charset="0"/>
              </a:rPr>
              <a:t>RI.1.1.3#07 The system SHOULD </a:t>
            </a:r>
            <a:r>
              <a:rPr lang="en-US" sz="1800" i="1" dirty="0">
                <a:latin typeface="Arial Narrow" pitchFamily="34" charset="0"/>
              </a:rPr>
              <a:t>capture</a:t>
            </a:r>
            <a:r>
              <a:rPr lang="en-US" sz="1800" dirty="0">
                <a:latin typeface="Arial Narrow" pitchFamily="34" charset="0"/>
              </a:rPr>
              <a:t> the full set of identity, event and provenance Audit Metadata, conforming to function TI.2.1.1.3 (Translate Record Entry Audit Trigger).</a:t>
            </a:r>
            <a:endParaRPr lang="en-US" sz="1800" dirty="0" smtClean="0">
              <a:latin typeface="Arial Narrow" pitchFamily="34" charset="0"/>
            </a:endParaRPr>
          </a:p>
          <a:p>
            <a:endParaRPr lang="en-US" sz="1800" dirty="0">
              <a:latin typeface="Arial Narrow" pitchFamily="34" charset="0"/>
            </a:endParaRPr>
          </a:p>
        </p:txBody>
      </p:sp>
      <p:sp>
        <p:nvSpPr>
          <p:cNvPr id="4" name="Date Placeholder 3"/>
          <p:cNvSpPr>
            <a:spLocks noGrp="1"/>
          </p:cNvSpPr>
          <p:nvPr>
            <p:ph type="dt" sz="half" idx="10"/>
          </p:nvPr>
        </p:nvSpPr>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12</a:t>
            </a:fld>
            <a:endParaRPr lang="en-US"/>
          </a:p>
        </p:txBody>
      </p:sp>
    </p:spTree>
    <p:extLst>
      <p:ext uri="{BB962C8B-B14F-4D97-AF65-F5344CB8AC3E}">
        <p14:creationId xmlns:p14="http://schemas.microsoft.com/office/powerpoint/2010/main" val="261479023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3"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705600"/>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13</a:t>
            </a:fld>
            <a:endParaRPr lang="en-US" dirty="0"/>
          </a:p>
        </p:txBody>
      </p:sp>
      <p:sp>
        <p:nvSpPr>
          <p:cNvPr id="12" name="Title 1"/>
          <p:cNvSpPr>
            <a:spLocks noGrp="1"/>
          </p:cNvSpPr>
          <p:nvPr>
            <p:ph type="title"/>
          </p:nvPr>
        </p:nvSpPr>
        <p:spPr>
          <a:xfrm>
            <a:off x="457200" y="0"/>
            <a:ext cx="8229600" cy="762000"/>
          </a:xfrm>
        </p:spPr>
        <p:txBody>
          <a:bodyPr>
            <a:normAutofit fontScale="90000"/>
          </a:bodyPr>
          <a:lstStyle/>
          <a:p>
            <a:r>
              <a:rPr lang="en-US" sz="2800" b="1" dirty="0" smtClean="0">
                <a:solidFill>
                  <a:srgbClr val="0000CC"/>
                </a:solidFill>
                <a:latin typeface="Arial Narrow" pitchFamily="34" charset="0"/>
              </a:rPr>
              <a:t>TI.2.1.1.3 </a:t>
            </a:r>
            <a:r>
              <a:rPr lang="en-US" sz="2800" b="1" dirty="0">
                <a:solidFill>
                  <a:srgbClr val="0000CC"/>
                </a:solidFill>
                <a:latin typeface="Arial Narrow" pitchFamily="34" charset="0"/>
              </a:rPr>
              <a:t>Translate Record Entry Content</a:t>
            </a:r>
            <a:r>
              <a:rPr lang="en-US" sz="2800" b="1" dirty="0" smtClean="0">
                <a:solidFill>
                  <a:srgbClr val="0000CC"/>
                </a:solidFill>
              </a:rPr>
              <a:t/>
            </a:r>
            <a:br>
              <a:rPr lang="en-US" sz="2800" b="1" dirty="0" smtClean="0">
                <a:solidFill>
                  <a:srgbClr val="0000CC"/>
                </a:solidFill>
              </a:rPr>
            </a:br>
            <a:r>
              <a:rPr lang="en-US" sz="2800" dirty="0" smtClean="0">
                <a:latin typeface="Arial Narrow" pitchFamily="34" charset="0"/>
              </a:rPr>
              <a:t>Conceptual Data Model (CDM) Mapped to CC</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1"/>
            <a:ext cx="9296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709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b="1" dirty="0">
                <a:solidFill>
                  <a:srgbClr val="0000CC"/>
                </a:solidFill>
                <a:latin typeface="Arial Narrow" pitchFamily="34" charset="0"/>
              </a:rPr>
              <a:t>TI.2.1.1.3 Translate Record Entry Content</a:t>
            </a:r>
            <a:r>
              <a:rPr lang="en-US" sz="2800" b="1" dirty="0" smtClean="0">
                <a:solidFill>
                  <a:srgbClr val="0000CC"/>
                </a:solidFill>
              </a:rPr>
              <a:t/>
            </a:r>
            <a:br>
              <a:rPr lang="en-US" sz="2800" b="1" dirty="0" smtClean="0">
                <a:solidFill>
                  <a:srgbClr val="0000CC"/>
                </a:solidFill>
              </a:rPr>
            </a:br>
            <a:r>
              <a:rPr lang="en-US" sz="2800" dirty="0" smtClean="0">
                <a:latin typeface="Arial Narrow" pitchFamily="34" charset="0"/>
              </a:rPr>
              <a:t>Conformance Criteria (CC)</a:t>
            </a:r>
            <a:endParaRPr lang="en-US" sz="2800" dirty="0">
              <a:solidFill>
                <a:srgbClr val="0000FF"/>
              </a:solidFill>
              <a:latin typeface="Arial Narrow" pitchFamily="34" charset="0"/>
            </a:endParaRPr>
          </a:p>
        </p:txBody>
      </p:sp>
      <p:sp>
        <p:nvSpPr>
          <p:cNvPr id="3" name="Content Placeholder 2"/>
          <p:cNvSpPr>
            <a:spLocks noGrp="1"/>
          </p:cNvSpPr>
          <p:nvPr>
            <p:ph idx="1"/>
          </p:nvPr>
        </p:nvSpPr>
        <p:spPr>
          <a:xfrm>
            <a:off x="0" y="838200"/>
            <a:ext cx="9144000" cy="5791200"/>
          </a:xfrm>
        </p:spPr>
        <p:txBody>
          <a:bodyPr>
            <a:normAutofit fontScale="92500" lnSpcReduction="10000"/>
          </a:bodyPr>
          <a:lstStyle/>
          <a:p>
            <a:pPr>
              <a:buFont typeface="+mj-lt"/>
              <a:buAutoNum type="arabicPeriod"/>
            </a:pPr>
            <a:r>
              <a:rPr lang="en-US" sz="1800" dirty="0">
                <a:latin typeface="Arial Narrow" pitchFamily="34" charset="0"/>
              </a:rPr>
              <a:t>TI.2.1.1.3#01 The system </a:t>
            </a:r>
            <a:r>
              <a:rPr lang="en-US" sz="1800" b="1" dirty="0" smtClean="0">
                <a:solidFill>
                  <a:srgbClr val="FF0000"/>
                </a:solidFill>
                <a:latin typeface="Arial Narrow" pitchFamily="34" charset="0"/>
              </a:rPr>
              <a:t>SHOULD </a:t>
            </a:r>
            <a:r>
              <a:rPr lang="en-US" sz="1800" b="1" dirty="0" smtClean="0">
                <a:solidFill>
                  <a:srgbClr val="0000CC"/>
                </a:solidFill>
                <a:latin typeface="Arial Narrow" pitchFamily="34" charset="0"/>
              </a:rPr>
              <a:t>SHALL</a:t>
            </a:r>
            <a:r>
              <a:rPr lang="en-US" sz="1800" b="1" dirty="0" smtClean="0">
                <a:solidFill>
                  <a:srgbClr val="FF0000"/>
                </a:solidFill>
                <a:latin typeface="Arial Narrow" pitchFamily="34" charset="0"/>
              </a:rPr>
              <a:t> </a:t>
            </a:r>
            <a:r>
              <a:rPr lang="en-US" sz="1800" dirty="0" smtClean="0">
                <a:latin typeface="Arial Narrow" pitchFamily="34" charset="0"/>
              </a:rPr>
              <a:t> </a:t>
            </a:r>
            <a:r>
              <a:rPr lang="en-US" sz="1800" i="1" u="sng" dirty="0">
                <a:latin typeface="Arial Narrow" pitchFamily="34" charset="0"/>
              </a:rPr>
              <a:t>audit</a:t>
            </a:r>
            <a:r>
              <a:rPr lang="en-US" sz="1800" dirty="0">
                <a:latin typeface="Arial Narrow" pitchFamily="34" charset="0"/>
              </a:rPr>
              <a:t> each occurrence when Record Entry content is translated</a:t>
            </a:r>
            <a:r>
              <a:rPr lang="en-US" sz="1800" dirty="0" smtClean="0">
                <a:latin typeface="Arial Narrow" pitchFamily="34" charset="0"/>
              </a:rPr>
              <a:t>.</a:t>
            </a:r>
          </a:p>
          <a:p>
            <a:pPr>
              <a:buFont typeface="+mj-lt"/>
              <a:buAutoNum type="arabicPeriod"/>
            </a:pPr>
            <a:r>
              <a:rPr lang="en-US" sz="1800" dirty="0">
                <a:latin typeface="Arial Narrow" pitchFamily="34" charset="0"/>
              </a:rPr>
              <a:t>TI.2.1.1.3#02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identity of the organization where Record Entry content is translated</a:t>
            </a:r>
            <a:r>
              <a:rPr lang="en-US" sz="1800" dirty="0" smtClean="0">
                <a:latin typeface="Arial Narrow" pitchFamily="34" charset="0"/>
              </a:rPr>
              <a:t>.</a:t>
            </a:r>
          </a:p>
          <a:p>
            <a:pPr>
              <a:buFont typeface="+mj-lt"/>
              <a:buAutoNum type="arabicPeriod"/>
            </a:pPr>
            <a:r>
              <a:rPr lang="en-US" sz="1800" dirty="0">
                <a:latin typeface="Arial Narrow" pitchFamily="34" charset="0"/>
              </a:rPr>
              <a:t>TI.2.1.1.3#03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identity of the patient who is subject of translated Record Entry content</a:t>
            </a:r>
            <a:r>
              <a:rPr lang="en-US" sz="1800" dirty="0" smtClean="0">
                <a:latin typeface="Arial Narrow" pitchFamily="34" charset="0"/>
              </a:rPr>
              <a:t>.</a:t>
            </a:r>
          </a:p>
          <a:p>
            <a:pPr>
              <a:buFont typeface="+mj-lt"/>
              <a:buAutoNum type="arabicPeriod"/>
            </a:pPr>
            <a:r>
              <a:rPr lang="en-US" sz="1800" dirty="0">
                <a:latin typeface="Arial Narrow" pitchFamily="34" charset="0"/>
              </a:rPr>
              <a:t>TI.2.1.1.3#04 IF a user initiated a Record Entry content translation, THEN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identity of the user initiating Record Entry content translation</a:t>
            </a:r>
            <a:r>
              <a:rPr lang="en-US" sz="1800" dirty="0" smtClean="0">
                <a:latin typeface="Arial Narrow" pitchFamily="34" charset="0"/>
              </a:rPr>
              <a:t>.</a:t>
            </a:r>
          </a:p>
          <a:p>
            <a:pPr>
              <a:buFont typeface="+mj-lt"/>
              <a:buAutoNum type="arabicPeriod"/>
            </a:pPr>
            <a:r>
              <a:rPr lang="en-US" sz="1800" dirty="0">
                <a:latin typeface="Arial Narrow" pitchFamily="34" charset="0"/>
              </a:rPr>
              <a:t>TI.2.1.1.3#05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identity of the system application which translated Record Entry content</a:t>
            </a:r>
            <a:r>
              <a:rPr lang="en-US" sz="1800" dirty="0" smtClean="0">
                <a:latin typeface="Arial Narrow" pitchFamily="34" charset="0"/>
              </a:rPr>
              <a:t>.</a:t>
            </a:r>
          </a:p>
          <a:p>
            <a:pPr>
              <a:buFont typeface="+mj-lt"/>
              <a:buAutoNum type="arabicPeriod"/>
            </a:pPr>
            <a:r>
              <a:rPr lang="en-US" sz="1800" dirty="0">
                <a:latin typeface="Arial Narrow" pitchFamily="34" charset="0"/>
              </a:rPr>
              <a:t>TI.2.1.1.3#06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the type of Record Event trigger (i.e., translation</a:t>
            </a:r>
            <a:r>
              <a:rPr lang="en-US" sz="1800" dirty="0" smtClean="0">
                <a:latin typeface="Arial Narrow" pitchFamily="34" charset="0"/>
              </a:rPr>
              <a:t>).</a:t>
            </a:r>
          </a:p>
          <a:p>
            <a:pPr>
              <a:buFont typeface="+mj-lt"/>
              <a:buAutoNum type="arabicPeriod"/>
            </a:pPr>
            <a:r>
              <a:rPr lang="en-US" sz="1800" dirty="0">
                <a:latin typeface="Arial Narrow" pitchFamily="34" charset="0"/>
              </a:rPr>
              <a:t>TI.2.1.1.3#07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date and time Record Entry content is translated</a:t>
            </a:r>
            <a:r>
              <a:rPr lang="en-US" sz="1800" dirty="0" smtClean="0">
                <a:latin typeface="Arial Narrow" pitchFamily="34" charset="0"/>
              </a:rPr>
              <a:t>.</a:t>
            </a:r>
          </a:p>
          <a:p>
            <a:pPr>
              <a:buFont typeface="+mj-lt"/>
              <a:buAutoNum type="arabicPeriod"/>
            </a:pPr>
            <a:r>
              <a:rPr lang="en-US" sz="1800" dirty="0">
                <a:latin typeface="Arial Narrow" pitchFamily="34" charset="0"/>
              </a:rPr>
              <a:t>TI.2.1.1.3#08 The system SHOULD </a:t>
            </a:r>
            <a:r>
              <a:rPr lang="en-US" sz="1800" i="1" u="sng" dirty="0">
                <a:latin typeface="Arial Narrow" pitchFamily="34" charset="0"/>
              </a:rPr>
              <a:t>capture</a:t>
            </a:r>
            <a:r>
              <a:rPr lang="en-US" sz="1800" dirty="0">
                <a:latin typeface="Arial Narrow" pitchFamily="34" charset="0"/>
              </a:rPr>
              <a:t> identity of the location (i.e., network address) where Record Entry content is translated</a:t>
            </a:r>
            <a:r>
              <a:rPr lang="en-US" sz="1800" dirty="0" smtClean="0">
                <a:latin typeface="Arial Narrow" pitchFamily="34" charset="0"/>
              </a:rPr>
              <a:t>.</a:t>
            </a:r>
          </a:p>
          <a:p>
            <a:pPr>
              <a:buFont typeface="+mj-lt"/>
              <a:buAutoNum type="arabicPeriod"/>
            </a:pPr>
            <a:r>
              <a:rPr lang="en-US" sz="1800" dirty="0">
                <a:latin typeface="Arial Narrow" pitchFamily="34" charset="0"/>
              </a:rPr>
              <a:t>TI.2.1.1.3#09 IF a user initiated a Record Entry translation, THEN the system MAY </a:t>
            </a:r>
            <a:r>
              <a:rPr lang="en-US" sz="1800" i="1" u="sng" dirty="0">
                <a:latin typeface="Arial Narrow" pitchFamily="34" charset="0"/>
              </a:rPr>
              <a:t>capture</a:t>
            </a:r>
            <a:r>
              <a:rPr lang="en-US" sz="1800" dirty="0">
                <a:latin typeface="Arial Narrow" pitchFamily="34" charset="0"/>
              </a:rPr>
              <a:t> the rationale for translating Record Entry content</a:t>
            </a:r>
            <a:r>
              <a:rPr lang="en-US" sz="1800" dirty="0" smtClean="0">
                <a:latin typeface="Arial Narrow" pitchFamily="34" charset="0"/>
              </a:rPr>
              <a:t>.</a:t>
            </a:r>
          </a:p>
          <a:p>
            <a:pPr>
              <a:buFont typeface="+mj-lt"/>
              <a:buAutoNum type="arabicPeriod"/>
            </a:pPr>
            <a:r>
              <a:rPr lang="en-US" sz="1800" dirty="0">
                <a:latin typeface="Arial Narrow" pitchFamily="34" charset="0"/>
              </a:rPr>
              <a:t>TI.2.1.1.3#10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a sequence identifier for translated Record Entry content</a:t>
            </a:r>
            <a:r>
              <a:rPr lang="en-US" sz="1800" dirty="0" smtClean="0">
                <a:latin typeface="Arial Narrow" pitchFamily="34" charset="0"/>
              </a:rPr>
              <a:t>.</a:t>
            </a:r>
          </a:p>
          <a:p>
            <a:pPr>
              <a:buFont typeface="+mj-lt"/>
              <a:buAutoNum type="arabicPeriod"/>
            </a:pPr>
            <a:r>
              <a:rPr lang="en-US" sz="1800" dirty="0">
                <a:latin typeface="Arial Narrow" pitchFamily="34" charset="0"/>
              </a:rPr>
              <a:t>TI.2.1.1.3#11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the identifier and version of Translation Tools used for each translated Record Entry</a:t>
            </a:r>
            <a:r>
              <a:rPr lang="en-US" sz="1800" dirty="0" smtClean="0">
                <a:latin typeface="Arial Narrow" pitchFamily="34" charset="0"/>
              </a:rPr>
              <a:t>.</a:t>
            </a:r>
          </a:p>
          <a:p>
            <a:pPr>
              <a:buFont typeface="+mj-lt"/>
              <a:buAutoNum type="arabicPeriod"/>
            </a:pPr>
            <a:r>
              <a:rPr lang="en-US" sz="1800" dirty="0">
                <a:latin typeface="Arial Narrow" pitchFamily="34" charset="0"/>
              </a:rPr>
              <a:t>TI.2.1.1.3#12 The system </a:t>
            </a:r>
            <a:r>
              <a:rPr lang="en-US" sz="1800" b="1" dirty="0">
                <a:latin typeface="Arial Narrow" pitchFamily="34" charset="0"/>
              </a:rPr>
              <a:t>SHALL</a:t>
            </a:r>
            <a:r>
              <a:rPr lang="en-US" sz="1800" dirty="0">
                <a:latin typeface="Arial Narrow" pitchFamily="34" charset="0"/>
              </a:rPr>
              <a:t> </a:t>
            </a:r>
            <a:r>
              <a:rPr lang="en-US" sz="1800" i="1" u="sng" dirty="0">
                <a:latin typeface="Arial Narrow" pitchFamily="34" charset="0"/>
              </a:rPr>
              <a:t>capture</a:t>
            </a:r>
            <a:r>
              <a:rPr lang="en-US" sz="1800" dirty="0">
                <a:latin typeface="Arial Narrow" pitchFamily="34" charset="0"/>
              </a:rPr>
              <a:t> a reference (e.g., link, pointer) to pre-translation data for each Record Entry translation.</a:t>
            </a:r>
          </a:p>
        </p:txBody>
      </p:sp>
      <p:sp>
        <p:nvSpPr>
          <p:cNvPr id="4" name="Date Placeholder 3"/>
          <p:cNvSpPr>
            <a:spLocks noGrp="1"/>
          </p:cNvSpPr>
          <p:nvPr>
            <p:ph type="dt" sz="half" idx="10"/>
          </p:nvPr>
        </p:nvSpPr>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14</a:t>
            </a:fld>
            <a:endParaRPr lang="en-US"/>
          </a:p>
        </p:txBody>
      </p:sp>
    </p:spTree>
    <p:extLst>
      <p:ext uri="{BB962C8B-B14F-4D97-AF65-F5344CB8AC3E}">
        <p14:creationId xmlns:p14="http://schemas.microsoft.com/office/powerpoint/2010/main" val="10049877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3"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pPr>
              <a:lnSpc>
                <a:spcPct val="80000"/>
              </a:lnSpc>
            </a:pPr>
            <a:r>
              <a:rPr lang="en-US" sz="2800" b="1" dirty="0">
                <a:solidFill>
                  <a:srgbClr val="0000CC"/>
                </a:solidFill>
                <a:latin typeface="Arial" pitchFamily="34" charset="0"/>
                <a:cs typeface="Arial" pitchFamily="34" charset="0"/>
              </a:rPr>
              <a:t>RI.1.1.3 Translate Record Entry Content</a:t>
            </a:r>
            <a:br>
              <a:rPr lang="en-US" sz="2800" b="1" dirty="0">
                <a:solidFill>
                  <a:srgbClr val="0000CC"/>
                </a:solidFill>
                <a:latin typeface="Arial" pitchFamily="34" charset="0"/>
                <a:cs typeface="Arial" pitchFamily="34" charset="0"/>
              </a:rPr>
            </a:br>
            <a:r>
              <a:rPr lang="en-US" sz="2800" b="1" dirty="0">
                <a:solidFill>
                  <a:srgbClr val="0000CC"/>
                </a:solidFill>
                <a:latin typeface="Arial" pitchFamily="34" charset="0"/>
                <a:cs typeface="Arial" pitchFamily="34" charset="0"/>
              </a:rPr>
              <a:t>TI.2.1.1.3 Translate Record Entry Audit Trigger</a:t>
            </a:r>
            <a:r>
              <a:rPr lang="en-US" sz="2800" b="1" dirty="0" smtClean="0">
                <a:solidFill>
                  <a:srgbClr val="0000FF"/>
                </a:solidFill>
                <a:latin typeface="Arial" pitchFamily="34" charset="0"/>
                <a:cs typeface="Arial" pitchFamily="34" charset="0"/>
              </a:rPr>
              <a:t/>
            </a:r>
            <a:br>
              <a:rPr lang="en-US" sz="2800" b="1" dirty="0" smtClean="0">
                <a:solidFill>
                  <a:srgbClr val="0000FF"/>
                </a:solidFill>
                <a:latin typeface="Arial" pitchFamily="34" charset="0"/>
                <a:cs typeface="Arial" pitchFamily="34" charset="0"/>
              </a:rPr>
            </a:br>
            <a:r>
              <a:rPr lang="en-US" sz="2800" dirty="0" smtClean="0">
                <a:latin typeface="Arial" pitchFamily="34" charset="0"/>
                <a:cs typeface="Arial" pitchFamily="34" charset="0"/>
              </a:rPr>
              <a:t>Action Verb Hierarches</a:t>
            </a:r>
            <a:endParaRPr lang="en-US" sz="2800" dirty="0">
              <a:latin typeface="Arial" pitchFamily="34" charset="0"/>
              <a:cs typeface="Arial" pitchFamily="34" charset="0"/>
            </a:endParaRPr>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8/28/2012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15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027625890"/>
              </p:ext>
            </p:extLst>
          </p:nvPr>
        </p:nvGraphicFramePr>
        <p:xfrm>
          <a:off x="2" y="1219200"/>
          <a:ext cx="9143997" cy="5008001"/>
        </p:xfrm>
        <a:graphic>
          <a:graphicData uri="http://schemas.openxmlformats.org/drawingml/2006/table">
            <a:tbl>
              <a:tblPr firstRow="1" firstCol="1" bandRow="1" bandCol="1">
                <a:tableStyleId>{5C22544A-7EE6-4342-B048-85BDC9FD1C3A}</a:tableStyleId>
              </a:tblPr>
              <a:tblGrid>
                <a:gridCol w="838198"/>
                <a:gridCol w="838200"/>
                <a:gridCol w="914400"/>
                <a:gridCol w="762000"/>
                <a:gridCol w="762000"/>
                <a:gridCol w="685800"/>
                <a:gridCol w="762000"/>
                <a:gridCol w="1143000"/>
                <a:gridCol w="762000"/>
                <a:gridCol w="685800"/>
                <a:gridCol w="990599"/>
              </a:tblGrid>
              <a:tr h="345479">
                <a:tc gridSpan="11">
                  <a:txBody>
                    <a:bodyPr/>
                    <a:lstStyle/>
                    <a:p>
                      <a:pPr marL="0" marR="0" algn="ctr">
                        <a:spcBef>
                          <a:spcPts val="300"/>
                        </a:spcBef>
                        <a:spcAft>
                          <a:spcPts val="300"/>
                        </a:spcAft>
                      </a:pPr>
                      <a:r>
                        <a:rPr lang="en-US" sz="2800" b="0" dirty="0">
                          <a:solidFill>
                            <a:schemeClr val="tx1"/>
                          </a:solidFill>
                          <a:effectLst/>
                          <a:latin typeface="Arial Narrow" pitchFamily="34" charset="0"/>
                        </a:rPr>
                        <a:t>Manage (Data)</a:t>
                      </a:r>
                      <a:endParaRPr lang="en-US" sz="3600" b="0" dirty="0">
                        <a:solidFill>
                          <a:schemeClr val="tx1"/>
                        </a:solidFill>
                        <a:effectLst/>
                        <a:latin typeface="Arial Narrow" pitchFamily="34"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8680">
                <a:tc>
                  <a:txBody>
                    <a:bodyPr/>
                    <a:lstStyle/>
                    <a:p>
                      <a:pPr marL="0" marR="0" algn="ctr">
                        <a:spcBef>
                          <a:spcPts val="300"/>
                        </a:spcBef>
                        <a:spcAft>
                          <a:spcPts val="300"/>
                        </a:spcAft>
                      </a:pPr>
                      <a:r>
                        <a:rPr lang="en-US" sz="1600">
                          <a:effectLst/>
                        </a:rPr>
                        <a:t>Capture</a:t>
                      </a:r>
                      <a:endParaRPr lang="en-US" sz="2000" b="1">
                        <a:effectLst/>
                        <a:latin typeface="Arial"/>
                        <a:ea typeface="Times New Roman"/>
                      </a:endParaRPr>
                    </a:p>
                  </a:txBody>
                  <a:tcPr marL="68580" marR="68580" marT="0" marB="0" anchor="ctr"/>
                </a:tc>
                <a:tc gridSpan="3">
                  <a:txBody>
                    <a:bodyPr/>
                    <a:lstStyle/>
                    <a:p>
                      <a:pPr marL="0" marR="0" algn="ctr">
                        <a:spcBef>
                          <a:spcPts val="300"/>
                        </a:spcBef>
                        <a:spcAft>
                          <a:spcPts val="300"/>
                        </a:spcAft>
                      </a:pPr>
                      <a:r>
                        <a:rPr lang="en-US" sz="1600" b="1" dirty="0">
                          <a:solidFill>
                            <a:schemeClr val="tx1"/>
                          </a:solidFill>
                          <a:effectLst/>
                          <a:latin typeface="Arial Narrow" pitchFamily="34" charset="0"/>
                        </a:rPr>
                        <a:t>Maintain</a:t>
                      </a:r>
                      <a:endParaRPr lang="en-US" sz="2000" b="1" dirty="0">
                        <a:solidFill>
                          <a:schemeClr val="tx1"/>
                        </a:solidFill>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600" b="1" dirty="0">
                          <a:solidFill>
                            <a:schemeClr val="tx1"/>
                          </a:solidFill>
                          <a:effectLst/>
                          <a:latin typeface="Arial Narrow" pitchFamily="34" charset="0"/>
                        </a:rPr>
                        <a:t>Render</a:t>
                      </a:r>
                      <a:endParaRPr lang="en-US" sz="2000" b="1" dirty="0">
                        <a:solidFill>
                          <a:schemeClr val="tx1"/>
                        </a:solidFill>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600" b="0" dirty="0">
                          <a:effectLst/>
                          <a:latin typeface="Arial Narrow" pitchFamily="34" charset="0"/>
                        </a:rPr>
                        <a:t>Exchange</a:t>
                      </a:r>
                      <a:endParaRPr lang="en-US" sz="2000" b="0" dirty="0">
                        <a:effectLst/>
                        <a:latin typeface="Arial Narrow" pitchFamily="34" charset="0"/>
                        <a:ea typeface="Times New Roman"/>
                      </a:endParaRPr>
                    </a:p>
                  </a:txBody>
                  <a:tcPr marL="68580" marR="68580" marT="0" marB="0" anchor="ctr"/>
                </a:tc>
                <a:tc gridSpan="2">
                  <a:txBody>
                    <a:bodyPr/>
                    <a:lstStyle/>
                    <a:p>
                      <a:pPr marL="0" marR="0" algn="ctr">
                        <a:spcBef>
                          <a:spcPts val="300"/>
                        </a:spcBef>
                        <a:spcAft>
                          <a:spcPts val="300"/>
                        </a:spcAft>
                      </a:pPr>
                      <a:r>
                        <a:rPr lang="en-US" sz="1600">
                          <a:effectLst/>
                          <a:latin typeface="Arial Narrow" pitchFamily="34" charset="0"/>
                        </a:rPr>
                        <a:t>Determine</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a:txBody>
                    <a:bodyPr/>
                    <a:lstStyle/>
                    <a:p>
                      <a:pPr marL="0" marR="0" algn="ctr">
                        <a:spcBef>
                          <a:spcPts val="300"/>
                        </a:spcBef>
                        <a:spcAft>
                          <a:spcPts val="300"/>
                        </a:spcAft>
                      </a:pPr>
                      <a:r>
                        <a:rPr lang="en-US" sz="1600" dirty="0">
                          <a:effectLst/>
                          <a:latin typeface="Arial Narrow" pitchFamily="34" charset="0"/>
                        </a:rPr>
                        <a:t>Manage-Data-Visibility</a:t>
                      </a:r>
                      <a:endParaRPr lang="en-US" sz="2000" b="1" dirty="0">
                        <a:effectLst/>
                        <a:latin typeface="Arial Narrow" pitchFamily="34" charset="0"/>
                        <a:ea typeface="Times New Roman"/>
                      </a:endParaRPr>
                    </a:p>
                  </a:txBody>
                  <a:tcPr marL="68580" marR="68580" marT="0" marB="0"/>
                </a:tc>
              </a:tr>
              <a:tr h="618767">
                <a:tc rowSpan="2">
                  <a:txBody>
                    <a:bodyPr/>
                    <a:lstStyle/>
                    <a:p>
                      <a:pPr marL="0" marR="0">
                        <a:spcBef>
                          <a:spcPts val="0"/>
                        </a:spcBef>
                        <a:spcAft>
                          <a:spcPts val="0"/>
                        </a:spcAft>
                      </a:pPr>
                      <a:r>
                        <a:rPr lang="pt-BR" sz="1400">
                          <a:effectLst/>
                        </a:rPr>
                        <a:t>Auto-Populate</a:t>
                      </a:r>
                      <a:endParaRPr lang="en-US" sz="1400">
                        <a:effectLst/>
                      </a:endParaRPr>
                    </a:p>
                    <a:p>
                      <a:pPr marL="0" marR="0">
                        <a:spcBef>
                          <a:spcPts val="0"/>
                        </a:spcBef>
                        <a:spcAft>
                          <a:spcPts val="0"/>
                        </a:spcAft>
                      </a:pPr>
                      <a:r>
                        <a:rPr lang="pt-BR" sz="1400">
                          <a:effectLst/>
                        </a:rPr>
                        <a:t>Enter</a:t>
                      </a:r>
                      <a:endParaRPr lang="en-US" sz="1400">
                        <a:effectLst/>
                      </a:endParaRPr>
                    </a:p>
                    <a:p>
                      <a:pPr marL="0" marR="0">
                        <a:spcBef>
                          <a:spcPts val="0"/>
                        </a:spcBef>
                        <a:spcAft>
                          <a:spcPts val="0"/>
                        </a:spcAft>
                      </a:pPr>
                      <a:r>
                        <a:rPr lang="pt-BR" sz="1400">
                          <a:effectLst/>
                        </a:rPr>
                        <a:t>Import</a:t>
                      </a:r>
                      <a:endParaRPr lang="en-US" sz="1400">
                        <a:effectLst/>
                      </a:endParaRPr>
                    </a:p>
                    <a:p>
                      <a:pPr marL="0" marR="0">
                        <a:spcBef>
                          <a:spcPts val="0"/>
                        </a:spcBef>
                        <a:spcAft>
                          <a:spcPts val="0"/>
                        </a:spcAft>
                      </a:pPr>
                      <a:r>
                        <a:rPr lang="pt-BR" sz="1400">
                          <a:effectLst/>
                        </a:rPr>
                        <a:t>Receive</a:t>
                      </a:r>
                      <a:endParaRPr lang="en-US" sz="1400">
                        <a:effectLst/>
                        <a:latin typeface="Calibri"/>
                        <a:ea typeface="Times New Roman"/>
                        <a:cs typeface="Calibri"/>
                      </a:endParaRPr>
                    </a:p>
                  </a:txBody>
                  <a:tcPr marL="68580" marR="68580" marT="0" marB="0"/>
                </a:tc>
                <a:tc>
                  <a:txBody>
                    <a:bodyPr/>
                    <a:lstStyle/>
                    <a:p>
                      <a:pPr marL="0" marR="0">
                        <a:spcBef>
                          <a:spcPts val="0"/>
                        </a:spcBef>
                        <a:spcAft>
                          <a:spcPts val="0"/>
                        </a:spcAft>
                      </a:pPr>
                      <a:r>
                        <a:rPr lang="pt-BR" sz="1400" b="0" dirty="0" smtClean="0">
                          <a:effectLst/>
                          <a:latin typeface="Arial Narrow" pitchFamily="34" charset="0"/>
                        </a:rPr>
                        <a:t>Store</a:t>
                      </a:r>
                    </a:p>
                  </a:txBody>
                  <a:tcPr marL="68580" marR="68580" marT="0" marB="0"/>
                </a:tc>
                <a:tc>
                  <a:txBody>
                    <a:bodyPr/>
                    <a:lstStyle/>
                    <a:p>
                      <a:pPr marL="0" marR="0">
                        <a:spcBef>
                          <a:spcPts val="0"/>
                        </a:spcBef>
                        <a:spcAft>
                          <a:spcPts val="0"/>
                        </a:spcAft>
                      </a:pPr>
                      <a:r>
                        <a:rPr lang="pt-BR" sz="1400">
                          <a:effectLst/>
                          <a:latin typeface="Arial Narrow" pitchFamily="34" charset="0"/>
                        </a:rPr>
                        <a:t>Update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Remove</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Extract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Present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b="0" dirty="0">
                          <a:solidFill>
                            <a:schemeClr val="accent6">
                              <a:lumMod val="75000"/>
                            </a:schemeClr>
                          </a:solidFill>
                          <a:effectLst/>
                          <a:latin typeface="Arial Narrow" pitchFamily="34" charset="0"/>
                        </a:rPr>
                        <a:t>Transmit</a:t>
                      </a:r>
                      <a:endParaRPr lang="en-US" sz="1400" b="0" dirty="0">
                        <a:solidFill>
                          <a:schemeClr val="accent6">
                            <a:lumMod val="75000"/>
                          </a:schemeClr>
                        </a:solidFill>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Import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Receive</a:t>
                      </a:r>
                      <a:endParaRPr lang="en-US" sz="1400" dirty="0">
                        <a:effectLst/>
                        <a:latin typeface="Arial Narrow" pitchFamily="34" charset="0"/>
                      </a:endParaRPr>
                    </a:p>
                    <a:p>
                      <a:pPr marL="0" marR="0">
                        <a:spcBef>
                          <a:spcPts val="0"/>
                        </a:spcBef>
                        <a:spcAft>
                          <a:spcPts val="0"/>
                        </a:spcAft>
                      </a:pPr>
                      <a:r>
                        <a:rPr lang="pt-BR" sz="1400" b="0" dirty="0" smtClean="0">
                          <a:solidFill>
                            <a:schemeClr val="accent6">
                              <a:lumMod val="75000"/>
                            </a:schemeClr>
                          </a:solidFill>
                          <a:effectLst/>
                          <a:latin typeface="Arial Narrow" pitchFamily="34" charset="0"/>
                        </a:rPr>
                        <a:t>Transmit</a:t>
                      </a:r>
                    </a:p>
                  </a:txBody>
                  <a:tcPr marL="68580" marR="68580" marT="0" marB="0"/>
                </a:tc>
                <a:tc rowSpan="2">
                  <a:txBody>
                    <a:bodyPr/>
                    <a:lstStyle/>
                    <a:p>
                      <a:pPr marL="0" marR="0">
                        <a:spcBef>
                          <a:spcPts val="0"/>
                        </a:spcBef>
                        <a:spcAft>
                          <a:spcPts val="0"/>
                        </a:spcAft>
                      </a:pPr>
                      <a:r>
                        <a:rPr lang="pt-BR" sz="1400">
                          <a:effectLst/>
                          <a:latin typeface="Arial Narrow" pitchFamily="34" charset="0"/>
                        </a:rPr>
                        <a:t>Analyze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Decide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b="0" dirty="0">
                          <a:effectLst/>
                          <a:latin typeface="Arial Narrow" pitchFamily="34" charset="0"/>
                        </a:rPr>
                        <a:t>De-Identify</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Hide</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Mask</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Re-Identify</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Unhide</a:t>
                      </a:r>
                      <a:endParaRPr lang="en-US" sz="1400" b="0" dirty="0">
                        <a:effectLst/>
                        <a:latin typeface="Arial Narrow" pitchFamily="34" charset="0"/>
                      </a:endParaRPr>
                    </a:p>
                    <a:p>
                      <a:pPr marL="0" marR="0">
                        <a:spcBef>
                          <a:spcPts val="0"/>
                        </a:spcBef>
                        <a:spcAft>
                          <a:spcPts val="0"/>
                        </a:spcAft>
                      </a:pPr>
                      <a:r>
                        <a:rPr lang="pt-BR" sz="1400" b="0" dirty="0" smtClean="0">
                          <a:effectLst/>
                          <a:latin typeface="Arial Narrow" pitchFamily="34" charset="0"/>
                        </a:rPr>
                        <a:t>Unmask</a:t>
                      </a:r>
                    </a:p>
                  </a:txBody>
                  <a:tcPr marL="68580" marR="68580" marT="0" marB="0"/>
                </a:tc>
              </a:tr>
              <a:tr h="3093834">
                <a:tc vMerge="1">
                  <a:txBody>
                    <a:bodyPr/>
                    <a:lstStyle/>
                    <a:p>
                      <a:endParaRPr lang="en-US"/>
                    </a:p>
                  </a:txBody>
                  <a:tcPr/>
                </a:tc>
                <a:tc>
                  <a:txBody>
                    <a:bodyPr/>
                    <a:lstStyle/>
                    <a:p>
                      <a:pPr marL="0" marR="0">
                        <a:spcBef>
                          <a:spcPts val="0"/>
                        </a:spcBef>
                        <a:spcAft>
                          <a:spcPts val="0"/>
                        </a:spcAft>
                      </a:pPr>
                      <a:r>
                        <a:rPr lang="pt-BR" sz="1400" b="0" dirty="0">
                          <a:effectLst/>
                          <a:latin typeface="Arial Narrow" pitchFamily="34" charset="0"/>
                        </a:rPr>
                        <a:t>Archive</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Backup</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Decrypt</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Encrypt</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Recover</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Restore</a:t>
                      </a:r>
                      <a:endParaRPr lang="en-US" sz="1400" b="0" dirty="0">
                        <a:effectLst/>
                        <a:latin typeface="Arial Narrow" pitchFamily="34" charset="0"/>
                      </a:endParaRPr>
                    </a:p>
                    <a:p>
                      <a:pPr marL="0" marR="0">
                        <a:spcBef>
                          <a:spcPts val="0"/>
                        </a:spcBef>
                        <a:spcAft>
                          <a:spcPts val="0"/>
                        </a:spcAft>
                      </a:pPr>
                      <a:r>
                        <a:rPr lang="pt-BR" sz="1400" b="0" dirty="0" smtClean="0">
                          <a:effectLst/>
                          <a:latin typeface="Arial Narrow" pitchFamily="34" charset="0"/>
                        </a:rPr>
                        <a:t>Save</a:t>
                      </a:r>
                    </a:p>
                    <a:p>
                      <a:pPr marL="0" marR="0">
                        <a:spcBef>
                          <a:spcPts val="0"/>
                        </a:spcBef>
                        <a:spcAft>
                          <a:spcPts val="0"/>
                        </a:spcAft>
                      </a:pPr>
                      <a:r>
                        <a:rPr lang="pt-BR" sz="1400" b="1" dirty="0" smtClean="0">
                          <a:solidFill>
                            <a:srgbClr val="0000CC"/>
                          </a:solidFill>
                          <a:effectLst/>
                          <a:latin typeface="Arial Narrow" pitchFamily="34" charset="0"/>
                        </a:rPr>
                        <a:t>Capture</a:t>
                      </a:r>
                    </a:p>
                  </a:txBody>
                  <a:tcPr marL="68580" marR="68580" marT="0" marB="0"/>
                </a:tc>
                <a:tc>
                  <a:txBody>
                    <a:bodyPr/>
                    <a:lstStyle/>
                    <a:p>
                      <a:pPr marL="0" marR="0">
                        <a:spcBef>
                          <a:spcPts val="0"/>
                        </a:spcBef>
                        <a:spcAft>
                          <a:spcPts val="0"/>
                        </a:spcAft>
                      </a:pPr>
                      <a:r>
                        <a:rPr lang="pt-BR" sz="1400" b="0" dirty="0">
                          <a:solidFill>
                            <a:schemeClr val="tx1"/>
                          </a:solidFill>
                          <a:effectLst/>
                          <a:latin typeface="Arial Narrow" pitchFamily="34" charset="0"/>
                        </a:rPr>
                        <a:t>Annotate</a:t>
                      </a:r>
                      <a:endParaRPr lang="en-US" sz="1400" b="0" dirty="0">
                        <a:solidFill>
                          <a:schemeClr val="tx1"/>
                        </a:solidFill>
                        <a:effectLst/>
                        <a:latin typeface="Arial Narrow" pitchFamily="34" charset="0"/>
                      </a:endParaRPr>
                    </a:p>
                    <a:p>
                      <a:pPr marL="0" marR="0">
                        <a:spcBef>
                          <a:spcPts val="0"/>
                        </a:spcBef>
                        <a:spcAft>
                          <a:spcPts val="0"/>
                        </a:spcAft>
                      </a:pPr>
                      <a:r>
                        <a:rPr lang="pt-BR" sz="1400" b="0" dirty="0">
                          <a:effectLst/>
                          <a:latin typeface="Arial Narrow" pitchFamily="34" charset="0"/>
                        </a:rPr>
                        <a:t>Attest</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Edit</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Harmonize</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Integrate</a:t>
                      </a:r>
                      <a:endParaRPr lang="en-US" sz="1400" b="0" dirty="0">
                        <a:effectLst/>
                        <a:latin typeface="Arial Narrow" pitchFamily="34" charset="0"/>
                      </a:endParaRPr>
                    </a:p>
                    <a:p>
                      <a:pPr marL="0" marR="0">
                        <a:spcBef>
                          <a:spcPts val="0"/>
                        </a:spcBef>
                        <a:spcAft>
                          <a:spcPts val="0"/>
                        </a:spcAft>
                      </a:pPr>
                      <a:r>
                        <a:rPr lang="pt-BR" sz="1400" b="0" dirty="0">
                          <a:effectLst/>
                          <a:latin typeface="Arial Narrow" pitchFamily="34" charset="0"/>
                        </a:rPr>
                        <a:t>Link</a:t>
                      </a:r>
                      <a:endParaRPr lang="en-US" sz="1400" b="0" dirty="0">
                        <a:effectLst/>
                        <a:latin typeface="Arial Narrow" pitchFamily="34" charset="0"/>
                      </a:endParaRPr>
                    </a:p>
                    <a:p>
                      <a:pPr marL="0" marR="0">
                        <a:spcBef>
                          <a:spcPts val="0"/>
                        </a:spcBef>
                        <a:spcAft>
                          <a:spcPts val="0"/>
                        </a:spcAft>
                      </a:pPr>
                      <a:r>
                        <a:rPr lang="pt-BR" sz="1400" b="0" dirty="0" smtClean="0">
                          <a:effectLst/>
                          <a:latin typeface="Arial Narrow" pitchFamily="34" charset="0"/>
                        </a:rPr>
                        <a:t>Tag</a:t>
                      </a:r>
                    </a:p>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solidFill>
                            <a:srgbClr val="0000CC"/>
                          </a:solidFill>
                          <a:effectLst/>
                          <a:latin typeface="Arial Narrow" pitchFamily="34" charset="0"/>
                        </a:rPr>
                        <a:t>Audit</a:t>
                      </a:r>
                    </a:p>
                    <a:p>
                      <a:pPr marL="0" marR="0">
                        <a:spcBef>
                          <a:spcPts val="0"/>
                        </a:spcBef>
                        <a:spcAft>
                          <a:spcPts val="0"/>
                        </a:spcAft>
                      </a:pPr>
                      <a:r>
                        <a:rPr lang="pt-BR" sz="1400" b="1" dirty="0" smtClean="0">
                          <a:solidFill>
                            <a:srgbClr val="0000CC"/>
                          </a:solidFill>
                          <a:effectLst/>
                          <a:latin typeface="Arial Narrow" pitchFamily="34" charset="0"/>
                        </a:rPr>
                        <a:t>Conform</a:t>
                      </a:r>
                    </a:p>
                    <a:p>
                      <a:pPr marL="0" marR="0">
                        <a:spcBef>
                          <a:spcPts val="0"/>
                        </a:spcBef>
                        <a:spcAft>
                          <a:spcPts val="0"/>
                        </a:spcAft>
                      </a:pPr>
                      <a:r>
                        <a:rPr lang="pt-BR" sz="1400" b="1" dirty="0" smtClean="0">
                          <a:solidFill>
                            <a:srgbClr val="0000CC"/>
                          </a:solidFill>
                          <a:effectLst/>
                          <a:latin typeface="Arial Narrow" pitchFamily="34" charset="0"/>
                        </a:rPr>
                        <a:t>Translate</a:t>
                      </a:r>
                    </a:p>
                    <a:p>
                      <a:pPr marL="0" marR="0">
                        <a:spcBef>
                          <a:spcPts val="0"/>
                        </a:spcBef>
                        <a:spcAft>
                          <a:spcPts val="0"/>
                        </a:spcAft>
                      </a:pPr>
                      <a:r>
                        <a:rPr lang="pt-BR" sz="1400" b="1" dirty="0" smtClean="0">
                          <a:solidFill>
                            <a:srgbClr val="0000CC"/>
                          </a:solidFill>
                          <a:effectLst/>
                          <a:latin typeface="Arial Narrow" pitchFamily="34" charset="0"/>
                        </a:rPr>
                        <a:t>Version</a:t>
                      </a:r>
                    </a:p>
                  </a:txBody>
                  <a:tcPr marL="68580" marR="68580" marT="0" marB="0"/>
                </a:tc>
                <a:tc>
                  <a:txBody>
                    <a:bodyPr/>
                    <a:lstStyle/>
                    <a:p>
                      <a:pPr marL="0" marR="0">
                        <a:spcBef>
                          <a:spcPts val="0"/>
                        </a:spcBef>
                        <a:spcAft>
                          <a:spcPts val="0"/>
                        </a:spcAft>
                      </a:pPr>
                      <a:r>
                        <a:rPr lang="pt-BR" sz="1400" dirty="0">
                          <a:effectLst/>
                          <a:latin typeface="Arial Narrow" pitchFamily="34" charset="0"/>
                        </a:rPr>
                        <a:t>Delete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Purge</a:t>
                      </a:r>
                      <a:endParaRPr lang="en-US" sz="1400" dirty="0">
                        <a:effectLst/>
                        <a:latin typeface="Arial Narrow" pitchFamily="34" charset="0"/>
                        <a:ea typeface="Times New Roman"/>
                        <a:cs typeface="Calibri"/>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
        <p:nvSpPr>
          <p:cNvPr id="8" name="TextBox 7"/>
          <p:cNvSpPr txBox="1"/>
          <p:nvPr/>
        </p:nvSpPr>
        <p:spPr>
          <a:xfrm>
            <a:off x="2979575" y="5325070"/>
            <a:ext cx="6172200" cy="923330"/>
          </a:xfrm>
          <a:prstGeom prst="rect">
            <a:avLst/>
          </a:prstGeom>
          <a:noFill/>
        </p:spPr>
        <p:txBody>
          <a:bodyPr wrap="square" rtlCol="0">
            <a:spAutoFit/>
          </a:bodyPr>
          <a:lstStyle/>
          <a:p>
            <a:pPr marL="285750" indent="-285750">
              <a:buFont typeface="Arial" pitchFamily="34" charset="0"/>
              <a:buChar char="•"/>
            </a:pPr>
            <a:r>
              <a:rPr lang="en-US" b="1" dirty="0" smtClean="0">
                <a:latin typeface="Arial Narrow" pitchFamily="34" charset="0"/>
              </a:rPr>
              <a:t>Black Bold </a:t>
            </a:r>
            <a:r>
              <a:rPr lang="en-US" dirty="0" smtClean="0">
                <a:latin typeface="Arial Narrow" pitchFamily="34" charset="0"/>
              </a:rPr>
              <a:t>= Maps to Conformance Criteria (CC)</a:t>
            </a:r>
          </a:p>
          <a:p>
            <a:pPr marL="285750" indent="-285750">
              <a:buFont typeface="Arial" pitchFamily="34" charset="0"/>
              <a:buChar char="•"/>
            </a:pPr>
            <a:r>
              <a:rPr lang="en-US" b="1" dirty="0" smtClean="0">
                <a:solidFill>
                  <a:srgbClr val="0000CC"/>
                </a:solidFill>
                <a:latin typeface="Arial Narrow" pitchFamily="34" charset="0"/>
              </a:rPr>
              <a:t>Blue Bold </a:t>
            </a:r>
            <a:r>
              <a:rPr lang="en-US" dirty="0" smtClean="0">
                <a:latin typeface="Arial Narrow" pitchFamily="34" charset="0"/>
              </a:rPr>
              <a:t>= included in CC; but missing in verb hierarchy</a:t>
            </a:r>
          </a:p>
          <a:p>
            <a:pPr marL="285750" indent="-285750">
              <a:buFont typeface="Arial" pitchFamily="34" charset="0"/>
              <a:buChar char="•"/>
            </a:pPr>
            <a:r>
              <a:rPr lang="en-US" b="1" dirty="0" smtClean="0">
                <a:solidFill>
                  <a:schemeClr val="accent6">
                    <a:lumMod val="75000"/>
                  </a:schemeClr>
                </a:solidFill>
                <a:latin typeface="Arial Narrow" pitchFamily="34" charset="0"/>
              </a:rPr>
              <a:t>Orange</a:t>
            </a:r>
            <a:r>
              <a:rPr lang="en-US" dirty="0" smtClean="0">
                <a:latin typeface="Arial Narrow" pitchFamily="34" charset="0"/>
              </a:rPr>
              <a:t> – duplicate verbs </a:t>
            </a:r>
            <a:endParaRPr lang="en-US" dirty="0"/>
          </a:p>
        </p:txBody>
      </p:sp>
    </p:spTree>
    <p:extLst>
      <p:ext uri="{BB962C8B-B14F-4D97-AF65-F5344CB8AC3E}">
        <p14:creationId xmlns:p14="http://schemas.microsoft.com/office/powerpoint/2010/main" val="293926065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3"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2"/>
            <a:ext cx="9144000" cy="880188"/>
          </a:xfrm>
        </p:spPr>
        <p:txBody>
          <a:bodyPr>
            <a:normAutofit fontScale="90000"/>
          </a:bodyPr>
          <a:lstStyle/>
          <a:p>
            <a:pPr>
              <a:lnSpc>
                <a:spcPct val="80000"/>
              </a:lnSpc>
            </a:pPr>
            <a:r>
              <a:rPr lang="en-US" sz="2800" b="1" dirty="0">
                <a:solidFill>
                  <a:srgbClr val="0000CC"/>
                </a:solidFill>
                <a:latin typeface="Arial Narrow" pitchFamily="34" charset="0"/>
              </a:rPr>
              <a:t>RI.1.1.3 Translate Record Entry </a:t>
            </a:r>
            <a:r>
              <a:rPr lang="en-US" sz="2800" b="1" dirty="0" smtClean="0">
                <a:solidFill>
                  <a:srgbClr val="0000CC"/>
                </a:solidFill>
                <a:latin typeface="Arial Narrow" pitchFamily="34" charset="0"/>
              </a:rPr>
              <a:t>Content</a:t>
            </a:r>
            <a:br>
              <a:rPr lang="en-US" sz="2800" b="1" dirty="0" smtClean="0">
                <a:solidFill>
                  <a:srgbClr val="0000CC"/>
                </a:solidFill>
                <a:latin typeface="Arial Narrow" pitchFamily="34" charset="0"/>
              </a:rPr>
            </a:br>
            <a:r>
              <a:rPr lang="en-US" sz="2800" b="1" dirty="0">
                <a:solidFill>
                  <a:srgbClr val="0000CC"/>
                </a:solidFill>
                <a:latin typeface="Arial" pitchFamily="34" charset="0"/>
                <a:cs typeface="Arial" pitchFamily="34" charset="0"/>
              </a:rPr>
              <a:t>TI.2.1.1.3 Translate Record Entry Audit Trigger</a:t>
            </a:r>
            <a:r>
              <a:rPr lang="en-US" sz="2800" b="1" dirty="0" smtClean="0">
                <a:solidFill>
                  <a:srgbClr val="0000CC"/>
                </a:solidFill>
              </a:rPr>
              <a:t/>
            </a:r>
            <a:br>
              <a:rPr lang="en-US" sz="2800" b="1" dirty="0" smtClean="0">
                <a:solidFill>
                  <a:srgbClr val="0000CC"/>
                </a:solidFill>
              </a:rPr>
            </a:br>
            <a:r>
              <a:rPr lang="en-US" sz="2800" dirty="0" smtClean="0"/>
              <a:t>Issues, Actions, Recommendations, Observations &amp; Conclusions</a:t>
            </a:r>
            <a:endParaRPr lang="en-US" sz="2800" dirty="0"/>
          </a:p>
        </p:txBody>
      </p:sp>
      <p:sp>
        <p:nvSpPr>
          <p:cNvPr id="3" name="Content Placeholder 2"/>
          <p:cNvSpPr>
            <a:spLocks noGrp="1"/>
          </p:cNvSpPr>
          <p:nvPr>
            <p:ph idx="1"/>
          </p:nvPr>
        </p:nvSpPr>
        <p:spPr>
          <a:xfrm>
            <a:off x="0" y="990601"/>
            <a:ext cx="9144000" cy="5410200"/>
          </a:xfrm>
        </p:spPr>
        <p:txBody>
          <a:bodyPr>
            <a:normAutofit/>
          </a:bodyPr>
          <a:lstStyle/>
          <a:p>
            <a:r>
              <a:rPr lang="en-US" sz="2400" dirty="0">
                <a:latin typeface="Arial Narrow" pitchFamily="34" charset="0"/>
              </a:rPr>
              <a:t>EHR-S FM 2.0 should use verbs, such as “manage”,  in the RI and TI functions; where, verbs are modeled as activities and nouns are modeled as classes. This verb/noun convention was followed in CP, CPS  and AS.  </a:t>
            </a:r>
            <a:endParaRPr lang="en-US" sz="2400" dirty="0" smtClean="0">
              <a:latin typeface="Arial Narrow" pitchFamily="34" charset="0"/>
            </a:endParaRPr>
          </a:p>
          <a:p>
            <a:pPr lvl="1"/>
            <a:r>
              <a:rPr lang="en-US" sz="2000" dirty="0">
                <a:latin typeface="Arial Narrow" pitchFamily="34" charset="0"/>
              </a:rPr>
              <a:t>RI.1 </a:t>
            </a:r>
            <a:r>
              <a:rPr lang="en-US" sz="2000" b="1" dirty="0" smtClean="0">
                <a:solidFill>
                  <a:srgbClr val="0000CC"/>
                </a:solidFill>
                <a:latin typeface="Arial Narrow" pitchFamily="34" charset="0"/>
              </a:rPr>
              <a:t>Manage</a:t>
            </a:r>
            <a:r>
              <a:rPr lang="en-US" sz="2000" dirty="0" smtClean="0">
                <a:latin typeface="Arial Narrow" pitchFamily="34" charset="0"/>
              </a:rPr>
              <a:t> Record </a:t>
            </a:r>
            <a:r>
              <a:rPr lang="en-US" sz="2000" dirty="0">
                <a:latin typeface="Arial Narrow" pitchFamily="34" charset="0"/>
              </a:rPr>
              <a:t>Lifecycle and </a:t>
            </a:r>
            <a:r>
              <a:rPr lang="en-US" sz="2000" dirty="0" smtClean="0">
                <a:latin typeface="Arial Narrow" pitchFamily="34" charset="0"/>
              </a:rPr>
              <a:t>Lifespan</a:t>
            </a:r>
          </a:p>
          <a:p>
            <a:pPr lvl="1"/>
            <a:r>
              <a:rPr lang="en-US" sz="2000" dirty="0" smtClean="0">
                <a:latin typeface="Arial Narrow" pitchFamily="34" charset="0"/>
              </a:rPr>
              <a:t>RI.2</a:t>
            </a:r>
            <a:r>
              <a:rPr lang="en-US" sz="2000" dirty="0">
                <a:latin typeface="Arial Narrow" pitchFamily="34" charset="0"/>
              </a:rPr>
              <a:t> </a:t>
            </a:r>
            <a:r>
              <a:rPr lang="en-US" sz="2000" b="1" dirty="0">
                <a:solidFill>
                  <a:srgbClr val="0000CC"/>
                </a:solidFill>
                <a:latin typeface="Arial Narrow" pitchFamily="34" charset="0"/>
              </a:rPr>
              <a:t>Manage</a:t>
            </a:r>
            <a:r>
              <a:rPr lang="en-US" sz="2000" dirty="0" smtClean="0">
                <a:latin typeface="Arial Narrow" pitchFamily="34" charset="0"/>
              </a:rPr>
              <a:t> </a:t>
            </a:r>
            <a:r>
              <a:rPr lang="en-US" sz="2000" dirty="0">
                <a:latin typeface="Arial Narrow" pitchFamily="34" charset="0"/>
              </a:rPr>
              <a:t>Record </a:t>
            </a:r>
            <a:r>
              <a:rPr lang="en-US" sz="2000" dirty="0" smtClean="0">
                <a:latin typeface="Arial Narrow" pitchFamily="34" charset="0"/>
              </a:rPr>
              <a:t>Synchronization</a:t>
            </a:r>
          </a:p>
          <a:p>
            <a:pPr lvl="1"/>
            <a:r>
              <a:rPr lang="en-US" sz="2000" dirty="0" smtClean="0">
                <a:latin typeface="Arial Narrow" pitchFamily="34" charset="0"/>
              </a:rPr>
              <a:t>RI.3</a:t>
            </a:r>
            <a:r>
              <a:rPr lang="en-US" sz="2000" dirty="0">
                <a:latin typeface="Arial Narrow" pitchFamily="34" charset="0"/>
              </a:rPr>
              <a:t> </a:t>
            </a:r>
            <a:r>
              <a:rPr lang="en-US" sz="2000" b="1" dirty="0">
                <a:solidFill>
                  <a:srgbClr val="0000CC"/>
                </a:solidFill>
                <a:latin typeface="Arial Narrow" pitchFamily="34" charset="0"/>
              </a:rPr>
              <a:t>Manage</a:t>
            </a:r>
            <a:r>
              <a:rPr lang="en-US" sz="2000" dirty="0" smtClean="0">
                <a:latin typeface="Arial Narrow" pitchFamily="34" charset="0"/>
              </a:rPr>
              <a:t> </a:t>
            </a:r>
            <a:r>
              <a:rPr lang="en-US" sz="2000" dirty="0">
                <a:latin typeface="Arial Narrow" pitchFamily="34" charset="0"/>
              </a:rPr>
              <a:t>Record Archive and </a:t>
            </a:r>
            <a:r>
              <a:rPr lang="en-US" sz="2000" dirty="0" smtClean="0">
                <a:latin typeface="Arial Narrow" pitchFamily="34" charset="0"/>
              </a:rPr>
              <a:t>Restore</a:t>
            </a:r>
          </a:p>
          <a:p>
            <a:pPr lvl="1"/>
            <a:r>
              <a:rPr lang="en-US" sz="2000" dirty="0" smtClean="0">
                <a:latin typeface="Arial Narrow" pitchFamily="34" charset="0"/>
              </a:rPr>
              <a:t>TI.1</a:t>
            </a:r>
            <a:r>
              <a:rPr lang="en-US" sz="2000" dirty="0">
                <a:latin typeface="Arial Narrow" pitchFamily="34" charset="0"/>
              </a:rPr>
              <a:t> </a:t>
            </a:r>
            <a:r>
              <a:rPr lang="en-US" sz="2000" b="1" dirty="0">
                <a:solidFill>
                  <a:srgbClr val="0000CC"/>
                </a:solidFill>
                <a:latin typeface="Arial Narrow" pitchFamily="34" charset="0"/>
              </a:rPr>
              <a:t>Manage</a:t>
            </a:r>
            <a:r>
              <a:rPr lang="en-US" sz="2000" dirty="0" smtClean="0">
                <a:latin typeface="Arial Narrow" pitchFamily="34" charset="0"/>
              </a:rPr>
              <a:t> Security</a:t>
            </a:r>
          </a:p>
          <a:p>
            <a:pPr lvl="1"/>
            <a:r>
              <a:rPr lang="en-US" sz="2000" dirty="0">
                <a:latin typeface="Arial Narrow" pitchFamily="34" charset="0"/>
              </a:rPr>
              <a:t>TI.2.1.1.3 </a:t>
            </a:r>
            <a:r>
              <a:rPr lang="en-US" sz="2000" b="1" dirty="0">
                <a:solidFill>
                  <a:srgbClr val="0000CC"/>
                </a:solidFill>
                <a:latin typeface="Arial Narrow" pitchFamily="34" charset="0"/>
              </a:rPr>
              <a:t>Manage</a:t>
            </a:r>
            <a:r>
              <a:rPr lang="en-US" sz="2000" dirty="0">
                <a:latin typeface="Arial Narrow" pitchFamily="34" charset="0"/>
              </a:rPr>
              <a:t> Translate Record Entry Audit Trigger</a:t>
            </a:r>
          </a:p>
          <a:p>
            <a:r>
              <a:rPr lang="en-US" sz="2400" b="1" dirty="0">
                <a:latin typeface="Arial Narrow" pitchFamily="34" charset="0"/>
              </a:rPr>
              <a:t>ACTION</a:t>
            </a:r>
            <a:r>
              <a:rPr lang="en-US" sz="2400" dirty="0">
                <a:latin typeface="Arial Narrow" pitchFamily="34" charset="0"/>
              </a:rPr>
              <a:t>: As an EHR-S FM update, TI.2.1.1.3 conformance criteria will me moved under RI.1.1.3</a:t>
            </a:r>
          </a:p>
          <a:p>
            <a:r>
              <a:rPr lang="en-US" sz="2400" b="1" dirty="0" smtClean="0">
                <a:latin typeface="Arial Narrow" pitchFamily="34" charset="0"/>
              </a:rPr>
              <a:t>OBSERVATION</a:t>
            </a:r>
            <a:r>
              <a:rPr lang="en-US" sz="2400" dirty="0" smtClean="0">
                <a:latin typeface="Arial Narrow" pitchFamily="34" charset="0"/>
              </a:rPr>
              <a:t>: RI.1.1.1 </a:t>
            </a:r>
            <a:r>
              <a:rPr lang="en-US" sz="2400" dirty="0">
                <a:latin typeface="Arial Narrow" pitchFamily="34" charset="0"/>
              </a:rPr>
              <a:t>through RI.1.1.24 modeling will be similar.</a:t>
            </a:r>
          </a:p>
          <a:p>
            <a:r>
              <a:rPr lang="en-US" sz="2400" b="1" dirty="0">
                <a:latin typeface="Arial Narrow" pitchFamily="34" charset="0"/>
              </a:rPr>
              <a:t>OBSERVATION</a:t>
            </a:r>
            <a:r>
              <a:rPr lang="en-US" sz="2400" dirty="0">
                <a:latin typeface="Arial Narrow" pitchFamily="34" charset="0"/>
              </a:rPr>
              <a:t>: TI.2.1.1 through TI.2.1.24 modeling will be similar. </a:t>
            </a:r>
            <a:endParaRPr lang="en-US" sz="2400" dirty="0" smtClean="0">
              <a:latin typeface="Arial Narrow" pitchFamily="34" charset="0"/>
            </a:endParaRPr>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16</a:t>
            </a:fld>
            <a:endParaRPr lang="en-US" dirty="0"/>
          </a:p>
        </p:txBody>
      </p:sp>
      <p:sp>
        <p:nvSpPr>
          <p:cNvPr id="7" name="TextBox 6"/>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16300325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3" name="camera.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2"/>
            <a:ext cx="9144000" cy="880188"/>
          </a:xfrm>
        </p:spPr>
        <p:txBody>
          <a:bodyPr>
            <a:normAutofit fontScale="90000"/>
          </a:bodyPr>
          <a:lstStyle/>
          <a:p>
            <a:pPr>
              <a:lnSpc>
                <a:spcPct val="80000"/>
              </a:lnSpc>
            </a:pPr>
            <a:r>
              <a:rPr lang="en-US" sz="2800" b="1" dirty="0">
                <a:solidFill>
                  <a:srgbClr val="0000CC"/>
                </a:solidFill>
                <a:latin typeface="Arial Narrow" pitchFamily="34" charset="0"/>
              </a:rPr>
              <a:t>RI.1.1.3 Translate Record Entry </a:t>
            </a:r>
            <a:r>
              <a:rPr lang="en-US" sz="2800" b="1" dirty="0" smtClean="0">
                <a:solidFill>
                  <a:srgbClr val="0000CC"/>
                </a:solidFill>
                <a:latin typeface="Arial Narrow" pitchFamily="34" charset="0"/>
              </a:rPr>
              <a:t>Content</a:t>
            </a:r>
            <a:br>
              <a:rPr lang="en-US" sz="2800" b="1" dirty="0" smtClean="0">
                <a:solidFill>
                  <a:srgbClr val="0000CC"/>
                </a:solidFill>
                <a:latin typeface="Arial Narrow" pitchFamily="34" charset="0"/>
              </a:rPr>
            </a:br>
            <a:r>
              <a:rPr lang="en-US" sz="2800" b="1" dirty="0">
                <a:solidFill>
                  <a:srgbClr val="0000CC"/>
                </a:solidFill>
                <a:latin typeface="Arial" pitchFamily="34" charset="0"/>
                <a:cs typeface="Arial" pitchFamily="34" charset="0"/>
              </a:rPr>
              <a:t>TI.2.1.1.3 Translate Record Entry Audit Trigger</a:t>
            </a:r>
            <a:r>
              <a:rPr lang="en-US" sz="2800" b="1" dirty="0" smtClean="0">
                <a:solidFill>
                  <a:srgbClr val="0000CC"/>
                </a:solidFill>
              </a:rPr>
              <a:t/>
            </a:r>
            <a:br>
              <a:rPr lang="en-US" sz="2800" b="1" dirty="0" smtClean="0">
                <a:solidFill>
                  <a:srgbClr val="0000CC"/>
                </a:solidFill>
              </a:rPr>
            </a:br>
            <a:r>
              <a:rPr lang="en-US" sz="2800" dirty="0" smtClean="0"/>
              <a:t>Issues, Actions, Observations, Recommendations &amp; Conclusions</a:t>
            </a:r>
            <a:endParaRPr lang="en-US" sz="2800" dirty="0"/>
          </a:p>
        </p:txBody>
      </p:sp>
      <p:sp>
        <p:nvSpPr>
          <p:cNvPr id="3" name="Content Placeholder 2"/>
          <p:cNvSpPr>
            <a:spLocks noGrp="1"/>
          </p:cNvSpPr>
          <p:nvPr>
            <p:ph idx="1"/>
          </p:nvPr>
        </p:nvSpPr>
        <p:spPr>
          <a:xfrm>
            <a:off x="0" y="990601"/>
            <a:ext cx="9144000" cy="5410200"/>
          </a:xfrm>
        </p:spPr>
        <p:txBody>
          <a:bodyPr>
            <a:normAutofit/>
          </a:bodyPr>
          <a:lstStyle/>
          <a:p>
            <a:r>
              <a:rPr lang="en-US" sz="2400" b="1" dirty="0" smtClean="0">
                <a:latin typeface="Arial Narrow" pitchFamily="34" charset="0"/>
              </a:rPr>
              <a:t>CONCLUSION</a:t>
            </a:r>
            <a:r>
              <a:rPr lang="en-US" sz="2400" dirty="0" smtClean="0">
                <a:latin typeface="Arial Narrow" pitchFamily="34" charset="0"/>
              </a:rPr>
              <a:t>: </a:t>
            </a:r>
            <a:r>
              <a:rPr lang="en-US" sz="2400" dirty="0" smtClean="0">
                <a:solidFill>
                  <a:srgbClr val="0000CC"/>
                </a:solidFill>
                <a:latin typeface="Arial Narrow" pitchFamily="34" charset="0"/>
              </a:rPr>
              <a:t>OV-1 Manage EHR-S </a:t>
            </a:r>
            <a:r>
              <a:rPr lang="en-US" sz="2400" dirty="0">
                <a:latin typeface="Arial Narrow" pitchFamily="34" charset="0"/>
              </a:rPr>
              <a:t>(New</a:t>
            </a:r>
            <a:r>
              <a:rPr lang="en-US" sz="2400" dirty="0" smtClean="0">
                <a:latin typeface="Arial Narrow" pitchFamily="34" charset="0"/>
              </a:rPr>
              <a:t>) is needed</a:t>
            </a:r>
          </a:p>
          <a:p>
            <a:pPr marL="1828800" lvl="4" indent="0">
              <a:buNone/>
            </a:pPr>
            <a:r>
              <a:rPr lang="en-US" sz="2400" dirty="0" smtClean="0">
                <a:solidFill>
                  <a:srgbClr val="0000CC"/>
                </a:solidFill>
                <a:latin typeface="Arial Narrow" pitchFamily="34" charset="0"/>
              </a:rPr>
              <a:t>OV.1.1 Manage Events</a:t>
            </a:r>
          </a:p>
          <a:p>
            <a:pPr marL="1828800" lvl="4" indent="0">
              <a:buNone/>
            </a:pPr>
            <a:r>
              <a:rPr lang="en-US" sz="2400" dirty="0" smtClean="0">
                <a:solidFill>
                  <a:srgbClr val="0000CC"/>
                </a:solidFill>
                <a:latin typeface="Arial Narrow" pitchFamily="34" charset="0"/>
              </a:rPr>
              <a:t>OV.1.2 Manage Lists</a:t>
            </a:r>
          </a:p>
          <a:p>
            <a:pPr marL="1828800" lvl="4" indent="0">
              <a:buNone/>
            </a:pPr>
            <a:r>
              <a:rPr lang="en-US" sz="2400" dirty="0" smtClean="0">
                <a:solidFill>
                  <a:srgbClr val="0000CC"/>
                </a:solidFill>
                <a:latin typeface="Arial Narrow" pitchFamily="34" charset="0"/>
              </a:rPr>
              <a:t>OV.1.3 Manage Documents and Notes</a:t>
            </a:r>
          </a:p>
          <a:p>
            <a:pPr marL="1828800" lvl="4" indent="0">
              <a:buNone/>
            </a:pPr>
            <a:r>
              <a:rPr lang="en-US" sz="2400" dirty="0" smtClean="0">
                <a:solidFill>
                  <a:srgbClr val="0000CC"/>
                </a:solidFill>
                <a:latin typeface="Arial Narrow" pitchFamily="34" charset="0"/>
              </a:rPr>
              <a:t>OV.1.4 Manage Terminology</a:t>
            </a:r>
          </a:p>
          <a:p>
            <a:pPr marL="1828800" lvl="4" indent="0">
              <a:buNone/>
            </a:pPr>
            <a:r>
              <a:rPr lang="en-US" sz="2400" dirty="0" smtClean="0">
                <a:solidFill>
                  <a:srgbClr val="0000CC"/>
                </a:solidFill>
                <a:latin typeface="Arial Narrow" pitchFamily="34" charset="0"/>
              </a:rPr>
              <a:t>OV.1.5 Manage Encounters</a:t>
            </a:r>
          </a:p>
          <a:p>
            <a:pPr marL="1828800" lvl="4" indent="0">
              <a:buNone/>
            </a:pPr>
            <a:r>
              <a:rPr lang="en-US" sz="2400" dirty="0" smtClean="0">
                <a:solidFill>
                  <a:srgbClr val="0000CC"/>
                </a:solidFill>
                <a:latin typeface="Arial Narrow" pitchFamily="34" charset="0"/>
              </a:rPr>
              <a:t>OV.1.6 </a:t>
            </a:r>
            <a:r>
              <a:rPr lang="en-US" sz="2400" dirty="0">
                <a:solidFill>
                  <a:srgbClr val="0000CC"/>
                </a:solidFill>
                <a:latin typeface="Arial Narrow" pitchFamily="34" charset="0"/>
              </a:rPr>
              <a:t>Manage Patient Information</a:t>
            </a:r>
          </a:p>
          <a:p>
            <a:pPr marL="1828800" lvl="4" indent="0">
              <a:buNone/>
            </a:pPr>
            <a:r>
              <a:rPr lang="en-US" sz="2400" dirty="0" smtClean="0">
                <a:solidFill>
                  <a:srgbClr val="0000CC"/>
                </a:solidFill>
                <a:latin typeface="Arial Narrow" pitchFamily="34" charset="0"/>
              </a:rPr>
              <a:t>OV.1.7 </a:t>
            </a:r>
            <a:r>
              <a:rPr lang="en-US" sz="2400" dirty="0">
                <a:solidFill>
                  <a:srgbClr val="0000CC"/>
                </a:solidFill>
                <a:latin typeface="Arial Narrow" pitchFamily="34" charset="0"/>
              </a:rPr>
              <a:t>Manage Schedules </a:t>
            </a:r>
          </a:p>
          <a:p>
            <a:pPr marL="1828800" lvl="4" indent="0">
              <a:buNone/>
            </a:pPr>
            <a:r>
              <a:rPr lang="en-US" sz="2400" dirty="0" smtClean="0">
                <a:solidFill>
                  <a:srgbClr val="0000CC"/>
                </a:solidFill>
                <a:latin typeface="Arial Narrow" pitchFamily="34" charset="0"/>
              </a:rPr>
              <a:t>OV.1.8 Manage Business Rules (</a:t>
            </a:r>
            <a:r>
              <a:rPr lang="en-US" sz="2400" dirty="0" smtClean="0">
                <a:latin typeface="Arial Narrow" pitchFamily="34" charset="0"/>
              </a:rPr>
              <a:t>may belong under CPS</a:t>
            </a:r>
            <a:r>
              <a:rPr lang="en-US" sz="2400" dirty="0" smtClean="0">
                <a:solidFill>
                  <a:srgbClr val="0000CC"/>
                </a:solidFill>
                <a:latin typeface="Arial Narrow" pitchFamily="34" charset="0"/>
              </a:rPr>
              <a:t>)</a:t>
            </a:r>
          </a:p>
          <a:p>
            <a:pPr marL="1828800" lvl="4" indent="0">
              <a:buNone/>
            </a:pPr>
            <a:r>
              <a:rPr lang="en-US" sz="2400" dirty="0" smtClean="0">
                <a:solidFill>
                  <a:srgbClr val="0000CC"/>
                </a:solidFill>
                <a:latin typeface="Arial Narrow" pitchFamily="34" charset="0"/>
              </a:rPr>
              <a:t>OV.1.9 Manage Workflow (</a:t>
            </a:r>
            <a:r>
              <a:rPr lang="en-US" sz="2400" dirty="0" smtClean="0">
                <a:latin typeface="Arial Narrow" pitchFamily="34" charset="0"/>
              </a:rPr>
              <a:t>may belong under CPS</a:t>
            </a:r>
            <a:r>
              <a:rPr lang="en-US" sz="2400" dirty="0" smtClean="0">
                <a:solidFill>
                  <a:srgbClr val="0000CC"/>
                </a:solidFill>
                <a:latin typeface="Arial Narrow" pitchFamily="34" charset="0"/>
              </a:rPr>
              <a:t>)</a:t>
            </a:r>
          </a:p>
          <a:p>
            <a:pPr marL="1828800" lvl="4" indent="0">
              <a:buNone/>
            </a:pPr>
            <a:r>
              <a:rPr lang="en-US" sz="2400" dirty="0" smtClean="0">
                <a:solidFill>
                  <a:srgbClr val="0000CC"/>
                </a:solidFill>
                <a:latin typeface="Arial Narrow" pitchFamily="34" charset="0"/>
              </a:rPr>
              <a:t>OV.1.10 Manage Registries (</a:t>
            </a:r>
            <a:r>
              <a:rPr lang="en-US" sz="2400" dirty="0" smtClean="0">
                <a:latin typeface="Arial Narrow" pitchFamily="34" charset="0"/>
              </a:rPr>
              <a:t>may belong under CPS</a:t>
            </a:r>
            <a:r>
              <a:rPr lang="en-US" sz="2400" dirty="0" smtClean="0">
                <a:solidFill>
                  <a:srgbClr val="0000CC"/>
                </a:solidFill>
                <a:latin typeface="Arial Narrow" pitchFamily="34" charset="0"/>
              </a:rPr>
              <a:t>)</a:t>
            </a:r>
          </a:p>
          <a:p>
            <a:pPr marL="0" lvl="0" indent="0">
              <a:buNone/>
            </a:pPr>
            <a:endParaRPr lang="en-US" sz="2400" b="1" dirty="0" smtClean="0"/>
          </a:p>
          <a:p>
            <a:pPr marL="2743200" lvl="6" indent="0">
              <a:buNone/>
            </a:pPr>
            <a:endParaRPr lang="en-US" sz="2400" dirty="0">
              <a:solidFill>
                <a:srgbClr val="0000CC"/>
              </a:solidFill>
              <a:latin typeface="Arial Narrow" pitchFamily="34" charset="0"/>
            </a:endParaRPr>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17</a:t>
            </a:fld>
            <a:endParaRPr lang="en-US" dirty="0"/>
          </a:p>
        </p:txBody>
      </p:sp>
      <p:sp>
        <p:nvSpPr>
          <p:cNvPr id="7" name="TextBox 6"/>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152510117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4" name="camera.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2"/>
            <a:ext cx="9144000" cy="880188"/>
          </a:xfrm>
        </p:spPr>
        <p:txBody>
          <a:bodyPr>
            <a:normAutofit fontScale="90000"/>
          </a:bodyPr>
          <a:lstStyle/>
          <a:p>
            <a:pPr>
              <a:lnSpc>
                <a:spcPct val="80000"/>
              </a:lnSpc>
            </a:pPr>
            <a:r>
              <a:rPr lang="en-US" sz="2800" b="1" dirty="0">
                <a:solidFill>
                  <a:srgbClr val="0000CC"/>
                </a:solidFill>
                <a:latin typeface="Arial Narrow" pitchFamily="34" charset="0"/>
              </a:rPr>
              <a:t>RI.1.1.3 Translate Record Entry </a:t>
            </a:r>
            <a:r>
              <a:rPr lang="en-US" sz="2800" b="1" dirty="0" smtClean="0">
                <a:solidFill>
                  <a:srgbClr val="0000CC"/>
                </a:solidFill>
                <a:latin typeface="Arial Narrow" pitchFamily="34" charset="0"/>
              </a:rPr>
              <a:t>Content</a:t>
            </a:r>
            <a:br>
              <a:rPr lang="en-US" sz="2800" b="1" dirty="0" smtClean="0">
                <a:solidFill>
                  <a:srgbClr val="0000CC"/>
                </a:solidFill>
                <a:latin typeface="Arial Narrow" pitchFamily="34" charset="0"/>
              </a:rPr>
            </a:br>
            <a:r>
              <a:rPr lang="en-US" sz="2800" b="1" dirty="0">
                <a:solidFill>
                  <a:srgbClr val="0000CC"/>
                </a:solidFill>
                <a:latin typeface="Arial" pitchFamily="34" charset="0"/>
                <a:cs typeface="Arial" pitchFamily="34" charset="0"/>
              </a:rPr>
              <a:t>TI.2.1.1.3 Translate Record Entry Audit Trigger</a:t>
            </a:r>
            <a:r>
              <a:rPr lang="en-US" sz="2800" b="1" dirty="0" smtClean="0">
                <a:solidFill>
                  <a:srgbClr val="0000CC"/>
                </a:solidFill>
              </a:rPr>
              <a:t/>
            </a:r>
            <a:br>
              <a:rPr lang="en-US" sz="2800" b="1" dirty="0" smtClean="0">
                <a:solidFill>
                  <a:srgbClr val="0000CC"/>
                </a:solidFill>
              </a:rPr>
            </a:br>
            <a:r>
              <a:rPr lang="en-US" sz="2800" dirty="0" smtClean="0"/>
              <a:t>Issues, Actions, Observations, Recommendations &amp; Conclusions</a:t>
            </a:r>
            <a:endParaRPr lang="en-US" sz="2800" dirty="0"/>
          </a:p>
        </p:txBody>
      </p:sp>
      <p:sp>
        <p:nvSpPr>
          <p:cNvPr id="3" name="Content Placeholder 2"/>
          <p:cNvSpPr>
            <a:spLocks noGrp="1"/>
          </p:cNvSpPr>
          <p:nvPr>
            <p:ph idx="1"/>
          </p:nvPr>
        </p:nvSpPr>
        <p:spPr>
          <a:xfrm>
            <a:off x="0" y="990601"/>
            <a:ext cx="9144000" cy="5410200"/>
          </a:xfrm>
        </p:spPr>
        <p:txBody>
          <a:bodyPr>
            <a:normAutofit/>
          </a:bodyPr>
          <a:lstStyle/>
          <a:p>
            <a:r>
              <a:rPr lang="en-US" sz="2000" b="1" dirty="0" smtClean="0">
                <a:latin typeface="Arial Narrow" pitchFamily="34" charset="0"/>
              </a:rPr>
              <a:t>RECOMMENDATION</a:t>
            </a:r>
            <a:r>
              <a:rPr lang="en-US" sz="2000" dirty="0" smtClean="0">
                <a:latin typeface="Arial Narrow" pitchFamily="34" charset="0"/>
              </a:rPr>
              <a:t>: Move the following under </a:t>
            </a:r>
            <a:r>
              <a:rPr lang="en-US" sz="2000" dirty="0" smtClean="0">
                <a:solidFill>
                  <a:srgbClr val="0000CC"/>
                </a:solidFill>
                <a:latin typeface="Arial Narrow" pitchFamily="34" charset="0"/>
              </a:rPr>
              <a:t>OV-1 Manage EHR-S </a:t>
            </a:r>
            <a:r>
              <a:rPr lang="en-US" sz="2000" dirty="0" smtClean="0">
                <a:latin typeface="Arial Narrow" pitchFamily="34" charset="0"/>
              </a:rPr>
              <a:t>(New) or CPS</a:t>
            </a:r>
          </a:p>
          <a:p>
            <a:pPr marL="2743200" lvl="6" indent="0">
              <a:buNone/>
            </a:pPr>
            <a:r>
              <a:rPr lang="en-US" dirty="0">
                <a:latin typeface="Arial Narrow" pitchFamily="34" charset="0"/>
              </a:rPr>
              <a:t>TI.3 Registry and Directory Services</a:t>
            </a:r>
          </a:p>
          <a:p>
            <a:pPr marL="2743200" lvl="6" indent="0">
              <a:buNone/>
            </a:pPr>
            <a:r>
              <a:rPr lang="en-US" dirty="0" smtClean="0">
                <a:latin typeface="Arial Narrow" pitchFamily="34" charset="0"/>
              </a:rPr>
              <a:t>TI.4 </a:t>
            </a:r>
            <a:r>
              <a:rPr lang="en-US" dirty="0">
                <a:latin typeface="Arial Narrow" pitchFamily="34" charset="0"/>
              </a:rPr>
              <a:t>Standard Terminology and Terminology </a:t>
            </a:r>
            <a:r>
              <a:rPr lang="en-US" dirty="0" smtClean="0">
                <a:latin typeface="Arial Narrow" pitchFamily="34" charset="0"/>
              </a:rPr>
              <a:t>Services</a:t>
            </a:r>
          </a:p>
          <a:p>
            <a:pPr marL="2743200" lvl="6" indent="0">
              <a:buNone/>
            </a:pPr>
            <a:r>
              <a:rPr lang="en-US" dirty="0">
                <a:latin typeface="Arial Narrow" pitchFamily="34" charset="0"/>
              </a:rPr>
              <a:t>TI.5 Standards-Based </a:t>
            </a:r>
            <a:r>
              <a:rPr lang="en-US" dirty="0" smtClean="0">
                <a:latin typeface="Arial Narrow" pitchFamily="34" charset="0"/>
              </a:rPr>
              <a:t>Interoperability</a:t>
            </a:r>
          </a:p>
          <a:p>
            <a:pPr marL="2743200" lvl="6" indent="0">
              <a:buNone/>
            </a:pPr>
            <a:r>
              <a:rPr lang="en-US" dirty="0">
                <a:latin typeface="Arial Narrow" pitchFamily="34" charset="0"/>
              </a:rPr>
              <a:t>TI.6 Business Rules </a:t>
            </a:r>
            <a:r>
              <a:rPr lang="en-US" dirty="0" smtClean="0">
                <a:latin typeface="Arial Narrow" pitchFamily="34" charset="0"/>
              </a:rPr>
              <a:t>Management</a:t>
            </a:r>
          </a:p>
          <a:p>
            <a:pPr marL="2743200" lvl="6" indent="0">
              <a:buNone/>
            </a:pPr>
            <a:r>
              <a:rPr lang="en-US" dirty="0">
                <a:latin typeface="Arial Narrow" pitchFamily="34" charset="0"/>
              </a:rPr>
              <a:t>TI.7 Workflow </a:t>
            </a:r>
            <a:r>
              <a:rPr lang="en-US" dirty="0" smtClean="0">
                <a:latin typeface="Arial Narrow" pitchFamily="34" charset="0"/>
              </a:rPr>
              <a:t>Management</a:t>
            </a:r>
          </a:p>
          <a:p>
            <a:pPr marL="2743200" lvl="6" indent="0">
              <a:buNone/>
            </a:pPr>
            <a:r>
              <a:rPr lang="en-US" dirty="0">
                <a:latin typeface="Arial Narrow" pitchFamily="34" charset="0"/>
              </a:rPr>
              <a:t>TI.8 Database Backup and </a:t>
            </a:r>
            <a:r>
              <a:rPr lang="en-US" dirty="0" smtClean="0">
                <a:latin typeface="Arial Narrow" pitchFamily="34" charset="0"/>
              </a:rPr>
              <a:t>Recovery</a:t>
            </a:r>
          </a:p>
          <a:p>
            <a:pPr marL="2743200" lvl="6" indent="0">
              <a:buNone/>
            </a:pPr>
            <a:r>
              <a:rPr lang="en-US" dirty="0">
                <a:latin typeface="Arial Narrow" pitchFamily="34" charset="0"/>
              </a:rPr>
              <a:t>TI.9 System Management Operations and </a:t>
            </a:r>
            <a:r>
              <a:rPr lang="en-US" dirty="0" smtClean="0">
                <a:latin typeface="Arial Narrow" pitchFamily="34" charset="0"/>
              </a:rPr>
              <a:t>Performance</a:t>
            </a:r>
          </a:p>
          <a:p>
            <a:pPr marL="114300" indent="0">
              <a:buNone/>
            </a:pPr>
            <a:endParaRPr lang="en-US" dirty="0">
              <a:latin typeface="Arial Narrow" pitchFamily="34" charset="0"/>
            </a:endParaRPr>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18</a:t>
            </a:fld>
            <a:endParaRPr lang="en-US" dirty="0"/>
          </a:p>
        </p:txBody>
      </p:sp>
      <p:sp>
        <p:nvSpPr>
          <p:cNvPr id="7" name="TextBox 6"/>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42225046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4" name="camera.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622935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Questions?</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Backup Slides</a:t>
            </a:r>
            <a:br>
              <a:rPr lang="en-US" b="1" dirty="0" smtClean="0"/>
            </a:br>
            <a:r>
              <a:rPr lang="en-US" b="1" dirty="0" smtClean="0"/>
              <a:t>Follow</a:t>
            </a:r>
            <a:endParaRPr lang="en-US" b="1" dirty="0"/>
          </a:p>
        </p:txBody>
      </p:sp>
      <p:sp>
        <p:nvSpPr>
          <p:cNvPr id="4" name="Date Placeholder 3"/>
          <p:cNvSpPr>
            <a:spLocks noGrp="1"/>
          </p:cNvSpPr>
          <p:nvPr>
            <p:ph type="dt" sz="half" idx="10"/>
          </p:nvPr>
        </p:nvSpPr>
        <p:spPr/>
        <p:txBody>
          <a:bodyPr/>
          <a:lstStyle/>
          <a:p>
            <a:fld id="{6BD98FEB-5F35-4773-8716-8B508CF9F68C}"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19</a:t>
            </a:fld>
            <a:endParaRPr lang="en-US"/>
          </a:p>
        </p:txBody>
      </p:sp>
    </p:spTree>
    <p:extLst>
      <p:ext uri="{BB962C8B-B14F-4D97-AF65-F5344CB8AC3E}">
        <p14:creationId xmlns:p14="http://schemas.microsoft.com/office/powerpoint/2010/main" val="125985057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3"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800" b="1" dirty="0" smtClean="0">
                <a:solidFill>
                  <a:srgbClr val="0000FF"/>
                </a:solidFill>
              </a:rPr>
              <a:t>EHR-S FM Release 2.0 </a:t>
            </a:r>
            <a:br>
              <a:rPr lang="en-US" sz="2800" b="1" dirty="0" smtClean="0">
                <a:solidFill>
                  <a:srgbClr val="0000FF"/>
                </a:solidFill>
              </a:rPr>
            </a:br>
            <a:r>
              <a:rPr lang="en-US" sz="2800" dirty="0" smtClean="0"/>
              <a:t>Contents</a:t>
            </a:r>
            <a:endParaRPr lang="en-US" sz="2800" dirty="0"/>
          </a:p>
        </p:txBody>
      </p:sp>
      <p:sp>
        <p:nvSpPr>
          <p:cNvPr id="3" name="Content Placeholder 2"/>
          <p:cNvSpPr>
            <a:spLocks noGrp="1"/>
          </p:cNvSpPr>
          <p:nvPr>
            <p:ph idx="1"/>
          </p:nvPr>
        </p:nvSpPr>
        <p:spPr>
          <a:xfrm>
            <a:off x="533400" y="1066800"/>
            <a:ext cx="8229600" cy="5715000"/>
          </a:xfrm>
        </p:spPr>
        <p:txBody>
          <a:bodyPr>
            <a:normAutofit lnSpcReduction="10000"/>
          </a:bodyPr>
          <a:lstStyle/>
          <a:p>
            <a:pPr>
              <a:spcBef>
                <a:spcPts val="600"/>
              </a:spcBef>
            </a:pPr>
            <a:r>
              <a:rPr lang="en-US" sz="2400" b="1" dirty="0">
                <a:latin typeface="Arial Narrow" pitchFamily="34" charset="0"/>
              </a:rPr>
              <a:t>Overarching </a:t>
            </a:r>
            <a:r>
              <a:rPr lang="en-US" sz="2400" dirty="0">
                <a:latin typeface="Arial Narrow" pitchFamily="34" charset="0"/>
              </a:rPr>
              <a:t>(</a:t>
            </a:r>
            <a:r>
              <a:rPr lang="en-US" sz="2400" dirty="0" smtClean="0">
                <a:latin typeface="Arial Narrow" pitchFamily="34" charset="0"/>
              </a:rPr>
              <a:t>OV) </a:t>
            </a:r>
            <a:r>
              <a:rPr lang="en-US" sz="2400" dirty="0">
                <a:latin typeface="Arial Narrow" pitchFamily="34" charset="0"/>
              </a:rPr>
              <a:t>– </a:t>
            </a:r>
            <a:r>
              <a:rPr lang="en-US" sz="2400" dirty="0" smtClean="0">
                <a:latin typeface="Arial Narrow" pitchFamily="34" charset="0"/>
              </a:rPr>
              <a:t>2 major subsections </a:t>
            </a:r>
            <a:endParaRPr lang="en-US" sz="2400" dirty="0">
              <a:latin typeface="Arial Narrow" pitchFamily="34" charset="0"/>
            </a:endParaRPr>
          </a:p>
          <a:p>
            <a:pPr>
              <a:spcBef>
                <a:spcPts val="600"/>
              </a:spcBef>
            </a:pPr>
            <a:r>
              <a:rPr lang="en-US" sz="2400" b="1" dirty="0" smtClean="0">
                <a:latin typeface="Arial Narrow" pitchFamily="34" charset="0"/>
              </a:rPr>
              <a:t>Care Provision </a:t>
            </a:r>
            <a:r>
              <a:rPr lang="en-US" sz="2400" dirty="0" smtClean="0">
                <a:latin typeface="Arial Narrow" pitchFamily="34" charset="0"/>
              </a:rPr>
              <a:t>(CP) - 9 major subsections </a:t>
            </a:r>
          </a:p>
          <a:p>
            <a:pPr>
              <a:spcBef>
                <a:spcPts val="600"/>
              </a:spcBef>
            </a:pPr>
            <a:r>
              <a:rPr lang="en-US" sz="2400" b="1" dirty="0" smtClean="0">
                <a:latin typeface="Arial Narrow" pitchFamily="34" charset="0"/>
              </a:rPr>
              <a:t>Care </a:t>
            </a:r>
            <a:r>
              <a:rPr lang="en-US" sz="2400" b="1" dirty="0">
                <a:latin typeface="Arial Narrow" pitchFamily="34" charset="0"/>
              </a:rPr>
              <a:t>Provision Support </a:t>
            </a:r>
            <a:r>
              <a:rPr lang="en-US" sz="2400" dirty="0">
                <a:latin typeface="Arial Narrow" pitchFamily="34" charset="0"/>
              </a:rPr>
              <a:t>(CPS) – 9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Population Health Support </a:t>
            </a:r>
            <a:r>
              <a:rPr lang="en-US" sz="2400" dirty="0">
                <a:latin typeface="Arial Narrow" pitchFamily="34" charset="0"/>
              </a:rPr>
              <a:t>(POP) – 10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Administrative Support </a:t>
            </a:r>
            <a:r>
              <a:rPr lang="en-US" sz="2400" dirty="0">
                <a:latin typeface="Arial Narrow" pitchFamily="34" charset="0"/>
              </a:rPr>
              <a:t>(AS) – 9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Record Infrastructure </a:t>
            </a:r>
            <a:r>
              <a:rPr lang="en-US" sz="2400" dirty="0">
                <a:latin typeface="Arial Narrow" pitchFamily="34" charset="0"/>
              </a:rPr>
              <a:t>(RI) – 3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Trust Infrastructure </a:t>
            </a:r>
            <a:r>
              <a:rPr lang="en-US" sz="2400" dirty="0">
                <a:latin typeface="Arial Narrow" pitchFamily="34" charset="0"/>
              </a:rPr>
              <a:t>(TI) – 9 </a:t>
            </a:r>
            <a:r>
              <a:rPr lang="en-US" sz="2400" dirty="0" smtClean="0">
                <a:latin typeface="Arial Narrow" pitchFamily="34" charset="0"/>
              </a:rPr>
              <a:t>major subsections </a:t>
            </a:r>
          </a:p>
          <a:p>
            <a:pPr marL="0" indent="0">
              <a:spcBef>
                <a:spcPts val="600"/>
              </a:spcBef>
              <a:buNone/>
            </a:pPr>
            <a:endParaRPr lang="en-US" sz="2400" b="1" dirty="0" smtClean="0">
              <a:solidFill>
                <a:srgbClr val="0000FF"/>
              </a:solidFill>
            </a:endParaRPr>
          </a:p>
          <a:p>
            <a:pPr marL="0" indent="0">
              <a:spcBef>
                <a:spcPts val="600"/>
              </a:spcBef>
              <a:buNone/>
            </a:pPr>
            <a:r>
              <a:rPr lang="en-US" sz="2400" b="1" dirty="0" smtClean="0"/>
              <a:t>EHR-S </a:t>
            </a:r>
            <a:r>
              <a:rPr lang="en-US" sz="2400" b="1" dirty="0"/>
              <a:t>FM Release </a:t>
            </a:r>
            <a:r>
              <a:rPr lang="en-US" sz="2400" b="1" dirty="0" smtClean="0"/>
              <a:t>2.0 has</a:t>
            </a:r>
            <a:endParaRPr lang="en-US" sz="2400" dirty="0" smtClean="0">
              <a:latin typeface="Arial Narrow" pitchFamily="34" charset="0"/>
            </a:endParaRPr>
          </a:p>
          <a:p>
            <a:r>
              <a:rPr lang="en-US" sz="1800" dirty="0" smtClean="0">
                <a:latin typeface="Arial" pitchFamily="34" charset="0"/>
                <a:cs typeface="Arial" pitchFamily="34" charset="0"/>
              </a:rPr>
              <a:t>Approximately   450 functions</a:t>
            </a:r>
          </a:p>
          <a:p>
            <a:r>
              <a:rPr lang="en-US" sz="1800" dirty="0" smtClean="0">
                <a:latin typeface="Arial" pitchFamily="34" charset="0"/>
                <a:cs typeface="Arial" pitchFamily="34" charset="0"/>
              </a:rPr>
              <a:t>Approximately 2500 conformance criteria</a:t>
            </a:r>
          </a:p>
          <a:p>
            <a:pPr marL="0" indent="0">
              <a:buNone/>
            </a:pPr>
            <a:endParaRPr lang="en-US" sz="2400" dirty="0">
              <a:latin typeface="Arial" pitchFamily="34" charset="0"/>
              <a:cs typeface="Arial" pitchFamily="34" charset="0"/>
            </a:endParaRPr>
          </a:p>
          <a:p>
            <a:pPr marL="0" indent="0" algn="ctr">
              <a:buNone/>
            </a:pPr>
            <a:r>
              <a:rPr lang="en-US" sz="2400" dirty="0" smtClean="0">
                <a:latin typeface="Arial" pitchFamily="34" charset="0"/>
                <a:cs typeface="Arial" pitchFamily="34" charset="0"/>
              </a:rPr>
              <a:t>EHR-S </a:t>
            </a:r>
            <a:r>
              <a:rPr lang="en-US" sz="2400" dirty="0">
                <a:latin typeface="Arial" pitchFamily="34" charset="0"/>
                <a:cs typeface="Arial" pitchFamily="34" charset="0"/>
              </a:rPr>
              <a:t>FM R2 ballot package can be downloaded at:</a:t>
            </a:r>
          </a:p>
          <a:p>
            <a:pPr marL="0" indent="0" algn="ctr">
              <a:buNone/>
            </a:pPr>
            <a:r>
              <a:rPr lang="en-US" sz="2400" dirty="0">
                <a:latin typeface="Arial Narrow" pitchFamily="34" charset="0"/>
                <a:hlinkClick r:id="rId3"/>
              </a:rPr>
              <a:t>http://wiki.hl7.org/index.php?title=December_2011_Ballot_Package</a:t>
            </a:r>
            <a:r>
              <a:rPr lang="en-US" sz="2400" dirty="0">
                <a:latin typeface="Arial Narrow" pitchFamily="34" charset="0"/>
              </a:rPr>
              <a:t> </a:t>
            </a:r>
          </a:p>
          <a:p>
            <a:pPr>
              <a:spcBef>
                <a:spcPts val="1800"/>
              </a:spcBef>
            </a:pPr>
            <a:endParaRPr lang="en-US"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a:t>
            </a:fld>
            <a:endParaRPr lang="en-US" dirty="0"/>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44172819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4"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60793"/>
            <a:ext cx="6019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
        <p:nvSpPr>
          <p:cNvPr id="2" name="Title 1"/>
          <p:cNvSpPr>
            <a:spLocks noGrp="1"/>
          </p:cNvSpPr>
          <p:nvPr>
            <p:ph type="title"/>
          </p:nvPr>
        </p:nvSpPr>
        <p:spPr>
          <a:xfrm>
            <a:off x="457200" y="0"/>
            <a:ext cx="8229600" cy="762000"/>
          </a:xfrm>
        </p:spPr>
        <p:txBody>
          <a:bodyPr>
            <a:noAutofit/>
          </a:bodyPr>
          <a:lstStyle/>
          <a:p>
            <a:pPr>
              <a:lnSpc>
                <a:spcPct val="80000"/>
              </a:lnSpc>
            </a:pPr>
            <a:r>
              <a:rPr lang="en-US" sz="2800" b="1" dirty="0" smtClean="0">
                <a:solidFill>
                  <a:srgbClr val="0000FF"/>
                </a:solidFill>
              </a:rPr>
              <a:t>EHR-FIM</a:t>
            </a:r>
            <a:br>
              <a:rPr lang="en-US" sz="2800" b="1" dirty="0" smtClean="0">
                <a:solidFill>
                  <a:srgbClr val="0000FF"/>
                </a:solidFill>
              </a:rPr>
            </a:br>
            <a:r>
              <a:rPr lang="en-US" sz="2400" dirty="0"/>
              <a:t>Model Legend</a:t>
            </a:r>
            <a:endParaRPr lang="en-US" sz="2800"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8/28/2012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lnSpc>
                <a:spcPct val="80000"/>
              </a:lnSpc>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20</a:t>
            </a:fld>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1214"/>
            <a:ext cx="9220200" cy="617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285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800" b="1" dirty="0" smtClean="0"/>
              <a:t>Glossary for Key UML Connector Concepts</a:t>
            </a:r>
            <a:endParaRPr lang="en-US" sz="2800" b="1" dirty="0"/>
          </a:p>
        </p:txBody>
      </p:sp>
      <p:sp>
        <p:nvSpPr>
          <p:cNvPr id="3" name="Content Placeholder 2"/>
          <p:cNvSpPr>
            <a:spLocks noGrp="1"/>
          </p:cNvSpPr>
          <p:nvPr>
            <p:ph idx="1"/>
          </p:nvPr>
        </p:nvSpPr>
        <p:spPr>
          <a:xfrm>
            <a:off x="0" y="685800"/>
            <a:ext cx="9144000" cy="6019800"/>
          </a:xfrm>
        </p:spPr>
        <p:txBody>
          <a:bodyPr>
            <a:normAutofit/>
          </a:bodyPr>
          <a:lstStyle/>
          <a:p>
            <a:r>
              <a:rPr lang="en-US" sz="1800" dirty="0"/>
              <a:t>An </a:t>
            </a:r>
            <a:r>
              <a:rPr lang="en-US" sz="1800" b="1" dirty="0" smtClean="0"/>
              <a:t>Association</a:t>
            </a:r>
            <a:r>
              <a:rPr lang="en-US" sz="1800" dirty="0" smtClean="0"/>
              <a:t> </a:t>
            </a:r>
            <a:r>
              <a:rPr lang="en-US" sz="1800" dirty="0"/>
              <a:t>specifies a semantic relationship that can occur between typed instances. It has at least two ends represented by properties, each of which is connected to the type of the end. More than one end of the association may have the same type.</a:t>
            </a:r>
            <a:endParaRPr lang="en-US" sz="1800" dirty="0" smtClean="0"/>
          </a:p>
          <a:p>
            <a:r>
              <a:rPr lang="en-US" sz="1800" dirty="0" smtClean="0"/>
              <a:t>An </a:t>
            </a:r>
            <a:r>
              <a:rPr lang="en-US" sz="1800" b="1" dirty="0"/>
              <a:t>Aggregatio</a:t>
            </a:r>
            <a:r>
              <a:rPr lang="en-US" sz="1800" dirty="0"/>
              <a:t>n connector is a type of association that shows that an element contains or is composed of other elements. It is used in Class models, Package models and Object models to show how more complex elements (aggregates) are built from a collection of simpler elements (component parts; for example, a car from wheels, tires, motor and so on).</a:t>
            </a:r>
          </a:p>
          <a:p>
            <a:r>
              <a:rPr lang="en-US" sz="1800" dirty="0"/>
              <a:t>A</a:t>
            </a:r>
            <a:r>
              <a:rPr lang="en-US" sz="1800" dirty="0" smtClean="0"/>
              <a:t> </a:t>
            </a:r>
            <a:r>
              <a:rPr lang="en-US" sz="1800" b="1" dirty="0"/>
              <a:t>Composite </a:t>
            </a:r>
            <a:r>
              <a:rPr lang="en-US" sz="1800" b="1" dirty="0" smtClean="0"/>
              <a:t>Aggregation</a:t>
            </a:r>
            <a:r>
              <a:rPr lang="en-US" sz="1800" dirty="0" smtClean="0"/>
              <a:t> is a </a:t>
            </a:r>
            <a:r>
              <a:rPr lang="en-US" sz="1800" dirty="0"/>
              <a:t>stronger form of </a:t>
            </a:r>
            <a:r>
              <a:rPr lang="en-US" sz="1800" dirty="0" smtClean="0"/>
              <a:t>aggregation </a:t>
            </a:r>
            <a:r>
              <a:rPr lang="en-US" sz="1800" dirty="0"/>
              <a:t>used to indicate ownership of the whole over its parts. The part can belong to only one Composite Aggregation at a time. If the composite is deleted, all of its parts are deleted with it.</a:t>
            </a:r>
          </a:p>
          <a:p>
            <a:r>
              <a:rPr lang="en-US" sz="1800" dirty="0" smtClean="0"/>
              <a:t>A </a:t>
            </a:r>
            <a:r>
              <a:rPr lang="en-US" sz="1800" b="1" dirty="0" smtClean="0"/>
              <a:t>Dependency</a:t>
            </a:r>
            <a:r>
              <a:rPr lang="en-US" sz="1800" dirty="0" smtClean="0"/>
              <a:t> is a </a:t>
            </a:r>
            <a:r>
              <a:rPr lang="en-US" sz="1800" dirty="0"/>
              <a:t>relationship between two modeling elements, in which a change to one modeling element (the independent element) affects the other modeling element (the dependent element).</a:t>
            </a:r>
          </a:p>
          <a:p>
            <a:r>
              <a:rPr lang="en-US" sz="1800" dirty="0" smtClean="0"/>
              <a:t>A</a:t>
            </a:r>
            <a:r>
              <a:rPr lang="en-US" sz="1800" b="1" dirty="0" smtClean="0"/>
              <a:t> </a:t>
            </a:r>
            <a:r>
              <a:rPr lang="en-US" sz="1800" b="1" dirty="0"/>
              <a:t>Realization </a:t>
            </a:r>
            <a:r>
              <a:rPr lang="en-US" sz="1800" dirty="0"/>
              <a:t>signifies that the client set of elements are an implementation of the supplier set, which serves as the specification. The meaning of 'implementation' is not strictly defined, but rather implies a more refined or elaborate form in respect to a certain modeling context. It is possible to specify a mapping between the specification and implementation elements, although it is not necessarily computable.</a:t>
            </a:r>
          </a:p>
          <a:p>
            <a:endParaRPr lang="en-US" sz="1800" dirty="0"/>
          </a:p>
        </p:txBody>
      </p:sp>
      <p:sp>
        <p:nvSpPr>
          <p:cNvPr id="4" name="Date Placeholder 3"/>
          <p:cNvSpPr>
            <a:spLocks noGrp="1"/>
          </p:cNvSpPr>
          <p:nvPr>
            <p:ph type="dt" sz="half" idx="10"/>
          </p:nvPr>
        </p:nvSpPr>
        <p:spPr/>
        <p:txBody>
          <a:bodyPr/>
          <a:lstStyle/>
          <a:p>
            <a:fld id="{6BD98FEB-5F35-4773-8716-8B508CF9F68C}"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21</a:t>
            </a:fld>
            <a:endParaRPr lang="en-US"/>
          </a:p>
        </p:txBody>
      </p:sp>
    </p:spTree>
    <p:extLst>
      <p:ext uri="{BB962C8B-B14F-4D97-AF65-F5344CB8AC3E}">
        <p14:creationId xmlns:p14="http://schemas.microsoft.com/office/powerpoint/2010/main" val="267318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1999"/>
            <a:ext cx="8991600" cy="5819002"/>
          </a:xfrm>
        </p:spPr>
        <p:txBody>
          <a:bodyPr>
            <a:noAutofit/>
          </a:bodyPr>
          <a:lstStyle/>
          <a:p>
            <a:pPr marL="0" indent="0">
              <a:lnSpc>
                <a:spcPct val="114000"/>
              </a:lnSpc>
              <a:spcBef>
                <a:spcPts val="1800"/>
              </a:spcBef>
              <a:buNone/>
            </a:pPr>
            <a:r>
              <a:rPr lang="en-US" sz="2000" dirty="0">
                <a:latin typeface="Arial Narrow" pitchFamily="34" charset="0"/>
              </a:rPr>
              <a:t>Information </a:t>
            </a:r>
            <a:r>
              <a:rPr lang="en-US" sz="2000" dirty="0" smtClean="0">
                <a:latin typeface="Arial Narrow" pitchFamily="34" charset="0"/>
              </a:rPr>
              <a:t>models </a:t>
            </a:r>
            <a:r>
              <a:rPr lang="en-US" sz="2000" dirty="0">
                <a:latin typeface="Arial Narrow" pitchFamily="34" charset="0"/>
              </a:rPr>
              <a:t>define the intricate details of how clinical information comes together in a cohesive fashion to allow clinical decision support, automation of routine care measures, </a:t>
            </a:r>
            <a:r>
              <a:rPr lang="en-US" sz="2000" dirty="0" smtClean="0">
                <a:latin typeface="Arial Narrow" pitchFamily="34" charset="0"/>
              </a:rPr>
              <a:t>epidemiological and research </a:t>
            </a:r>
            <a:r>
              <a:rPr lang="en-US" sz="2000" dirty="0">
                <a:latin typeface="Arial Narrow" pitchFamily="34" charset="0"/>
              </a:rPr>
              <a:t>use of clinical </a:t>
            </a:r>
            <a:r>
              <a:rPr lang="en-US" sz="2000" dirty="0" smtClean="0">
                <a:latin typeface="Arial Narrow" pitchFamily="34" charset="0"/>
              </a:rPr>
              <a:t>data; ultimately, Information models must specify a level-of “working-interoperability” among system components, capabilities and services. Information </a:t>
            </a:r>
            <a:r>
              <a:rPr lang="en-US" sz="2000" dirty="0">
                <a:latin typeface="Arial Narrow" pitchFamily="34" charset="0"/>
              </a:rPr>
              <a:t>models are created for a specific </a:t>
            </a:r>
            <a:r>
              <a:rPr lang="en-US" sz="2000" dirty="0" smtClean="0">
                <a:latin typeface="Arial Narrow" pitchFamily="34" charset="0"/>
              </a:rPr>
              <a:t>purpose;  such as, providing </a:t>
            </a:r>
            <a:r>
              <a:rPr lang="en-US" sz="2000" dirty="0">
                <a:latin typeface="Arial Narrow" pitchFamily="34" charset="0"/>
              </a:rPr>
              <a:t>a specification from which implementation artifacts can be </a:t>
            </a:r>
            <a:r>
              <a:rPr lang="en-US" sz="2000" dirty="0" smtClean="0">
                <a:latin typeface="Arial Narrow" pitchFamily="34" charset="0"/>
              </a:rPr>
              <a:t>derived and conformance can be assured. A </a:t>
            </a:r>
            <a:r>
              <a:rPr lang="en-US" sz="2000" dirty="0">
                <a:latin typeface="Arial Narrow" pitchFamily="34" charset="0"/>
              </a:rPr>
              <a:t>particular </a:t>
            </a:r>
            <a:r>
              <a:rPr lang="en-US" sz="2000" dirty="0" smtClean="0">
                <a:latin typeface="Arial Narrow" pitchFamily="34" charset="0"/>
              </a:rPr>
              <a:t>implementation type (e.g., messages, documents, services) may constrain </a:t>
            </a:r>
            <a:r>
              <a:rPr lang="en-US" sz="2000" dirty="0">
                <a:latin typeface="Arial Narrow" pitchFamily="34" charset="0"/>
              </a:rPr>
              <a:t>the content-and-style of information </a:t>
            </a:r>
            <a:r>
              <a:rPr lang="en-US" sz="2000" dirty="0" smtClean="0">
                <a:latin typeface="Arial Narrow" pitchFamily="34" charset="0"/>
              </a:rPr>
              <a:t>models and the </a:t>
            </a:r>
            <a:r>
              <a:rPr lang="en-US" sz="2000" dirty="0">
                <a:latin typeface="Arial Narrow" pitchFamily="34" charset="0"/>
              </a:rPr>
              <a:t>choice of modeling </a:t>
            </a:r>
            <a:r>
              <a:rPr lang="en-US" sz="2000" dirty="0" smtClean="0">
                <a:latin typeface="Arial Narrow" pitchFamily="34" charset="0"/>
              </a:rPr>
              <a:t>environments. </a:t>
            </a:r>
          </a:p>
          <a:p>
            <a:pPr>
              <a:lnSpc>
                <a:spcPct val="114000"/>
              </a:lnSpc>
              <a:spcBef>
                <a:spcPts val="1200"/>
              </a:spcBef>
            </a:pPr>
            <a:r>
              <a:rPr lang="en-US" sz="2000" b="1" i="1" dirty="0">
                <a:latin typeface="Arial Narrow" pitchFamily="34" charset="0"/>
              </a:rPr>
              <a:t>Conceptual Information models-of-use </a:t>
            </a:r>
            <a:r>
              <a:rPr lang="en-US" sz="2000" dirty="0" smtClean="0">
                <a:latin typeface="Arial Narrow" pitchFamily="34" charset="0"/>
              </a:rPr>
              <a:t>are closely related to </a:t>
            </a:r>
            <a:r>
              <a:rPr lang="en-US" sz="2000" dirty="0">
                <a:latin typeface="Arial Narrow" pitchFamily="34" charset="0"/>
              </a:rPr>
              <a:t>functional requirements</a:t>
            </a:r>
            <a:r>
              <a:rPr lang="en-US" sz="2000" dirty="0" smtClean="0">
                <a:latin typeface="Arial Narrow" pitchFamily="34" charset="0"/>
              </a:rPr>
              <a:t>.</a:t>
            </a:r>
          </a:p>
          <a:p>
            <a:pPr>
              <a:lnSpc>
                <a:spcPct val="114000"/>
              </a:lnSpc>
              <a:spcBef>
                <a:spcPts val="1200"/>
              </a:spcBef>
            </a:pPr>
            <a:r>
              <a:rPr lang="en-US" sz="2000" b="1" i="1" dirty="0" smtClean="0">
                <a:latin typeface="Arial Narrow" pitchFamily="34" charset="0"/>
              </a:rPr>
              <a:t>Logical </a:t>
            </a:r>
            <a:r>
              <a:rPr lang="en-US" sz="2000" b="1" i="1" dirty="0">
                <a:latin typeface="Arial Narrow" pitchFamily="34" charset="0"/>
              </a:rPr>
              <a:t>Information </a:t>
            </a:r>
            <a:r>
              <a:rPr lang="en-US" sz="2000" b="1" i="1" dirty="0" smtClean="0">
                <a:latin typeface="Arial Narrow" pitchFamily="34" charset="0"/>
              </a:rPr>
              <a:t>models-of-meaning</a:t>
            </a:r>
            <a:r>
              <a:rPr lang="en-US" sz="2000" dirty="0" smtClean="0">
                <a:latin typeface="Arial Narrow" pitchFamily="34" charset="0"/>
              </a:rPr>
              <a:t> </a:t>
            </a:r>
            <a:r>
              <a:rPr lang="en-US" sz="2000" dirty="0">
                <a:latin typeface="Arial Narrow" pitchFamily="34" charset="0"/>
              </a:rPr>
              <a:t>require explicit semantic </a:t>
            </a:r>
            <a:r>
              <a:rPr lang="en-US" sz="2000" dirty="0" smtClean="0">
                <a:latin typeface="Arial Narrow" pitchFamily="34" charset="0"/>
              </a:rPr>
              <a:t>specifications to govern persistence</a:t>
            </a:r>
            <a:r>
              <a:rPr lang="en-US" sz="2000" dirty="0">
                <a:latin typeface="Arial Narrow" pitchFamily="34" charset="0"/>
              </a:rPr>
              <a:t>, processing, and </a:t>
            </a:r>
            <a:r>
              <a:rPr lang="en-US" sz="2000" dirty="0" smtClean="0">
                <a:latin typeface="Arial Narrow" pitchFamily="34" charset="0"/>
              </a:rPr>
              <a:t>information exchanges.</a:t>
            </a:r>
            <a:endParaRPr lang="en-US" sz="2000" dirty="0">
              <a:latin typeface="Arial Narrow" pitchFamily="34" charset="0"/>
            </a:endParaRPr>
          </a:p>
          <a:p>
            <a:pPr marL="0" indent="0">
              <a:lnSpc>
                <a:spcPct val="114000"/>
              </a:lnSpc>
              <a:spcBef>
                <a:spcPts val="1200"/>
              </a:spcBef>
              <a:buNone/>
            </a:pPr>
            <a:r>
              <a:rPr lang="en-US" sz="2000" dirty="0" smtClean="0">
                <a:latin typeface="Arial Narrow" pitchFamily="34" charset="0"/>
              </a:rPr>
              <a:t>As an emergency care example, well-specified information models-of-meaning should allow-the-potential for initial-care-site triage-information to help subsequent care givers understand diagnostic-imaging </a:t>
            </a:r>
            <a:r>
              <a:rPr lang="en-US" sz="2000" dirty="0">
                <a:latin typeface="Arial Narrow" pitchFamily="34" charset="0"/>
              </a:rPr>
              <a:t>done </a:t>
            </a:r>
            <a:r>
              <a:rPr lang="en-US" sz="2000" dirty="0" smtClean="0">
                <a:latin typeface="Arial Narrow" pitchFamily="34" charset="0"/>
              </a:rPr>
              <a:t>prior-to acute-injury-stabilization and ultimately to help other health care professionals, potentially years later, </a:t>
            </a:r>
            <a:r>
              <a:rPr lang="en-US" sz="2000" dirty="0">
                <a:latin typeface="Arial Narrow" pitchFamily="34" charset="0"/>
              </a:rPr>
              <a:t>help </a:t>
            </a:r>
            <a:r>
              <a:rPr lang="en-US" sz="2000" dirty="0" smtClean="0">
                <a:latin typeface="Arial Narrow" pitchFamily="34" charset="0"/>
              </a:rPr>
              <a:t>patients achieve </a:t>
            </a:r>
            <a:r>
              <a:rPr lang="en-US" sz="2000" dirty="0">
                <a:latin typeface="Arial Narrow" pitchFamily="34" charset="0"/>
              </a:rPr>
              <a:t>maximum </a:t>
            </a:r>
            <a:r>
              <a:rPr lang="en-US" sz="2000" dirty="0" smtClean="0">
                <a:latin typeface="Arial Narrow" pitchFamily="34" charset="0"/>
              </a:rPr>
              <a:t>recovery.</a:t>
            </a:r>
            <a:endParaRPr lang="en-US" sz="2000" dirty="0">
              <a:latin typeface="Arial Narrow" pitchFamily="34" charset="0"/>
            </a:endParaRPr>
          </a:p>
        </p:txBody>
      </p:sp>
      <p:sp>
        <p:nvSpPr>
          <p:cNvPr id="2" name="Title 1"/>
          <p:cNvSpPr>
            <a:spLocks noGrp="1"/>
          </p:cNvSpPr>
          <p:nvPr>
            <p:ph type="title"/>
          </p:nvPr>
        </p:nvSpPr>
        <p:spPr>
          <a:xfrm>
            <a:off x="381000" y="0"/>
            <a:ext cx="8229600" cy="685800"/>
          </a:xfrm>
        </p:spPr>
        <p:txBody>
          <a:bodyPr>
            <a:normAutofit/>
          </a:bodyPr>
          <a:lstStyle/>
          <a:p>
            <a:r>
              <a:rPr lang="en-US" sz="2800" b="1" dirty="0" smtClean="0">
                <a:solidFill>
                  <a:srgbClr val="0000FF"/>
                </a:solidFill>
              </a:rPr>
              <a:t>Information Models </a:t>
            </a:r>
            <a:endParaRPr lang="en-US" sz="2800" b="1" dirty="0">
              <a:solidFill>
                <a:srgbClr val="0000FF"/>
              </a:solidFill>
            </a:endParaRPr>
          </a:p>
        </p:txBody>
      </p:sp>
      <p:sp>
        <p:nvSpPr>
          <p:cNvPr id="4" name="Date Placeholder 3"/>
          <p:cNvSpPr>
            <a:spLocks noGrp="1"/>
          </p:cNvSpPr>
          <p:nvPr>
            <p:ph type="dt" sz="half" idx="10"/>
          </p:nvPr>
        </p:nvSpPr>
        <p:spPr>
          <a:xfrm>
            <a:off x="0" y="6581001"/>
            <a:ext cx="2133600" cy="276999"/>
          </a:xfrm>
        </p:spPr>
        <p:txBody>
          <a:bodyPr/>
          <a:lstStyle/>
          <a:p>
            <a:fld id="{6BD98FEB-5F35-4773-8716-8B508CF9F68C}" type="datetime1">
              <a:rPr lang="en-US" smtClean="0"/>
              <a:t>8/28/2012</a:t>
            </a:fld>
            <a:endParaRPr lang="en-US" dirty="0"/>
          </a:p>
        </p:txBody>
      </p:sp>
      <p:sp>
        <p:nvSpPr>
          <p:cNvPr id="6" name="Slide Number Placeholder 5"/>
          <p:cNvSpPr>
            <a:spLocks noGrp="1"/>
          </p:cNvSpPr>
          <p:nvPr>
            <p:ph type="sldNum" sz="quarter" idx="12"/>
          </p:nvPr>
        </p:nvSpPr>
        <p:spPr>
          <a:xfrm>
            <a:off x="7010400" y="6581001"/>
            <a:ext cx="2133600" cy="276999"/>
          </a:xfrm>
        </p:spPr>
        <p:txBody>
          <a:bodyPr/>
          <a:lstStyle/>
          <a:p>
            <a:fld id="{3EC92E35-3162-4C06-AF9B-83D7C7AEF58C}" type="slidenum">
              <a:rPr lang="en-US" smtClean="0"/>
              <a:t>22</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625687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576263"/>
          </a:xfrm>
        </p:spPr>
        <p:txBody>
          <a:bodyPr>
            <a:normAutofit/>
          </a:bodyPr>
          <a:lstStyle/>
          <a:p>
            <a:r>
              <a:rPr lang="en-US" sz="2800" b="1" dirty="0" smtClean="0">
                <a:solidFill>
                  <a:srgbClr val="0000FF"/>
                </a:solidFill>
              </a:rPr>
              <a:t>Methodology</a:t>
            </a:r>
            <a:endParaRPr lang="en-US" sz="2800" b="1" dirty="0">
              <a:solidFill>
                <a:srgbClr val="0000FF"/>
              </a:solidFill>
            </a:endParaRPr>
          </a:p>
        </p:txBody>
      </p:sp>
      <p:sp>
        <p:nvSpPr>
          <p:cNvPr id="3" name="Content Placeholder 2"/>
          <p:cNvSpPr>
            <a:spLocks noGrp="1"/>
          </p:cNvSpPr>
          <p:nvPr>
            <p:ph idx="1"/>
          </p:nvPr>
        </p:nvSpPr>
        <p:spPr>
          <a:xfrm>
            <a:off x="16844" y="609600"/>
            <a:ext cx="9144000" cy="6248400"/>
          </a:xfrm>
        </p:spPr>
        <p:txBody>
          <a:bodyPr>
            <a:normAutofit fontScale="62500" lnSpcReduction="20000"/>
          </a:bodyPr>
          <a:lstStyle/>
          <a:p>
            <a:pPr marL="0" indent="0">
              <a:lnSpc>
                <a:spcPct val="120000"/>
              </a:lnSpc>
              <a:buNone/>
            </a:pPr>
            <a:r>
              <a:rPr lang="en-US" dirty="0" err="1" smtClean="0"/>
              <a:t>Sparx</a:t>
            </a:r>
            <a:r>
              <a:rPr lang="en-US" dirty="0" smtClean="0"/>
              <a:t> Enterprise Architect views were used to create a separate slide set for an </a:t>
            </a:r>
            <a:r>
              <a:rPr lang="en-US" u="sng" dirty="0" smtClean="0"/>
              <a:t>Immunization Management Capability</a:t>
            </a:r>
            <a:r>
              <a:rPr lang="en-US" dirty="0" smtClean="0"/>
              <a:t> based on CP.6.2 Manage Immunization Administration and its </a:t>
            </a:r>
            <a:r>
              <a:rPr lang="en-US" dirty="0"/>
              <a:t>“See Also” Dependencies </a:t>
            </a:r>
            <a:r>
              <a:rPr lang="en-US" dirty="0" smtClean="0"/>
              <a:t>:</a:t>
            </a:r>
          </a:p>
          <a:p>
            <a:pPr marL="914400" lvl="1" indent="-514350">
              <a:lnSpc>
                <a:spcPct val="120000"/>
              </a:lnSpc>
              <a:buFont typeface="+mj-lt"/>
              <a:buAutoNum type="arabicPeriod"/>
            </a:pPr>
            <a:r>
              <a:rPr lang="en-US" dirty="0" smtClean="0"/>
              <a:t>Gather </a:t>
            </a:r>
            <a:r>
              <a:rPr lang="en-US" dirty="0"/>
              <a:t>A core set of </a:t>
            </a:r>
            <a:r>
              <a:rPr lang="en-US" dirty="0" smtClean="0"/>
              <a:t>reusable components appropriate for the function</a:t>
            </a:r>
          </a:p>
          <a:p>
            <a:pPr marL="914400" lvl="1" indent="-514350">
              <a:lnSpc>
                <a:spcPct val="120000"/>
              </a:lnSpc>
              <a:buFont typeface="+mj-lt"/>
              <a:buAutoNum type="arabicPeriod"/>
            </a:pPr>
            <a:r>
              <a:rPr lang="en-US" dirty="0" smtClean="0"/>
              <a:t>Create Model-of-use (Activity </a:t>
            </a:r>
            <a:r>
              <a:rPr lang="en-US" dirty="0"/>
              <a:t>Model </a:t>
            </a:r>
            <a:r>
              <a:rPr lang="en-US" dirty="0" smtClean="0"/>
              <a:t>based on conformance criteria).</a:t>
            </a:r>
            <a:endParaRPr lang="en-US" dirty="0"/>
          </a:p>
          <a:p>
            <a:pPr marL="1314450" lvl="2" indent="-514350">
              <a:lnSpc>
                <a:spcPct val="120000"/>
              </a:lnSpc>
            </a:pPr>
            <a:r>
              <a:rPr lang="en-US" dirty="0"/>
              <a:t>Map </a:t>
            </a:r>
            <a:r>
              <a:rPr lang="en-US" dirty="0" smtClean="0"/>
              <a:t>functions/Activities </a:t>
            </a:r>
            <a:r>
              <a:rPr lang="en-US" dirty="0"/>
              <a:t>to EHR-S Components</a:t>
            </a:r>
          </a:p>
          <a:p>
            <a:pPr marL="914400" lvl="1" indent="-514350">
              <a:lnSpc>
                <a:spcPct val="120000"/>
              </a:lnSpc>
              <a:buFont typeface="+mj-lt"/>
              <a:buAutoNum type="arabicPeriod"/>
            </a:pPr>
            <a:r>
              <a:rPr lang="en-US" dirty="0"/>
              <a:t>Add CDM </a:t>
            </a:r>
            <a:r>
              <a:rPr lang="en-US" dirty="0" smtClean="0"/>
              <a:t>components and </a:t>
            </a:r>
            <a:r>
              <a:rPr lang="en-US" dirty="0"/>
              <a:t>content, based on conformance criteria.</a:t>
            </a:r>
          </a:p>
          <a:p>
            <a:pPr marL="1314450" lvl="2" indent="-514350">
              <a:lnSpc>
                <a:spcPct val="120000"/>
              </a:lnSpc>
            </a:pPr>
            <a:r>
              <a:rPr lang="en-US" dirty="0"/>
              <a:t>Start with applicable reusable components and their data elements </a:t>
            </a:r>
          </a:p>
          <a:p>
            <a:pPr marL="1314450" lvl="2" indent="-514350">
              <a:lnSpc>
                <a:spcPct val="120000"/>
              </a:lnSpc>
            </a:pPr>
            <a:r>
              <a:rPr lang="en-US" dirty="0"/>
              <a:t>Based on Conformance Criteria, add additional function-specific components</a:t>
            </a:r>
          </a:p>
          <a:p>
            <a:pPr marL="1314450" lvl="2" indent="-514350">
              <a:lnSpc>
                <a:spcPct val="120000"/>
              </a:lnSpc>
            </a:pPr>
            <a:r>
              <a:rPr lang="en-US" dirty="0"/>
              <a:t>Based on Conformance Criteria, add additional attributes or operations</a:t>
            </a:r>
          </a:p>
          <a:p>
            <a:pPr marL="1771650" lvl="3" indent="-514350">
              <a:lnSpc>
                <a:spcPct val="120000"/>
              </a:lnSpc>
            </a:pPr>
            <a:r>
              <a:rPr lang="en-US" dirty="0"/>
              <a:t>Bold SHALL conformance criteria to expedite test traceability</a:t>
            </a:r>
          </a:p>
          <a:p>
            <a:pPr marL="1771650" lvl="3" indent="-514350">
              <a:lnSpc>
                <a:spcPct val="120000"/>
              </a:lnSpc>
            </a:pPr>
            <a:r>
              <a:rPr lang="en-US" dirty="0"/>
              <a:t>Indicate SHALL attributes or operations as “public” with a proceeding “+”</a:t>
            </a:r>
          </a:p>
          <a:p>
            <a:pPr marL="1771650" lvl="3" indent="-514350">
              <a:lnSpc>
                <a:spcPct val="120000"/>
              </a:lnSpc>
            </a:pPr>
            <a:r>
              <a:rPr lang="en-US" dirty="0"/>
              <a:t>Indicate SHOULD or MAY attributes or operations as “private” with a proceeding “-”</a:t>
            </a:r>
          </a:p>
          <a:p>
            <a:pPr marL="914400" lvl="1" indent="-514350">
              <a:lnSpc>
                <a:spcPct val="120000"/>
              </a:lnSpc>
              <a:buFont typeface="+mj-lt"/>
              <a:buAutoNum type="arabicPeriod"/>
            </a:pPr>
            <a:r>
              <a:rPr lang="en-US" dirty="0" smtClean="0"/>
              <a:t>Create CIM based on Information Patterns (e.g., encounters, events, lists, documents)</a:t>
            </a:r>
            <a:endParaRPr lang="en-US" dirty="0"/>
          </a:p>
          <a:p>
            <a:pPr marL="1314450" lvl="2" indent="-514350">
              <a:lnSpc>
                <a:spcPct val="120000"/>
              </a:lnSpc>
            </a:pPr>
            <a:r>
              <a:rPr lang="en-US" dirty="0"/>
              <a:t>Show supporting EHR-S Function associations and dependencies.</a:t>
            </a:r>
          </a:p>
          <a:p>
            <a:pPr marL="1314450" lvl="2" indent="-514350">
              <a:lnSpc>
                <a:spcPct val="120000"/>
              </a:lnSpc>
            </a:pPr>
            <a:r>
              <a:rPr lang="en-US" dirty="0"/>
              <a:t>Map EHR-S Components to supporting EHR-S Functions (“See Also” Dependencies)</a:t>
            </a:r>
          </a:p>
          <a:p>
            <a:pPr marL="914400" lvl="1" indent="-514350">
              <a:lnSpc>
                <a:spcPct val="120000"/>
              </a:lnSpc>
              <a:buFont typeface="+mj-lt"/>
              <a:buAutoNum type="arabicPeriod"/>
            </a:pPr>
            <a:r>
              <a:rPr lang="en-US" dirty="0" smtClean="0">
                <a:latin typeface="Arial Narrow" pitchFamily="34" charset="0"/>
              </a:rPr>
              <a:t>Add Specific </a:t>
            </a:r>
            <a:r>
              <a:rPr lang="en-US" dirty="0">
                <a:latin typeface="Arial Narrow" pitchFamily="34" charset="0"/>
              </a:rPr>
              <a:t>Information </a:t>
            </a:r>
            <a:r>
              <a:rPr lang="en-US" dirty="0" smtClean="0">
                <a:latin typeface="Arial Narrow" pitchFamily="34" charset="0"/>
              </a:rPr>
              <a:t>Exchanges</a:t>
            </a:r>
            <a:r>
              <a:rPr lang="en-US" dirty="0"/>
              <a:t>, based on conformance criteria</a:t>
            </a:r>
            <a:r>
              <a:rPr lang="en-US" dirty="0" smtClean="0"/>
              <a:t>.</a:t>
            </a:r>
          </a:p>
          <a:p>
            <a:pPr marL="914400" lvl="1" indent="-514350">
              <a:lnSpc>
                <a:spcPct val="120000"/>
              </a:lnSpc>
              <a:buFont typeface="+mj-lt"/>
              <a:buAutoNum type="arabicPeriod"/>
            </a:pPr>
            <a:r>
              <a:rPr lang="en-US" dirty="0" smtClean="0"/>
              <a:t>Iterate to refine models. </a:t>
            </a:r>
            <a:endParaRPr lang="en-US" dirty="0"/>
          </a:p>
          <a:p>
            <a:pPr marL="400050" lvl="1" indent="0">
              <a:lnSpc>
                <a:spcPct val="120000"/>
              </a:lnSpc>
              <a:buNone/>
            </a:pPr>
            <a:endParaRPr lang="en-US" dirty="0" smtClean="0">
              <a:latin typeface="Arial Narrow" pitchFamily="34" charset="0"/>
            </a:endParaRPr>
          </a:p>
          <a:p>
            <a:pPr marL="400050" lvl="1" indent="0" algn="ctr">
              <a:lnSpc>
                <a:spcPct val="120000"/>
              </a:lnSpc>
              <a:buNone/>
            </a:pPr>
            <a:r>
              <a:rPr lang="en-US" dirty="0" smtClean="0"/>
              <a:t>This Executive Summary was created from the resultant model. </a:t>
            </a:r>
            <a:endParaRPr lang="en-US"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23</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239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991600" cy="5791200"/>
          </a:xfrm>
        </p:spPr>
        <p:txBody>
          <a:bodyPr>
            <a:noAutofit/>
          </a:bodyPr>
          <a:lstStyle/>
          <a:p>
            <a:r>
              <a:rPr lang="en-US" sz="2000" u="sng" dirty="0">
                <a:latin typeface="Arial Narrow" pitchFamily="34" charset="0"/>
              </a:rPr>
              <a:t>Conceptual </a:t>
            </a:r>
            <a:r>
              <a:rPr lang="en-US" sz="2000" u="sng" dirty="0" smtClean="0">
                <a:latin typeface="Arial Narrow" pitchFamily="34" charset="0"/>
              </a:rPr>
              <a:t>Models</a:t>
            </a:r>
            <a:r>
              <a:rPr lang="en-US" sz="2000" dirty="0" smtClean="0">
                <a:latin typeface="Arial Narrow" pitchFamily="34" charset="0"/>
              </a:rPr>
              <a:t> </a:t>
            </a:r>
            <a:r>
              <a:rPr lang="en-US" sz="2000" dirty="0">
                <a:latin typeface="Arial Narrow" pitchFamily="34" charset="0"/>
              </a:rPr>
              <a:t>are typically human readable though there are ways to build conceptual models that systems can process, such as, the Web Ontology Language (OWL</a:t>
            </a:r>
            <a:r>
              <a:rPr lang="en-US" sz="2000" dirty="0" smtClean="0">
                <a:latin typeface="Arial Narrow" pitchFamily="34" charset="0"/>
              </a:rPr>
              <a:t>). </a:t>
            </a:r>
            <a:endParaRPr lang="en-US" sz="2000" u="sng" dirty="0">
              <a:latin typeface="Arial Narrow" pitchFamily="34" charset="0"/>
            </a:endParaRPr>
          </a:p>
          <a:p>
            <a:r>
              <a:rPr lang="en-US" sz="2000" u="sng" dirty="0" smtClean="0">
                <a:latin typeface="Arial Narrow" pitchFamily="34" charset="0"/>
              </a:rPr>
              <a:t>Conceptual </a:t>
            </a:r>
            <a:r>
              <a:rPr lang="en-US" sz="2000" u="sng" dirty="0">
                <a:latin typeface="Arial Narrow" pitchFamily="34" charset="0"/>
              </a:rPr>
              <a:t>I</a:t>
            </a:r>
            <a:r>
              <a:rPr lang="en-US" sz="2000" u="sng" dirty="0" smtClean="0">
                <a:latin typeface="Arial Narrow" pitchFamily="34" charset="0"/>
              </a:rPr>
              <a:t>nformation Models</a:t>
            </a:r>
            <a:r>
              <a:rPr lang="en-US" sz="2000" dirty="0">
                <a:latin typeface="Arial Narrow" pitchFamily="34" charset="0"/>
              </a:rPr>
              <a:t> </a:t>
            </a:r>
            <a:r>
              <a:rPr lang="en-US" sz="2000" dirty="0" smtClean="0">
                <a:latin typeface="Arial Narrow" pitchFamily="34" charset="0"/>
              </a:rPr>
              <a:t>identify </a:t>
            </a:r>
            <a:r>
              <a:rPr lang="en-US" sz="2000" dirty="0">
                <a:latin typeface="Arial Narrow" pitchFamily="34" charset="0"/>
              </a:rPr>
              <a:t>the highest-level conceptual components in a </a:t>
            </a:r>
            <a:r>
              <a:rPr lang="en-US" sz="2000" dirty="0" smtClean="0">
                <a:latin typeface="Arial Narrow" pitchFamily="34" charset="0"/>
              </a:rPr>
              <a:t>domain (e.g., EHR) </a:t>
            </a:r>
            <a:r>
              <a:rPr lang="en-US" sz="2000" dirty="0">
                <a:latin typeface="Arial Narrow" pitchFamily="34" charset="0"/>
              </a:rPr>
              <a:t>and </a:t>
            </a:r>
            <a:r>
              <a:rPr lang="en-US" sz="2000" dirty="0" smtClean="0">
                <a:latin typeface="Arial Narrow" pitchFamily="34" charset="0"/>
              </a:rPr>
              <a:t>their relationships; however, data content is not specified. </a:t>
            </a:r>
          </a:p>
          <a:p>
            <a:r>
              <a:rPr lang="en-US" sz="2000" u="sng" dirty="0" smtClean="0">
                <a:latin typeface="Arial Narrow" pitchFamily="34" charset="0"/>
              </a:rPr>
              <a:t>Conceptual Data Models</a:t>
            </a:r>
            <a:r>
              <a:rPr lang="en-US" sz="2000" dirty="0" smtClean="0">
                <a:latin typeface="Arial Narrow" pitchFamily="34" charset="0"/>
              </a:rPr>
              <a:t> (CDMs) specify conceptual components and their content, </a:t>
            </a:r>
            <a:r>
              <a:rPr lang="en-US" sz="2000" dirty="0">
                <a:latin typeface="Arial Narrow" pitchFamily="34" charset="0"/>
              </a:rPr>
              <a:t>without regard to how </a:t>
            </a:r>
            <a:r>
              <a:rPr lang="en-US" sz="2000" dirty="0" smtClean="0">
                <a:latin typeface="Arial Narrow" pitchFamily="34" charset="0"/>
              </a:rPr>
              <a:t>they </a:t>
            </a:r>
            <a:r>
              <a:rPr lang="en-US" sz="2000" dirty="0">
                <a:latin typeface="Arial Narrow" pitchFamily="34" charset="0"/>
              </a:rPr>
              <a:t>will be physically </a:t>
            </a:r>
            <a:r>
              <a:rPr lang="en-US" sz="2000" dirty="0" smtClean="0">
                <a:latin typeface="Arial Narrow" pitchFamily="34" charset="0"/>
              </a:rPr>
              <a:t>implemented. </a:t>
            </a:r>
          </a:p>
          <a:p>
            <a:r>
              <a:rPr lang="en-US" sz="2000" u="sng" dirty="0" smtClean="0">
                <a:latin typeface="Arial Narrow" pitchFamily="34" charset="0"/>
              </a:rPr>
              <a:t>Sub-domain and realm-specific CDMs </a:t>
            </a:r>
            <a:r>
              <a:rPr lang="en-US" sz="2000" dirty="0" smtClean="0">
                <a:latin typeface="Arial Narrow" pitchFamily="34" charset="0"/>
              </a:rPr>
              <a:t>(profiles) typically refine </a:t>
            </a:r>
            <a:r>
              <a:rPr lang="en-US" sz="2000" dirty="0">
                <a:latin typeface="Arial Narrow" pitchFamily="34" charset="0"/>
              </a:rPr>
              <a:t>the following:</a:t>
            </a:r>
          </a:p>
          <a:p>
            <a:pPr lvl="1"/>
            <a:r>
              <a:rPr lang="en-US" sz="1600" dirty="0" smtClean="0">
                <a:latin typeface="Arial Narrow" pitchFamily="34" charset="0"/>
              </a:rPr>
              <a:t>Conceptual components and their relationships </a:t>
            </a:r>
            <a:endParaRPr lang="en-US" sz="1600" dirty="0">
              <a:latin typeface="Arial Narrow" pitchFamily="34" charset="0"/>
            </a:endParaRPr>
          </a:p>
          <a:p>
            <a:pPr lvl="1"/>
            <a:r>
              <a:rPr lang="en-US" sz="1600" dirty="0">
                <a:latin typeface="Arial Narrow" pitchFamily="34" charset="0"/>
              </a:rPr>
              <a:t>conceptual components and their content </a:t>
            </a:r>
            <a:endParaRPr lang="en-US" sz="1600" dirty="0" smtClean="0">
              <a:latin typeface="Arial Narrow" pitchFamily="34" charset="0"/>
            </a:endParaRPr>
          </a:p>
          <a:p>
            <a:pPr lvl="2"/>
            <a:r>
              <a:rPr lang="en-US" sz="1200" dirty="0" smtClean="0">
                <a:latin typeface="Arial Narrow" pitchFamily="34" charset="0"/>
              </a:rPr>
              <a:t>date element optionality </a:t>
            </a:r>
            <a:r>
              <a:rPr lang="en-US" sz="1200" dirty="0">
                <a:latin typeface="Arial Narrow" pitchFamily="34" charset="0"/>
              </a:rPr>
              <a:t>(e.g., </a:t>
            </a:r>
            <a:r>
              <a:rPr lang="en-US" sz="1200" dirty="0" smtClean="0">
                <a:latin typeface="Arial Narrow" pitchFamily="34" charset="0"/>
              </a:rPr>
              <a:t>MAY, SHOULD, SHALL) are constrained</a:t>
            </a:r>
            <a:endParaRPr lang="en-US" sz="1200" dirty="0">
              <a:latin typeface="Arial Narrow" pitchFamily="34" charset="0"/>
            </a:endParaRPr>
          </a:p>
          <a:p>
            <a:pPr lvl="1"/>
            <a:r>
              <a:rPr lang="en-US" sz="1600" dirty="0">
                <a:latin typeface="Arial Narrow" pitchFamily="34" charset="0"/>
              </a:rPr>
              <a:t>Business terms for concepts and attributes are agreed upon and used. (These terms should be part of the agreed upon common </a:t>
            </a:r>
            <a:r>
              <a:rPr lang="en-US" sz="1600" dirty="0" smtClean="0">
                <a:latin typeface="Arial Narrow" pitchFamily="34" charset="0"/>
              </a:rPr>
              <a:t>terminology, which may vary by domain-and-realm.)</a:t>
            </a:r>
            <a:endParaRPr lang="en-US" sz="1600" dirty="0">
              <a:latin typeface="Arial Narrow" pitchFamily="34" charset="0"/>
            </a:endParaRPr>
          </a:p>
          <a:p>
            <a:pPr lvl="1"/>
            <a:r>
              <a:rPr lang="en-US" sz="1600" dirty="0" smtClean="0">
                <a:latin typeface="Arial Narrow" pitchFamily="34" charset="0"/>
              </a:rPr>
              <a:t>Primary keys (keys identifying specific entities within a class) for concepts </a:t>
            </a:r>
            <a:r>
              <a:rPr lang="en-US" sz="1600" dirty="0">
                <a:latin typeface="Arial Narrow" pitchFamily="34" charset="0"/>
              </a:rPr>
              <a:t>may be specified.</a:t>
            </a:r>
          </a:p>
          <a:p>
            <a:pPr lvl="1"/>
            <a:r>
              <a:rPr lang="en-US" sz="1600" dirty="0" smtClean="0">
                <a:latin typeface="Arial Narrow" pitchFamily="34" charset="0"/>
              </a:rPr>
              <a:t>Foreign </a:t>
            </a:r>
            <a:r>
              <a:rPr lang="en-US" sz="1600" dirty="0">
                <a:latin typeface="Arial Narrow" pitchFamily="34" charset="0"/>
              </a:rPr>
              <a:t>keys (keys identifying the relationship between different entities) </a:t>
            </a:r>
            <a:r>
              <a:rPr lang="en-US" sz="1600" dirty="0" smtClean="0">
                <a:latin typeface="Arial Narrow" pitchFamily="34" charset="0"/>
              </a:rPr>
              <a:t>among concepts may be </a:t>
            </a:r>
            <a:r>
              <a:rPr lang="en-US" sz="1600" dirty="0">
                <a:latin typeface="Arial Narrow" pitchFamily="34" charset="0"/>
              </a:rPr>
              <a:t>specified.</a:t>
            </a:r>
          </a:p>
          <a:p>
            <a:pPr lvl="1"/>
            <a:r>
              <a:rPr lang="en-US" sz="1600" dirty="0" smtClean="0">
                <a:latin typeface="Arial Narrow" pitchFamily="34" charset="0"/>
              </a:rPr>
              <a:t>Normalization, based on reusable components, may occur.</a:t>
            </a:r>
          </a:p>
          <a:p>
            <a:pPr lvl="1"/>
            <a:r>
              <a:rPr lang="en-US" sz="1600" dirty="0" smtClean="0">
                <a:latin typeface="Arial Narrow" pitchFamily="34" charset="0"/>
              </a:rPr>
              <a:t>Terminology (code and value sets) binding may occur. </a:t>
            </a:r>
            <a:endParaRPr lang="en-US" sz="1600" dirty="0">
              <a:latin typeface="Arial Narrow" pitchFamily="34" charset="0"/>
            </a:endParaRPr>
          </a:p>
          <a:p>
            <a:r>
              <a:rPr lang="en-US" sz="2000" u="sng" dirty="0" smtClean="0">
                <a:latin typeface="Arial Narrow" pitchFamily="34" charset="0"/>
              </a:rPr>
              <a:t>Logical Data Models</a:t>
            </a:r>
            <a:r>
              <a:rPr lang="en-US" sz="2000" dirty="0" smtClean="0">
                <a:latin typeface="Arial Narrow" pitchFamily="34" charset="0"/>
              </a:rPr>
              <a:t> are fully-qualified CDMs, which can be transformed into deterministic and testable physical schema for </a:t>
            </a:r>
            <a:r>
              <a:rPr lang="en-US" sz="2000" dirty="0">
                <a:latin typeface="Arial Narrow" pitchFamily="34" charset="0"/>
              </a:rPr>
              <a:t>a </a:t>
            </a:r>
            <a:r>
              <a:rPr lang="en-US" sz="2000" dirty="0" smtClean="0">
                <a:latin typeface="Arial Narrow" pitchFamily="34" charset="0"/>
              </a:rPr>
              <a:t>specific implementation.   </a:t>
            </a:r>
            <a:endParaRPr lang="en-US" sz="2000" dirty="0">
              <a:latin typeface="Arial Narrow" pitchFamily="34" charset="0"/>
            </a:endParaRPr>
          </a:p>
          <a:p>
            <a:pPr marL="0" indent="0">
              <a:buNone/>
            </a:pPr>
            <a:endParaRPr lang="en-US" sz="2000" dirty="0">
              <a:latin typeface="Arial Narrow" pitchFamily="34" charset="0"/>
            </a:endParaRPr>
          </a:p>
        </p:txBody>
      </p:sp>
      <p:sp>
        <p:nvSpPr>
          <p:cNvPr id="2" name="Title 1"/>
          <p:cNvSpPr>
            <a:spLocks noGrp="1"/>
          </p:cNvSpPr>
          <p:nvPr>
            <p:ph type="title"/>
          </p:nvPr>
        </p:nvSpPr>
        <p:spPr>
          <a:xfrm>
            <a:off x="381000" y="0"/>
            <a:ext cx="8229600" cy="685800"/>
          </a:xfrm>
        </p:spPr>
        <p:txBody>
          <a:bodyPr>
            <a:normAutofit/>
          </a:bodyPr>
          <a:lstStyle/>
          <a:p>
            <a:r>
              <a:rPr lang="en-US" sz="2800" b="1" dirty="0" smtClean="0">
                <a:solidFill>
                  <a:srgbClr val="0000FF"/>
                </a:solidFill>
              </a:rPr>
              <a:t>Information Model Types</a:t>
            </a:r>
            <a:endParaRPr lang="en-US" sz="2800" b="1" dirty="0">
              <a:solidFill>
                <a:srgbClr val="0000FF"/>
              </a:solidFill>
            </a:endParaRPr>
          </a:p>
        </p:txBody>
      </p:sp>
      <p:sp>
        <p:nvSpPr>
          <p:cNvPr id="4" name="Date Placeholder 3"/>
          <p:cNvSpPr>
            <a:spLocks noGrp="1"/>
          </p:cNvSpPr>
          <p:nvPr>
            <p:ph type="dt" sz="half" idx="10"/>
          </p:nvPr>
        </p:nvSpPr>
        <p:spPr>
          <a:xfrm>
            <a:off x="0" y="6581001"/>
            <a:ext cx="2133600" cy="276999"/>
          </a:xfrm>
        </p:spPr>
        <p:txBody>
          <a:bodyPr/>
          <a:lstStyle/>
          <a:p>
            <a:fld id="{6BD98FEB-5F35-4773-8716-8B508CF9F68C}" type="datetime1">
              <a:rPr lang="en-US" smtClean="0"/>
              <a:t>8/28/2012</a:t>
            </a:fld>
            <a:endParaRPr lang="en-US" dirty="0"/>
          </a:p>
        </p:txBody>
      </p:sp>
      <p:sp>
        <p:nvSpPr>
          <p:cNvPr id="6" name="Slide Number Placeholder 5"/>
          <p:cNvSpPr>
            <a:spLocks noGrp="1"/>
          </p:cNvSpPr>
          <p:nvPr>
            <p:ph type="sldNum" sz="quarter" idx="12"/>
          </p:nvPr>
        </p:nvSpPr>
        <p:spPr>
          <a:xfrm>
            <a:off x="7010400" y="6581001"/>
            <a:ext cx="2133600" cy="276999"/>
          </a:xfrm>
        </p:spPr>
        <p:txBody>
          <a:bodyPr/>
          <a:lstStyle/>
          <a:p>
            <a:fld id="{3EC92E35-3162-4C06-AF9B-83D7C7AEF58C}" type="slidenum">
              <a:rPr lang="en-US" smtClean="0"/>
              <a:t>24</a:t>
            </a:fld>
            <a:endParaRPr lang="en-US" dirty="0"/>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591065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sz="3100" b="1" dirty="0" smtClean="0">
                <a:solidFill>
                  <a:srgbClr val="0000FF"/>
                </a:solidFill>
              </a:rPr>
              <a:t>Observation</a:t>
            </a:r>
            <a:r>
              <a:rPr lang="en-US" sz="2800" b="1" dirty="0" smtClean="0">
                <a:solidFill>
                  <a:srgbClr val="0000FF"/>
                </a:solidFill>
              </a:rPr>
              <a:t/>
            </a:r>
            <a:br>
              <a:rPr lang="en-US" sz="2800" b="1" dirty="0" smtClean="0">
                <a:solidFill>
                  <a:srgbClr val="0000FF"/>
                </a:solidFill>
              </a:rPr>
            </a:br>
            <a:r>
              <a:rPr lang="en-US" sz="2700" dirty="0" smtClean="0"/>
              <a:t>Where is the Patient?</a:t>
            </a:r>
            <a:endParaRPr lang="en-US" sz="2800" dirty="0"/>
          </a:p>
        </p:txBody>
      </p:sp>
      <p:sp>
        <p:nvSpPr>
          <p:cNvPr id="3" name="Content Placeholder 2"/>
          <p:cNvSpPr>
            <a:spLocks noGrp="1"/>
          </p:cNvSpPr>
          <p:nvPr>
            <p:ph idx="1"/>
          </p:nvPr>
        </p:nvSpPr>
        <p:spPr>
          <a:xfrm>
            <a:off x="457200" y="1219200"/>
            <a:ext cx="8229600" cy="4830764"/>
          </a:xfrm>
        </p:spPr>
        <p:txBody>
          <a:bodyPr>
            <a:normAutofit fontScale="92500"/>
          </a:bodyPr>
          <a:lstStyle/>
          <a:p>
            <a:r>
              <a:rPr lang="en-US" u="sng" dirty="0" smtClean="0"/>
              <a:t>Healthcare</a:t>
            </a:r>
            <a:r>
              <a:rPr lang="en-US" dirty="0" smtClean="0"/>
              <a:t> is patient-centric; but, </a:t>
            </a:r>
            <a:r>
              <a:rPr lang="en-US" u="sng" dirty="0" smtClean="0"/>
              <a:t>EHR-S FIM </a:t>
            </a:r>
            <a:r>
              <a:rPr lang="en-US" dirty="0" smtClean="0"/>
              <a:t>is system-centric; consequently, EHR-S FIM does not reflect patients and their healthcare interactions. </a:t>
            </a:r>
          </a:p>
          <a:p>
            <a:r>
              <a:rPr lang="en-US" u="sng" dirty="0" smtClean="0"/>
              <a:t>EHR system</a:t>
            </a:r>
            <a:r>
              <a:rPr lang="en-US" dirty="0" smtClean="0"/>
              <a:t> is modeled as a repository for encounters; (patient) </a:t>
            </a:r>
            <a:r>
              <a:rPr lang="en-US" u="sng" dirty="0" smtClean="0"/>
              <a:t>encounters</a:t>
            </a:r>
            <a:r>
              <a:rPr lang="en-US" dirty="0" smtClean="0"/>
              <a:t> are composed of events and associated (clinical) information; </a:t>
            </a:r>
            <a:r>
              <a:rPr lang="en-US" u="sng" dirty="0" smtClean="0"/>
              <a:t>events</a:t>
            </a:r>
            <a:r>
              <a:rPr lang="en-US" dirty="0" smtClean="0"/>
              <a:t> can be composed into </a:t>
            </a:r>
            <a:r>
              <a:rPr lang="en-US" u="sng" dirty="0" smtClean="0"/>
              <a:t>lists</a:t>
            </a:r>
            <a:r>
              <a:rPr lang="en-US" dirty="0" smtClean="0"/>
              <a:t>; lists can be composed into </a:t>
            </a:r>
            <a:r>
              <a:rPr lang="en-US" u="sng" dirty="0" smtClean="0"/>
              <a:t>documents</a:t>
            </a:r>
            <a:r>
              <a:rPr lang="en-US" dirty="0" smtClean="0"/>
              <a:t>. Each of the above concepts can be specified as types (e.g., problem vs. medication list)</a:t>
            </a:r>
            <a:r>
              <a:rPr lang="en-US" dirty="0"/>
              <a:t> </a:t>
            </a:r>
            <a:r>
              <a:rPr lang="en-US" dirty="0" smtClean="0"/>
              <a:t>and linked. </a:t>
            </a:r>
            <a:endParaRPr lang="en-US" dirty="0"/>
          </a:p>
        </p:txBody>
      </p:sp>
      <p:sp>
        <p:nvSpPr>
          <p:cNvPr id="4" name="Date Placeholder 3"/>
          <p:cNvSpPr>
            <a:spLocks noGrp="1"/>
          </p:cNvSpPr>
          <p:nvPr>
            <p:ph type="dt" sz="half" idx="10"/>
          </p:nvPr>
        </p:nvSpPr>
        <p:spPr/>
        <p:txBody>
          <a:bodyPr/>
          <a:lstStyle/>
          <a:p>
            <a:fld id="{6BD98FEB-5F35-4773-8716-8B508CF9F68C}" type="datetime1">
              <a:rPr lang="en-US" smtClean="0"/>
              <a:t>8/28/2012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25</a:t>
            </a:fld>
            <a:endParaRPr lang="en-US"/>
          </a:p>
        </p:txBody>
      </p:sp>
    </p:spTree>
    <p:extLst>
      <p:ext uri="{BB962C8B-B14F-4D97-AF65-F5344CB8AC3E}">
        <p14:creationId xmlns:p14="http://schemas.microsoft.com/office/powerpoint/2010/main" val="3637746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7"/>
            <a:ext cx="8229600" cy="761163"/>
          </a:xfrm>
        </p:spPr>
        <p:txBody>
          <a:bodyPr>
            <a:noAutofit/>
          </a:bodyPr>
          <a:lstStyle/>
          <a:p>
            <a:pPr>
              <a:lnSpc>
                <a:spcPct val="80000"/>
              </a:lnSpc>
            </a:pPr>
            <a:r>
              <a:rPr lang="en-US" sz="2800" b="1" dirty="0" smtClean="0"/>
              <a:t>Introduction</a:t>
            </a:r>
            <a:endParaRPr lang="en-US" sz="2800" b="1" dirty="0"/>
          </a:p>
        </p:txBody>
      </p:sp>
      <p:sp>
        <p:nvSpPr>
          <p:cNvPr id="3" name="Content Placeholder 2"/>
          <p:cNvSpPr>
            <a:spLocks noGrp="1"/>
          </p:cNvSpPr>
          <p:nvPr>
            <p:ph idx="1"/>
          </p:nvPr>
        </p:nvSpPr>
        <p:spPr>
          <a:xfrm>
            <a:off x="0" y="685800"/>
            <a:ext cx="9144000" cy="6172200"/>
          </a:xfrm>
        </p:spPr>
        <p:txBody>
          <a:bodyPr>
            <a:normAutofit/>
          </a:bodyPr>
          <a:lstStyle/>
          <a:p>
            <a:pPr marL="0" indent="0" algn="just">
              <a:lnSpc>
                <a:spcPct val="114000"/>
              </a:lnSpc>
              <a:spcBef>
                <a:spcPts val="900"/>
              </a:spcBef>
              <a:buNone/>
            </a:pPr>
            <a:r>
              <a:rPr lang="en-US" sz="2400" dirty="0">
                <a:latin typeface="Arial Narrow" pitchFamily="34" charset="0"/>
              </a:rPr>
              <a:t>The EHR-S FIM </a:t>
            </a:r>
            <a:r>
              <a:rPr lang="en-US" sz="2400" i="1" u="sng" dirty="0">
                <a:latin typeface="Arial Narrow" pitchFamily="34" charset="0"/>
              </a:rPr>
              <a:t>vision</a:t>
            </a:r>
            <a:r>
              <a:rPr lang="en-US" sz="2400" dirty="0">
                <a:latin typeface="Arial Narrow" pitchFamily="34" charset="0"/>
              </a:rPr>
              <a:t> is </a:t>
            </a:r>
            <a:r>
              <a:rPr lang="en-US" sz="2400" dirty="0" smtClean="0">
                <a:latin typeface="Arial Narrow" pitchFamily="34" charset="0"/>
              </a:rPr>
              <a:t>for </a:t>
            </a:r>
            <a:r>
              <a:rPr lang="en-US" sz="2400" dirty="0">
                <a:latin typeface="Arial Narrow" pitchFamily="34" charset="0"/>
              </a:rPr>
              <a:t>analysts, engineers or testers </a:t>
            </a:r>
            <a:r>
              <a:rPr lang="en-US" sz="2400" dirty="0" smtClean="0">
                <a:latin typeface="Arial Narrow" pitchFamily="34" charset="0"/>
              </a:rPr>
              <a:t>to </a:t>
            </a:r>
            <a:r>
              <a:rPr lang="en-US" sz="2400" dirty="0">
                <a:latin typeface="Arial Narrow" pitchFamily="34" charset="0"/>
              </a:rPr>
              <a:t>efficiently </a:t>
            </a:r>
            <a:r>
              <a:rPr lang="en-US" sz="2400" dirty="0" smtClean="0">
                <a:latin typeface="Arial Narrow" pitchFamily="34" charset="0"/>
              </a:rPr>
              <a:t>compose </a:t>
            </a:r>
            <a:r>
              <a:rPr lang="en-US" sz="2400" dirty="0">
                <a:latin typeface="Arial Narrow" pitchFamily="34" charset="0"/>
              </a:rPr>
              <a:t>and refine the architecture-and-workflow agnostic EHR-S FIM into interoperability-specifications, which meet their system acquisition, </a:t>
            </a:r>
            <a:r>
              <a:rPr lang="en-US" sz="2400" dirty="0" smtClean="0">
                <a:latin typeface="Arial Narrow" pitchFamily="34" charset="0"/>
              </a:rPr>
              <a:t>architectural, implementation </a:t>
            </a:r>
            <a:r>
              <a:rPr lang="en-US" sz="2400" dirty="0">
                <a:latin typeface="Arial Narrow" pitchFamily="34" charset="0"/>
              </a:rPr>
              <a:t>or test needs. </a:t>
            </a:r>
            <a:endParaRPr lang="en-US" sz="2400" dirty="0" smtClean="0">
              <a:latin typeface="Arial Narrow" pitchFamily="34" charset="0"/>
            </a:endParaRPr>
          </a:p>
          <a:p>
            <a:pPr marL="0" indent="0">
              <a:lnSpc>
                <a:spcPct val="114000"/>
              </a:lnSpc>
              <a:spcBef>
                <a:spcPts val="1200"/>
              </a:spcBef>
              <a:buNone/>
            </a:pPr>
            <a:r>
              <a:rPr lang="en-US" sz="2400" dirty="0" smtClean="0">
                <a:latin typeface="Arial Narrow" pitchFamily="34" charset="0"/>
              </a:rPr>
              <a:t>The Immunization Management </a:t>
            </a:r>
            <a:r>
              <a:rPr lang="en-US" sz="2400" dirty="0">
                <a:latin typeface="Arial Narrow" pitchFamily="34" charset="0"/>
              </a:rPr>
              <a:t>prototype has the purpose to </a:t>
            </a:r>
          </a:p>
          <a:p>
            <a:pPr lvl="1" indent="-341313">
              <a:lnSpc>
                <a:spcPct val="114000"/>
              </a:lnSpc>
              <a:spcBef>
                <a:spcPts val="0"/>
              </a:spcBef>
              <a:buAutoNum type="arabicParenR"/>
            </a:pPr>
            <a:r>
              <a:rPr lang="en-US" sz="2400" dirty="0">
                <a:latin typeface="Arial Narrow" pitchFamily="34" charset="0"/>
              </a:rPr>
              <a:t>Add conceptual information and data models for each EHR-S function</a:t>
            </a:r>
          </a:p>
          <a:p>
            <a:pPr marL="1025525" lvl="2" indent="-282575">
              <a:lnSpc>
                <a:spcPct val="114000"/>
              </a:lnSpc>
              <a:spcBef>
                <a:spcPts val="0"/>
              </a:spcBef>
            </a:pPr>
            <a:r>
              <a:rPr lang="en-US" sz="2000" dirty="0">
                <a:latin typeface="Arial Narrow" pitchFamily="34" charset="0"/>
              </a:rPr>
              <a:t>verify and validate EHR-S FM Release 2.0</a:t>
            </a:r>
          </a:p>
          <a:p>
            <a:pPr marL="1025525" lvl="2" indent="-282575">
              <a:lnSpc>
                <a:spcPct val="114000"/>
              </a:lnSpc>
              <a:spcBef>
                <a:spcPts val="0"/>
              </a:spcBef>
            </a:pPr>
            <a:r>
              <a:rPr lang="en-US" sz="2000" dirty="0" smtClean="0">
                <a:latin typeface="Arial Narrow" pitchFamily="34" charset="0"/>
              </a:rPr>
              <a:t>make </a:t>
            </a:r>
            <a:r>
              <a:rPr lang="en-US" sz="2000" dirty="0">
                <a:latin typeface="Arial Narrow" pitchFamily="34" charset="0"/>
              </a:rPr>
              <a:t>the EHR-S FM easier  to use for analysts and </a:t>
            </a:r>
            <a:r>
              <a:rPr lang="en-US" sz="2000" dirty="0" smtClean="0">
                <a:latin typeface="Arial Narrow" pitchFamily="34" charset="0"/>
              </a:rPr>
              <a:t>engineers</a:t>
            </a:r>
          </a:p>
          <a:p>
            <a:pPr marL="1025525" lvl="2" indent="-282575">
              <a:lnSpc>
                <a:spcPct val="114000"/>
              </a:lnSpc>
              <a:spcBef>
                <a:spcPts val="0"/>
              </a:spcBef>
            </a:pPr>
            <a:r>
              <a:rPr lang="en-US" sz="2000" dirty="0" smtClean="0">
                <a:latin typeface="Arial Narrow" pitchFamily="34" charset="0"/>
              </a:rPr>
              <a:t>ultimately, be the basis for Model Driven Design</a:t>
            </a:r>
            <a:endParaRPr lang="en-US" sz="2000" dirty="0">
              <a:latin typeface="Arial Narrow" pitchFamily="34" charset="0"/>
            </a:endParaRPr>
          </a:p>
          <a:p>
            <a:pPr lvl="1" indent="-341313">
              <a:lnSpc>
                <a:spcPct val="114000"/>
              </a:lnSpc>
              <a:spcBef>
                <a:spcPts val="0"/>
              </a:spcBef>
              <a:buFont typeface="Arial" pitchFamily="34" charset="0"/>
              <a:buAutoNum type="arabicParenR"/>
            </a:pPr>
            <a:r>
              <a:rPr lang="en-US" sz="2400" dirty="0" smtClean="0">
                <a:latin typeface="Arial Narrow" pitchFamily="34" charset="0"/>
              </a:rPr>
              <a:t>Harmonize with the FHIM and HL7 RIM</a:t>
            </a:r>
          </a:p>
          <a:p>
            <a:pPr lvl="1" indent="-341313">
              <a:lnSpc>
                <a:spcPct val="114000"/>
              </a:lnSpc>
              <a:spcBef>
                <a:spcPts val="0"/>
              </a:spcBef>
              <a:buFont typeface="Arial" pitchFamily="34" charset="0"/>
              <a:buAutoNum type="arabicParenR"/>
            </a:pPr>
            <a:r>
              <a:rPr lang="en-US" sz="2400" dirty="0" smtClean="0">
                <a:latin typeface="Arial Narrow" pitchFamily="34" charset="0"/>
              </a:rPr>
              <a:t>Support specific profiles (e.g., DAMs, DIMs, DCMs, CIMI).</a:t>
            </a:r>
          </a:p>
          <a:p>
            <a:pPr marL="0" indent="0" algn="just">
              <a:lnSpc>
                <a:spcPct val="114000"/>
              </a:lnSpc>
              <a:spcBef>
                <a:spcPts val="1200"/>
              </a:spcBef>
              <a:buNone/>
            </a:pPr>
            <a:r>
              <a:rPr lang="en-US" sz="2400" dirty="0" smtClean="0">
                <a:solidFill>
                  <a:srgbClr val="0000CC"/>
                </a:solidFill>
                <a:latin typeface="Arial Narrow" pitchFamily="34" charset="0"/>
              </a:rPr>
              <a:t>As a part of the Immunization Management Prototype, Record Infrastructure (RI) and it’s Trust Infrastructure (TI) dependencies were modeled to assess RI &amp; TI modeling style and complexity.  The results are presented here.</a:t>
            </a:r>
            <a:endParaRPr lang="en-US" sz="2400" dirty="0">
              <a:solidFill>
                <a:srgbClr val="0000CC"/>
              </a:solidFill>
              <a:latin typeface="Arial Narrow" pitchFamily="34" charset="0"/>
            </a:endParaRPr>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3</a:t>
            </a:fld>
            <a:endParaRPr lang="en-US" dirty="0"/>
          </a:p>
        </p:txBody>
      </p:sp>
    </p:spTree>
    <p:extLst>
      <p:ext uri="{BB962C8B-B14F-4D97-AF65-F5344CB8AC3E}">
        <p14:creationId xmlns:p14="http://schemas.microsoft.com/office/powerpoint/2010/main" val="306007464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990600"/>
            <a:ext cx="9067800" cy="5935279"/>
          </a:xfrm>
          <a:prstGeom prst="rect">
            <a:avLst/>
          </a:prstGeom>
          <a:noFill/>
        </p:spPr>
        <p:txBody>
          <a:bodyPr wrap="square" rtlCol="0">
            <a:spAutoFit/>
          </a:bodyPr>
          <a:lstStyle/>
          <a:p>
            <a:r>
              <a:rPr lang="en-US" b="1" dirty="0"/>
              <a:t>Statement: </a:t>
            </a:r>
            <a:r>
              <a:rPr lang="en-US" dirty="0"/>
              <a:t>Translate content of Record Entries (1 or more instances)</a:t>
            </a:r>
          </a:p>
          <a:p>
            <a:pPr algn="just">
              <a:spcBef>
                <a:spcPts val="600"/>
              </a:spcBef>
            </a:pPr>
            <a:r>
              <a:rPr lang="en-US" b="1" dirty="0"/>
              <a:t>Description: </a:t>
            </a:r>
            <a:r>
              <a:rPr lang="en-US" dirty="0"/>
              <a:t>Occurs when Record Entries are amended to include translation of content – typically to transform coded data from one coding/classification scheme to another, also from one human language to another.• Translated (amended) Record Entry content is the responsibility of translating System – which </a:t>
            </a:r>
            <a:r>
              <a:rPr lang="en-US" dirty="0" smtClean="0"/>
              <a:t>invokes mapping/translation </a:t>
            </a:r>
            <a:r>
              <a:rPr lang="en-US" dirty="0"/>
              <a:t>rules for each relevant record attribute.• The translation amendment becomes part of the Record Entry revision history, where original content </a:t>
            </a:r>
            <a:r>
              <a:rPr lang="en-US" dirty="0" smtClean="0"/>
              <a:t>and any </a:t>
            </a:r>
            <a:r>
              <a:rPr lang="en-US" dirty="0"/>
              <a:t>previous amendments are retained without alteration.• After translation amendment, the System is responsible for retention of the Record Entry and its </a:t>
            </a:r>
            <a:r>
              <a:rPr lang="en-US" dirty="0" smtClean="0"/>
              <a:t>revision history </a:t>
            </a:r>
            <a:r>
              <a:rPr lang="en-US" dirty="0"/>
              <a:t>(including the translation event).• An Audit Trigger is initiated to track Record Entry translation</a:t>
            </a:r>
            <a:r>
              <a:rPr lang="en-US" dirty="0" smtClean="0"/>
              <a:t>. Reference</a:t>
            </a:r>
            <a:r>
              <a:rPr lang="en-US" dirty="0"/>
              <a:t>:  ISO 21089, Sections 12.3.2 and 12.4.</a:t>
            </a:r>
          </a:p>
          <a:p>
            <a:pPr algn="just">
              <a:lnSpc>
                <a:spcPct val="114000"/>
              </a:lnSpc>
              <a:spcBef>
                <a:spcPts val="600"/>
              </a:spcBef>
            </a:pPr>
            <a:r>
              <a:rPr lang="en-US" b="1" dirty="0" smtClean="0">
                <a:latin typeface="Arial Narrow" pitchFamily="34" charset="0"/>
              </a:rPr>
              <a:t>Example</a:t>
            </a:r>
            <a:r>
              <a:rPr lang="en-US" dirty="0">
                <a:latin typeface="Arial Narrow" pitchFamily="34" charset="0"/>
              </a:rPr>
              <a:t>: </a:t>
            </a:r>
            <a:r>
              <a:rPr lang="en-US" dirty="0">
                <a:solidFill>
                  <a:srgbClr val="0000CC"/>
                </a:solidFill>
                <a:latin typeface="Arial Narrow" pitchFamily="34" charset="0"/>
              </a:rPr>
              <a:t>(notional scenario based on conformance criteria) </a:t>
            </a:r>
            <a:r>
              <a:rPr lang="en-US" dirty="0" smtClean="0">
                <a:solidFill>
                  <a:srgbClr val="0000CC"/>
                </a:solidFill>
                <a:latin typeface="Arial Narrow" pitchFamily="34" charset="0"/>
              </a:rPr>
              <a:t>As an </a:t>
            </a:r>
            <a:r>
              <a:rPr lang="en-US" dirty="0">
                <a:solidFill>
                  <a:srgbClr val="0000CC"/>
                </a:solidFill>
                <a:latin typeface="Arial Narrow" pitchFamily="34" charset="0"/>
              </a:rPr>
              <a:t>EHR System manages patient healthcare </a:t>
            </a:r>
            <a:r>
              <a:rPr lang="en-US" dirty="0" smtClean="0">
                <a:solidFill>
                  <a:srgbClr val="0000CC"/>
                </a:solidFill>
                <a:latin typeface="Arial Narrow" pitchFamily="34" charset="0"/>
              </a:rPr>
              <a:t>information, </a:t>
            </a:r>
            <a:r>
              <a:rPr lang="en-US" dirty="0">
                <a:solidFill>
                  <a:srgbClr val="0000CC"/>
                </a:solidFill>
                <a:latin typeface="Arial Narrow" pitchFamily="34" charset="0"/>
              </a:rPr>
              <a:t>i</a:t>
            </a:r>
            <a:r>
              <a:rPr lang="en-US" dirty="0" smtClean="0">
                <a:solidFill>
                  <a:srgbClr val="0000CC"/>
                </a:solidFill>
                <a:latin typeface="Arial Narrow" pitchFamily="34" charset="0"/>
              </a:rPr>
              <a:t>t may use an attribute rules-and-mapping system to translates record entries from </a:t>
            </a:r>
            <a:r>
              <a:rPr lang="en-US" dirty="0">
                <a:solidFill>
                  <a:srgbClr val="0000CC"/>
                </a:solidFill>
                <a:latin typeface="Arial Narrow" pitchFamily="34" charset="0"/>
              </a:rPr>
              <a:t>one coding/classification </a:t>
            </a:r>
            <a:r>
              <a:rPr lang="en-US" dirty="0" smtClean="0">
                <a:solidFill>
                  <a:srgbClr val="0000CC"/>
                </a:solidFill>
                <a:latin typeface="Arial Narrow" pitchFamily="34" charset="0"/>
              </a:rPr>
              <a:t>scheme </a:t>
            </a:r>
            <a:r>
              <a:rPr lang="en-US" dirty="0">
                <a:solidFill>
                  <a:srgbClr val="0000CC"/>
                </a:solidFill>
                <a:latin typeface="Arial Narrow" pitchFamily="34" charset="0"/>
              </a:rPr>
              <a:t>to another or from one human language to </a:t>
            </a:r>
            <a:r>
              <a:rPr lang="en-US" dirty="0" smtClean="0">
                <a:solidFill>
                  <a:srgbClr val="0000CC"/>
                </a:solidFill>
                <a:latin typeface="Arial Narrow" pitchFamily="34" charset="0"/>
              </a:rPr>
              <a:t>another. The EHR system manages </a:t>
            </a:r>
            <a:r>
              <a:rPr lang="en-US" dirty="0" smtClean="0">
                <a:solidFill>
                  <a:srgbClr val="0000CC"/>
                </a:solidFill>
                <a:latin typeface="Arial Narrow" pitchFamily="34" charset="0"/>
              </a:rPr>
              <a:t>new</a:t>
            </a:r>
            <a:r>
              <a:rPr lang="en-US" dirty="0" smtClean="0">
                <a:solidFill>
                  <a:srgbClr val="0000CC"/>
                </a:solidFill>
                <a:latin typeface="Arial Narrow" pitchFamily="34" charset="0"/>
              </a:rPr>
              <a:t> </a:t>
            </a:r>
            <a:r>
              <a:rPr lang="en-US" dirty="0" smtClean="0">
                <a:solidFill>
                  <a:srgbClr val="0000CC"/>
                </a:solidFill>
                <a:latin typeface="Arial Narrow" pitchFamily="34" charset="0"/>
              </a:rPr>
              <a:t>versions </a:t>
            </a:r>
            <a:r>
              <a:rPr lang="en-US" dirty="0" smtClean="0">
                <a:solidFill>
                  <a:srgbClr val="0000CC"/>
                </a:solidFill>
                <a:latin typeface="Arial Narrow" pitchFamily="34" charset="0"/>
              </a:rPr>
              <a:t>of </a:t>
            </a:r>
            <a:r>
              <a:rPr lang="en-US" dirty="0">
                <a:solidFill>
                  <a:srgbClr val="0000CC"/>
                </a:solidFill>
                <a:latin typeface="Arial Narrow" pitchFamily="34" charset="0"/>
              </a:rPr>
              <a:t>Record </a:t>
            </a:r>
            <a:r>
              <a:rPr lang="en-US" dirty="0" smtClean="0">
                <a:solidFill>
                  <a:srgbClr val="0000CC"/>
                </a:solidFill>
                <a:latin typeface="Arial Narrow" pitchFamily="34" charset="0"/>
              </a:rPr>
              <a:t>Entries </a:t>
            </a:r>
            <a:r>
              <a:rPr lang="en-US" dirty="0">
                <a:solidFill>
                  <a:srgbClr val="0000CC"/>
                </a:solidFill>
                <a:latin typeface="Arial Narrow" pitchFamily="34" charset="0"/>
              </a:rPr>
              <a:t>without </a:t>
            </a:r>
            <a:r>
              <a:rPr lang="en-US" dirty="0" smtClean="0">
                <a:solidFill>
                  <a:srgbClr val="0000CC"/>
                </a:solidFill>
                <a:latin typeface="Arial Narrow" pitchFamily="34" charset="0"/>
              </a:rPr>
              <a:t>alteration to previous versions </a:t>
            </a:r>
            <a:r>
              <a:rPr lang="en-US" dirty="0" smtClean="0">
                <a:solidFill>
                  <a:srgbClr val="0000CC"/>
                </a:solidFill>
                <a:latin typeface="Arial Narrow" pitchFamily="34" charset="0"/>
              </a:rPr>
              <a:t>and conforming </a:t>
            </a:r>
            <a:r>
              <a:rPr lang="en-US" dirty="0">
                <a:solidFill>
                  <a:srgbClr val="0000CC"/>
                </a:solidFill>
                <a:latin typeface="Arial Narrow" pitchFamily="34" charset="0"/>
              </a:rPr>
              <a:t>to function “Translate Record Entry Audit Trigger” (TI.2.1.1.3</a:t>
            </a:r>
            <a:r>
              <a:rPr lang="en-US" dirty="0" smtClean="0">
                <a:solidFill>
                  <a:srgbClr val="0000CC"/>
                </a:solidFill>
                <a:latin typeface="Arial Narrow" pitchFamily="34" charset="0"/>
              </a:rPr>
              <a:t>); thereby,  </a:t>
            </a:r>
            <a:r>
              <a:rPr lang="en-US" dirty="0">
                <a:solidFill>
                  <a:srgbClr val="0000CC"/>
                </a:solidFill>
                <a:latin typeface="Arial Narrow" pitchFamily="34" charset="0"/>
              </a:rPr>
              <a:t>capturing the full set of identity, event and provenance </a:t>
            </a:r>
            <a:r>
              <a:rPr lang="en-US" dirty="0" smtClean="0">
                <a:solidFill>
                  <a:srgbClr val="0000CC"/>
                </a:solidFill>
                <a:latin typeface="Arial Narrow" pitchFamily="34" charset="0"/>
              </a:rPr>
              <a:t>audit </a:t>
            </a:r>
            <a:r>
              <a:rPr lang="en-US" dirty="0">
                <a:solidFill>
                  <a:srgbClr val="0000CC"/>
                </a:solidFill>
                <a:latin typeface="Arial Narrow" pitchFamily="34" charset="0"/>
              </a:rPr>
              <a:t>m</a:t>
            </a:r>
            <a:r>
              <a:rPr lang="en-US" dirty="0" smtClean="0">
                <a:solidFill>
                  <a:srgbClr val="0000CC"/>
                </a:solidFill>
                <a:latin typeface="Arial Narrow" pitchFamily="34" charset="0"/>
              </a:rPr>
              <a:t>etadata</a:t>
            </a:r>
            <a:r>
              <a:rPr lang="en-US" dirty="0">
                <a:solidFill>
                  <a:srgbClr val="0000CC"/>
                </a:solidFill>
                <a:latin typeface="Arial Narrow" pitchFamily="34" charset="0"/>
              </a:rPr>
              <a:t>, including the key who, what, when, where, </a:t>
            </a:r>
            <a:r>
              <a:rPr lang="en-US" dirty="0" smtClean="0">
                <a:solidFill>
                  <a:srgbClr val="0000CC"/>
                </a:solidFill>
                <a:latin typeface="Arial Narrow" pitchFamily="34" charset="0"/>
              </a:rPr>
              <a:t>why metadata  and any additionally specified metadata. </a:t>
            </a:r>
            <a:r>
              <a:rPr lang="en-US" b="1" dirty="0" smtClean="0">
                <a:solidFill>
                  <a:srgbClr val="FF0000"/>
                </a:solidFill>
                <a:latin typeface="Arial Narrow" pitchFamily="34" charset="0"/>
              </a:rPr>
              <a:t>NOTE</a:t>
            </a:r>
            <a:r>
              <a:rPr lang="en-US" dirty="0">
                <a:solidFill>
                  <a:srgbClr val="FF0000"/>
                </a:solidFill>
                <a:latin typeface="Arial Narrow" pitchFamily="34" charset="0"/>
              </a:rPr>
              <a:t>: The RI.1 1.3 and TI.2.1.1.3 notional scenarios are the same, because the EHR-S FM 2.x update plans to move TI.2.1.1.3 conformance criteria under RI.1.1.3.</a:t>
            </a:r>
          </a:p>
          <a:p>
            <a:pPr>
              <a:lnSpc>
                <a:spcPct val="114000"/>
              </a:lnSpc>
              <a:spcBef>
                <a:spcPts val="600"/>
              </a:spcBef>
            </a:pPr>
            <a:endParaRPr lang="en-US" dirty="0">
              <a:solidFill>
                <a:srgbClr val="0000FF"/>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a:solidFill>
                  <a:srgbClr val="0000CC"/>
                </a:solidFill>
                <a:latin typeface="Arial Narrow" pitchFamily="34" charset="0"/>
              </a:rPr>
              <a:t>RI.1.1.3 Translate Record Entry Content</a:t>
            </a:r>
            <a:r>
              <a:rPr lang="en-US" sz="2800" b="1" dirty="0" smtClean="0">
                <a:solidFill>
                  <a:srgbClr val="0000CC"/>
                </a:solidFill>
              </a:rPr>
              <a:t/>
            </a:r>
            <a:br>
              <a:rPr lang="en-US" sz="2800" b="1" dirty="0" smtClean="0">
                <a:solidFill>
                  <a:srgbClr val="0000CC"/>
                </a:solidFill>
              </a:rPr>
            </a:br>
            <a:r>
              <a:rPr lang="en-US" sz="2800" dirty="0"/>
              <a:t>Statement, Description and Example</a:t>
            </a: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8/28/2012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4</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33188687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sz="2800" b="1" dirty="0">
                <a:solidFill>
                  <a:srgbClr val="0000CC"/>
                </a:solidFill>
                <a:latin typeface="Arial Narrow" pitchFamily="34" charset="0"/>
              </a:rPr>
              <a:t>RI.1.1.3 Translate Record Entry Content</a:t>
            </a:r>
            <a:br>
              <a:rPr lang="en-US" sz="2800" b="1" dirty="0">
                <a:solidFill>
                  <a:srgbClr val="0000CC"/>
                </a:solidFill>
                <a:latin typeface="Arial Narrow" pitchFamily="34" charset="0"/>
              </a:rPr>
            </a:br>
            <a:r>
              <a:rPr lang="en-US" sz="2800" b="1" dirty="0">
                <a:solidFill>
                  <a:srgbClr val="0000CC"/>
                </a:solidFill>
                <a:latin typeface="Arial Narrow" pitchFamily="34" charset="0"/>
              </a:rPr>
              <a:t>TI.2.1.1.3 Translate Record Entry Audit Trigger</a:t>
            </a:r>
            <a:r>
              <a:rPr lang="en-US" sz="2800" b="1" dirty="0" smtClean="0">
                <a:solidFill>
                  <a:srgbClr val="0000CC"/>
                </a:solidFill>
              </a:rPr>
              <a:t/>
            </a:r>
            <a:br>
              <a:rPr lang="en-US" sz="2800" b="1" dirty="0" smtClean="0">
                <a:solidFill>
                  <a:srgbClr val="0000CC"/>
                </a:solidFill>
              </a:rPr>
            </a:br>
            <a:r>
              <a:rPr lang="en-US" sz="2800" dirty="0"/>
              <a:t>“See Also” </a:t>
            </a:r>
            <a:r>
              <a:rPr lang="en-US" sz="2800" dirty="0" smtClean="0"/>
              <a:t>Dependencies </a:t>
            </a:r>
            <a:endParaRPr lang="en-US" sz="2800" dirty="0"/>
          </a:p>
        </p:txBody>
      </p:sp>
      <p:sp>
        <p:nvSpPr>
          <p:cNvPr id="4" name="Date Placeholder 3"/>
          <p:cNvSpPr>
            <a:spLocks noGrp="1"/>
          </p:cNvSpPr>
          <p:nvPr>
            <p:ph type="dt" sz="half" idx="10"/>
          </p:nvPr>
        </p:nvSpPr>
        <p:spPr>
          <a:xfrm>
            <a:off x="0" y="6661150"/>
            <a:ext cx="2133600" cy="196850"/>
          </a:xfrm>
        </p:spPr>
        <p:txBody>
          <a:bodyPr/>
          <a:lstStyle/>
          <a:p>
            <a:fld id="{6BD98FEB-5F35-4773-8716-8B508CF9F68C}" type="datetime1">
              <a:rPr lang="en-US" smtClean="0"/>
              <a:pPr/>
              <a:t>8/28/2012</a:t>
            </a:fld>
            <a:endParaRPr lang="en-US" dirty="0"/>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83839"/>
            <a:ext cx="2133600" cy="274161"/>
          </a:xfrm>
        </p:spPr>
        <p:txBody>
          <a:bodyPr/>
          <a:lstStyle/>
          <a:p>
            <a:fld id="{3EC92E35-3162-4C06-AF9B-83D7C7AEF58C}" type="slidenum">
              <a:rPr lang="en-US" smtClean="0"/>
              <a:pPr/>
              <a:t>5</a:t>
            </a:fld>
            <a:endParaRPr lang="en-US" dirty="0"/>
          </a:p>
        </p:txBody>
      </p:sp>
      <p:sp>
        <p:nvSpPr>
          <p:cNvPr id="10" name="TextBox 9"/>
          <p:cNvSpPr txBox="1"/>
          <p:nvPr/>
        </p:nvSpPr>
        <p:spPr>
          <a:xfrm>
            <a:off x="2895600" y="6473904"/>
            <a:ext cx="2819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1752600"/>
            <a:ext cx="927471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08054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2185855"/>
          </a:xfrm>
          <a:prstGeom prst="rect">
            <a:avLst/>
          </a:prstGeom>
          <a:noFill/>
        </p:spPr>
        <p:txBody>
          <a:bodyPr wrap="square" rtlCol="0">
            <a:spAutoFit/>
          </a:bodyPr>
          <a:lstStyle/>
          <a:p>
            <a:r>
              <a:rPr lang="en-US" b="1" dirty="0"/>
              <a:t>Statement: </a:t>
            </a:r>
            <a:r>
              <a:rPr lang="en-US" dirty="0"/>
              <a:t>Manage Audit Trigger initiated to track Record Entry translation.</a:t>
            </a:r>
          </a:p>
          <a:p>
            <a:endParaRPr lang="en-US" b="1" dirty="0" smtClean="0"/>
          </a:p>
          <a:p>
            <a:r>
              <a:rPr lang="en-US" b="1" dirty="0" smtClean="0"/>
              <a:t>Description</a:t>
            </a:r>
            <a:r>
              <a:rPr lang="en-US" b="1" dirty="0"/>
              <a:t>: </a:t>
            </a:r>
            <a:r>
              <a:rPr lang="en-US" dirty="0"/>
              <a:t>Capture Record Entry translation events, including key metadata (who, what, when, where, why).</a:t>
            </a:r>
          </a:p>
          <a:p>
            <a:endParaRPr lang="en-US" dirty="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b="1" dirty="0" smtClean="0">
                <a:solidFill>
                  <a:srgbClr val="FF0000"/>
                </a:solidFill>
                <a:latin typeface="Arial Narrow" pitchFamily="34" charset="0"/>
              </a:rPr>
              <a:t>NOTE</a:t>
            </a:r>
            <a:r>
              <a:rPr lang="en-US" dirty="0">
                <a:solidFill>
                  <a:srgbClr val="FF0000"/>
                </a:solidFill>
                <a:latin typeface="Arial Narrow" pitchFamily="34" charset="0"/>
              </a:rPr>
              <a:t>: The RI.1 1.3 and TI.2.1.1.3 notional scenarios are the same, because the EHR-S FM 2.x update plans to move TI.2.1.1.3 conformance criteria under RI.1.1.3.</a:t>
            </a: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TI.2.1.1.3 </a:t>
            </a:r>
            <a:r>
              <a:rPr lang="en-US" sz="2800" b="1" dirty="0">
                <a:solidFill>
                  <a:srgbClr val="0000CC"/>
                </a:solidFill>
                <a:latin typeface="Arial Narrow" pitchFamily="34" charset="0"/>
              </a:rPr>
              <a:t>Translate Record Entry Content</a:t>
            </a:r>
            <a:r>
              <a:rPr lang="en-US" sz="2800" b="1" dirty="0" smtClean="0">
                <a:solidFill>
                  <a:srgbClr val="0000CC"/>
                </a:solidFill>
              </a:rPr>
              <a:t/>
            </a:r>
            <a:br>
              <a:rPr lang="en-US" sz="2800" b="1" dirty="0" smtClean="0">
                <a:solidFill>
                  <a:srgbClr val="0000CC"/>
                </a:solidFill>
              </a:rPr>
            </a:br>
            <a:r>
              <a:rPr lang="en-US" sz="2800" dirty="0"/>
              <a:t>Statement, Description and Example</a:t>
            </a: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8/28/2012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6</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30914635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amera.wav"/>
          </p:stSnd>
        </p:sndAc>
      </p:transition>
    </mc:Choice>
    <mc:Fallback xmlns="">
      <p:transition spd="slow">
        <p:sndAc>
          <p:stSnd>
            <p:snd r:embed="rId4"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
        <p:nvSpPr>
          <p:cNvPr id="2" name="Title 1"/>
          <p:cNvSpPr>
            <a:spLocks noGrp="1"/>
          </p:cNvSpPr>
          <p:nvPr>
            <p:ph type="title"/>
          </p:nvPr>
        </p:nvSpPr>
        <p:spPr>
          <a:xfrm>
            <a:off x="0" y="0"/>
            <a:ext cx="9144000" cy="1066800"/>
          </a:xfrm>
        </p:spPr>
        <p:txBody>
          <a:bodyPr>
            <a:normAutofit fontScale="90000"/>
          </a:bodyPr>
          <a:lstStyle/>
          <a:p>
            <a:r>
              <a:rPr lang="en-US" sz="2800" b="1" dirty="0">
                <a:solidFill>
                  <a:srgbClr val="0000CC"/>
                </a:solidFill>
                <a:latin typeface="Arial Narrow" pitchFamily="34" charset="0"/>
              </a:rPr>
              <a:t>RI.1.1.3 Translate Record Entry Content</a:t>
            </a:r>
            <a:br>
              <a:rPr lang="en-US" sz="2800" b="1" dirty="0">
                <a:solidFill>
                  <a:srgbClr val="0000CC"/>
                </a:solidFill>
                <a:latin typeface="Arial Narrow" pitchFamily="34" charset="0"/>
              </a:rPr>
            </a:br>
            <a:r>
              <a:rPr lang="en-US" sz="2800" b="1" dirty="0">
                <a:solidFill>
                  <a:srgbClr val="0000CC"/>
                </a:solidFill>
                <a:latin typeface="Arial Narrow" pitchFamily="34" charset="0"/>
              </a:rPr>
              <a:t>TI.2.1.1.3 Translate Record Entry Audit Trigger</a:t>
            </a:r>
            <a:r>
              <a:rPr lang="en-US" sz="2800" b="1" dirty="0" smtClean="0">
                <a:solidFill>
                  <a:srgbClr val="0000CC"/>
                </a:solidFill>
                <a:latin typeface="Arial Narrow" pitchFamily="34" charset="0"/>
              </a:rPr>
              <a:t/>
            </a:r>
            <a:br>
              <a:rPr lang="en-US" sz="2800" b="1" dirty="0" smtClean="0">
                <a:solidFill>
                  <a:srgbClr val="0000CC"/>
                </a:solidFill>
                <a:latin typeface="Arial Narrow" pitchFamily="34" charset="0"/>
              </a:rPr>
            </a:br>
            <a:r>
              <a:rPr lang="en-US" sz="2800" dirty="0" smtClean="0"/>
              <a:t>Infrastructure Activities Supporting  Core EHR-S Activities</a:t>
            </a:r>
            <a:endParaRPr lang="en-US" sz="2800" dirty="0"/>
          </a:p>
        </p:txBody>
      </p:sp>
      <p:sp>
        <p:nvSpPr>
          <p:cNvPr id="3" name="Date Placeholder 2"/>
          <p:cNvSpPr>
            <a:spLocks noGrp="1"/>
          </p:cNvSpPr>
          <p:nvPr>
            <p:ph type="dt" sz="quarter" idx="10"/>
          </p:nvPr>
        </p:nvSpPr>
        <p:spPr>
          <a:xfrm>
            <a:off x="457200" y="6553200"/>
            <a:ext cx="2133600" cy="365125"/>
          </a:xfrm>
        </p:spPr>
        <p:txBody>
          <a:bodyPr/>
          <a:lstStyle/>
          <a:p>
            <a:pPr>
              <a:defRPr/>
            </a:pPr>
            <a:fld id="{0AE0901C-85C9-47E6-B6B1-6A00C64E8494}" type="datetime1">
              <a:rPr lang="en-US"/>
              <a:pPr>
                <a:defRPr/>
              </a:pPr>
              <a:t>8/28/2012</a:t>
            </a:fld>
            <a:endParaRPr lang="en-US"/>
          </a:p>
        </p:txBody>
      </p:sp>
      <p:sp>
        <p:nvSpPr>
          <p:cNvPr id="5" name="Slide Number Placeholder 4"/>
          <p:cNvSpPr>
            <a:spLocks noGrp="1"/>
          </p:cNvSpPr>
          <p:nvPr>
            <p:ph type="sldNum" sz="quarter" idx="12"/>
          </p:nvPr>
        </p:nvSpPr>
        <p:spPr>
          <a:xfrm>
            <a:off x="6553200" y="6553200"/>
            <a:ext cx="2133600" cy="365125"/>
          </a:xfrm>
        </p:spPr>
        <p:txBody>
          <a:bodyPr/>
          <a:lstStyle/>
          <a:p>
            <a:pPr>
              <a:defRPr/>
            </a:pPr>
            <a:fld id="{979990B5-52E7-47B4-8C9D-492A6DD6077B}" type="slidenum">
              <a:rPr lang="en-US"/>
              <a:pPr>
                <a:defRPr/>
              </a:pPr>
              <a:t>7</a:t>
            </a:fld>
            <a:endParaRPr lang="en-US"/>
          </a:p>
        </p:txBody>
      </p:sp>
      <p:sp>
        <p:nvSpPr>
          <p:cNvPr id="6" name="TextBox 5"/>
          <p:cNvSpPr txBox="1"/>
          <p:nvPr/>
        </p:nvSpPr>
        <p:spPr>
          <a:xfrm>
            <a:off x="3124200" y="1170801"/>
            <a:ext cx="6019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72947"/>
            <a:ext cx="9296400" cy="578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3244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8</a:t>
            </a:fld>
            <a:endParaRPr lang="en-US" dirty="0"/>
          </a:p>
        </p:txBody>
      </p:sp>
      <p:sp>
        <p:nvSpPr>
          <p:cNvPr id="12" name="Title 1"/>
          <p:cNvSpPr>
            <a:spLocks noGrp="1"/>
          </p:cNvSpPr>
          <p:nvPr>
            <p:ph type="title"/>
          </p:nvPr>
        </p:nvSpPr>
        <p:spPr>
          <a:xfrm>
            <a:off x="457200" y="76199"/>
            <a:ext cx="8229600" cy="990601"/>
          </a:xfrm>
        </p:spPr>
        <p:txBody>
          <a:bodyPr>
            <a:normAutofit fontScale="90000"/>
          </a:bodyPr>
          <a:lstStyle/>
          <a:p>
            <a:pPr>
              <a:lnSpc>
                <a:spcPct val="80000"/>
              </a:lnSpc>
            </a:pPr>
            <a:r>
              <a:rPr lang="en-US" sz="2800" b="1" dirty="0">
                <a:solidFill>
                  <a:srgbClr val="0000CC"/>
                </a:solidFill>
                <a:latin typeface="Arial Narrow" pitchFamily="34" charset="0"/>
              </a:rPr>
              <a:t>RI.1.1.3 Translate Record Entry Content</a:t>
            </a:r>
            <a:br>
              <a:rPr lang="en-US" sz="2800" b="1" dirty="0">
                <a:solidFill>
                  <a:srgbClr val="0000CC"/>
                </a:solidFill>
                <a:latin typeface="Arial Narrow" pitchFamily="34" charset="0"/>
              </a:rPr>
            </a:br>
            <a:r>
              <a:rPr lang="en-US" sz="2800" b="1" dirty="0">
                <a:solidFill>
                  <a:srgbClr val="0000CC"/>
                </a:solidFill>
                <a:latin typeface="Arial Narrow" pitchFamily="34" charset="0"/>
              </a:rPr>
              <a:t>TI.2.1.1.3 Translate Record Entry Audit Trigger</a:t>
            </a:r>
            <a:r>
              <a:rPr lang="en-US" sz="2800" b="1" dirty="0" smtClean="0">
                <a:solidFill>
                  <a:srgbClr val="0000CC"/>
                </a:solidFill>
              </a:rPr>
              <a:t/>
            </a:r>
            <a:br>
              <a:rPr lang="en-US" sz="2800" b="1" dirty="0" smtClean="0">
                <a:solidFill>
                  <a:srgbClr val="0000CC"/>
                </a:solidFill>
              </a:rPr>
            </a:br>
            <a:r>
              <a:rPr lang="en-US" sz="2800" dirty="0" smtClean="0">
                <a:latin typeface="Arial Narrow" pitchFamily="34" charset="0"/>
              </a:rPr>
              <a:t>Conceptual Information Model (CIM)</a:t>
            </a:r>
            <a:endParaRPr lang="en-US" sz="2800" dirty="0"/>
          </a:p>
        </p:txBody>
      </p:sp>
      <p:sp>
        <p:nvSpPr>
          <p:cNvPr id="13" name="TextBox 12"/>
          <p:cNvSpPr txBox="1"/>
          <p:nvPr/>
        </p:nvSpPr>
        <p:spPr>
          <a:xfrm>
            <a:off x="3657600" y="1143000"/>
            <a:ext cx="5257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9296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89574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7"/>
            <a:ext cx="8229600" cy="761163"/>
          </a:xfrm>
        </p:spPr>
        <p:txBody>
          <a:bodyPr>
            <a:noAutofit/>
          </a:bodyPr>
          <a:lstStyle/>
          <a:p>
            <a:pPr>
              <a:lnSpc>
                <a:spcPct val="80000"/>
              </a:lnSpc>
            </a:pPr>
            <a:r>
              <a:rPr lang="en-US" sz="2800" b="1" dirty="0">
                <a:solidFill>
                  <a:srgbClr val="0000CC"/>
                </a:solidFill>
                <a:latin typeface="Arial Narrow" pitchFamily="34" charset="0"/>
              </a:rPr>
              <a:t>RI.1.1.3 Translate Record Entry Content</a:t>
            </a:r>
            <a:r>
              <a:rPr lang="en-US" sz="2800" b="1" dirty="0" smtClean="0"/>
              <a:t/>
            </a:r>
            <a:br>
              <a:rPr lang="en-US" sz="2800" b="1" dirty="0" smtClean="0"/>
            </a:br>
            <a:r>
              <a:rPr lang="en-US" sz="2800" dirty="0" smtClean="0"/>
              <a:t>Context</a:t>
            </a:r>
            <a:endParaRPr lang="en-US" sz="2800" dirty="0"/>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8/28/2012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267642" cy="613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24200" y="2133600"/>
            <a:ext cx="3733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3276600"/>
            <a:ext cx="2514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8688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14101</TotalTime>
  <Words>2460</Words>
  <Application>Microsoft Office PowerPoint</Application>
  <PresentationFormat>On-screen Show (4:3)</PresentationFormat>
  <Paragraphs>295</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EHR System Function and Information Model  (EHR-S FIM) Release 2.1  HL7 Project ID# 688   Executive Summary for EHR-S FIM Immunization Capability Prototype    RI.1.1.3 Translate Record Entry Content TI.2.1.1.3 Translate Record Entry Audit Trigger</vt:lpstr>
      <vt:lpstr>EHR-S FM Release 2.0  Contents</vt:lpstr>
      <vt:lpstr>Introduction</vt:lpstr>
      <vt:lpstr>RI.1.1.3 Translate Record Entry Content Statement, Description and Example</vt:lpstr>
      <vt:lpstr>RI.1.1.3 Translate Record Entry Content TI.2.1.1.3 Translate Record Entry Audit Trigger “See Also” Dependencies </vt:lpstr>
      <vt:lpstr>TI.2.1.1.3 Translate Record Entry Content Statement, Description and Example</vt:lpstr>
      <vt:lpstr>RI.1.1.3 Translate Record Entry Content TI.2.1.1.3 Translate Record Entry Audit Trigger Infrastructure Activities Supporting  Core EHR-S Activities</vt:lpstr>
      <vt:lpstr>RI.1.1.3 Translate Record Entry Content TI.2.1.1.3 Translate Record Entry Audit Trigger Conceptual Information Model (CIM)</vt:lpstr>
      <vt:lpstr>RI.1.1.3 Translate Record Entry Content Context</vt:lpstr>
      <vt:lpstr>TI.2.1.1.3 Translate Record Entry Content Context</vt:lpstr>
      <vt:lpstr>RI.1.1.3 Translate Record Entry Content Conceptual Data Model (CDM) Mapped to CC</vt:lpstr>
      <vt:lpstr>RI.1.1.3 Translate Record Entry Content Conformance Criteria (CC)</vt:lpstr>
      <vt:lpstr>TI.2.1.1.3 Translate Record Entry Content Conceptual Data Model (CDM) Mapped to CC</vt:lpstr>
      <vt:lpstr>TI.2.1.1.3 Translate Record Entry Content Conformance Criteria (CC)</vt:lpstr>
      <vt:lpstr>RI.1.1.3 Translate Record Entry Content TI.2.1.1.3 Translate Record Entry Audit Trigger Action Verb Hierarches</vt:lpstr>
      <vt:lpstr>RI.1.1.3 Translate Record Entry Content TI.2.1.1.3 Translate Record Entry Audit Trigger Issues, Actions, Recommendations, Observations &amp; Conclusions</vt:lpstr>
      <vt:lpstr>RI.1.1.3 Translate Record Entry Content TI.2.1.1.3 Translate Record Entry Audit Trigger Issues, Actions, Observations, Recommendations &amp; Conclusions</vt:lpstr>
      <vt:lpstr>RI.1.1.3 Translate Record Entry Content TI.2.1.1.3 Translate Record Entry Audit Trigger Issues, Actions, Observations, Recommendations &amp; Conclusions</vt:lpstr>
      <vt:lpstr>    Questions?    Backup Slides Follow</vt:lpstr>
      <vt:lpstr>EHR-FIM Model Legend</vt:lpstr>
      <vt:lpstr>Glossary for Key UML Connector Concepts</vt:lpstr>
      <vt:lpstr>Information Models </vt:lpstr>
      <vt:lpstr>Methodology</vt:lpstr>
      <vt:lpstr>Information Model Types</vt:lpstr>
      <vt:lpstr>Observation Where is the Patient?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Hufnagel</dc:creator>
  <cp:lastModifiedBy>Steve Hufnagel</cp:lastModifiedBy>
  <cp:revision>664</cp:revision>
  <cp:lastPrinted>2012-03-15T16:35:02Z</cp:lastPrinted>
  <dcterms:created xsi:type="dcterms:W3CDTF">2011-11-03T13:07:09Z</dcterms:created>
  <dcterms:modified xsi:type="dcterms:W3CDTF">2012-08-28T17:54:07Z</dcterms:modified>
</cp:coreProperties>
</file>