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836" r:id="rId2"/>
    <p:sldId id="983" r:id="rId3"/>
    <p:sldId id="1106" r:id="rId4"/>
    <p:sldId id="1107" r:id="rId5"/>
    <p:sldId id="1108" r:id="rId6"/>
    <p:sldId id="1045" r:id="rId7"/>
    <p:sldId id="1105" r:id="rId8"/>
    <p:sldId id="1050" r:id="rId9"/>
    <p:sldId id="1069" r:id="rId10"/>
    <p:sldId id="1064" r:id="rId11"/>
  </p:sldIdLst>
  <p:sldSz cx="9144000" cy="6858000" type="screen4x3"/>
  <p:notesSz cx="7010400" cy="9296400"/>
  <p:defaultTextStyle>
    <a:defPPr>
      <a:defRPr lang="en-CA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bg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bg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bg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bg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bg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b="1" kern="1200">
        <a:solidFill>
          <a:schemeClr val="bg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b="1" kern="1200">
        <a:solidFill>
          <a:schemeClr val="bg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b="1" kern="1200">
        <a:solidFill>
          <a:schemeClr val="bg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b="1" kern="1200">
        <a:solidFill>
          <a:schemeClr val="bg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dré Boudreau" initials="AB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2929"/>
    <a:srgbClr val="0066FF"/>
    <a:srgbClr val="FFFFCC"/>
    <a:srgbClr val="7AC4F2"/>
    <a:srgbClr val="ACB6AB"/>
    <a:srgbClr val="CACEC2"/>
    <a:srgbClr val="5F5F5F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71" autoAdjust="0"/>
    <p:restoredTop sz="97404" autoAdjust="0"/>
  </p:normalViewPr>
  <p:slideViewPr>
    <p:cSldViewPr>
      <p:cViewPr varScale="1">
        <p:scale>
          <a:sx n="97" d="100"/>
          <a:sy n="97" d="100"/>
        </p:scale>
        <p:origin x="-106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9" d="100"/>
        <a:sy n="119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2298" y="-96"/>
      </p:cViewPr>
      <p:guideLst>
        <p:guide orient="horz" pos="2928"/>
        <p:guide pos="2208"/>
      </p:guideLst>
    </p:cSldViewPr>
  </p:notesViewPr>
  <p:gridSpacing cx="72010" cy="7201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commentAuthors" Target="commentAuthors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89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89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047A367E-F720-4A41-8100-18BDE4B298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5620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D40F3AC-CB73-47FA-8395-D313DBEF828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84980628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434975" y="962025"/>
            <a:ext cx="8709025" cy="53975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CA">
              <a:cs typeface="+mn-cs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5613" y="120316"/>
            <a:ext cx="8359524" cy="724234"/>
          </a:xfrm>
        </p:spPr>
        <p:txBody>
          <a:bodyPr/>
          <a:lstStyle>
            <a:lvl1pPr>
              <a:defRPr sz="2800" b="1">
                <a:solidFill>
                  <a:schemeClr val="accent2"/>
                </a:solidFill>
              </a:defRPr>
            </a:lvl1pPr>
          </a:lstStyle>
          <a:p>
            <a:r>
              <a:rPr lang="fr-FR" dirty="0" smtClean="0"/>
              <a:t>Cliquez pour modifier le style du titre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5613" y="1175656"/>
            <a:ext cx="8364537" cy="5274357"/>
          </a:xfrm>
        </p:spPr>
        <p:txBody>
          <a:bodyPr/>
          <a:lstStyle>
            <a:lvl1pPr marL="265113" indent="-265113">
              <a:buClr>
                <a:schemeClr val="tx2">
                  <a:lumMod val="75000"/>
                </a:schemeClr>
              </a:buClr>
              <a:defRPr sz="2400"/>
            </a:lvl1pPr>
            <a:lvl2pPr marL="625475" indent="-279400">
              <a:buClr>
                <a:schemeClr val="accent2"/>
              </a:buClr>
              <a:buFont typeface="Wingdings" pitchFamily="2" charset="2"/>
              <a:buChar char="§"/>
              <a:defRPr sz="2000"/>
            </a:lvl2pPr>
            <a:lvl3pPr marL="901700" indent="-227013">
              <a:buClr>
                <a:schemeClr val="accent4">
                  <a:lumMod val="50000"/>
                </a:schemeClr>
              </a:buClr>
              <a:buFont typeface="Courier New" pitchFamily="49" charset="0"/>
              <a:buChar char="o"/>
              <a:defRPr sz="1800"/>
            </a:lvl3pPr>
            <a:lvl4pPr marL="1160463" indent="-241300">
              <a:buClr>
                <a:schemeClr val="accent1">
                  <a:lumMod val="50000"/>
                </a:schemeClr>
              </a:buClr>
              <a:buFont typeface="Wingdings" pitchFamily="2" charset="2"/>
              <a:buChar char="ü"/>
              <a:defRPr sz="1600"/>
            </a:lvl4pPr>
            <a:lvl5pPr marL="1431925" indent="-219075">
              <a:defRPr sz="1400"/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CA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29413" y="968375"/>
            <a:ext cx="2090737" cy="5481638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en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5613" y="968375"/>
            <a:ext cx="6121400" cy="5481638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5613" y="968375"/>
            <a:ext cx="7769225" cy="4572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CA"/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455613" y="1568450"/>
            <a:ext cx="8364537" cy="4881563"/>
          </a:xfrm>
        </p:spPr>
        <p:txBody>
          <a:bodyPr/>
          <a:lstStyle/>
          <a:p>
            <a:pPr lvl="0"/>
            <a:endParaRPr lang="en-CA" noProof="0" smtClean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auto">
          <a:xfrm>
            <a:off x="0" y="6453188"/>
            <a:ext cx="9144000" cy="404812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CA" dirty="0">
              <a:cs typeface="+mn-cs"/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57199" y="1743303"/>
            <a:ext cx="7355251" cy="2102983"/>
          </a:xfrm>
        </p:spPr>
        <p:txBody>
          <a:bodyPr/>
          <a:lstStyle>
            <a:lvl1pPr>
              <a:defRPr sz="3200" b="1">
                <a:solidFill>
                  <a:schemeClr val="accent2"/>
                </a:solidFill>
              </a:defRPr>
            </a:lvl1pPr>
          </a:lstStyle>
          <a:p>
            <a:r>
              <a:rPr lang="en-CA" dirty="0"/>
              <a:t>Click to edit Master title style</a:t>
            </a:r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1"/>
          </p:nvPr>
        </p:nvSpPr>
        <p:spPr>
          <a:xfrm>
            <a:off x="479425" y="4281488"/>
            <a:ext cx="5094288" cy="1466850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fr-FR" dirty="0" smtClean="0"/>
              <a:t>Cliquez pour modifier les styles du texte du masque</a:t>
            </a:r>
            <a:endParaRPr lang="en-CA" dirty="0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12"/>
          </p:nvPr>
        </p:nvSpPr>
        <p:spPr>
          <a:xfrm>
            <a:off x="2051650" y="6470041"/>
            <a:ext cx="5040806" cy="360363"/>
          </a:xfrm>
        </p:spPr>
        <p:txBody>
          <a:bodyPr anchor="ctr"/>
          <a:lstStyle>
            <a:lvl1pPr algn="ctr">
              <a:buNone/>
              <a:defRPr sz="1200">
                <a:solidFill>
                  <a:srgbClr val="FFFFCC"/>
                </a:solidFill>
              </a:defRPr>
            </a:lvl1pPr>
          </a:lstStyle>
          <a:p>
            <a:pPr lvl="0"/>
            <a:r>
              <a:rPr lang="fr-FR" dirty="0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434975" y="962025"/>
            <a:ext cx="8709025" cy="53975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CA">
              <a:cs typeface="+mn-cs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5613" y="120316"/>
            <a:ext cx="8359524" cy="724234"/>
          </a:xfrm>
        </p:spPr>
        <p:txBody>
          <a:bodyPr/>
          <a:lstStyle>
            <a:lvl1pPr>
              <a:defRPr sz="2800" b="1">
                <a:solidFill>
                  <a:schemeClr val="accent2"/>
                </a:solidFill>
              </a:defRPr>
            </a:lvl1pPr>
          </a:lstStyle>
          <a:p>
            <a:r>
              <a:rPr lang="fr-FR" dirty="0" smtClean="0"/>
              <a:t>Cliquez pour modifier le style du titre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5613" y="1175656"/>
            <a:ext cx="8364537" cy="5274357"/>
          </a:xfrm>
        </p:spPr>
        <p:txBody>
          <a:bodyPr/>
          <a:lstStyle>
            <a:lvl1pPr marL="265113" indent="-265113">
              <a:buClr>
                <a:schemeClr val="tx2">
                  <a:lumMod val="75000"/>
                </a:schemeClr>
              </a:buClr>
              <a:defRPr sz="2400"/>
            </a:lvl1pPr>
            <a:lvl2pPr marL="625475" indent="-279400">
              <a:buClr>
                <a:schemeClr val="accent2"/>
              </a:buClr>
              <a:buFont typeface="Wingdings" pitchFamily="2" charset="2"/>
              <a:buChar char="§"/>
              <a:defRPr sz="2000"/>
            </a:lvl2pPr>
            <a:lvl3pPr marL="901700" indent="-227013">
              <a:buClr>
                <a:schemeClr val="accent4">
                  <a:lumMod val="50000"/>
                </a:schemeClr>
              </a:buClr>
              <a:buFont typeface="Courier New" pitchFamily="49" charset="0"/>
              <a:buChar char="o"/>
              <a:defRPr sz="1800"/>
            </a:lvl3pPr>
            <a:lvl4pPr marL="1160463" indent="-241300">
              <a:buClr>
                <a:schemeClr val="accent1">
                  <a:lumMod val="75000"/>
                </a:schemeClr>
              </a:buClr>
              <a:buFont typeface="Wingdings" pitchFamily="2" charset="2"/>
              <a:buChar char="ü"/>
              <a:defRPr sz="1600"/>
            </a:lvl4pPr>
            <a:lvl5pPr marL="1431925" indent="-219075">
              <a:defRPr sz="1400"/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CA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27480" y="3507125"/>
            <a:ext cx="7772400" cy="1146045"/>
          </a:xfrm>
        </p:spPr>
        <p:txBody>
          <a:bodyPr anchor="b"/>
          <a:lstStyle>
            <a:lvl1pPr algn="l">
              <a:defRPr sz="2800" b="1" cap="all">
                <a:solidFill>
                  <a:schemeClr val="accent2"/>
                </a:solidFill>
              </a:defRPr>
            </a:lvl1pPr>
          </a:lstStyle>
          <a:p>
            <a:r>
              <a:rPr lang="fr-FR" dirty="0" smtClean="0"/>
              <a:t>Cliquez pour modifier le style du titre</a:t>
            </a:r>
            <a:endParaRPr lang="en-CA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27480" y="4725180"/>
            <a:ext cx="7772400" cy="1500187"/>
          </a:xfrm>
        </p:spPr>
        <p:txBody>
          <a:bodyPr/>
          <a:lstStyle>
            <a:lvl1pPr marL="179388" indent="-179388">
              <a:buClr>
                <a:schemeClr val="accent2"/>
              </a:buClr>
              <a:buFont typeface="Arial" pitchFamily="34" charset="0"/>
              <a:buChar char="•"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auto">
          <a:xfrm>
            <a:off x="434975" y="962025"/>
            <a:ext cx="8709025" cy="53975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CA">
              <a:cs typeface="+mn-cs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 b="1">
                <a:solidFill>
                  <a:schemeClr val="accent2"/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en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5613" y="1190172"/>
            <a:ext cx="4105275" cy="5259842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CA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713288" y="1190172"/>
            <a:ext cx="4106862" cy="5259842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C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auto">
          <a:xfrm>
            <a:off x="434975" y="962025"/>
            <a:ext cx="8709025" cy="539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 cap="flat" cmpd="sng" algn="ctr">
            <a:solidFill>
              <a:schemeClr val="tx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CA">
              <a:cs typeface="+mn-cs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440" y="260560"/>
            <a:ext cx="8229600" cy="581705"/>
          </a:xfrm>
        </p:spPr>
        <p:txBody>
          <a:bodyPr/>
          <a:lstStyle>
            <a:lvl1pPr>
              <a:defRPr sz="2800" b="1"/>
            </a:lvl1pPr>
          </a:lstStyle>
          <a:p>
            <a:r>
              <a:rPr lang="fr-FR" dirty="0" smtClean="0"/>
              <a:t>Cliquez pour modifier le style du titre</a:t>
            </a:r>
            <a:endParaRPr lang="en-CA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340710"/>
            <a:ext cx="4040188" cy="834165"/>
          </a:xfrm>
        </p:spPr>
        <p:txBody>
          <a:bodyPr anchor="ctr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278545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CA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340710"/>
            <a:ext cx="4041775" cy="834165"/>
          </a:xfrm>
        </p:spPr>
        <p:txBody>
          <a:bodyPr anchor="ctr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278545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446088" y="962025"/>
            <a:ext cx="8709025" cy="53975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CA">
              <a:cs typeface="+mn-cs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46222" y="116540"/>
            <a:ext cx="7769225" cy="745240"/>
          </a:xfrm>
        </p:spPr>
        <p:txBody>
          <a:bodyPr/>
          <a:lstStyle>
            <a:lvl1pPr>
              <a:defRPr sz="2800" b="1">
                <a:solidFill>
                  <a:schemeClr val="accent2"/>
                </a:solidFill>
              </a:defRPr>
            </a:lvl1pPr>
          </a:lstStyle>
          <a:p>
            <a:r>
              <a:rPr lang="fr-FR" dirty="0" smtClean="0"/>
              <a:t>Cliquez pour modifier le style du titre</a:t>
            </a:r>
            <a:endParaRPr lang="en-C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434975" y="962025"/>
            <a:ext cx="8709025" cy="53975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CA">
              <a:cs typeface="+mn-cs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5613" y="120316"/>
            <a:ext cx="8359524" cy="724234"/>
          </a:xfrm>
        </p:spPr>
        <p:txBody>
          <a:bodyPr/>
          <a:lstStyle>
            <a:lvl1pPr>
              <a:defRPr sz="2800" b="1">
                <a:solidFill>
                  <a:schemeClr val="accent2"/>
                </a:solidFill>
              </a:defRPr>
            </a:lvl1pPr>
          </a:lstStyle>
          <a:p>
            <a:r>
              <a:rPr lang="fr-FR" dirty="0" smtClean="0"/>
              <a:t>Cliquez pour modifier le style du titre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5613" y="1175656"/>
            <a:ext cx="8364537" cy="5274357"/>
          </a:xfrm>
        </p:spPr>
        <p:txBody>
          <a:bodyPr/>
          <a:lstStyle>
            <a:lvl1pPr marL="265113" indent="-265113">
              <a:buClr>
                <a:schemeClr val="tx2">
                  <a:lumMod val="75000"/>
                </a:schemeClr>
              </a:buClr>
              <a:defRPr sz="2400"/>
            </a:lvl1pPr>
            <a:lvl2pPr marL="625475" indent="-279400">
              <a:buClr>
                <a:schemeClr val="accent2"/>
              </a:buClr>
              <a:buFont typeface="Wingdings" pitchFamily="2" charset="2"/>
              <a:buChar char="§"/>
              <a:defRPr sz="2000"/>
            </a:lvl2pPr>
            <a:lvl3pPr marL="901700" indent="-227013">
              <a:buClr>
                <a:schemeClr val="accent4">
                  <a:lumMod val="50000"/>
                </a:schemeClr>
              </a:buClr>
              <a:buFont typeface="Courier New" pitchFamily="49" charset="0"/>
              <a:buChar char="o"/>
              <a:defRPr sz="1800"/>
            </a:lvl3pPr>
            <a:lvl4pPr marL="1160463" indent="-241300">
              <a:buClr>
                <a:schemeClr val="accent1">
                  <a:lumMod val="75000"/>
                </a:schemeClr>
              </a:buClr>
              <a:buFont typeface="Wingdings" pitchFamily="2" charset="2"/>
              <a:buChar char="ü"/>
              <a:defRPr sz="1600"/>
            </a:lvl4pPr>
            <a:lvl5pPr marL="1431925" indent="-219075">
              <a:defRPr sz="1400"/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C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5613" y="387350"/>
            <a:ext cx="7769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5613" y="1089025"/>
            <a:ext cx="8364537" cy="536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 smtClean="0"/>
          </a:p>
        </p:txBody>
      </p:sp>
      <p:sp>
        <p:nvSpPr>
          <p:cNvPr id="1044" name="Text Box 20"/>
          <p:cNvSpPr txBox="1">
            <a:spLocks noChangeArrowheads="1"/>
          </p:cNvSpPr>
          <p:nvPr userDrawn="1"/>
        </p:nvSpPr>
        <p:spPr bwMode="auto">
          <a:xfrm>
            <a:off x="8067675" y="6572250"/>
            <a:ext cx="998538" cy="2746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b">
            <a:spAutoFit/>
          </a:bodyPr>
          <a:lstStyle/>
          <a:p>
            <a:pPr algn="r">
              <a:defRPr/>
            </a:pPr>
            <a:r>
              <a:rPr lang="en-US" sz="1200" b="0">
                <a:solidFill>
                  <a:srgbClr val="292929"/>
                </a:solidFill>
                <a:cs typeface="+mn-cs"/>
              </a:rPr>
              <a:t>Page </a:t>
            </a:r>
            <a:fld id="{E1E8B5EE-8532-45E6-92F0-DF9886218918}" type="slidenum">
              <a:rPr lang="en-US" sz="1200" b="0">
                <a:solidFill>
                  <a:srgbClr val="292929"/>
                </a:solidFill>
                <a:cs typeface="+mn-cs"/>
              </a:rPr>
              <a:pPr algn="r">
                <a:defRPr/>
              </a:pPr>
              <a:t>‹#›</a:t>
            </a:fld>
            <a:endParaRPr lang="en-CA" sz="1200">
              <a:solidFill>
                <a:srgbClr val="292929"/>
              </a:solidFill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2" r:id="rId4"/>
    <p:sldLayoutId id="2147483666" r:id="rId5"/>
    <p:sldLayoutId id="2147483667" r:id="rId6"/>
    <p:sldLayoutId id="2147483668" r:id="rId7"/>
    <p:sldLayoutId id="2147483669" r:id="rId8"/>
    <p:sldLayoutId id="2147483661" r:id="rId9"/>
    <p:sldLayoutId id="2147483660" r:id="rId10"/>
    <p:sldLayoutId id="2147483659" r:id="rId11"/>
    <p:sldLayoutId id="2147483658" r:id="rId12"/>
    <p:sldLayoutId id="2147483657" r:id="rId13"/>
    <p:sldLayoutId id="2147483656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900">
          <a:solidFill>
            <a:srgbClr val="00528B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900">
          <a:solidFill>
            <a:srgbClr val="00528B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900">
          <a:solidFill>
            <a:srgbClr val="00528B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900">
          <a:solidFill>
            <a:srgbClr val="00528B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900">
          <a:solidFill>
            <a:srgbClr val="00528B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9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9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9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900">
          <a:solidFill>
            <a:schemeClr val="tx2"/>
          </a:solidFill>
          <a:latin typeface="Verdana" pitchFamily="34" charset="0"/>
        </a:defRPr>
      </a:lvl9pPr>
    </p:titleStyle>
    <p:bodyStyle>
      <a:lvl1pPr marL="231775" indent="-23177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292929"/>
          </a:solidFill>
          <a:latin typeface="+mn-lt"/>
          <a:ea typeface="+mn-ea"/>
          <a:cs typeface="+mn-cs"/>
        </a:defRPr>
      </a:lvl1pPr>
      <a:lvl2pPr marL="623888" indent="-277813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292929"/>
          </a:solidFill>
          <a:latin typeface="+mn-lt"/>
        </a:defRPr>
      </a:lvl2pPr>
      <a:lvl3pPr marL="965200" indent="-227013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−"/>
        <a:defRPr>
          <a:solidFill>
            <a:srgbClr val="292929"/>
          </a:solidFill>
          <a:latin typeface="+mn-lt"/>
        </a:defRPr>
      </a:lvl3pPr>
      <a:lvl4pPr marL="1320800" indent="-2413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rgbClr val="292929"/>
          </a:solidFill>
          <a:latin typeface="+mn-lt"/>
        </a:defRPr>
      </a:lvl4pPr>
      <a:lvl5pPr marL="1712913" indent="-219075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-"/>
        <a:defRPr sz="1600">
          <a:solidFill>
            <a:srgbClr val="292929"/>
          </a:solidFill>
          <a:latin typeface="+mn-lt"/>
        </a:defRPr>
      </a:lvl5pPr>
      <a:lvl6pPr marL="2170113" indent="-219075" algn="l" rtl="0" fontAlgn="base">
        <a:spcBef>
          <a:spcPct val="20000"/>
        </a:spcBef>
        <a:spcAft>
          <a:spcPct val="0"/>
        </a:spcAft>
        <a:buFont typeface="Verdana" pitchFamily="34" charset="0"/>
        <a:buChar char="-"/>
        <a:defRPr sz="1900">
          <a:solidFill>
            <a:srgbClr val="292929"/>
          </a:solidFill>
          <a:latin typeface="+mn-lt"/>
        </a:defRPr>
      </a:lvl6pPr>
      <a:lvl7pPr marL="2627313" indent="-219075" algn="l" rtl="0" fontAlgn="base">
        <a:spcBef>
          <a:spcPct val="20000"/>
        </a:spcBef>
        <a:spcAft>
          <a:spcPct val="0"/>
        </a:spcAft>
        <a:buFont typeface="Verdana" pitchFamily="34" charset="0"/>
        <a:buChar char="-"/>
        <a:defRPr sz="1900">
          <a:solidFill>
            <a:srgbClr val="292929"/>
          </a:solidFill>
          <a:latin typeface="+mn-lt"/>
        </a:defRPr>
      </a:lvl7pPr>
      <a:lvl8pPr marL="3084513" indent="-219075" algn="l" rtl="0" fontAlgn="base">
        <a:spcBef>
          <a:spcPct val="20000"/>
        </a:spcBef>
        <a:spcAft>
          <a:spcPct val="0"/>
        </a:spcAft>
        <a:buFont typeface="Verdana" pitchFamily="34" charset="0"/>
        <a:buChar char="-"/>
        <a:defRPr sz="1900">
          <a:solidFill>
            <a:srgbClr val="292929"/>
          </a:solidFill>
          <a:latin typeface="+mn-lt"/>
        </a:defRPr>
      </a:lvl8pPr>
      <a:lvl9pPr marL="3541713" indent="-219075" algn="l" rtl="0" fontAlgn="base">
        <a:spcBef>
          <a:spcPct val="20000"/>
        </a:spcBef>
        <a:spcAft>
          <a:spcPct val="0"/>
        </a:spcAft>
        <a:buFont typeface="Verdana" pitchFamily="34" charset="0"/>
        <a:buChar char="-"/>
        <a:defRPr sz="1900">
          <a:solidFill>
            <a:srgbClr val="29292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iki.hl7.org/index.php?title=Care_Plan_Initiative_project_2011" TargetMode="External"/><Relationship Id="rId3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Jon.farmer@thrasis.com" TargetMode="External"/><Relationship Id="rId4" Type="http://schemas.openxmlformats.org/officeDocument/2006/relationships/hyperlink" Target="mailto:Chris.white@thrasis.com" TargetMode="External"/><Relationship Id="rId1" Type="http://schemas.openxmlformats.org/officeDocument/2006/relationships/slideLayout" Target="../slideLayouts/slideLayout3.xml"/><Relationship Id="rId2" Type="http://schemas.openxmlformats.org/officeDocument/2006/relationships/hyperlink" Target="mailto:enrique@careflow.com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re 1"/>
          <p:cNvSpPr>
            <a:spLocks noGrp="1"/>
          </p:cNvSpPr>
          <p:nvPr>
            <p:ph type="ctrTitle"/>
          </p:nvPr>
        </p:nvSpPr>
        <p:spPr>
          <a:xfrm>
            <a:off x="755650" y="2708275"/>
            <a:ext cx="7488860" cy="1152525"/>
          </a:xfrm>
        </p:spPr>
        <p:txBody>
          <a:bodyPr/>
          <a:lstStyle/>
          <a:p>
            <a:r>
              <a:rPr lang="en-CA" sz="2800" dirty="0" smtClean="0"/>
              <a:t>DRAFT Agenda</a:t>
            </a:r>
            <a:br>
              <a:rPr lang="en-CA" sz="2800" dirty="0" smtClean="0"/>
            </a:br>
            <a:r>
              <a:rPr lang="en-CA" sz="2800" dirty="0" smtClean="0"/>
              <a:t>Care Plan (CP) Meeting </a:t>
            </a:r>
            <a:br>
              <a:rPr lang="en-CA" sz="2800" dirty="0" smtClean="0"/>
            </a:br>
            <a:r>
              <a:rPr lang="en-CA" sz="2000" dirty="0" smtClean="0"/>
              <a:t>October 3</a:t>
            </a:r>
            <a:r>
              <a:rPr lang="en-CA" sz="2000" dirty="0" smtClean="0"/>
              <a:t>, 2012</a:t>
            </a:r>
            <a:br>
              <a:rPr lang="en-CA" sz="2000" dirty="0" smtClean="0"/>
            </a:br>
            <a:r>
              <a:rPr lang="en-CA" sz="2000" dirty="0" smtClean="0"/>
              <a:t>1700-1830</a:t>
            </a:r>
            <a:r>
              <a:rPr lang="en-CA" sz="2000" dirty="0" smtClean="0"/>
              <a:t> </a:t>
            </a:r>
            <a:r>
              <a:rPr lang="en-CA" sz="2000" dirty="0" smtClean="0"/>
              <a:t>EDT</a:t>
            </a:r>
            <a:endParaRPr lang="en-CA" sz="2800" dirty="0" smtClean="0"/>
          </a:p>
        </p:txBody>
      </p:sp>
      <p:sp>
        <p:nvSpPr>
          <p:cNvPr id="9219" name="Espace réservé du contenu 2"/>
          <p:cNvSpPr>
            <a:spLocks noGrp="1"/>
          </p:cNvSpPr>
          <p:nvPr>
            <p:ph sz="quarter" idx="11"/>
          </p:nvPr>
        </p:nvSpPr>
        <p:spPr>
          <a:xfrm>
            <a:off x="766763" y="4365130"/>
            <a:ext cx="7693025" cy="1872260"/>
          </a:xfrm>
        </p:spPr>
        <p:txBody>
          <a:bodyPr/>
          <a:lstStyle/>
          <a:p>
            <a:pPr>
              <a:defRPr/>
            </a:pPr>
            <a:r>
              <a:rPr lang="en-CA" sz="1600" dirty="0" smtClean="0"/>
              <a:t>Laura Heermann Langford </a:t>
            </a:r>
            <a:r>
              <a:rPr lang="en-CA" sz="1050" dirty="0" smtClean="0"/>
              <a:t>(Laura.Heermann@imail.org)</a:t>
            </a:r>
            <a:endParaRPr lang="en-CA" sz="1600" dirty="0" smtClean="0"/>
          </a:p>
          <a:p>
            <a:pPr>
              <a:defRPr/>
            </a:pPr>
            <a:r>
              <a:rPr lang="en-CA" sz="1600" dirty="0" smtClean="0"/>
              <a:t>Stephen Chu </a:t>
            </a:r>
            <a:r>
              <a:rPr lang="en-CA" sz="1100" dirty="0" smtClean="0"/>
              <a:t>(stephen.chu@nehta.gov.au)</a:t>
            </a:r>
          </a:p>
          <a:p>
            <a:pPr>
              <a:defRPr/>
            </a:pPr>
            <a:endParaRPr lang="en-CA" sz="1100" dirty="0" smtClean="0"/>
          </a:p>
          <a:p>
            <a:pPr>
              <a:defRPr/>
            </a:pPr>
            <a:r>
              <a:rPr lang="en-CA" sz="1600" b="1" dirty="0" smtClean="0"/>
              <a:t>*C</a:t>
            </a:r>
            <a:r>
              <a:rPr lang="en-CA" sz="1400" b="1" dirty="0" smtClean="0"/>
              <a:t>are Plan wiki:</a:t>
            </a:r>
            <a:r>
              <a:rPr lang="en-CA" sz="1400" dirty="0" smtClean="0"/>
              <a:t> </a:t>
            </a:r>
            <a:r>
              <a:rPr lang="en-CA" sz="1100" dirty="0" smtClean="0">
                <a:hlinkClick r:id="rId2"/>
              </a:rPr>
              <a:t>http://wiki.hl7.org/index.php?title=Care_Plan_Initiative_project_2011</a:t>
            </a:r>
            <a:endParaRPr lang="en-CA" sz="1100" dirty="0" smtClean="0"/>
          </a:p>
        </p:txBody>
      </p:sp>
      <p:sp>
        <p:nvSpPr>
          <p:cNvPr id="18435" name="Espace réservé du contenu 3"/>
          <p:cNvSpPr>
            <a:spLocks noGrp="1"/>
          </p:cNvSpPr>
          <p:nvPr>
            <p:ph sz="quarter" idx="12"/>
          </p:nvPr>
        </p:nvSpPr>
        <p:spPr>
          <a:xfrm>
            <a:off x="2051050" y="6470650"/>
            <a:ext cx="5041900" cy="360363"/>
          </a:xfrm>
        </p:spPr>
        <p:txBody>
          <a:bodyPr/>
          <a:lstStyle/>
          <a:p>
            <a:r>
              <a:rPr lang="en-CA" dirty="0" smtClean="0"/>
              <a:t>HL7 Patient Care Work Group</a:t>
            </a:r>
          </a:p>
        </p:txBody>
      </p:sp>
      <p:pic>
        <p:nvPicPr>
          <p:cNvPr id="18436" name="Image 4" descr="HL7_International_Logo_small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900" y="458788"/>
            <a:ext cx="647700" cy="665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ZoneTexte 6"/>
          <p:cNvSpPr txBox="1"/>
          <p:nvPr/>
        </p:nvSpPr>
        <p:spPr>
          <a:xfrm>
            <a:off x="653640" y="1364551"/>
            <a:ext cx="254964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1200" dirty="0" smtClean="0">
                <a:solidFill>
                  <a:schemeClr val="tx1"/>
                </a:solidFill>
              </a:rPr>
              <a:t>To </a:t>
            </a:r>
            <a:r>
              <a:rPr lang="fr-CA" sz="1200" dirty="0" err="1" smtClean="0">
                <a:solidFill>
                  <a:schemeClr val="tx1"/>
                </a:solidFill>
              </a:rPr>
              <a:t>join</a:t>
            </a:r>
            <a:r>
              <a:rPr lang="fr-CA" sz="1200" dirty="0" smtClean="0">
                <a:solidFill>
                  <a:schemeClr val="tx1"/>
                </a:solidFill>
              </a:rPr>
              <a:t> the meeting:</a:t>
            </a:r>
          </a:p>
          <a:p>
            <a:endParaRPr lang="fr-CA" sz="1200" dirty="0" smtClean="0">
              <a:solidFill>
                <a:schemeClr val="tx1"/>
              </a:solidFill>
            </a:endParaRPr>
          </a:p>
          <a:p>
            <a:r>
              <a:rPr lang="fr-CA" sz="1200" dirty="0" smtClean="0">
                <a:solidFill>
                  <a:schemeClr val="tx1"/>
                </a:solidFill>
              </a:rPr>
              <a:t>Phone </a:t>
            </a:r>
            <a:r>
              <a:rPr lang="fr-CA" sz="1200" dirty="0" err="1" smtClean="0">
                <a:solidFill>
                  <a:schemeClr val="tx1"/>
                </a:solidFill>
              </a:rPr>
              <a:t>Number</a:t>
            </a:r>
            <a:r>
              <a:rPr lang="fr-CA" sz="1200" dirty="0" smtClean="0">
                <a:solidFill>
                  <a:schemeClr val="tx1"/>
                </a:solidFill>
              </a:rPr>
              <a:t>: +1 770-657-9270</a:t>
            </a:r>
            <a:br>
              <a:rPr lang="fr-CA" sz="1200" dirty="0" smtClean="0">
                <a:solidFill>
                  <a:schemeClr val="tx1"/>
                </a:solidFill>
              </a:rPr>
            </a:br>
            <a:r>
              <a:rPr lang="fr-CA" sz="1200" dirty="0" smtClean="0">
                <a:solidFill>
                  <a:schemeClr val="tx1"/>
                </a:solidFill>
              </a:rPr>
              <a:t>Participant </a:t>
            </a:r>
            <a:r>
              <a:rPr lang="fr-CA" sz="1200" dirty="0" err="1" smtClean="0">
                <a:solidFill>
                  <a:schemeClr val="tx1"/>
                </a:solidFill>
              </a:rPr>
              <a:t>Passcode</a:t>
            </a:r>
            <a:r>
              <a:rPr lang="fr-CA" sz="1200" dirty="0" smtClean="0">
                <a:solidFill>
                  <a:schemeClr val="tx1"/>
                </a:solidFill>
              </a:rPr>
              <a:t>: 943377# 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6516270" y="476590"/>
            <a:ext cx="22560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1200" b="0" i="1" u="sng" dirty="0" err="1" smtClean="0">
                <a:solidFill>
                  <a:srgbClr val="FF0000"/>
                </a:solidFill>
              </a:rPr>
              <a:t>With</a:t>
            </a:r>
            <a:r>
              <a:rPr lang="fr-CA" sz="1200" b="0" i="1" u="sng" dirty="0" smtClean="0">
                <a:solidFill>
                  <a:srgbClr val="FF0000"/>
                </a:solidFill>
              </a:rPr>
              <a:t> meeting discussion notes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Appendix</a:t>
            </a:r>
            <a:endParaRPr lang="en-CA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re 1"/>
          <p:cNvSpPr>
            <a:spLocks noGrp="1"/>
          </p:cNvSpPr>
          <p:nvPr>
            <p:ph type="title"/>
          </p:nvPr>
        </p:nvSpPr>
        <p:spPr>
          <a:xfrm>
            <a:off x="455613" y="120650"/>
            <a:ext cx="8359775" cy="723900"/>
          </a:xfrm>
        </p:spPr>
        <p:txBody>
          <a:bodyPr/>
          <a:lstStyle/>
          <a:p>
            <a:r>
              <a:rPr lang="en-CA" sz="2400" dirty="0" smtClean="0"/>
              <a:t>Participants-</a:t>
            </a:r>
          </a:p>
        </p:txBody>
      </p:sp>
      <p:graphicFrame>
        <p:nvGraphicFramePr>
          <p:cNvPr id="4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7505005"/>
              </p:ext>
            </p:extLst>
          </p:nvPr>
        </p:nvGraphicFramePr>
        <p:xfrm>
          <a:off x="250825" y="1359753"/>
          <a:ext cx="8705235" cy="43015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785"/>
                <a:gridCol w="2088290"/>
                <a:gridCol w="504070"/>
                <a:gridCol w="423510"/>
                <a:gridCol w="4176580"/>
              </a:tblGrid>
              <a:tr h="216223">
                <a:tc>
                  <a:txBody>
                    <a:bodyPr/>
                    <a:lstStyle/>
                    <a:p>
                      <a:pPr algn="ctr"/>
                      <a:r>
                        <a:rPr lang="en-CA" sz="9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CA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9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CA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500" b="0" dirty="0" smtClean="0">
                          <a:solidFill>
                            <a:schemeClr val="tx1"/>
                          </a:solidFill>
                        </a:rPr>
                        <a:t>Country</a:t>
                      </a:r>
                      <a:endParaRPr lang="en-CA" sz="5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900" dirty="0" smtClean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en-CA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900" dirty="0" smtClean="0">
                          <a:solidFill>
                            <a:schemeClr val="tx1"/>
                          </a:solidFill>
                        </a:rPr>
                        <a:t>Notes</a:t>
                      </a:r>
                      <a:endParaRPr lang="en-CA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4595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900" dirty="0" smtClean="0">
                          <a:solidFill>
                            <a:schemeClr val="tx1"/>
                          </a:solidFill>
                        </a:rPr>
                        <a:t>Laura Heermann Langford</a:t>
                      </a:r>
                      <a:endParaRPr lang="en-CA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800" dirty="0" err="1" smtClean="0">
                          <a:solidFill>
                            <a:schemeClr val="tx1"/>
                          </a:solidFill>
                        </a:rPr>
                        <a:t>Laura.Heermann@imail.org</a:t>
                      </a:r>
                      <a:endParaRPr lang="en-CA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dirty="0" smtClean="0">
                          <a:solidFill>
                            <a:schemeClr val="tx1"/>
                          </a:solidFill>
                        </a:rPr>
                        <a:t>US</a:t>
                      </a:r>
                      <a:endParaRPr lang="en-CA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CA" sz="900" dirty="0"/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600" dirty="0" smtClean="0">
                          <a:solidFill>
                            <a:schemeClr val="tx1"/>
                          </a:solidFill>
                        </a:rPr>
                        <a:t>Co-Lead- Care Plan initiative/HL7 Patient Care WG. Intermountain Healthcare. </a:t>
                      </a:r>
                      <a:r>
                        <a:rPr lang="fr-CA" sz="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RN </a:t>
                      </a:r>
                      <a:r>
                        <a:rPr lang="fr-CA" sz="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PhD</a:t>
                      </a:r>
                      <a:r>
                        <a:rPr lang="en-CA" sz="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,: Nursing Informatics; </a:t>
                      </a:r>
                      <a:r>
                        <a:rPr lang="fr-CA" sz="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Emergency </a:t>
                      </a:r>
                      <a:r>
                        <a:rPr lang="fr-CA" sz="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Informatics</a:t>
                      </a:r>
                      <a:r>
                        <a:rPr lang="fr-CA" sz="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Association, American </a:t>
                      </a:r>
                      <a:r>
                        <a:rPr lang="fr-CA" sz="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Medical</a:t>
                      </a:r>
                      <a:r>
                        <a:rPr lang="fr-CA" sz="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CA" sz="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Informatics</a:t>
                      </a:r>
                      <a:r>
                        <a:rPr lang="fr-CA" sz="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Association;</a:t>
                      </a:r>
                      <a:r>
                        <a:rPr lang="fr-CA" sz="6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IHE</a:t>
                      </a:r>
                      <a:endParaRPr lang="fr-CA" sz="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946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Stephen Chu </a:t>
                      </a: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800" dirty="0" err="1" smtClean="0">
                          <a:solidFill>
                            <a:schemeClr val="tx1"/>
                          </a:solidFill>
                        </a:rPr>
                        <a:t>stephen.chu@nehta.gov.au</a:t>
                      </a:r>
                      <a:endParaRPr lang="en-CA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dirty="0" smtClean="0">
                          <a:solidFill>
                            <a:schemeClr val="tx1"/>
                          </a:solidFill>
                        </a:rPr>
                        <a:t>AU</a:t>
                      </a:r>
                      <a:endParaRPr lang="en-CA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CA" sz="900" dirty="0"/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600" dirty="0" smtClean="0">
                          <a:solidFill>
                            <a:schemeClr val="tx1"/>
                          </a:solidFill>
                        </a:rPr>
                        <a:t>NEHTA-National eHealth Transition Authority .</a:t>
                      </a:r>
                      <a:r>
                        <a:rPr lang="en-CA" sz="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CA" sz="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RN, MD, </a:t>
                      </a:r>
                      <a:r>
                        <a:rPr lang="fr-CA" sz="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Clinical</a:t>
                      </a:r>
                      <a:r>
                        <a:rPr lang="fr-CA" sz="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CA" sz="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Informatics</a:t>
                      </a:r>
                      <a:r>
                        <a:rPr lang="fr-CA" sz="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fr-CA" sz="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Clinical</a:t>
                      </a:r>
                      <a:r>
                        <a:rPr lang="fr-CA" sz="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CA" sz="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lead</a:t>
                      </a:r>
                      <a:r>
                        <a:rPr lang="fr-CA" sz="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and </a:t>
                      </a:r>
                      <a:r>
                        <a:rPr lang="en-CA" sz="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</a:t>
                      </a:r>
                      <a:r>
                        <a:rPr lang="en-CA" sz="600" dirty="0" smtClean="0">
                          <a:solidFill>
                            <a:schemeClr val="tx1"/>
                          </a:solidFill>
                        </a:rPr>
                        <a:t>ead Clinical Information Architecture; co-chair HL7 Patient care WG; vice-chai</a:t>
                      </a:r>
                      <a:r>
                        <a:rPr lang="en-CA" sz="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 HL7 NZ</a:t>
                      </a: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9468">
                <a:tc>
                  <a:txBody>
                    <a:bodyPr/>
                    <a:lstStyle/>
                    <a:p>
                      <a:r>
                        <a:rPr lang="en-CA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Carolyn </a:t>
                      </a:r>
                      <a:r>
                        <a:rPr lang="en-CA" sz="9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Silzle</a:t>
                      </a:r>
                      <a:endParaRPr lang="en-CA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Carolyn.silzle@choa.org</a:t>
                      </a: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900" dirty="0" smtClean="0">
                          <a:solidFill>
                            <a:schemeClr val="tx1"/>
                          </a:solidFill>
                        </a:rPr>
                        <a:t>US</a:t>
                      </a: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CA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American Dietetic Association</a:t>
                      </a:r>
                      <a:endParaRPr lang="en-CA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9468">
                <a:tc>
                  <a:txBody>
                    <a:bodyPr/>
                    <a:lstStyle/>
                    <a:p>
                      <a:r>
                        <a:rPr lang="en-CA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Susan Campbell</a:t>
                      </a:r>
                      <a:endParaRPr lang="en-CA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800" dirty="0" smtClean="0">
                          <a:solidFill>
                            <a:schemeClr val="tx1"/>
                          </a:solidFill>
                        </a:rPr>
                        <a:t>bostoncampbell@mindspring.com</a:t>
                      </a: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900" dirty="0" smtClean="0">
                          <a:solidFill>
                            <a:schemeClr val="tx1"/>
                          </a:solidFill>
                        </a:rPr>
                        <a:t>US</a:t>
                      </a:r>
                      <a:endParaRPr lang="en-CA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CA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PhD microbiologist. Principal at Care Management Professionals. HL7 Dynamic Care Plan Co-developer </a:t>
                      </a:r>
                      <a:endParaRPr lang="en-CA" sz="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063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900" dirty="0" smtClean="0">
                          <a:solidFill>
                            <a:schemeClr val="tx1"/>
                          </a:solidFill>
                        </a:rPr>
                        <a:t>Kevin Coonan</a:t>
                      </a:r>
                      <a:endParaRPr lang="en-CA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Kevin.coonan@gmail.com</a:t>
                      </a:r>
                      <a:endParaRPr lang="en-CA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dirty="0" smtClean="0">
                          <a:solidFill>
                            <a:schemeClr val="tx1"/>
                          </a:solidFill>
                        </a:rPr>
                        <a:t>US</a:t>
                      </a:r>
                      <a:endParaRPr lang="en-CA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CA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600" dirty="0" smtClean="0">
                          <a:solidFill>
                            <a:schemeClr val="tx1"/>
                          </a:solidFill>
                        </a:rPr>
                        <a:t>MD. Emergency medicine. HL7 Emergency care WG. </a:t>
                      </a:r>
                      <a:endParaRPr lang="en-CA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223">
                <a:tc>
                  <a:txBody>
                    <a:bodyPr/>
                    <a:lstStyle/>
                    <a:p>
                      <a:r>
                        <a:rPr lang="en-CA" sz="900" dirty="0" smtClean="0">
                          <a:solidFill>
                            <a:schemeClr val="tx1"/>
                          </a:solidFill>
                        </a:rPr>
                        <a:t>Nancy Wilson Roman</a:t>
                      </a:r>
                      <a:endParaRPr lang="en-CA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CA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900" dirty="0" smtClean="0">
                          <a:solidFill>
                            <a:schemeClr val="tx1"/>
                          </a:solidFill>
                        </a:rPr>
                        <a:t>US</a:t>
                      </a:r>
                      <a:endParaRPr lang="en-CA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CA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595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Enrique </a:t>
                      </a:r>
                      <a:r>
                        <a:rPr lang="en-CA" sz="9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Meneses</a:t>
                      </a:r>
                      <a:endParaRPr lang="en-CA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enrique@careflow.com</a:t>
                      </a:r>
                      <a:endParaRPr lang="en-CA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US</a:t>
                      </a:r>
                      <a:endParaRPr lang="en-CA" sz="1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CA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CA" sz="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5957">
                <a:tc>
                  <a:txBody>
                    <a:bodyPr/>
                    <a:lstStyle/>
                    <a:p>
                      <a:r>
                        <a:rPr lang="en-CA" sz="900" dirty="0" err="1" smtClean="0">
                          <a:solidFill>
                            <a:schemeClr val="tx1"/>
                          </a:solidFill>
                        </a:rPr>
                        <a:t>Serafina</a:t>
                      </a:r>
                      <a:r>
                        <a:rPr lang="en-CA" sz="9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CA" sz="900" dirty="0" err="1" smtClean="0">
                          <a:solidFill>
                            <a:schemeClr val="tx1"/>
                          </a:solidFill>
                        </a:rPr>
                        <a:t>Versaggi</a:t>
                      </a:r>
                      <a:endParaRPr lang="en-CA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800" dirty="0" smtClean="0">
                          <a:solidFill>
                            <a:schemeClr val="tx1"/>
                          </a:solidFill>
                        </a:rPr>
                        <a:t>serafina.versaggi@gmail.com</a:t>
                      </a:r>
                      <a:endParaRPr lang="en-CA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900" dirty="0" smtClean="0">
                          <a:solidFill>
                            <a:schemeClr val="tx1"/>
                          </a:solidFill>
                        </a:rPr>
                        <a:t>US</a:t>
                      </a:r>
                      <a:endParaRPr lang="en-CA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CA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Clinical Systems Consultant </a:t>
                      </a: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5957">
                <a:tc>
                  <a:txBody>
                    <a:bodyPr/>
                    <a:lstStyle/>
                    <a:p>
                      <a:r>
                        <a:rPr lang="en-CA" sz="900" dirty="0" smtClean="0">
                          <a:solidFill>
                            <a:schemeClr val="tx1"/>
                          </a:solidFill>
                        </a:rPr>
                        <a:t>John Farmer</a:t>
                      </a:r>
                      <a:endParaRPr lang="en-CA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800" dirty="0" smtClean="0">
                          <a:solidFill>
                            <a:schemeClr val="tx1"/>
                          </a:solidFill>
                          <a:hlinkClick r:id="rId3"/>
                        </a:rPr>
                        <a:t>Jon.farmer@thrasis.com</a:t>
                      </a:r>
                      <a:endParaRPr lang="en-CA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900" dirty="0" smtClean="0">
                          <a:solidFill>
                            <a:schemeClr val="tx1"/>
                          </a:solidFill>
                        </a:rPr>
                        <a:t>US</a:t>
                      </a:r>
                      <a:endParaRPr lang="en-CA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CA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9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5957">
                <a:tc>
                  <a:txBody>
                    <a:bodyPr/>
                    <a:lstStyle/>
                    <a:p>
                      <a:r>
                        <a:rPr lang="en-CA" sz="900" dirty="0" smtClean="0">
                          <a:solidFill>
                            <a:schemeClr val="tx1"/>
                          </a:solidFill>
                        </a:rPr>
                        <a:t>Chris White</a:t>
                      </a:r>
                      <a:endParaRPr lang="en-CA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800" dirty="0" smtClean="0">
                          <a:solidFill>
                            <a:schemeClr val="tx1"/>
                          </a:solidFill>
                          <a:hlinkClick r:id="rId4"/>
                        </a:rPr>
                        <a:t>Chris.white@thrasis.com</a:t>
                      </a:r>
                      <a:endParaRPr lang="en-CA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900" dirty="0" smtClean="0">
                          <a:solidFill>
                            <a:schemeClr val="tx1"/>
                          </a:solidFill>
                        </a:rPr>
                        <a:t>US</a:t>
                      </a:r>
                      <a:endParaRPr lang="en-CA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CA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9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5957">
                <a:tc>
                  <a:txBody>
                    <a:bodyPr/>
                    <a:lstStyle/>
                    <a:p>
                      <a:r>
                        <a:rPr lang="en-CA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Luigi Sison</a:t>
                      </a:r>
                      <a:endParaRPr lang="en-CA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800" dirty="0" smtClean="0">
                          <a:solidFill>
                            <a:schemeClr val="tx1"/>
                          </a:solidFill>
                        </a:rPr>
                        <a:t>lsison@yahoo.com</a:t>
                      </a: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900" dirty="0" smtClean="0">
                          <a:solidFill>
                            <a:schemeClr val="tx1"/>
                          </a:solidFill>
                        </a:rPr>
                        <a:t>US</a:t>
                      </a: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CA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Information Architect at LOINC  and at HL7.  Enterprise Data Architect at VA. </a:t>
                      </a:r>
                      <a:r>
                        <a:rPr lang="fr-CA" sz="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Developing</a:t>
                      </a:r>
                      <a:r>
                        <a:rPr lang="fr-CA" sz="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standard for </a:t>
                      </a:r>
                      <a:r>
                        <a:rPr lang="fr-CA" sz="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Detailed</a:t>
                      </a:r>
                      <a:r>
                        <a:rPr lang="fr-CA" sz="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CA" sz="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Clinical</a:t>
                      </a:r>
                      <a:r>
                        <a:rPr lang="fr-CA" sz="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CA" sz="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Models</a:t>
                      </a:r>
                      <a:r>
                        <a:rPr lang="fr-CA" sz="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(DCM), information </a:t>
                      </a:r>
                      <a:r>
                        <a:rPr lang="fr-CA" sz="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models</a:t>
                      </a:r>
                      <a:r>
                        <a:rPr lang="fr-CA" sz="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for </a:t>
                      </a:r>
                      <a:r>
                        <a:rPr lang="fr-CA" sz="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Electronic</a:t>
                      </a:r>
                      <a:r>
                        <a:rPr lang="fr-CA" sz="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Health Record (EHR) </a:t>
                      </a:r>
                      <a:r>
                        <a:rPr lang="fr-CA" sz="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Diabetes</a:t>
                      </a:r>
                      <a:r>
                        <a:rPr lang="fr-CA" sz="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Project, etc.</a:t>
                      </a:r>
                      <a:endParaRPr lang="en-CA" sz="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5957">
                <a:tc>
                  <a:txBody>
                    <a:bodyPr/>
                    <a:lstStyle/>
                    <a:p>
                      <a:endParaRPr lang="en-CA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CA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CA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CA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9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5957">
                <a:tc>
                  <a:txBody>
                    <a:bodyPr/>
                    <a:lstStyle/>
                    <a:p>
                      <a:endParaRPr lang="en-CA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CA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CA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CA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9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CB6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2400" dirty="0" smtClean="0"/>
              <a:t>Tentative: </a:t>
            </a:r>
            <a:r>
              <a:rPr lang="en-CA" sz="2400" dirty="0" smtClean="0"/>
              <a:t>October 3, 2012 </a:t>
            </a:r>
            <a:r>
              <a:rPr lang="en-CA" sz="1050" dirty="0" smtClean="0"/>
              <a:t>(subject to change)</a:t>
            </a:r>
            <a:endParaRPr lang="en-CA" sz="1050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CA" sz="1100" dirty="0" smtClean="0"/>
          </a:p>
          <a:p>
            <a:r>
              <a:rPr lang="en-CA" sz="2000" dirty="0" smtClean="0"/>
              <a:t>Review of PSS work completed and submitted</a:t>
            </a:r>
          </a:p>
          <a:p>
            <a:r>
              <a:rPr lang="en-CA" sz="2000" dirty="0" smtClean="0"/>
              <a:t>Review </a:t>
            </a:r>
            <a:r>
              <a:rPr lang="en-US" sz="2000" dirty="0" smtClean="0"/>
              <a:t>the </a:t>
            </a:r>
            <a:r>
              <a:rPr lang="en-US" sz="2000" dirty="0"/>
              <a:t>story board use cases within the context of the new care collaboration services </a:t>
            </a:r>
            <a:r>
              <a:rPr lang="en-US" sz="2000" dirty="0" smtClean="0"/>
              <a:t>project.  </a:t>
            </a:r>
          </a:p>
          <a:p>
            <a:r>
              <a:rPr lang="en-US" sz="2000" dirty="0" smtClean="0"/>
              <a:t>If time allows: Expand </a:t>
            </a:r>
            <a:r>
              <a:rPr lang="en-US" sz="2000" dirty="0"/>
              <a:t>on the model by identifying the core classes and </a:t>
            </a:r>
            <a:r>
              <a:rPr lang="en-US" sz="2000" dirty="0" smtClean="0"/>
              <a:t>relationships (working meeting on model)</a:t>
            </a:r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 </a:t>
            </a:r>
            <a:endParaRPr lang="en-CA" sz="2000" dirty="0" smtClean="0"/>
          </a:p>
        </p:txBody>
      </p:sp>
    </p:spTree>
    <p:extLst>
      <p:ext uri="{BB962C8B-B14F-4D97-AF65-F5344CB8AC3E}">
        <p14:creationId xmlns:p14="http://schemas.microsoft.com/office/powerpoint/2010/main" val="35460287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27480" y="3507125"/>
            <a:ext cx="7772400" cy="1146045"/>
          </a:xfrm>
        </p:spPr>
        <p:txBody>
          <a:bodyPr/>
          <a:lstStyle/>
          <a:p>
            <a:r>
              <a:rPr lang="en-CA" dirty="0" smtClean="0"/>
              <a:t>Update: </a:t>
            </a:r>
            <a:r>
              <a:rPr lang="en-CA" dirty="0" smtClean="0"/>
              <a:t>PSS Submissions</a:t>
            </a:r>
            <a:endParaRPr lang="en-CA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sz="1400" dirty="0" smtClean="0"/>
              <a:t>Laura Heermann Langford and Enrique </a:t>
            </a:r>
            <a:r>
              <a:rPr lang="en-CA" sz="1400" dirty="0" err="1" smtClean="0"/>
              <a:t>Meneses</a:t>
            </a:r>
            <a:endParaRPr lang="en-CA" sz="1400" dirty="0"/>
          </a:p>
        </p:txBody>
      </p:sp>
    </p:spTree>
    <p:extLst>
      <p:ext uri="{BB962C8B-B14F-4D97-AF65-F5344CB8AC3E}">
        <p14:creationId xmlns:p14="http://schemas.microsoft.com/office/powerpoint/2010/main" val="28217772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Discussion Notes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CA" dirty="0" smtClean="0"/>
              <a:t>Care Coordination Service</a:t>
            </a:r>
          </a:p>
          <a:p>
            <a:pPr lvl="1"/>
            <a:r>
              <a:rPr lang="en-CA" dirty="0" smtClean="0"/>
              <a:t>PCWG Care Plan Initiative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2548755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27480" y="3507125"/>
            <a:ext cx="7772400" cy="1146045"/>
          </a:xfrm>
        </p:spPr>
        <p:txBody>
          <a:bodyPr/>
          <a:lstStyle/>
          <a:p>
            <a:r>
              <a:rPr lang="en-CA" dirty="0" smtClean="0"/>
              <a:t>Update: </a:t>
            </a:r>
            <a:r>
              <a:rPr lang="en-CA" dirty="0" smtClean="0"/>
              <a:t>Modeling</a:t>
            </a:r>
            <a:endParaRPr lang="en-CA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sz="1400" dirty="0" smtClean="0"/>
              <a:t>Enrique </a:t>
            </a:r>
            <a:r>
              <a:rPr lang="en-CA" sz="1400" dirty="0" err="1" smtClean="0"/>
              <a:t>Meneses</a:t>
            </a:r>
            <a:endParaRPr lang="en-CA" sz="1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Discussion Notes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CA" sz="1600" dirty="0"/>
          </a:p>
        </p:txBody>
      </p:sp>
    </p:spTree>
    <p:extLst>
      <p:ext uri="{BB962C8B-B14F-4D97-AF65-F5344CB8AC3E}">
        <p14:creationId xmlns:p14="http://schemas.microsoft.com/office/powerpoint/2010/main" val="2596951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Future Meetings</a:t>
            </a:r>
            <a:endParaRPr lang="en-CA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sz="1800" dirty="0" smtClean="0"/>
              <a:t>Conference calls between now and January 2013 – </a:t>
            </a:r>
            <a:r>
              <a:rPr lang="en-AU" sz="1800" u="sng" dirty="0" smtClean="0">
                <a:solidFill>
                  <a:srgbClr val="FF0000"/>
                </a:solidFill>
              </a:rPr>
              <a:t>see wiki</a:t>
            </a:r>
            <a:endParaRPr lang="fr-CA" sz="1800" u="sng" dirty="0" smtClean="0">
              <a:solidFill>
                <a:srgbClr val="FF0000"/>
              </a:solidFill>
            </a:endParaRPr>
          </a:p>
          <a:p>
            <a:pPr marL="347663" lvl="1" indent="-119063">
              <a:buFont typeface="Arial" pitchFamily="34" charset="0"/>
              <a:buChar char="•"/>
            </a:pPr>
            <a:r>
              <a:rPr lang="en-AU" sz="1600" dirty="0" smtClean="0"/>
              <a:t>90 min., Wednesday 5-6:30pm US Eastern, fortnightly  (every 2 weeks)</a:t>
            </a:r>
            <a:endParaRPr lang="fr-CA" sz="1600" dirty="0" smtClean="0"/>
          </a:p>
          <a:p>
            <a:pPr marL="347663" lvl="1" indent="-119063">
              <a:buFont typeface="Arial" pitchFamily="34" charset="0"/>
              <a:buChar char="•"/>
            </a:pPr>
            <a:r>
              <a:rPr lang="en-CA" sz="1600" dirty="0" smtClean="0"/>
              <a:t>Starting September 19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71500" y="908650"/>
            <a:ext cx="51152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0" u="sng" dirty="0" smtClean="0">
                <a:solidFill>
                  <a:srgbClr val="FF0000"/>
                </a:solidFill>
              </a:rPr>
              <a:t>Next Agenda</a:t>
            </a:r>
          </a:p>
          <a:p>
            <a:endParaRPr lang="en-US" sz="1200" b="0" u="sng" dirty="0">
              <a:solidFill>
                <a:srgbClr val="FF0000"/>
              </a:solidFill>
            </a:endParaRPr>
          </a:p>
          <a:p>
            <a:endParaRPr lang="en-US" sz="1200" b="0" u="sng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2400" dirty="0" smtClean="0"/>
              <a:t>Next meeting Agenda- </a:t>
            </a:r>
            <a:r>
              <a:rPr lang="en-CA" sz="2400" dirty="0" smtClean="0"/>
              <a:t>October 17</a:t>
            </a:r>
            <a:r>
              <a:rPr lang="en-CA" sz="2400" dirty="0" smtClean="0"/>
              <a:t> </a:t>
            </a:r>
            <a:r>
              <a:rPr lang="en-CA" sz="2400" dirty="0" smtClean="0"/>
              <a:t>(Lead: </a:t>
            </a:r>
            <a:r>
              <a:rPr lang="en-CA" sz="2400" dirty="0" smtClean="0"/>
              <a:t>Stephen</a:t>
            </a:r>
            <a:r>
              <a:rPr lang="en-CA" sz="2400" dirty="0" smtClean="0"/>
              <a:t>) </a:t>
            </a:r>
            <a:r>
              <a:rPr lang="en-CA" sz="1050" dirty="0" smtClean="0"/>
              <a:t>Laura unable to attend</a:t>
            </a:r>
            <a:endParaRPr lang="en-CA" sz="2400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467430" y="1196690"/>
            <a:ext cx="8364537" cy="5274357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 smtClean="0"/>
              <a:t>Upcoming Topics </a:t>
            </a:r>
          </a:p>
          <a:p>
            <a:pPr marL="0" indent="0">
              <a:spcAft>
                <a:spcPts val="1200"/>
              </a:spcAft>
              <a:buNone/>
            </a:pPr>
            <a:endParaRPr lang="en-US" sz="1800" dirty="0" smtClean="0"/>
          </a:p>
          <a:p>
            <a:pPr lvl="1">
              <a:spcAft>
                <a:spcPts val="1200"/>
              </a:spcAft>
            </a:pPr>
            <a:r>
              <a:rPr lang="en-CA" sz="1600" dirty="0" smtClean="0"/>
              <a:t>Modeling – Luigi and Enrique</a:t>
            </a:r>
            <a:endParaRPr lang="en-CA" sz="1600" dirty="0"/>
          </a:p>
          <a:p>
            <a:pPr lvl="1">
              <a:spcAft>
                <a:spcPts val="1200"/>
              </a:spcAft>
            </a:pPr>
            <a:r>
              <a:rPr lang="en-CA" sz="1600" dirty="0" smtClean="0"/>
              <a:t>Compare/contrast Case Manager and PCP Perspective – Jon Farmer</a:t>
            </a:r>
            <a:endParaRPr lang="en-CA" sz="16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HI_10 04 07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HI_10 04 07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8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noFill/>
        <a:ln w="9525" cap="flat" cmpd="sng" algn="ctr">
          <a:solidFill>
            <a:schemeClr val="accent1">
              <a:lumMod val="75000"/>
              <a:lumOff val="25000"/>
            </a:schemeClr>
          </a:solidFill>
          <a:prstDash val="solid"/>
          <a:round/>
          <a:headEnd type="none" w="med" len="med"/>
          <a:tailEnd type="triangle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200" b="0" i="1" u="sng" dirty="0" smtClean="0">
            <a:solidFill>
              <a:srgbClr val="FF0000"/>
            </a:solidFill>
          </a:defRPr>
        </a:defPPr>
      </a:lstStyle>
    </a:txDef>
  </a:objectDefaults>
  <a:extraClrSchemeLst>
    <a:extraClrScheme>
      <a:clrScheme name="CHI_10 04 07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I_10 04 07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I_10 04 07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I_10 04 07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I_10 04 07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I_10 04 07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I_10 04 07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I_10 04 07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I_10 04 07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I_10 04 07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I_10 04 07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I_10 04 07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I_10 04 07 13">
        <a:dk1>
          <a:srgbClr val="87856A"/>
        </a:dk1>
        <a:lt1>
          <a:srgbClr val="FFFFFF"/>
        </a:lt1>
        <a:dk2>
          <a:srgbClr val="AF3219"/>
        </a:dk2>
        <a:lt2>
          <a:srgbClr val="555759"/>
        </a:lt2>
        <a:accent1>
          <a:srgbClr val="003A62"/>
        </a:accent1>
        <a:accent2>
          <a:srgbClr val="812740"/>
        </a:accent2>
        <a:accent3>
          <a:srgbClr val="FFFFFF"/>
        </a:accent3>
        <a:accent4>
          <a:srgbClr val="727159"/>
        </a:accent4>
        <a:accent5>
          <a:srgbClr val="AAAEB7"/>
        </a:accent5>
        <a:accent6>
          <a:srgbClr val="742239"/>
        </a:accent6>
        <a:hlink>
          <a:srgbClr val="1486CE"/>
        </a:hlink>
        <a:folHlink>
          <a:srgbClr val="55A94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46250</TotalTime>
  <Words>421</Words>
  <Application>Microsoft Macintosh PowerPoint</Application>
  <PresentationFormat>On-screen Show (4:3)</PresentationFormat>
  <Paragraphs>82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CHI_10 04 07</vt:lpstr>
      <vt:lpstr>DRAFT Agenda Care Plan (CP) Meeting  October 3, 2012 1700-1830 EDT</vt:lpstr>
      <vt:lpstr>Participants-</vt:lpstr>
      <vt:lpstr>Tentative: October 3, 2012 (subject to change)</vt:lpstr>
      <vt:lpstr>Update: PSS Submissions</vt:lpstr>
      <vt:lpstr>Discussion Notes</vt:lpstr>
      <vt:lpstr>Update: Modeling</vt:lpstr>
      <vt:lpstr>Discussion Notes</vt:lpstr>
      <vt:lpstr>Future Meetings</vt:lpstr>
      <vt:lpstr>Next meeting Agenda- October 17 (Lead: Stephen) Laura unable to attend</vt:lpstr>
      <vt:lpstr>Appendix</vt:lpstr>
    </vt:vector>
  </TitlesOfParts>
  <Company>Canada Health Infoway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Canada Health Infoway</dc:creator>
  <cp:lastModifiedBy>LK HL</cp:lastModifiedBy>
  <cp:revision>1458</cp:revision>
  <dcterms:created xsi:type="dcterms:W3CDTF">2007-10-04T22:02:14Z</dcterms:created>
  <dcterms:modified xsi:type="dcterms:W3CDTF">2012-10-03T17:51:35Z</dcterms:modified>
</cp:coreProperties>
</file>