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32A2E-6945-4A10-937E-9865EE3B804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8CC50-7D25-4124-821A-2820D70BF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8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l7logo with R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15240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381000" y="6491288"/>
            <a:ext cx="8004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b="1" smtClean="0">
                <a:solidFill>
                  <a:srgbClr val="000000"/>
                </a:solidFill>
              </a:rPr>
              <a:t>© 2009 Health Level</a:t>
            </a:r>
            <a:r>
              <a:rPr lang="en-US" altLang="en-US" b="1" smtClean="0">
                <a:solidFill>
                  <a:srgbClr val="000000"/>
                </a:solidFill>
              </a:rPr>
              <a:t> </a:t>
            </a:r>
            <a:r>
              <a:rPr lang="en-US" altLang="en-US" sz="800" b="1" smtClean="0">
                <a:solidFill>
                  <a:srgbClr val="000000"/>
                </a:solidFill>
              </a:rPr>
              <a:t>Seven ®, Inc. All Rights Reserved. HL7 and Health Level Seven are registered trademarks of Health Level Seven, Inc. Reg. U.S. Pat &amp; TM Off</a:t>
            </a:r>
            <a:r>
              <a:rPr lang="en-US" altLang="en-US" sz="8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1936750"/>
            <a:ext cx="6781800" cy="2559050"/>
          </a:xfrm>
        </p:spPr>
        <p:txBody>
          <a:bodyPr anchorCtr="1"/>
          <a:lstStyle>
            <a:lvl1pPr algn="ctr">
              <a:defRPr sz="5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32350"/>
            <a:ext cx="6400800" cy="10350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4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0383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9626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6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3850" y="252413"/>
            <a:ext cx="8569325" cy="6265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CA" altLang="en-US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6552728" cy="11801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79388" y="6303963"/>
            <a:ext cx="720725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BDD0-81B0-42C7-BBBC-2BE37C5F6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8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3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526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8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19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66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1" descr="hl7logo with R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3400" y="0"/>
            <a:ext cx="86106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533400" y="381000"/>
            <a:ext cx="8610600" cy="762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533400" y="6477000"/>
            <a:ext cx="8382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b="1" smtClean="0">
                <a:solidFill>
                  <a:srgbClr val="000000"/>
                </a:solidFill>
                <a:cs typeface="Arial" charset="0"/>
              </a:rPr>
              <a:t>© 2009 Health Level Seven ®, Inc. All Rights Reserved. HL7 and Health Level Seven are registered trademarks of Health Level Seven, Inc. Reg. U.S. Pat &amp; TM Off</a:t>
            </a:r>
            <a:r>
              <a:rPr lang="en-US" altLang="en-US" sz="800" smtClean="0">
                <a:solidFill>
                  <a:srgbClr val="000000"/>
                </a:solidFill>
                <a:latin typeface="Impact" pitchFamily="34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28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forge.hl7.org/gf/project/fhir/tracker/?action=TrackerItemEdit&amp;tracker_item_id=13310&amp;start=0" TargetMode="External"/><Relationship Id="rId2" Type="http://schemas.openxmlformats.org/officeDocument/2006/relationships/hyperlink" Target="https://gforge.hl7.org/gf/project/fhir/tracker/?action=TrackerItemEdit&amp;tracker_item_id=133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forge.hl7.org/gf/project/fhir/tracker/?action=TrackerItemEdit&amp;tracker_item_id=1369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forge.hl7.org/gf/project/fhir/tracker/?action=TrackerItemEdit&amp;tracker_item_id=13310&amp;start=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forge.hl7.org/gf/project/fhir/tracker/?action=TrackerItemEdit&amp;tracker_item_id=13698&amp;start=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forge.hl7.org/gf/project/fhir/tracker/?action=TrackerItemEdit&amp;tracker_item_id=110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FHIR Adverse Event Resource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 smtClean="0"/>
              <a:t>HL7</a:t>
            </a:r>
          </a:p>
          <a:p>
            <a:r>
              <a:rPr lang="en-US" b="1" dirty="0" smtClean="0"/>
              <a:t>San </a:t>
            </a:r>
            <a:r>
              <a:rPr lang="en-US" b="1" dirty="0" smtClean="0"/>
              <a:t>Diego </a:t>
            </a:r>
            <a:r>
              <a:rPr lang="en-US" b="1" dirty="0" smtClean="0"/>
              <a:t>WG Meeting</a:t>
            </a:r>
          </a:p>
          <a:p>
            <a:r>
              <a:rPr lang="en-US" b="1" dirty="0" smtClean="0"/>
              <a:t>Thursday</a:t>
            </a:r>
            <a:r>
              <a:rPr lang="en-US" b="1" dirty="0" smtClean="0"/>
              <a:t>, Q3</a:t>
            </a:r>
          </a:p>
          <a:p>
            <a:r>
              <a:rPr lang="en-US" b="1" dirty="0" smtClean="0"/>
              <a:t>September 14, </a:t>
            </a:r>
            <a:r>
              <a:rPr lang="en-US" b="1" dirty="0" smtClean="0"/>
              <a:t>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2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Trackers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GF#13302</a:t>
            </a:r>
            <a:r>
              <a:rPr lang="en-US" dirty="0"/>
              <a:t> Vocabulary </a:t>
            </a:r>
            <a:r>
              <a:rPr lang="en-US" dirty="0" smtClean="0"/>
              <a:t>issues with </a:t>
            </a:r>
            <a:r>
              <a:rPr lang="en-US" dirty="0" err="1" smtClean="0"/>
              <a:t>AdverseEvent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GF#13310</a:t>
            </a:r>
            <a:r>
              <a:rPr lang="en-US" dirty="0" smtClean="0"/>
              <a:t> Patient medical history</a:t>
            </a:r>
            <a:endParaRPr lang="en-US" dirty="0"/>
          </a:p>
          <a:p>
            <a:r>
              <a:rPr lang="en-US" dirty="0">
                <a:hlinkClick r:id="rId4"/>
              </a:rPr>
              <a:t>GF#13698</a:t>
            </a:r>
            <a:r>
              <a:rPr lang="en-US" dirty="0"/>
              <a:t> </a:t>
            </a:r>
            <a:r>
              <a:rPr lang="en-US" dirty="0" err="1"/>
              <a:t>AdverseEvent.suspectedEntity.instance</a:t>
            </a:r>
            <a:r>
              <a:rPr lang="en-US" dirty="0"/>
              <a:t> should allow </a:t>
            </a:r>
            <a:r>
              <a:rPr lang="en-US" dirty="0" err="1"/>
              <a:t>CodeableConcept</a:t>
            </a:r>
            <a:endParaRPr lang="en-US" dirty="0"/>
          </a:p>
          <a:p>
            <a:r>
              <a:rPr lang="en-US" dirty="0" smtClean="0"/>
              <a:t>Need to add “Reporter” data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29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85800"/>
          </a:xfrm>
        </p:spPr>
        <p:txBody>
          <a:bodyPr/>
          <a:lstStyle/>
          <a:p>
            <a:r>
              <a:rPr lang="en-US" dirty="0" smtClean="0"/>
              <a:t>Category Coding – GF #13302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724400"/>
          </a:xfrm>
        </p:spPr>
        <p:txBody>
          <a:bodyPr/>
          <a:lstStyle/>
          <a:p>
            <a:r>
              <a:rPr lang="en-US" dirty="0" smtClean="0"/>
              <a:t>SNOMED CT – no obvious codes</a:t>
            </a:r>
          </a:p>
          <a:p>
            <a:r>
              <a:rPr lang="en-US" dirty="0" err="1" smtClean="0"/>
              <a:t>MedDRA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81201"/>
            <a:ext cx="58674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2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09600"/>
          </a:xfrm>
        </p:spPr>
        <p:txBody>
          <a:bodyPr/>
          <a:lstStyle/>
          <a:p>
            <a:r>
              <a:rPr lang="en-US" dirty="0" smtClean="0"/>
              <a:t>Severity vs. Seriousness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00600"/>
          </a:xfrm>
        </p:spPr>
        <p:txBody>
          <a:bodyPr/>
          <a:lstStyle/>
          <a:p>
            <a:r>
              <a:rPr lang="en-US" dirty="0" smtClean="0"/>
              <a:t>Severity of event  - mild/moderate/severe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Serious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Adverse Event (SAE)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FDA and ICH SAE definition was used in all studies (protocols and case report forms)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 SAE is defined as any adverse drug experience occurring at any dose that results in any of the following outcomes: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Life-threatening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Death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Hospitalization/prolongation of hospitalization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Congenital anomaly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Persistent or significant disability/incapacity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Required intervention to prevent permanent impairment/damage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2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 #13310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resolved – but should medical history be changed to “supporting info”?</a:t>
            </a:r>
          </a:p>
          <a:p>
            <a:r>
              <a:rPr lang="en-US" dirty="0" smtClean="0">
                <a:hlinkClick r:id="rId2"/>
              </a:rPr>
              <a:t>GF#13310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9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1219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SuspectEntity</a:t>
            </a:r>
            <a:r>
              <a:rPr lang="en-US" dirty="0" smtClean="0"/>
              <a:t> should be a </a:t>
            </a:r>
            <a:r>
              <a:rPr lang="en-US" dirty="0" err="1" smtClean="0"/>
              <a:t>Codeable</a:t>
            </a:r>
            <a:r>
              <a:rPr lang="en-US" dirty="0" smtClean="0"/>
              <a:t> Concept –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GF #13698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153400" cy="3505200"/>
          </a:xfrm>
        </p:spPr>
        <p:txBody>
          <a:bodyPr/>
          <a:lstStyle/>
          <a:p>
            <a:r>
              <a:rPr lang="en-US" sz="2400" dirty="0">
                <a:solidFill>
                  <a:srgbClr val="666666"/>
                </a:solidFill>
                <a:latin typeface="Tahoma" panose="020B0604030504040204" pitchFamily="34" charset="0"/>
              </a:rPr>
              <a:t>Much of the time, suspect products will simply be identified by their codes.  It shouldn't be necessary to go to a separate resource to capture these details (and in some cases, systems may not even know if the code is for a device, a drug or some other substance).  Having a choice between </a:t>
            </a:r>
            <a:r>
              <a:rPr lang="en-US" sz="2400" dirty="0" err="1">
                <a:solidFill>
                  <a:srgbClr val="666666"/>
                </a:solidFill>
                <a:latin typeface="Tahoma" panose="020B0604030504040204" pitchFamily="34" charset="0"/>
              </a:rPr>
              <a:t>CodeableConcept|Reference</a:t>
            </a:r>
            <a:r>
              <a:rPr lang="en-US" sz="2400" dirty="0">
                <a:solidFill>
                  <a:srgbClr val="666666"/>
                </a:solidFill>
                <a:latin typeface="Tahoma" panose="020B0604030504040204" pitchFamily="34" charset="0"/>
              </a:rPr>
              <a:t>(whatever) as a type is a common convention.  So rename to instance[x] and expand the type.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518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838200"/>
          </a:xfrm>
        </p:spPr>
        <p:txBody>
          <a:bodyPr/>
          <a:lstStyle/>
          <a:p>
            <a:r>
              <a:rPr lang="en-US" dirty="0" smtClean="0"/>
              <a:t>Other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 smtClean="0"/>
              <a:t>References to other resources to establish medical history</a:t>
            </a:r>
          </a:p>
          <a:p>
            <a:r>
              <a:rPr lang="en-US" dirty="0" smtClean="0"/>
              <a:t>Reference to </a:t>
            </a:r>
            <a:r>
              <a:rPr lang="en-US" dirty="0" err="1" smtClean="0"/>
              <a:t>ResearchStudy</a:t>
            </a:r>
            <a:r>
              <a:rPr lang="en-US" dirty="0" smtClean="0"/>
              <a:t> for protocol</a:t>
            </a:r>
          </a:p>
          <a:p>
            <a:r>
              <a:rPr lang="en-US" dirty="0" smtClean="0"/>
              <a:t>Note references to AE resource by </a:t>
            </a:r>
            <a:r>
              <a:rPr lang="en-US" dirty="0" err="1" smtClean="0"/>
              <a:t>DetectedIssue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3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8382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114800"/>
          </a:xfrm>
        </p:spPr>
        <p:txBody>
          <a:bodyPr/>
          <a:lstStyle/>
          <a:p>
            <a:r>
              <a:rPr lang="en-US" sz="4000" dirty="0" smtClean="0"/>
              <a:t>Topic part of Thursday 5 PM ET meetings</a:t>
            </a:r>
          </a:p>
          <a:p>
            <a:r>
              <a:rPr lang="en-US" sz="4000" dirty="0" smtClean="0"/>
              <a:t>Project ownership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840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project to </a:t>
            </a:r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Biomedical RR to Patient Care</a:t>
            </a:r>
            <a:endParaRPr lang="en-US" dirty="0" smtClean="0"/>
          </a:p>
          <a:p>
            <a:r>
              <a:rPr lang="en-US" dirty="0" smtClean="0"/>
              <a:t>Issues for discussion</a:t>
            </a:r>
            <a:endParaRPr lang="en-US" dirty="0" smtClean="0"/>
          </a:p>
          <a:p>
            <a:pPr lvl="1"/>
            <a:r>
              <a:rPr lang="en-US" dirty="0" smtClean="0"/>
              <a:t>Representation of adverse reaction</a:t>
            </a:r>
          </a:p>
          <a:p>
            <a:pPr lvl="1"/>
            <a:r>
              <a:rPr lang="en-US" dirty="0" smtClean="0"/>
              <a:t>FHIR Trackers</a:t>
            </a:r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project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Number 1240</a:t>
            </a:r>
          </a:p>
          <a:p>
            <a:r>
              <a:rPr lang="en-US" dirty="0" smtClean="0"/>
              <a:t>FHIR Resource Proposal approved by FHIR Management Group (FMG)</a:t>
            </a:r>
          </a:p>
          <a:p>
            <a:r>
              <a:rPr lang="en-US" dirty="0" smtClean="0"/>
              <a:t>Project artifacts</a:t>
            </a:r>
          </a:p>
          <a:p>
            <a:pPr lvl="1"/>
            <a:r>
              <a:rPr lang="en-US" dirty="0" smtClean="0"/>
              <a:t>PC </a:t>
            </a:r>
            <a:r>
              <a:rPr lang="en-US" dirty="0" smtClean="0"/>
              <a:t>wiki</a:t>
            </a:r>
          </a:p>
          <a:p>
            <a:pPr lvl="2"/>
            <a:r>
              <a:rPr lang="en-US" dirty="0" smtClean="0"/>
              <a:t>Meeting minutes and presentations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762000"/>
          </a:xfrm>
        </p:spPr>
        <p:txBody>
          <a:bodyPr/>
          <a:lstStyle/>
          <a:p>
            <a:r>
              <a:rPr lang="en-US" dirty="0" smtClean="0"/>
              <a:t>Project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648200"/>
          </a:xfrm>
        </p:spPr>
        <p:txBody>
          <a:bodyPr/>
          <a:lstStyle/>
          <a:p>
            <a:r>
              <a:rPr lang="en-US" sz="2400" dirty="0" smtClean="0"/>
              <a:t>FDA</a:t>
            </a:r>
          </a:p>
          <a:p>
            <a:r>
              <a:rPr lang="en-US" sz="2400" dirty="0" smtClean="0"/>
              <a:t>NIH</a:t>
            </a:r>
          </a:p>
          <a:p>
            <a:r>
              <a:rPr lang="en-US" sz="2400" dirty="0" smtClean="0"/>
              <a:t>AHRQ</a:t>
            </a:r>
          </a:p>
          <a:p>
            <a:r>
              <a:rPr lang="en-US" sz="2400" dirty="0" smtClean="0"/>
              <a:t>Practitioners/Academia</a:t>
            </a:r>
          </a:p>
          <a:p>
            <a:pPr lvl="1"/>
            <a:r>
              <a:rPr lang="en-US" sz="2400" dirty="0" smtClean="0"/>
              <a:t>Research</a:t>
            </a:r>
          </a:p>
          <a:p>
            <a:pPr lvl="1"/>
            <a:r>
              <a:rPr lang="en-US" sz="2400" dirty="0" smtClean="0"/>
              <a:t>Patient Safety</a:t>
            </a:r>
          </a:p>
          <a:p>
            <a:r>
              <a:rPr lang="en-US" sz="2400" dirty="0" smtClean="0"/>
              <a:t>National Patient Safety Foundation</a:t>
            </a:r>
          </a:p>
          <a:p>
            <a:r>
              <a:rPr lang="en-US" sz="2400" dirty="0" smtClean="0"/>
              <a:t>Pharma</a:t>
            </a:r>
          </a:p>
          <a:p>
            <a:r>
              <a:rPr lang="en-US" sz="2400" dirty="0" smtClean="0"/>
              <a:t>EHR vendors</a:t>
            </a:r>
          </a:p>
          <a:p>
            <a:r>
              <a:rPr lang="en-US" sz="2400" dirty="0" smtClean="0"/>
              <a:t>Informatics Solution Vendors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295400"/>
          </a:xfrm>
        </p:spPr>
        <p:txBody>
          <a:bodyPr/>
          <a:lstStyle/>
          <a:p>
            <a:r>
              <a:rPr lang="en-US" dirty="0" smtClean="0"/>
              <a:t>Standards Reviewed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/>
          <a:lstStyle/>
          <a:p>
            <a:r>
              <a:rPr lang="en-US" sz="4000" dirty="0" smtClean="0"/>
              <a:t>ICSR</a:t>
            </a:r>
          </a:p>
          <a:p>
            <a:r>
              <a:rPr lang="en-US" sz="4000" dirty="0" err="1" smtClean="0"/>
              <a:t>Medwatch</a:t>
            </a:r>
            <a:r>
              <a:rPr lang="en-US" sz="4000" dirty="0" smtClean="0"/>
              <a:t> 3500 and 3500A</a:t>
            </a:r>
          </a:p>
          <a:p>
            <a:r>
              <a:rPr lang="en-US" sz="4000" dirty="0" smtClean="0"/>
              <a:t>CFSAN CAERS</a:t>
            </a:r>
          </a:p>
          <a:p>
            <a:r>
              <a:rPr lang="en-US" sz="4000" dirty="0" smtClean="0"/>
              <a:t>BRIDG</a:t>
            </a:r>
          </a:p>
          <a:p>
            <a:r>
              <a:rPr lang="en-US" sz="4000" dirty="0" smtClean="0"/>
              <a:t>AHRQ Common Formats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096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00600"/>
          </a:xfrm>
        </p:spPr>
        <p:txBody>
          <a:bodyPr/>
          <a:lstStyle/>
          <a:p>
            <a:r>
              <a:rPr lang="en-US" sz="2800" dirty="0" smtClean="0"/>
              <a:t>The Institute for Healthcare Improvement : Unintended physical injury resulting from or contributed to by medical care (including the absence of indicated medical treatment), that requires additional monitoring, treatment, or hospitalization, or that results in death.</a:t>
            </a:r>
          </a:p>
          <a:p>
            <a:r>
              <a:rPr lang="en-US" sz="2800" dirty="0" smtClean="0"/>
              <a:t>BRIDG: Any unfavorable and unintended sign, symptom, disease, or other medical occurrence with a temporal association with the use of a medical product, procedure or other therapy, or in conjunction with a research study, regardless of causal relationship.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76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09600"/>
          </a:xfrm>
        </p:spPr>
        <p:txBody>
          <a:bodyPr/>
          <a:lstStyle/>
          <a:p>
            <a:r>
              <a:rPr lang="en-US" dirty="0" smtClean="0"/>
              <a:t>Use Cases (abridged)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00600"/>
          </a:xfrm>
        </p:spPr>
        <p:txBody>
          <a:bodyPr/>
          <a:lstStyle/>
          <a:p>
            <a:pPr lvl="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Adverse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Event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Drug*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Biologic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Device*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Vaccine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Medical Food*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Dietary Supplement*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Herbals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Food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Cosmetics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Reporter variations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Healthcare Reported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Patient Reported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Manufacturer Reported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Veterinary Reported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Supply Chain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Medication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Reconciliation*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Product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Problem (device)*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Product Quality (office of pharmaceutical quality)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006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 Product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Use Error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dose*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Package insert error*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technique*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route of administration*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rate*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duration*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Wrong time*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Expired drug*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 Problem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with use of Medication from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Different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Manufacturers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 Protocol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Adverse Event with IND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Serious Adverse Event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Unanticipated Problem* (Consider international terminology)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  Patient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Safety Incident*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 Patient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Safety Near Miss*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  Patient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Safety Unsafe Condition*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6019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= use case detailed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533400"/>
          </a:xfrm>
        </p:spPr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smtClean="0">
                <a:hlinkClick r:id="rId2"/>
              </a:rPr>
              <a:t>old FHIR Tracker</a:t>
            </a:r>
            <a:r>
              <a:rPr lang="en-US" dirty="0" smtClean="0"/>
              <a:t>) (#11021)</a:t>
            </a:r>
            <a:endParaRPr lang="en-US" dirty="0" smtClean="0"/>
          </a:p>
          <a:p>
            <a:pPr lvl="1"/>
            <a:r>
              <a:rPr lang="en-US" dirty="0" smtClean="0"/>
              <a:t>Discuss relationship of Adverse Reaction to</a:t>
            </a:r>
          </a:p>
          <a:p>
            <a:pPr lvl="2"/>
            <a:r>
              <a:rPr lang="en-US" dirty="0" smtClean="0"/>
              <a:t>Allergy Intolerance</a:t>
            </a:r>
          </a:p>
          <a:p>
            <a:pPr lvl="2"/>
            <a:r>
              <a:rPr lang="en-US" dirty="0" smtClean="0"/>
              <a:t>Adverse Event</a:t>
            </a:r>
          </a:p>
          <a:p>
            <a:pPr lvl="1"/>
            <a:r>
              <a:rPr lang="en-US" dirty="0" smtClean="0"/>
              <a:t>Currently adverse reaction part of Allergy Intolerance Resource</a:t>
            </a:r>
          </a:p>
          <a:p>
            <a:pPr lvl="2"/>
            <a:r>
              <a:rPr lang="en-US" dirty="0" smtClean="0"/>
              <a:t>Options</a:t>
            </a:r>
          </a:p>
          <a:p>
            <a:pPr lvl="3"/>
            <a:r>
              <a:rPr lang="en-US" dirty="0" smtClean="0"/>
              <a:t>Add adverse reaction data elements to AE resource </a:t>
            </a:r>
          </a:p>
          <a:p>
            <a:pPr lvl="3"/>
            <a:r>
              <a:rPr lang="en-US" dirty="0" smtClean="0"/>
              <a:t>Create separate adverse reaction resource</a:t>
            </a:r>
          </a:p>
          <a:p>
            <a:pPr lvl="3"/>
            <a:r>
              <a:rPr lang="en-US" dirty="0" smtClean="0"/>
              <a:t>Have Allergy Intolerance reference AE resource</a:t>
            </a:r>
          </a:p>
          <a:p>
            <a:pPr lvl="3"/>
            <a:r>
              <a:rPr lang="en-US" dirty="0" smtClean="0"/>
              <a:t>Use Condition or Observation </a:t>
            </a:r>
            <a:r>
              <a:rPr lang="en-US" dirty="0" smtClean="0"/>
              <a:t>instead</a:t>
            </a:r>
          </a:p>
          <a:p>
            <a:pPr lvl="2"/>
            <a:r>
              <a:rPr lang="en-US" dirty="0" smtClean="0"/>
              <a:t>Outcome  - use Condition resource</a:t>
            </a:r>
            <a:endParaRPr lang="en-US" dirty="0" smtClean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609600"/>
          </a:xfrm>
        </p:spPr>
        <p:txBody>
          <a:bodyPr/>
          <a:lstStyle/>
          <a:p>
            <a:r>
              <a:rPr lang="en-US" dirty="0" smtClean="0"/>
              <a:t>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800600"/>
          </a:xfrm>
        </p:spPr>
        <p:txBody>
          <a:bodyPr/>
          <a:lstStyle/>
          <a:p>
            <a:r>
              <a:rPr lang="en-US" dirty="0" smtClean="0"/>
              <a:t>Use concept of “Suspect Entity”</a:t>
            </a:r>
            <a:endParaRPr lang="en-US" dirty="0"/>
          </a:p>
          <a:p>
            <a:r>
              <a:rPr lang="en-US" dirty="0" smtClean="0"/>
              <a:t>Reference other FHIR resources</a:t>
            </a:r>
          </a:p>
          <a:p>
            <a:pPr lvl="1"/>
            <a:r>
              <a:rPr lang="en-US" dirty="0" smtClean="0"/>
              <a:t>Substance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err="1" smtClean="0"/>
              <a:t>MedicationAdministration</a:t>
            </a:r>
            <a:endParaRPr lang="en-US" dirty="0" smtClean="0"/>
          </a:p>
          <a:p>
            <a:pPr lvl="1"/>
            <a:r>
              <a:rPr lang="en-US" dirty="0" err="1" smtClean="0"/>
              <a:t>MedicationStatement</a:t>
            </a:r>
            <a:endParaRPr lang="en-US" dirty="0" smtClean="0"/>
          </a:p>
          <a:p>
            <a:pPr lvl="1"/>
            <a:r>
              <a:rPr lang="en-US" dirty="0" smtClean="0"/>
              <a:t>Device</a:t>
            </a:r>
          </a:p>
          <a:p>
            <a:pPr lvl="1"/>
            <a:r>
              <a:rPr lang="en-US" i="1" dirty="0" smtClean="0"/>
              <a:t>Do we need to add others?</a:t>
            </a:r>
            <a:endParaRPr lang="en-US" i="1" dirty="0" smtClean="0"/>
          </a:p>
          <a:p>
            <a:r>
              <a:rPr lang="en-US" sz="2800" dirty="0" smtClean="0"/>
              <a:t>Allows for establishing assessment, assessment method and product relatedness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77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xFOOD 2014 8 22">
  <a:themeElements>
    <a:clrScheme name="Refined 6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CC3300"/>
      </a:accent1>
      <a:accent2>
        <a:srgbClr val="666699"/>
      </a:accent2>
      <a:accent3>
        <a:srgbClr val="FFFFFF"/>
      </a:accent3>
      <a:accent4>
        <a:srgbClr val="000000"/>
      </a:accent4>
      <a:accent5>
        <a:srgbClr val="E2ADAA"/>
      </a:accent5>
      <a:accent6>
        <a:srgbClr val="5C5C8A"/>
      </a:accent6>
      <a:hlink>
        <a:srgbClr val="999900"/>
      </a:hlink>
      <a:folHlink>
        <a:srgbClr val="4D4D4D"/>
      </a:folHlink>
    </a:clrScheme>
    <a:fontScheme name="Refined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RxFOOD I &amp; S F2F 2014</Template>
  <TotalTime>974</TotalTime>
  <Words>533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Impact</vt:lpstr>
      <vt:lpstr>Tahoma</vt:lpstr>
      <vt:lpstr>Times New Roman</vt:lpstr>
      <vt:lpstr>Verdana</vt:lpstr>
      <vt:lpstr>Wingdings</vt:lpstr>
      <vt:lpstr>RxFOOD 2014 8 22</vt:lpstr>
      <vt:lpstr>FHIR Adverse Event Resource</vt:lpstr>
      <vt:lpstr>Agenda</vt:lpstr>
      <vt:lpstr>HL7 project artifacts</vt:lpstr>
      <vt:lpstr>Project Participants</vt:lpstr>
      <vt:lpstr>Standards Reviewed </vt:lpstr>
      <vt:lpstr>Definitions</vt:lpstr>
      <vt:lpstr>Use Cases (abridged)</vt:lpstr>
      <vt:lpstr>Reaction</vt:lpstr>
      <vt:lpstr>Causality</vt:lpstr>
      <vt:lpstr>FHIR Trackers</vt:lpstr>
      <vt:lpstr>Category Coding – GF #13302</vt:lpstr>
      <vt:lpstr>Severity vs. Seriousness</vt:lpstr>
      <vt:lpstr>GF #13310</vt:lpstr>
      <vt:lpstr> SuspectEntity should be a Codeable Concept –  GF #13698</vt:lpstr>
      <vt:lpstr>Other Key Concepts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Substances for Allergies and Intolerance and Diet Orders</dc:title>
  <dc:creator>Administrator</dc:creator>
  <cp:lastModifiedBy>Ayres, Elaine (NIH/CC/OD) [E]</cp:lastModifiedBy>
  <cp:revision>106</cp:revision>
  <dcterms:created xsi:type="dcterms:W3CDTF">2014-01-18T22:59:39Z</dcterms:created>
  <dcterms:modified xsi:type="dcterms:W3CDTF">2017-09-14T22:36:34Z</dcterms:modified>
</cp:coreProperties>
</file>