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2" r:id="rId4"/>
    <p:sldId id="263" r:id="rId5"/>
    <p:sldId id="261"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5" autoAdjust="0"/>
    <p:restoredTop sz="89986" autoAdjust="0"/>
  </p:normalViewPr>
  <p:slideViewPr>
    <p:cSldViewPr snapToGrid="0">
      <p:cViewPr varScale="1">
        <p:scale>
          <a:sx n="84" d="100"/>
          <a:sy n="84" d="100"/>
        </p:scale>
        <p:origin x="5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FF080-06FC-47A6-B40F-3993C25A8707}" type="datetimeFigureOut">
              <a:rPr lang="en-US" smtClean="0"/>
              <a:t>6/11/2015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A7BDD-CFA8-4CB4-B233-8DF2AA8B43DF}" type="slidenum">
              <a:rPr lang="en-US" smtClean="0"/>
              <a:t>‹#›</a:t>
            </a:fld>
            <a:endParaRPr lang="en-US"/>
          </a:p>
        </p:txBody>
      </p:sp>
    </p:spTree>
    <p:extLst>
      <p:ext uri="{BB962C8B-B14F-4D97-AF65-F5344CB8AC3E}">
        <p14:creationId xmlns:p14="http://schemas.microsoft.com/office/powerpoint/2010/main" val="260737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A7BDD-CFA8-4CB4-B233-8DF2AA8B43DF}" type="slidenum">
              <a:rPr lang="en-US" smtClean="0"/>
              <a:t>1</a:t>
            </a:fld>
            <a:endParaRPr lang="en-US"/>
          </a:p>
        </p:txBody>
      </p:sp>
    </p:spTree>
    <p:extLst>
      <p:ext uri="{BB962C8B-B14F-4D97-AF65-F5344CB8AC3E}">
        <p14:creationId xmlns:p14="http://schemas.microsoft.com/office/powerpoint/2010/main" val="357494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A7BDD-CFA8-4CB4-B233-8DF2AA8B43DF}" type="slidenum">
              <a:rPr lang="en-US" smtClean="0"/>
              <a:t>7</a:t>
            </a:fld>
            <a:endParaRPr lang="en-US"/>
          </a:p>
        </p:txBody>
      </p:sp>
    </p:spTree>
    <p:extLst>
      <p:ext uri="{BB962C8B-B14F-4D97-AF65-F5344CB8AC3E}">
        <p14:creationId xmlns:p14="http://schemas.microsoft.com/office/powerpoint/2010/main" val="73240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DE64BF-AC86-4511-B2FB-8BCA49969B86}"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85009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E64BF-AC86-4511-B2FB-8BCA49969B86}"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221925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E64BF-AC86-4511-B2FB-8BCA49969B86}"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90593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E64BF-AC86-4511-B2FB-8BCA49969B86}"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8332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E64BF-AC86-4511-B2FB-8BCA49969B86}"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09153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E64BF-AC86-4511-B2FB-8BCA49969B86}"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74646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DE64BF-AC86-4511-B2FB-8BCA49969B86}" type="datetimeFigureOut">
              <a:rPr lang="en-US" smtClean="0"/>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253732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E64BF-AC86-4511-B2FB-8BCA49969B86}" type="datetimeFigureOut">
              <a:rPr lang="en-US" smtClean="0"/>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91860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E64BF-AC86-4511-B2FB-8BCA49969B86}" type="datetimeFigureOut">
              <a:rPr lang="en-US" smtClean="0"/>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62138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E64BF-AC86-4511-B2FB-8BCA49969B86}"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412956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E64BF-AC86-4511-B2FB-8BCA49969B86}"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23D34-F766-4847-B34D-A9719E9D1E76}" type="slidenum">
              <a:rPr lang="en-US" smtClean="0"/>
              <a:t>‹#›</a:t>
            </a:fld>
            <a:endParaRPr lang="en-US"/>
          </a:p>
        </p:txBody>
      </p:sp>
    </p:spTree>
    <p:extLst>
      <p:ext uri="{BB962C8B-B14F-4D97-AF65-F5344CB8AC3E}">
        <p14:creationId xmlns:p14="http://schemas.microsoft.com/office/powerpoint/2010/main" val="129670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E64BF-AC86-4511-B2FB-8BCA49969B86}" type="datetimeFigureOut">
              <a:rPr lang="en-US" smtClean="0"/>
              <a:t>6/11/2015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23D34-F766-4847-B34D-A9719E9D1E76}" type="slidenum">
              <a:rPr lang="en-US" smtClean="0"/>
              <a:t>‹#›</a:t>
            </a:fld>
            <a:endParaRPr lang="en-US"/>
          </a:p>
        </p:txBody>
      </p:sp>
    </p:spTree>
    <p:extLst>
      <p:ext uri="{BB962C8B-B14F-4D97-AF65-F5344CB8AC3E}">
        <p14:creationId xmlns:p14="http://schemas.microsoft.com/office/powerpoint/2010/main" val="1663203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gforge.hl7.org/gf/project/psc/docman/Peer%20Review%20Forms" TargetMode="External"/><Relationship Id="rId2" Type="http://schemas.openxmlformats.org/officeDocument/2006/relationships/hyperlink" Target="http://gforge.hl7.org/gf/project/psc/docman/Peer%20Review%20Present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forge.hl7.org/gf/project/psc/docman/Peer%20Review%20Forms" TargetMode="External"/><Relationship Id="rId2" Type="http://schemas.openxmlformats.org/officeDocument/2006/relationships/hyperlink" Target="http://gforge.hl7.org/gf/project/psc/docman/Peer%20Review%20Present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DSTU Update Process</a:t>
            </a:r>
            <a:endParaRPr lang="en-US" dirty="0"/>
          </a:p>
        </p:txBody>
      </p:sp>
      <p:sp>
        <p:nvSpPr>
          <p:cNvPr id="3" name="TextBox 2"/>
          <p:cNvSpPr txBox="1"/>
          <p:nvPr/>
        </p:nvSpPr>
        <p:spPr>
          <a:xfrm>
            <a:off x="5289884" y="3509963"/>
            <a:ext cx="1612232" cy="369332"/>
          </a:xfrm>
          <a:prstGeom prst="rect">
            <a:avLst/>
          </a:prstGeom>
          <a:noFill/>
        </p:spPr>
        <p:txBody>
          <a:bodyPr wrap="square" rtlCol="0">
            <a:spAutoFit/>
          </a:bodyPr>
          <a:lstStyle/>
          <a:p>
            <a:r>
              <a:rPr lang="en-US" b="1" dirty="0" smtClean="0"/>
              <a:t>C-CDA R2.1</a:t>
            </a:r>
            <a:endParaRPr lang="en-US" b="1" dirty="0"/>
          </a:p>
        </p:txBody>
      </p:sp>
    </p:spTree>
    <p:extLst>
      <p:ext uri="{BB962C8B-B14F-4D97-AF65-F5344CB8AC3E}">
        <p14:creationId xmlns:p14="http://schemas.microsoft.com/office/powerpoint/2010/main" val="3601913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DSTU Update Review Options</a:t>
            </a:r>
            <a:endParaRPr lang="en-US" dirty="0"/>
          </a:p>
        </p:txBody>
      </p:sp>
      <p:sp>
        <p:nvSpPr>
          <p:cNvPr id="3" name="Content Placeholder 2"/>
          <p:cNvSpPr>
            <a:spLocks noGrp="1"/>
          </p:cNvSpPr>
          <p:nvPr>
            <p:ph idx="1"/>
          </p:nvPr>
        </p:nvSpPr>
        <p:spPr>
          <a:xfrm>
            <a:off x="838200" y="1825625"/>
            <a:ext cx="10515600" cy="3773791"/>
          </a:xfrm>
        </p:spPr>
        <p:txBody>
          <a:bodyPr>
            <a:normAutofit fontScale="62500" lnSpcReduction="20000"/>
          </a:bodyPr>
          <a:lstStyle/>
          <a:p>
            <a:r>
              <a:rPr lang="en-US" sz="3600" b="1" dirty="0"/>
              <a:t>Wiki based </a:t>
            </a:r>
            <a:r>
              <a:rPr lang="en-US" sz="3600" b="1" dirty="0" smtClean="0"/>
              <a:t>informal comments </a:t>
            </a:r>
            <a:endParaRPr lang="en-US" sz="3600" b="1" dirty="0"/>
          </a:p>
          <a:p>
            <a:pPr lvl="1"/>
            <a:r>
              <a:rPr lang="en-US" sz="3100" dirty="0"/>
              <a:t>This method can use a simplified version of the familiar ballot comment spreadsheet, or informal comments entered directly on the wiki. The wiki format is suggested for Work Groups doing the majority of their work on the HL7 wiki who are familiar with wiki editing.  It may also be useful to centralize comment collection on the wiki.  Details on the format/location of the wiki access will be determined by each project team.</a:t>
            </a:r>
          </a:p>
          <a:p>
            <a:endParaRPr lang="en-US" sz="3600" b="1" dirty="0" smtClean="0"/>
          </a:p>
          <a:p>
            <a:r>
              <a:rPr lang="en-US" sz="3600" b="1" dirty="0" smtClean="0"/>
              <a:t>Peer review process</a:t>
            </a:r>
          </a:p>
          <a:p>
            <a:pPr lvl="1"/>
            <a:r>
              <a:rPr lang="en-US" sz="3200" dirty="0" smtClean="0"/>
              <a:t>This </a:t>
            </a:r>
            <a:r>
              <a:rPr lang="en-US" sz="3200" dirty="0"/>
              <a:t>method collects comments using a variety of simplified forms, with an individual, or task force, reviewing/applying updates</a:t>
            </a:r>
            <a:r>
              <a:rPr lang="en-US" sz="3200" dirty="0" smtClean="0"/>
              <a:t>.</a:t>
            </a:r>
            <a:br>
              <a:rPr lang="en-US" sz="3200" dirty="0" smtClean="0"/>
            </a:br>
            <a:endParaRPr lang="en-US" sz="3200" dirty="0"/>
          </a:p>
          <a:p>
            <a:r>
              <a:rPr lang="en-US" sz="3600" b="1" dirty="0"/>
              <a:t>Comment Only Ballot</a:t>
            </a:r>
            <a:r>
              <a:rPr lang="en-US" sz="3600" dirty="0"/>
              <a:t> </a:t>
            </a:r>
            <a:r>
              <a:rPr lang="en-US" sz="3600" dirty="0" smtClean="0"/>
              <a:t>[requires 2-week announcements + 30 day period]</a:t>
            </a:r>
          </a:p>
          <a:p>
            <a:pPr lvl="1"/>
            <a:r>
              <a:rPr lang="en-US" sz="3200" dirty="0" smtClean="0"/>
              <a:t>Use </a:t>
            </a:r>
            <a:r>
              <a:rPr lang="en-US" sz="3200" dirty="0"/>
              <a:t>the Draft for Comment ballot process to gather comments</a:t>
            </a:r>
            <a:r>
              <a:rPr lang="en-US" dirty="0"/>
              <a:t>. </a:t>
            </a:r>
            <a:endParaRPr lang="en-US" dirty="0" smtClean="0"/>
          </a:p>
          <a:p>
            <a:pPr lvl="1"/>
            <a:endParaRPr lang="en-US" dirty="0" smtClean="0"/>
          </a:p>
          <a:p>
            <a:pPr marL="0" indent="0">
              <a:buNone/>
            </a:pPr>
            <a:endParaRPr lang="en-US" dirty="0"/>
          </a:p>
        </p:txBody>
      </p:sp>
      <p:sp>
        <p:nvSpPr>
          <p:cNvPr id="4" name="TextBox 3"/>
          <p:cNvSpPr txBox="1"/>
          <p:nvPr/>
        </p:nvSpPr>
        <p:spPr>
          <a:xfrm>
            <a:off x="732890" y="6061753"/>
            <a:ext cx="10726220" cy="523220"/>
          </a:xfrm>
          <a:prstGeom prst="rect">
            <a:avLst/>
          </a:prstGeom>
          <a:noFill/>
        </p:spPr>
        <p:txBody>
          <a:bodyPr wrap="square" rtlCol="0">
            <a:spAutoFit/>
          </a:bodyPr>
          <a:lstStyle/>
          <a:p>
            <a:r>
              <a:rPr lang="en-US" sz="1400" dirty="0" smtClean="0"/>
              <a:t>For additional information on the Peer Review process:  </a:t>
            </a:r>
            <a:r>
              <a:rPr lang="en-US" sz="1400" u="sng" dirty="0" smtClean="0">
                <a:hlinkClick r:id="rId2"/>
              </a:rPr>
              <a:t>http://gforge.hl7.org/gf/project/psc/docman/Peer%20Review%20Presentation</a:t>
            </a:r>
            <a:r>
              <a:rPr lang="en-US" sz="1400" dirty="0" smtClean="0"/>
              <a:t>.   </a:t>
            </a:r>
          </a:p>
          <a:p>
            <a:r>
              <a:rPr lang="en-US" sz="1400" dirty="0" smtClean="0"/>
              <a:t>Sample forms are available at:  </a:t>
            </a:r>
            <a:r>
              <a:rPr lang="en-US" sz="1400" u="sng" dirty="0" smtClean="0">
                <a:hlinkClick r:id="rId3"/>
              </a:rPr>
              <a:t>http://gforge.hl7.org/gf/project/psc/docman/Peer%20Review%20Forms</a:t>
            </a:r>
            <a:r>
              <a:rPr lang="en-US" sz="1400" dirty="0" smtClean="0"/>
              <a:t>.</a:t>
            </a:r>
            <a:endParaRPr lang="en-US" sz="1400" dirty="0"/>
          </a:p>
        </p:txBody>
      </p:sp>
    </p:spTree>
    <p:extLst>
      <p:ext uri="{BB962C8B-B14F-4D97-AF65-F5344CB8AC3E}">
        <p14:creationId xmlns:p14="http://schemas.microsoft.com/office/powerpoint/2010/main" val="7303931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DSTU Update Review Options</a:t>
            </a:r>
            <a:endParaRPr lang="en-US" dirty="0"/>
          </a:p>
        </p:txBody>
      </p:sp>
      <p:sp>
        <p:nvSpPr>
          <p:cNvPr id="3" name="Content Placeholder 2"/>
          <p:cNvSpPr>
            <a:spLocks noGrp="1"/>
          </p:cNvSpPr>
          <p:nvPr>
            <p:ph idx="1"/>
          </p:nvPr>
        </p:nvSpPr>
        <p:spPr>
          <a:xfrm>
            <a:off x="838200" y="1825625"/>
            <a:ext cx="10515600" cy="3773791"/>
          </a:xfrm>
        </p:spPr>
        <p:txBody>
          <a:bodyPr>
            <a:normAutofit fontScale="62500" lnSpcReduction="20000"/>
          </a:bodyPr>
          <a:lstStyle/>
          <a:p>
            <a:r>
              <a:rPr lang="en-US" sz="3600" b="1" dirty="0"/>
              <a:t>Wiki based Informal </a:t>
            </a:r>
            <a:r>
              <a:rPr lang="en-US" sz="3600" b="1" dirty="0" smtClean="0"/>
              <a:t>comments </a:t>
            </a:r>
            <a:endParaRPr lang="en-US" sz="3600" b="1" dirty="0"/>
          </a:p>
          <a:p>
            <a:pPr lvl="1"/>
            <a:r>
              <a:rPr lang="en-US" sz="3100" dirty="0"/>
              <a:t>This method can use a simplified version of the familiar ballot comment spreadsheet, or informal comments entered directly on the wiki. The wiki format is suggested for Work Groups doing the majority of their work on the HL7 wiki who are familiar with wiki editing.  It may also be useful to centralize comment collection on the wiki.  Details on the format/location of the wiki access will be determined by each project team.</a:t>
            </a:r>
          </a:p>
          <a:p>
            <a:endParaRPr lang="en-US" sz="3600" b="1" dirty="0" smtClean="0"/>
          </a:p>
          <a:p>
            <a:r>
              <a:rPr lang="en-US" sz="3600" b="1" dirty="0" smtClean="0"/>
              <a:t>Peer review process</a:t>
            </a:r>
          </a:p>
          <a:p>
            <a:pPr lvl="1"/>
            <a:r>
              <a:rPr lang="en-US" sz="3200" dirty="0" smtClean="0"/>
              <a:t>This </a:t>
            </a:r>
            <a:r>
              <a:rPr lang="en-US" sz="3200" dirty="0"/>
              <a:t>method collects comments using a variety of simplified forms, with an individual, or task force, reviewing/applying updates</a:t>
            </a:r>
            <a:r>
              <a:rPr lang="en-US" sz="3200" dirty="0" smtClean="0"/>
              <a:t>.</a:t>
            </a:r>
            <a:br>
              <a:rPr lang="en-US" sz="3200" dirty="0" smtClean="0"/>
            </a:br>
            <a:endParaRPr lang="en-US" sz="3200" dirty="0"/>
          </a:p>
          <a:p>
            <a:r>
              <a:rPr lang="en-US" sz="3600" b="1" strike="sngStrike" dirty="0"/>
              <a:t>Comment Only Ballot</a:t>
            </a:r>
            <a:r>
              <a:rPr lang="en-US" sz="3600" strike="sngStrike" dirty="0"/>
              <a:t> </a:t>
            </a:r>
            <a:r>
              <a:rPr lang="en-US" sz="3600" strike="sngStrike" dirty="0" smtClean="0"/>
              <a:t>[requires 2-week announcements + 30 day period]</a:t>
            </a:r>
          </a:p>
          <a:p>
            <a:pPr lvl="1"/>
            <a:r>
              <a:rPr lang="en-US" sz="3200" strike="sngStrike" dirty="0" smtClean="0"/>
              <a:t>Use </a:t>
            </a:r>
            <a:r>
              <a:rPr lang="en-US" sz="3200" strike="sngStrike" dirty="0"/>
              <a:t>the Draft for Comment ballot process to gather comments</a:t>
            </a:r>
            <a:r>
              <a:rPr lang="en-US" dirty="0"/>
              <a:t>. </a:t>
            </a:r>
            <a:endParaRPr lang="en-US" dirty="0" smtClean="0"/>
          </a:p>
          <a:p>
            <a:pPr lvl="1"/>
            <a:endParaRPr lang="en-US" dirty="0" smtClean="0"/>
          </a:p>
          <a:p>
            <a:pPr marL="0" indent="0">
              <a:buNone/>
            </a:pPr>
            <a:endParaRPr lang="en-US" dirty="0"/>
          </a:p>
        </p:txBody>
      </p:sp>
      <p:sp>
        <p:nvSpPr>
          <p:cNvPr id="4" name="TextBox 3"/>
          <p:cNvSpPr txBox="1"/>
          <p:nvPr/>
        </p:nvSpPr>
        <p:spPr>
          <a:xfrm>
            <a:off x="732890" y="6061753"/>
            <a:ext cx="10726220" cy="523220"/>
          </a:xfrm>
          <a:prstGeom prst="rect">
            <a:avLst/>
          </a:prstGeom>
          <a:noFill/>
        </p:spPr>
        <p:txBody>
          <a:bodyPr wrap="square" rtlCol="0">
            <a:spAutoFit/>
          </a:bodyPr>
          <a:lstStyle/>
          <a:p>
            <a:r>
              <a:rPr lang="en-US" sz="1400" dirty="0" smtClean="0"/>
              <a:t>For additional information on the Peer Review process:  </a:t>
            </a:r>
            <a:r>
              <a:rPr lang="en-US" sz="1400" u="sng" dirty="0" smtClean="0">
                <a:hlinkClick r:id="rId2"/>
              </a:rPr>
              <a:t>http://gforge.hl7.org/gf/project/psc/docman/Peer%20Review%20Presentation</a:t>
            </a:r>
            <a:r>
              <a:rPr lang="en-US" sz="1400" dirty="0" smtClean="0"/>
              <a:t>.   </a:t>
            </a:r>
          </a:p>
          <a:p>
            <a:r>
              <a:rPr lang="en-US" sz="1400" dirty="0" smtClean="0"/>
              <a:t>Sample forms are available at:  </a:t>
            </a:r>
            <a:r>
              <a:rPr lang="en-US" sz="1400" u="sng" dirty="0" smtClean="0">
                <a:hlinkClick r:id="rId3"/>
              </a:rPr>
              <a:t>http://gforge.hl7.org/gf/project/psc/docman/Peer%20Review%20Forms</a:t>
            </a:r>
            <a:r>
              <a:rPr lang="en-US" sz="1400" dirty="0" smtClean="0"/>
              <a:t>.</a:t>
            </a:r>
            <a:endParaRPr lang="en-US" sz="1400" dirty="0"/>
          </a:p>
        </p:txBody>
      </p:sp>
    </p:spTree>
    <p:extLst>
      <p:ext uri="{BB962C8B-B14F-4D97-AF65-F5344CB8AC3E}">
        <p14:creationId xmlns:p14="http://schemas.microsoft.com/office/powerpoint/2010/main" val="3867152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guidance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SDWG will limit ballot review to the approved errata, compatibility changes, and supporting guidance added to volume 1.</a:t>
            </a:r>
            <a:br>
              <a:rPr lang="en-US" dirty="0" smtClean="0"/>
            </a:br>
            <a:endParaRPr lang="en-US" dirty="0" smtClean="0"/>
          </a:p>
          <a:p>
            <a:pPr marL="514350" indent="-514350">
              <a:buFont typeface="+mj-lt"/>
              <a:buAutoNum type="arabicPeriod"/>
            </a:pPr>
            <a:r>
              <a:rPr lang="en-US" dirty="0" smtClean="0"/>
              <a:t>SDWG will identify the reviewable items in the DSTU update.</a:t>
            </a:r>
          </a:p>
          <a:p>
            <a:pPr marL="514350" indent="-514350">
              <a:buFont typeface="+mj-lt"/>
              <a:buAutoNum type="arabicPeriod"/>
            </a:pPr>
            <a:endParaRPr lang="en-US" dirty="0" smtClean="0"/>
          </a:p>
          <a:p>
            <a:pPr marL="0" indent="0">
              <a:buNone/>
            </a:pPr>
            <a:r>
              <a:rPr lang="en-US" dirty="0"/>
              <a:t/>
            </a:r>
            <a:br>
              <a:rPr lang="en-US" dirty="0"/>
            </a:b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82896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ig questions</a:t>
            </a:r>
            <a:endParaRPr lang="en-US" dirty="0"/>
          </a:p>
        </p:txBody>
      </p:sp>
      <p:sp>
        <p:nvSpPr>
          <p:cNvPr id="3" name="Content Placeholder 2"/>
          <p:cNvSpPr>
            <a:spLocks noGrp="1"/>
          </p:cNvSpPr>
          <p:nvPr>
            <p:ph idx="1"/>
          </p:nvPr>
        </p:nvSpPr>
        <p:spPr>
          <a:xfrm>
            <a:off x="1948626" y="3160775"/>
            <a:ext cx="8294748" cy="536451"/>
          </a:xfrm>
        </p:spPr>
        <p:txBody>
          <a:bodyPr>
            <a:noAutofit/>
          </a:bodyPr>
          <a:lstStyle/>
          <a:p>
            <a:pPr marL="0" indent="0">
              <a:buNone/>
            </a:pPr>
            <a:r>
              <a:rPr lang="en-US" sz="4400" b="1" dirty="0" smtClean="0"/>
              <a:t>Which review option do we select</a:t>
            </a:r>
            <a:r>
              <a:rPr lang="en-US" sz="4400" b="1" dirty="0" smtClean="0"/>
              <a:t>?</a:t>
            </a:r>
            <a:endParaRPr lang="en-US" sz="4400" b="1" dirty="0"/>
          </a:p>
        </p:txBody>
      </p:sp>
      <p:sp>
        <p:nvSpPr>
          <p:cNvPr id="4" name="TextBox 3"/>
          <p:cNvSpPr txBox="1"/>
          <p:nvPr/>
        </p:nvSpPr>
        <p:spPr>
          <a:xfrm>
            <a:off x="5204460" y="4099352"/>
            <a:ext cx="2145030" cy="830997"/>
          </a:xfrm>
          <a:prstGeom prst="rect">
            <a:avLst/>
          </a:prstGeom>
          <a:noFill/>
        </p:spPr>
        <p:txBody>
          <a:bodyPr wrap="square" rtlCol="0">
            <a:spAutoFit/>
          </a:bodyPr>
          <a:lstStyle/>
          <a:p>
            <a:pPr marL="342900" indent="-342900">
              <a:buAutoNum type="alphaUcParenR"/>
            </a:pPr>
            <a:r>
              <a:rPr lang="en-US" sz="2400" dirty="0" smtClean="0"/>
              <a:t>Wiki</a:t>
            </a:r>
          </a:p>
          <a:p>
            <a:pPr marL="342900" indent="-342900">
              <a:buAutoNum type="alphaUcParenR"/>
            </a:pPr>
            <a:r>
              <a:rPr lang="en-US" sz="2400" dirty="0" smtClean="0"/>
              <a:t>Peer review</a:t>
            </a:r>
            <a:endParaRPr lang="en-US" sz="2400" dirty="0"/>
          </a:p>
        </p:txBody>
      </p:sp>
    </p:spTree>
    <p:extLst>
      <p:ext uri="{BB962C8B-B14F-4D97-AF65-F5344CB8AC3E}">
        <p14:creationId xmlns:p14="http://schemas.microsoft.com/office/powerpoint/2010/main" val="409281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ig questions</a:t>
            </a:r>
            <a:endParaRPr lang="en-US" dirty="0"/>
          </a:p>
        </p:txBody>
      </p:sp>
      <p:sp>
        <p:nvSpPr>
          <p:cNvPr id="3" name="Content Placeholder 2"/>
          <p:cNvSpPr>
            <a:spLocks noGrp="1"/>
          </p:cNvSpPr>
          <p:nvPr>
            <p:ph idx="1"/>
          </p:nvPr>
        </p:nvSpPr>
        <p:spPr>
          <a:xfrm>
            <a:off x="1041757" y="3160775"/>
            <a:ext cx="10108486" cy="536451"/>
          </a:xfrm>
        </p:spPr>
        <p:txBody>
          <a:bodyPr>
            <a:noAutofit/>
          </a:bodyPr>
          <a:lstStyle/>
          <a:p>
            <a:pPr marL="0" indent="0">
              <a:buNone/>
            </a:pPr>
            <a:r>
              <a:rPr lang="en-US" sz="4400" b="1" dirty="0" smtClean="0"/>
              <a:t>How much time do we allow for review?</a:t>
            </a:r>
            <a:endParaRPr lang="en-US" sz="4400" b="1" dirty="0"/>
          </a:p>
        </p:txBody>
      </p:sp>
      <p:sp>
        <p:nvSpPr>
          <p:cNvPr id="4" name="TextBox 3"/>
          <p:cNvSpPr txBox="1"/>
          <p:nvPr/>
        </p:nvSpPr>
        <p:spPr>
          <a:xfrm>
            <a:off x="5204460" y="3939332"/>
            <a:ext cx="2145030" cy="1200329"/>
          </a:xfrm>
          <a:prstGeom prst="rect">
            <a:avLst/>
          </a:prstGeom>
          <a:noFill/>
        </p:spPr>
        <p:txBody>
          <a:bodyPr wrap="square" rtlCol="0">
            <a:spAutoFit/>
          </a:bodyPr>
          <a:lstStyle/>
          <a:p>
            <a:pPr marL="342900" indent="-342900">
              <a:buAutoNum type="alphaUcParenR"/>
            </a:pPr>
            <a:r>
              <a:rPr lang="en-US" sz="2400" dirty="0" smtClean="0"/>
              <a:t>1 week</a:t>
            </a:r>
          </a:p>
          <a:p>
            <a:pPr marL="342900" indent="-342900">
              <a:buAutoNum type="alphaUcParenR"/>
            </a:pPr>
            <a:r>
              <a:rPr lang="en-US" sz="2400" dirty="0" smtClean="0"/>
              <a:t>10 days</a:t>
            </a:r>
          </a:p>
          <a:p>
            <a:pPr marL="342900" indent="-342900">
              <a:buFontTx/>
              <a:buAutoNum type="alphaUcParenR"/>
            </a:pPr>
            <a:r>
              <a:rPr lang="en-US" sz="2400" dirty="0"/>
              <a:t>2 </a:t>
            </a:r>
            <a:r>
              <a:rPr lang="en-US" sz="2400" dirty="0" smtClean="0"/>
              <a:t>weeks</a:t>
            </a:r>
            <a:endParaRPr lang="en-US" sz="2400" dirty="0"/>
          </a:p>
        </p:txBody>
      </p:sp>
    </p:spTree>
    <p:extLst>
      <p:ext uri="{BB962C8B-B14F-4D97-AF65-F5344CB8AC3E}">
        <p14:creationId xmlns:p14="http://schemas.microsoft.com/office/powerpoint/2010/main" val="327833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review</a:t>
            </a:r>
            <a:endParaRPr lang="en-US" dirty="0"/>
          </a:p>
        </p:txBody>
      </p:sp>
      <p:sp>
        <p:nvSpPr>
          <p:cNvPr id="3" name="Content Placeholder 2"/>
          <p:cNvSpPr>
            <a:spLocks noGrp="1"/>
          </p:cNvSpPr>
          <p:nvPr>
            <p:ph idx="1"/>
          </p:nvPr>
        </p:nvSpPr>
        <p:spPr>
          <a:xfrm>
            <a:off x="838200" y="1825625"/>
            <a:ext cx="10381180" cy="4351338"/>
          </a:xfrm>
        </p:spPr>
        <p:txBody>
          <a:bodyPr/>
          <a:lstStyle/>
          <a:p>
            <a:pPr marL="514350" indent="-514350">
              <a:buFont typeface="+mj-lt"/>
              <a:buAutoNum type="arabicPeriod"/>
            </a:pPr>
            <a:r>
              <a:rPr lang="en-US" dirty="0" smtClean="0"/>
              <a:t>Reconcile comments</a:t>
            </a:r>
          </a:p>
          <a:p>
            <a:pPr marL="514350" indent="-514350">
              <a:buFont typeface="+mj-lt"/>
              <a:buAutoNum type="arabicPeriod"/>
            </a:pPr>
            <a:r>
              <a:rPr lang="en-US" dirty="0" smtClean="0"/>
              <a:t>Implement comments</a:t>
            </a:r>
          </a:p>
          <a:p>
            <a:pPr marL="514350" indent="-514350">
              <a:buFont typeface="+mj-lt"/>
              <a:buAutoNum type="arabicPeriod"/>
            </a:pPr>
            <a:r>
              <a:rPr lang="en-US" dirty="0" smtClean="0"/>
              <a:t>Request vote to publish</a:t>
            </a:r>
          </a:p>
          <a:p>
            <a:pPr marL="514350" indent="-514350">
              <a:buFont typeface="+mj-lt"/>
              <a:buAutoNum type="arabicPeriod"/>
            </a:pPr>
            <a:r>
              <a:rPr lang="en-US" dirty="0" smtClean="0"/>
              <a:t>Complete and submit publication request to TSC. Request must include process SDWG followed.</a:t>
            </a:r>
          </a:p>
          <a:p>
            <a:endParaRPr lang="en-US" dirty="0" smtClean="0"/>
          </a:p>
          <a:p>
            <a:endParaRPr lang="en-US" dirty="0" smtClean="0"/>
          </a:p>
        </p:txBody>
      </p:sp>
    </p:spTree>
    <p:extLst>
      <p:ext uri="{BB962C8B-B14F-4D97-AF65-F5344CB8AC3E}">
        <p14:creationId xmlns:p14="http://schemas.microsoft.com/office/powerpoint/2010/main" val="1632713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350</Words>
  <Application>Microsoft Office PowerPoint</Application>
  <PresentationFormat>Widescreen</PresentationFormat>
  <Paragraphs>44</Paragraphs>
  <Slides>7</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DSTU Update Process</vt:lpstr>
      <vt:lpstr>DSTU Update Review Options</vt:lpstr>
      <vt:lpstr>DSTU Update Review Options</vt:lpstr>
      <vt:lpstr>Review guidance </vt:lpstr>
      <vt:lpstr>big questions</vt:lpstr>
      <vt:lpstr>big questions</vt:lpstr>
      <vt:lpstr>After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DSTU Update Process</dc:title>
  <dc:creator>Brett Marquard</dc:creator>
  <cp:lastModifiedBy>Brett Marquard</cp:lastModifiedBy>
  <cp:revision>13</cp:revision>
  <dcterms:created xsi:type="dcterms:W3CDTF">2015-06-02T13:46:08Z</dcterms:created>
  <dcterms:modified xsi:type="dcterms:W3CDTF">2015-06-11T13:57:37Z</dcterms:modified>
</cp:coreProperties>
</file>