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5"/>
    <p:sldMasterId id="2147483679" r:id="rId6"/>
  </p:sldMasterIdLst>
  <p:notesMasterIdLst>
    <p:notesMasterId r:id="rId21"/>
  </p:notesMasterIdLst>
  <p:handoutMasterIdLst>
    <p:handoutMasterId r:id="rId22"/>
  </p:handoutMasterIdLst>
  <p:sldIdLst>
    <p:sldId id="465" r:id="rId7"/>
    <p:sldId id="586" r:id="rId8"/>
    <p:sldId id="595" r:id="rId9"/>
    <p:sldId id="596" r:id="rId10"/>
    <p:sldId id="592" r:id="rId11"/>
    <p:sldId id="593" r:id="rId12"/>
    <p:sldId id="591" r:id="rId13"/>
    <p:sldId id="572" r:id="rId14"/>
    <p:sldId id="503" r:id="rId15"/>
    <p:sldId id="560" r:id="rId16"/>
    <p:sldId id="587" r:id="rId17"/>
    <p:sldId id="589" r:id="rId18"/>
    <p:sldId id="588" r:id="rId19"/>
    <p:sldId id="590"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8EF764-BAF4-431F-862E-AFA061ECE8F7}">
          <p14:sldIdLst>
            <p14:sldId id="465"/>
            <p14:sldId id="586"/>
            <p14:sldId id="595"/>
            <p14:sldId id="596"/>
            <p14:sldId id="592"/>
            <p14:sldId id="593"/>
            <p14:sldId id="591"/>
            <p14:sldId id="572"/>
            <p14:sldId id="503"/>
            <p14:sldId id="560"/>
            <p14:sldId id="587"/>
            <p14:sldId id="589"/>
            <p14:sldId id="588"/>
            <p14:sldId id="5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78" autoAdjust="0"/>
    <p:restoredTop sz="92490" autoAdjust="0"/>
  </p:normalViewPr>
  <p:slideViewPr>
    <p:cSldViewPr>
      <p:cViewPr>
        <p:scale>
          <a:sx n="66" d="100"/>
          <a:sy n="66" d="100"/>
        </p:scale>
        <p:origin x="966"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0" d="100"/>
          <a:sy n="80" d="100"/>
        </p:scale>
        <p:origin x="-1974" y="-102"/>
      </p:cViewPr>
      <p:guideLst>
        <p:guide orient="horz" pos="2909"/>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207" tIns="47604" rIns="95207" bIns="47604"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207" tIns="47604" rIns="95207" bIns="47604" rtlCol="0"/>
          <a:lstStyle>
            <a:lvl1pPr algn="r">
              <a:defRPr sz="1200"/>
            </a:lvl1pPr>
          </a:lstStyle>
          <a:p>
            <a:fld id="{38EFA263-9BBA-4E17-BD15-8DB54F4AD24F}" type="datetimeFigureOut">
              <a:rPr lang="en-US" smtClean="0"/>
              <a:t>2018-09-16</a:t>
            </a:fld>
            <a:endParaRPr lang="en-US" dirty="0"/>
          </a:p>
        </p:txBody>
      </p:sp>
      <p:sp>
        <p:nvSpPr>
          <p:cNvPr id="4" name="Footer Placeholder 3"/>
          <p:cNvSpPr>
            <a:spLocks noGrp="1"/>
          </p:cNvSpPr>
          <p:nvPr>
            <p:ph type="ftr" sz="quarter" idx="2"/>
          </p:nvPr>
        </p:nvSpPr>
        <p:spPr>
          <a:xfrm>
            <a:off x="0" y="9119475"/>
            <a:ext cx="3169920" cy="480060"/>
          </a:xfrm>
          <a:prstGeom prst="rect">
            <a:avLst/>
          </a:prstGeom>
        </p:spPr>
        <p:txBody>
          <a:bodyPr vert="horz" lIns="95207" tIns="47604" rIns="95207" bIns="476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5207" tIns="47604" rIns="95207" bIns="47604" rtlCol="0" anchor="b"/>
          <a:lstStyle>
            <a:lvl1pPr algn="r">
              <a:defRPr sz="1200"/>
            </a:lvl1pPr>
          </a:lstStyle>
          <a:p>
            <a:fld id="{8B89A1E8-34F6-4188-BD0E-BEDA82ADF718}" type="slidenum">
              <a:rPr lang="en-US" smtClean="0"/>
              <a:t>‹#›</a:t>
            </a:fld>
            <a:endParaRPr lang="en-US" dirty="0"/>
          </a:p>
        </p:txBody>
      </p:sp>
    </p:spTree>
    <p:extLst>
      <p:ext uri="{BB962C8B-B14F-4D97-AF65-F5344CB8AC3E}">
        <p14:creationId xmlns:p14="http://schemas.microsoft.com/office/powerpoint/2010/main" val="128072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207" tIns="47604" rIns="95207" bIns="47604"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207" tIns="47604" rIns="95207" bIns="47604" rtlCol="0"/>
          <a:lstStyle>
            <a:lvl1pPr algn="r">
              <a:defRPr sz="1200"/>
            </a:lvl1pPr>
          </a:lstStyle>
          <a:p>
            <a:fld id="{0297863D-62C3-4FCE-8D6E-CEF6E7FF9773}" type="datetimeFigureOut">
              <a:rPr lang="en-US" smtClean="0"/>
              <a:t>2018-09-16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207" tIns="47604" rIns="95207" bIns="4760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207" tIns="47604" rIns="95207" bIns="476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5207" tIns="47604" rIns="95207" bIns="476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5207" tIns="47604" rIns="95207" bIns="47604" rtlCol="0" anchor="b"/>
          <a:lstStyle>
            <a:lvl1pPr algn="r">
              <a:defRPr sz="1200"/>
            </a:lvl1pPr>
          </a:lstStyle>
          <a:p>
            <a:fld id="{C4C54939-C608-486A-BE30-E8A8CF819837}" type="slidenum">
              <a:rPr lang="en-US" smtClean="0"/>
              <a:t>‹#›</a:t>
            </a:fld>
            <a:endParaRPr lang="en-US" dirty="0"/>
          </a:p>
        </p:txBody>
      </p:sp>
    </p:spTree>
    <p:extLst>
      <p:ext uri="{BB962C8B-B14F-4D97-AF65-F5344CB8AC3E}">
        <p14:creationId xmlns:p14="http://schemas.microsoft.com/office/powerpoint/2010/main" val="227885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iki.hl7.org/index.php?title=Knowledge_Artifact_Specification" TargetMode="External"/><Relationship Id="rId13" Type="http://schemas.openxmlformats.org/officeDocument/2006/relationships/hyperlink" Target="http://www.hl7.org/documentcenter/public/newsletters/HL7_NEWS_20180523.pdf" TargetMode="External"/><Relationship Id="rId3" Type="http://schemas.openxmlformats.org/officeDocument/2006/relationships/hyperlink" Target="http://www.hl7.org/implement/standards/product_brief.cfm?product_id=269" TargetMode="External"/><Relationship Id="rId7" Type="http://schemas.openxmlformats.org/officeDocument/2006/relationships/hyperlink" Target="https://cimi.hl7.org/" TargetMode="External"/><Relationship Id="rId12" Type="http://schemas.openxmlformats.org/officeDocument/2006/relationships/hyperlink" Target="http://wiki.hl7.org/index.php?title=Clinical_Reasoning_Modul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ejbi.org/abstract/solving-the-modeling-dilemma-as-a-foundation-for-interoperability-4614.html" TargetMode="External"/><Relationship Id="rId11" Type="http://schemas.openxmlformats.org/officeDocument/2006/relationships/hyperlink" Target="http://www.hl7.org/fhir/clinicalreasoning-module.html" TargetMode="External"/><Relationship Id="rId5" Type="http://schemas.openxmlformats.org/officeDocument/2006/relationships/hyperlink" Target="http://wiki.hl7.org/index.php?title=EHR_Immunization_Functional_Profile" TargetMode="External"/><Relationship Id="rId10" Type="http://schemas.openxmlformats.org/officeDocument/2006/relationships/hyperlink" Target="http://hl7.org/FHIR/us/qicore/2016Sep/index.html" TargetMode="External"/><Relationship Id="rId4" Type="http://schemas.openxmlformats.org/officeDocument/2006/relationships/hyperlink" Target="http://www.fhims.org/content/_420A62FD03B64295E8200076-content.html" TargetMode="External"/><Relationship Id="rId9" Type="http://schemas.openxmlformats.org/officeDocument/2006/relationships/hyperlink" Target="https://www.hl7.org/fhir/immunization.htm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iki.hl7.org/index.php?title=Knowledge_Artifact_Specification" TargetMode="External"/><Relationship Id="rId13" Type="http://schemas.openxmlformats.org/officeDocument/2006/relationships/hyperlink" Target="http://www.hl7.org/documentcenter/public/newsletters/HL7_NEWS_20180523.pdf" TargetMode="External"/><Relationship Id="rId3" Type="http://schemas.openxmlformats.org/officeDocument/2006/relationships/hyperlink" Target="http://www.hl7.org/implement/standards/product_brief.cfm?product_id=269" TargetMode="External"/><Relationship Id="rId7" Type="http://schemas.openxmlformats.org/officeDocument/2006/relationships/hyperlink" Target="https://cimi.hl7.org/" TargetMode="External"/><Relationship Id="rId12" Type="http://schemas.openxmlformats.org/officeDocument/2006/relationships/hyperlink" Target="http://wiki.hl7.org/index.php?title=Clinical_Reasoning_Modul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ejbi.org/abstract/solving-the-modeling-dilemma-as-a-foundation-for-interoperability-4614.html" TargetMode="External"/><Relationship Id="rId11" Type="http://schemas.openxmlformats.org/officeDocument/2006/relationships/hyperlink" Target="http://www.hl7.org/fhir/clinicalreasoning-module.html" TargetMode="External"/><Relationship Id="rId5" Type="http://schemas.openxmlformats.org/officeDocument/2006/relationships/hyperlink" Target="http://wiki.hl7.org/index.php?title=EHR_Immunization_Functional_Profile" TargetMode="External"/><Relationship Id="rId10" Type="http://schemas.openxmlformats.org/officeDocument/2006/relationships/hyperlink" Target="http://hl7.org/FHIR/us/qicore/2016Sep/index.html" TargetMode="External"/><Relationship Id="rId4" Type="http://schemas.openxmlformats.org/officeDocument/2006/relationships/hyperlink" Target="http://www.fhims.org/content/_420A62FD03B64295E8200076-content.html" TargetMode="External"/><Relationship Id="rId9" Type="http://schemas.openxmlformats.org/officeDocument/2006/relationships/hyperlink" Target="https://www.hl7.org/fhir/immunization.html"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iki.hl7.org/index.php?title=Knowledge_Artifact_Specification" TargetMode="External"/><Relationship Id="rId13" Type="http://schemas.openxmlformats.org/officeDocument/2006/relationships/hyperlink" Target="http://www.hl7.org/documentcenter/public/newsletters/HL7_NEWS_20180523.pdf" TargetMode="External"/><Relationship Id="rId3" Type="http://schemas.openxmlformats.org/officeDocument/2006/relationships/hyperlink" Target="http://www.hl7.org/implement/standards/product_brief.cfm?product_id=269" TargetMode="External"/><Relationship Id="rId7" Type="http://schemas.openxmlformats.org/officeDocument/2006/relationships/hyperlink" Target="https://cimi.hl7.org/" TargetMode="External"/><Relationship Id="rId12" Type="http://schemas.openxmlformats.org/officeDocument/2006/relationships/hyperlink" Target="http://wiki.hl7.org/index.php?title=Clinical_Reasoning_Modul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ejbi.org/abstract/solving-the-modeling-dilemma-as-a-foundation-for-interoperability-4614.html" TargetMode="External"/><Relationship Id="rId11" Type="http://schemas.openxmlformats.org/officeDocument/2006/relationships/hyperlink" Target="http://www.hl7.org/fhir/clinicalreasoning-module.html" TargetMode="External"/><Relationship Id="rId5" Type="http://schemas.openxmlformats.org/officeDocument/2006/relationships/hyperlink" Target="http://wiki.hl7.org/index.php?title=EHR_Immunization_Functional_Profile" TargetMode="External"/><Relationship Id="rId10" Type="http://schemas.openxmlformats.org/officeDocument/2006/relationships/hyperlink" Target="http://hl7.org/FHIR/us/qicore/2016Sep/index.html" TargetMode="External"/><Relationship Id="rId4" Type="http://schemas.openxmlformats.org/officeDocument/2006/relationships/hyperlink" Target="http://www.fhims.org/content/_420A62FD03B64295E8200076-content.html" TargetMode="External"/><Relationship Id="rId9" Type="http://schemas.openxmlformats.org/officeDocument/2006/relationships/hyperlink" Target="https://www.hl7.org/fhir/immunization.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Narrow" panose="020B0606020202030204" pitchFamily="34" charset="0"/>
              </a:rPr>
              <a:t>CHRONOLOGY: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Narrow" panose="020B0606020202030204" pitchFamily="34" charset="0"/>
              </a:rPr>
              <a:t>2008</a:t>
            </a:r>
            <a:r>
              <a:rPr lang="en-US" dirty="0">
                <a:latin typeface="Arial Narrow" panose="020B0606020202030204" pitchFamily="34" charset="0"/>
              </a:rPr>
              <a:t> Federal Health Information Models start</a:t>
            </a:r>
          </a:p>
          <a:p>
            <a:r>
              <a:rPr lang="en-US" b="1" dirty="0">
                <a:latin typeface="Arial Narrow" panose="020B0606020202030204" pitchFamily="34" charset="0"/>
              </a:rPr>
              <a:t>2011</a:t>
            </a:r>
            <a:r>
              <a:rPr lang="en-US" dirty="0">
                <a:latin typeface="Arial Narrow" panose="020B0606020202030204" pitchFamily="34" charset="0"/>
              </a:rPr>
              <a:t> Clinical Information Model Initiative (CIMI) start</a:t>
            </a:r>
          </a:p>
          <a:p>
            <a:r>
              <a:rPr lang="en-US" b="1" dirty="0">
                <a:latin typeface="Arial Narrow" panose="020B0606020202030204" pitchFamily="34" charset="0"/>
              </a:rPr>
              <a:t>2016-01-16</a:t>
            </a:r>
            <a:r>
              <a:rPr lang="en-US" dirty="0">
                <a:latin typeface="Arial Narrow" panose="020B0606020202030204" pitchFamily="34" charset="0"/>
              </a:rPr>
              <a:t> CIMI Sponsored HL7 Investigative Study start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Narrow" panose="020B0606020202030204" pitchFamily="34" charset="0"/>
              </a:rPr>
              <a:t>The Jan-Sep 2016 CIMI-Sponsored HL7 CIMI-FHIM Integration Investigative-Study includes: The Open Group Healthcare Forum, HL7 CIMI WG, HL7 EHR WG and HL7 CIC WG</a:t>
            </a:r>
          </a:p>
          <a:p>
            <a:r>
              <a:rPr lang="en-US" b="1" dirty="0">
                <a:latin typeface="Arial Narrow" panose="020B0606020202030204" pitchFamily="34" charset="0"/>
              </a:rPr>
              <a:t>2016-03-01</a:t>
            </a:r>
            <a:r>
              <a:rPr lang="en-US" dirty="0">
                <a:latin typeface="Arial Narrow" panose="020B0606020202030204" pitchFamily="34" charset="0"/>
              </a:rPr>
              <a:t> CIMI-FHIM Integration Task Force</a:t>
            </a:r>
          </a:p>
          <a:p>
            <a:pPr marL="0" indent="0">
              <a:buFont typeface="Arial" panose="020B0604020202020204" pitchFamily="34" charset="0"/>
              <a:buNone/>
            </a:pPr>
            <a:r>
              <a:rPr lang="en-US" b="1" dirty="0">
                <a:latin typeface="Arial Narrow" panose="020B0606020202030204" pitchFamily="34" charset="0"/>
              </a:rPr>
              <a:t>2016-08-15</a:t>
            </a:r>
            <a:r>
              <a:rPr lang="en-US" dirty="0">
                <a:latin typeface="Arial Narrow" panose="020B0606020202030204" pitchFamily="34" charset="0"/>
              </a:rPr>
              <a:t> “CIMI-FHIM-SOLOR-CQF Integration” Preliminary Report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Arial Narrow" panose="020B0606020202030204" pitchFamily="34" charset="0"/>
              </a:rPr>
              <a:t>2016-08-17/18</a:t>
            </a:r>
            <a:r>
              <a:rPr lang="en-US" dirty="0">
                <a:latin typeface="Arial Narrow" panose="020B0606020202030204" pitchFamily="34" charset="0"/>
              </a:rPr>
              <a:t> </a:t>
            </a:r>
            <a:r>
              <a:rPr lang="en-US" sz="1200" kern="1200" dirty="0">
                <a:solidFill>
                  <a:schemeClr val="tx1"/>
                </a:solidFill>
                <a:effectLst/>
                <a:latin typeface="Arial Narrow" panose="020B0606020202030204" pitchFamily="34" charset="0"/>
                <a:ea typeface="+mn-ea"/>
                <a:cs typeface="+mn-cs"/>
              </a:rPr>
              <a:t>Health Interoperability and Exchange Alliance (HIEA) Technical Forum</a:t>
            </a:r>
          </a:p>
          <a:p>
            <a:pPr marL="171450" indent="-171450">
              <a:buFont typeface="Arial" panose="020B0604020202020204" pitchFamily="34" charset="0"/>
              <a:buChar char="•"/>
            </a:pPr>
            <a:r>
              <a:rPr lang="en-US" sz="1200" kern="1200" dirty="0">
                <a:solidFill>
                  <a:schemeClr val="tx1"/>
                </a:solidFill>
                <a:effectLst/>
                <a:latin typeface="Arial Narrow" panose="020B0606020202030204" pitchFamily="34" charset="0"/>
                <a:ea typeface="+mn-ea"/>
                <a:cs typeface="+mn-cs"/>
              </a:rPr>
              <a:t>Health Interoperability and Exchange Alliance (HIEA) Technical Forum</a:t>
            </a:r>
          </a:p>
          <a:p>
            <a:pPr marL="171450" indent="-171450">
              <a:buFont typeface="Arial" panose="020B0604020202020204" pitchFamily="34" charset="0"/>
              <a:buChar char="•"/>
            </a:pPr>
            <a:r>
              <a:rPr lang="en-US" sz="1200" b="0" kern="1200" dirty="0">
                <a:solidFill>
                  <a:schemeClr val="tx1"/>
                </a:solidFill>
                <a:effectLst/>
                <a:latin typeface="Arial Narrow" panose="020B0606020202030204" pitchFamily="34" charset="0"/>
                <a:ea typeface="+mn-ea"/>
                <a:cs typeface="+mn-cs"/>
              </a:rPr>
              <a:t>Topic</a:t>
            </a:r>
            <a:r>
              <a:rPr lang="en-US" sz="1200" kern="1200" dirty="0">
                <a:solidFill>
                  <a:schemeClr val="tx1"/>
                </a:solidFill>
                <a:effectLst/>
                <a:latin typeface="Arial Narrow" panose="020B0606020202030204" pitchFamily="34" charset="0"/>
                <a:ea typeface="+mn-ea"/>
                <a:cs typeface="+mn-cs"/>
              </a:rPr>
              <a:t>: Information Modeling: Foundation to Semantic Interoperability</a:t>
            </a:r>
          </a:p>
          <a:p>
            <a:pPr marL="171450" indent="-171450">
              <a:buFont typeface="Arial" panose="020B0604020202020204" pitchFamily="34" charset="0"/>
              <a:buChar char="•"/>
            </a:pPr>
            <a:r>
              <a:rPr lang="en-US" sz="1200" b="0" kern="1200" dirty="0">
                <a:solidFill>
                  <a:schemeClr val="tx1"/>
                </a:solidFill>
                <a:effectLst/>
                <a:latin typeface="Arial Narrow" panose="020B0606020202030204" pitchFamily="34" charset="0"/>
                <a:ea typeface="+mn-ea"/>
                <a:cs typeface="+mn-cs"/>
              </a:rPr>
              <a:t>C0-Sponsors</a:t>
            </a:r>
            <a:r>
              <a:rPr lang="en-US" sz="1200" kern="1200" dirty="0">
                <a:solidFill>
                  <a:schemeClr val="tx1"/>
                </a:solidFill>
                <a:effectLst/>
                <a:latin typeface="Arial Narrow" panose="020B0606020202030204" pitchFamily="34" charset="0"/>
                <a:ea typeface="+mn-ea"/>
                <a:cs typeface="+mn-cs"/>
              </a:rPr>
              <a:t>: ONC OST, FHA, IPO DOD VA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Narrow" panose="020B0606020202030204" pitchFamily="34" charset="0"/>
                <a:ea typeface="+mn-ea"/>
                <a:cs typeface="+mn-cs"/>
              </a:rPr>
              <a:t>This Health Interoperability and Exchange Alliance (HIEA) Technical Forum on “Information Modeling: Foundation to Semantic Interoperability” event was a key component of a mix of collaborative activities.  This event had key stakeholders coming together under the facilitation of the DoD/VA IPO ONC Liaison, Nona Hall, BSN, MA who on behalf of the co-sponsors and through the support of the IPO's HIEA Technical Forum showcased this</a:t>
            </a:r>
            <a:r>
              <a:rPr lang="en-US" sz="1200" kern="1200" baseline="0" dirty="0">
                <a:solidFill>
                  <a:schemeClr val="tx1"/>
                </a:solidFill>
                <a:effectLst/>
                <a:latin typeface="Arial Narrow" panose="020B0606020202030204" pitchFamily="34" charset="0"/>
                <a:ea typeface="+mn-ea"/>
                <a:cs typeface="+mn-cs"/>
              </a:rPr>
              <a:t> initiative</a:t>
            </a:r>
            <a:r>
              <a:rPr lang="en-US" sz="1200" kern="1200" dirty="0">
                <a:solidFill>
                  <a:schemeClr val="tx1"/>
                </a:solidFill>
                <a:effectLst/>
                <a:latin typeface="Arial Narrow" panose="020B0606020202030204" pitchFamily="34" charset="0"/>
                <a:ea typeface="+mn-ea"/>
                <a:cs typeface="+mn-cs"/>
              </a:rPr>
              <a:t> and results to 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Narrow" panose="020B0606020202030204" pitchFamily="34" charset="0"/>
                <a:ea typeface="+mn-ea"/>
                <a:cs typeface="+mn-cs"/>
              </a:rPr>
              <a:t>As we go forward, there is logic to stay connected no matter what current and immediate task we are attending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Narrow" panose="020B0606020202030204" pitchFamily="34" charset="0"/>
              </a:rPr>
              <a:t>2016-09-07</a:t>
            </a:r>
            <a:r>
              <a:rPr lang="en-US" dirty="0">
                <a:latin typeface="Arial Narrow" panose="020B0606020202030204" pitchFamily="34" charset="0"/>
              </a:rPr>
              <a:t> FHA “CIMI-FHIM-SOLOR-CQF Integration” Report PPT-Brief to FHA Federal Partners</a:t>
            </a:r>
          </a:p>
          <a:p>
            <a:r>
              <a:rPr lang="en-US" b="1" dirty="0">
                <a:latin typeface="Arial Narrow" panose="020B0606020202030204" pitchFamily="34" charset="0"/>
              </a:rPr>
              <a:t>2016-09-15</a:t>
            </a:r>
            <a:r>
              <a:rPr lang="en-US" dirty="0">
                <a:latin typeface="Arial Narrow" panose="020B0606020202030204" pitchFamily="34" charset="0"/>
              </a:rPr>
              <a:t> “CIMI-FHIM-SOLOR-CQF Integration” Final Report</a:t>
            </a:r>
          </a:p>
          <a:p>
            <a:r>
              <a:rPr lang="en-US" b="1" dirty="0">
                <a:latin typeface="Arial Narrow" panose="020B0606020202030204" pitchFamily="34" charset="0"/>
              </a:rPr>
              <a:t>2016-09-17</a:t>
            </a:r>
            <a:r>
              <a:rPr lang="en-US" dirty="0">
                <a:latin typeface="Arial Narrow" panose="020B0606020202030204" pitchFamily="34" charset="0"/>
              </a:rPr>
              <a:t> HL7 Meeting in Baltimore, MD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Narrow" panose="020B0606020202030204" pitchFamily="34" charset="0"/>
              </a:rPr>
              <a:t>“CIMI-FHIM-SOLOR-CQF Integration” Report PPT-Brief at HL7</a:t>
            </a:r>
          </a:p>
          <a:p>
            <a:pPr marL="171450" indent="-171450">
              <a:buFont typeface="Arial" panose="020B0604020202020204" pitchFamily="34" charset="0"/>
              <a:buChar char="•"/>
            </a:pPr>
            <a:r>
              <a:rPr lang="en-US" dirty="0">
                <a:latin typeface="Arial Narrow" panose="020B0606020202030204" pitchFamily="34" charset="0"/>
              </a:rPr>
              <a:t>HL7 FY2017 “CIMI-FHIM-SOLOR-CQF Integration” Project Scope Statement (PSS) vetted at HL7</a:t>
            </a:r>
          </a:p>
          <a:p>
            <a:pPr marL="171450" indent="-171450">
              <a:buFont typeface="Arial" panose="020B0604020202020204" pitchFamily="34" charset="0"/>
              <a:buChar char="•"/>
            </a:pP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C4C54939-C608-486A-BE30-E8A8CF819837}" type="slidenum">
              <a:rPr lang="en-US" smtClean="0"/>
              <a:t>1</a:t>
            </a:fld>
            <a:endParaRPr lang="en-US" dirty="0"/>
          </a:p>
        </p:txBody>
      </p:sp>
    </p:spTree>
    <p:extLst>
      <p:ext uri="{BB962C8B-B14F-4D97-AF65-F5344CB8AC3E}">
        <p14:creationId xmlns:p14="http://schemas.microsoft.com/office/powerpoint/2010/main" val="32591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shown in </a:t>
            </a: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slide,</a:t>
            </a:r>
            <a:r>
              <a:rPr lang="en-US" sz="1200" i="1" kern="1200" dirty="0">
                <a:solidFill>
                  <a:schemeClr val="tx1"/>
                </a:solidFill>
                <a:effectLst/>
                <a:latin typeface="+mn-lt"/>
                <a:ea typeface="+mn-ea"/>
                <a:cs typeface="+mn-cs"/>
              </a:rPr>
              <a:t> each model contributes to an Integrated Model Stack</a:t>
            </a:r>
            <a:r>
              <a:rPr lang="en-US" sz="1200" kern="1200" dirty="0">
                <a:solidFill>
                  <a:schemeClr val="tx1"/>
                </a:solidFill>
                <a:effectLst/>
                <a:latin typeface="+mn-lt"/>
                <a:ea typeface="+mn-ea"/>
                <a:cs typeface="+mn-cs"/>
              </a:rPr>
              <a:t>, the proposed operational architecture involves the definition of clinical knowledge in the form of formally modeled information artifacts that could be used in compose-able health records, care plans and other shared clinical data. As represented in this slide, the combination of SOLOR, FHIM, CIMI DCMs and CQF KNARTs while complementary fulfill a different information modeling contribution.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SOLOR is SNOMED</a:t>
            </a:r>
            <a:r>
              <a:rPr lang="en-US" sz="1200" kern="1200" baseline="0" dirty="0">
                <a:solidFill>
                  <a:schemeClr val="tx1"/>
                </a:solidFill>
                <a:effectLst/>
                <a:latin typeface="+mn-lt"/>
                <a:ea typeface="+mn-ea"/>
                <a:cs typeface="+mn-cs"/>
              </a:rPr>
              <a:t> with extensions for LOINC and RXNorm.</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FHIM is Federal Health Information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CIMI DCMs is Clinical Information Model Initiative Detailed Clinical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CQF KNARTs is Clinical Quality Framework Knowledge Artefacts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13</a:t>
            </a:fld>
            <a:endParaRPr lang="en-US" dirty="0"/>
          </a:p>
        </p:txBody>
      </p:sp>
    </p:spTree>
    <p:extLst>
      <p:ext uri="{BB962C8B-B14F-4D97-AF65-F5344CB8AC3E}">
        <p14:creationId xmlns:p14="http://schemas.microsoft.com/office/powerpoint/2010/main" val="249072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14</a:t>
            </a:fld>
            <a:endParaRPr lang="en-US" dirty="0"/>
          </a:p>
        </p:txBody>
      </p:sp>
    </p:spTree>
    <p:extLst>
      <p:ext uri="{BB962C8B-B14F-4D97-AF65-F5344CB8AC3E}">
        <p14:creationId xmlns:p14="http://schemas.microsoft.com/office/powerpoint/2010/main" val="258538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ctr">
              <a:buFont typeface="+mj-lt"/>
              <a:buAutoNum type="arabicPeriod"/>
            </a:pPr>
            <a:r>
              <a:rPr lang="en-US" sz="1200" b="0" i="0" kern="1200" dirty="0">
                <a:solidFill>
                  <a:schemeClr val="tx1"/>
                </a:solidFill>
                <a:effectLst/>
                <a:latin typeface="+mn-lt"/>
                <a:ea typeface="+mn-ea"/>
                <a:cs typeface="+mn-cs"/>
              </a:rPr>
              <a:t>HL7 EHR System Functional Model (EHR-S FM) R2 </a:t>
            </a:r>
            <a:r>
              <a:rPr lang="en-US" sz="1200" b="0" i="0" kern="1200" dirty="0">
                <a:solidFill>
                  <a:schemeClr val="tx1"/>
                </a:solidFill>
                <a:effectLst/>
                <a:latin typeface="+mn-lt"/>
                <a:ea typeface="+mn-ea"/>
                <a:cs typeface="+mn-cs"/>
                <a:hlinkClick r:id="rId3"/>
              </a:rPr>
              <a:t>http://www.hl7.org/implement/standards/product_brief.cfm?product_id=269</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Federal Health Information Model (FHIM) Immunization Domain Model </a:t>
            </a:r>
            <a:r>
              <a:rPr lang="en-US" sz="1200" b="0" i="0" kern="1200" dirty="0">
                <a:solidFill>
                  <a:schemeClr val="tx1"/>
                </a:solidFill>
                <a:effectLst/>
                <a:latin typeface="+mn-lt"/>
                <a:ea typeface="+mn-ea"/>
                <a:cs typeface="+mn-cs"/>
                <a:hlinkClick r:id="rId4"/>
              </a:rPr>
              <a:t>http://www.fhims.org/content/_420A62FD03B64295E8200076-content.html </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Immunization Functional Profile Mapping Spread Sheet </a:t>
            </a:r>
            <a:r>
              <a:rPr lang="en-US" sz="1200" b="0" i="0" kern="1200" dirty="0">
                <a:solidFill>
                  <a:schemeClr val="tx1"/>
                </a:solidFill>
                <a:effectLst/>
                <a:latin typeface="+mn-lt"/>
                <a:ea typeface="+mn-ea"/>
                <a:cs typeface="+mn-cs"/>
                <a:hlinkClick r:id="rId5"/>
              </a:rPr>
              <a:t>http://wiki.hl7.org/index.php?title=EHR_Immunization_Functional_Profile</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Solving the Modeling Dilemma as a Foundation for Interoperability by Berndt </a:t>
            </a:r>
            <a:r>
              <a:rPr lang="en-US" sz="1200" b="0" i="0" kern="1200" dirty="0" err="1">
                <a:solidFill>
                  <a:schemeClr val="tx1"/>
                </a:solidFill>
                <a:effectLst/>
                <a:latin typeface="+mn-lt"/>
                <a:ea typeface="+mn-ea"/>
                <a:cs typeface="+mn-cs"/>
              </a:rPr>
              <a:t>Blobel</a:t>
            </a:r>
            <a:r>
              <a:rPr lang="en-US" sz="1200" b="0" i="0" kern="1200" dirty="0">
                <a:solidFill>
                  <a:schemeClr val="tx1"/>
                </a:solidFill>
                <a:effectLst/>
                <a:latin typeface="+mn-lt"/>
                <a:ea typeface="+mn-ea"/>
                <a:cs typeface="+mn-cs"/>
              </a:rPr>
              <a:t> and Frank Oemig, Intl.  HL7 Interop Conference (IHIC) 2018 in Portsmouth, UK. </a:t>
            </a:r>
            <a:r>
              <a:rPr lang="en-US" sz="1200" b="0" i="0" kern="1200" dirty="0">
                <a:solidFill>
                  <a:schemeClr val="tx1"/>
                </a:solidFill>
                <a:effectLst/>
                <a:latin typeface="+mn-lt"/>
                <a:ea typeface="+mn-ea"/>
                <a:cs typeface="+mn-cs"/>
                <a:hlinkClick r:id="rId6"/>
              </a:rPr>
              <a:t>https://www.ejbi.org/abstract/solving-the-modeling-dilemma-as-a-foundation-for-interoperability-4614.html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CIMI Detailed Clinical Models </a:t>
            </a:r>
            <a:r>
              <a:rPr lang="en-US" sz="1200" b="0" i="0" kern="1200" dirty="0">
                <a:solidFill>
                  <a:schemeClr val="tx1"/>
                </a:solidFill>
                <a:effectLst/>
                <a:latin typeface="+mn-lt"/>
                <a:ea typeface="+mn-ea"/>
                <a:cs typeface="+mn-cs"/>
                <a:hlinkClick r:id="rId7"/>
              </a:rPr>
              <a:t>https://CIMI.HL7.org</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HL7 Knowledge Artefact (KNART) Specification </a:t>
            </a:r>
            <a:r>
              <a:rPr lang="en-US" sz="1200" b="0" i="0" kern="1200" dirty="0">
                <a:solidFill>
                  <a:schemeClr val="tx1"/>
                </a:solidFill>
                <a:effectLst/>
                <a:latin typeface="+mn-lt"/>
                <a:ea typeface="+mn-ea"/>
                <a:cs typeface="+mn-cs"/>
                <a:hlinkClick r:id="rId8"/>
              </a:rPr>
              <a:t>http://wiki.hl7.org/index.php?title=Knowledge_Artifact_Specification</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FHIR Immunization Resources </a:t>
            </a:r>
            <a:r>
              <a:rPr lang="en-US" sz="1200" b="0" i="0" kern="1200" dirty="0">
                <a:solidFill>
                  <a:schemeClr val="tx1"/>
                </a:solidFill>
                <a:effectLst/>
                <a:latin typeface="+mn-lt"/>
                <a:ea typeface="+mn-ea"/>
                <a:cs typeface="+mn-cs"/>
                <a:hlinkClick r:id="rId9"/>
              </a:rPr>
              <a:t>https://www.hl7.org/fhir/immunization.html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QI-Core IG </a:t>
            </a:r>
            <a:r>
              <a:rPr lang="en-US" sz="1200" b="0" i="0" kern="1200" dirty="0">
                <a:solidFill>
                  <a:schemeClr val="tx1"/>
                </a:solidFill>
                <a:effectLst/>
                <a:latin typeface="+mn-lt"/>
                <a:ea typeface="+mn-ea"/>
                <a:cs typeface="+mn-cs"/>
                <a:hlinkClick r:id="rId10"/>
              </a:rPr>
              <a:t>http://hl7.org/FHIR/us/qicore/2016Sep/index.html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FHIR Clinical Reasoning Module </a:t>
            </a:r>
            <a:r>
              <a:rPr lang="en-US" sz="1200" b="0" i="0" kern="1200" dirty="0">
                <a:solidFill>
                  <a:schemeClr val="tx1"/>
                </a:solidFill>
                <a:effectLst/>
                <a:latin typeface="+mn-lt"/>
                <a:ea typeface="+mn-ea"/>
                <a:cs typeface="+mn-cs"/>
                <a:hlinkClick r:id="rId11"/>
              </a:rPr>
              <a:t>http://www.hl7.org/fhir/clinicalreasoning-module.html</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2"/>
              </a:rPr>
              <a:t>http://wiki.hl7.org/index.php?title=Clinical_Reasoning_Module</a:t>
            </a:r>
            <a:r>
              <a:rPr lang="en-US" sz="1200" b="0" i="0" kern="1200" dirty="0">
                <a:solidFill>
                  <a:schemeClr val="tx1"/>
                </a:solidFill>
                <a:effectLst/>
                <a:latin typeface="+mn-lt"/>
                <a:ea typeface="+mn-ea"/>
                <a:cs typeface="+mn-cs"/>
              </a:rPr>
              <a:t> </a:t>
            </a:r>
          </a:p>
          <a:p>
            <a:pPr marL="228600" indent="-228600" rtl="0" fontAlgn="ctr">
              <a:buFont typeface="+mj-lt"/>
              <a:buAutoNum type="arabicPeriod"/>
            </a:pPr>
            <a:r>
              <a:rPr lang="en-US" sz="1200" b="0" i="0" kern="1200" dirty="0">
                <a:solidFill>
                  <a:schemeClr val="tx1"/>
                </a:solidFill>
                <a:effectLst/>
                <a:latin typeface="+mn-lt"/>
                <a:ea typeface="+mn-ea"/>
                <a:cs typeface="+mn-cs"/>
              </a:rPr>
              <a:t>HL7 May 2018 Newsletter Article </a:t>
            </a:r>
            <a:r>
              <a:rPr lang="en-US" sz="1200" b="0" i="0" kern="1200" dirty="0">
                <a:solidFill>
                  <a:schemeClr val="tx1"/>
                </a:solidFill>
                <a:effectLst/>
                <a:latin typeface="+mn-lt"/>
                <a:ea typeface="+mn-ea"/>
                <a:cs typeface="+mn-cs"/>
                <a:hlinkClick r:id="rId13"/>
              </a:rPr>
              <a:t>http://www.hl7.org/documentcenter/public/newsletters/HL7_NEWS_20180523.pdf</a:t>
            </a:r>
            <a:endParaRPr lang="en-US" sz="1200" b="0"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2</a:t>
            </a:fld>
            <a:endParaRPr lang="en-US" dirty="0"/>
          </a:p>
        </p:txBody>
      </p:sp>
    </p:spTree>
    <p:extLst>
      <p:ext uri="{BB962C8B-B14F-4D97-AF65-F5344CB8AC3E}">
        <p14:creationId xmlns:p14="http://schemas.microsoft.com/office/powerpoint/2010/main" val="244431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ctr">
              <a:buFont typeface="+mj-lt"/>
              <a:buAutoNum type="arabicPeriod"/>
            </a:pPr>
            <a:r>
              <a:rPr lang="en-US" sz="1200" b="0" i="0" kern="1200" dirty="0">
                <a:solidFill>
                  <a:schemeClr val="tx1"/>
                </a:solidFill>
                <a:effectLst/>
                <a:latin typeface="+mn-lt"/>
                <a:ea typeface="+mn-ea"/>
                <a:cs typeface="+mn-cs"/>
              </a:rPr>
              <a:t>HL7 EHR System Functional Model (EHR-S FM) R2 </a:t>
            </a:r>
            <a:r>
              <a:rPr lang="en-US" sz="1200" b="0" i="0" kern="1200" dirty="0">
                <a:solidFill>
                  <a:schemeClr val="tx1"/>
                </a:solidFill>
                <a:effectLst/>
                <a:latin typeface="+mn-lt"/>
                <a:ea typeface="+mn-ea"/>
                <a:cs typeface="+mn-cs"/>
                <a:hlinkClick r:id="rId3"/>
              </a:rPr>
              <a:t>http://www.hl7.org/implement/standards/product_brief.cfm?product_id=269</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Federal Health Information Model (FHIM) Immunization Domain Model </a:t>
            </a:r>
            <a:r>
              <a:rPr lang="en-US" sz="1200" b="0" i="0" kern="1200" dirty="0">
                <a:solidFill>
                  <a:schemeClr val="tx1"/>
                </a:solidFill>
                <a:effectLst/>
                <a:latin typeface="+mn-lt"/>
                <a:ea typeface="+mn-ea"/>
                <a:cs typeface="+mn-cs"/>
                <a:hlinkClick r:id="rId4"/>
              </a:rPr>
              <a:t>http://www.fhims.org/content/_420A62FD03B64295E8200076-content.html </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Immunization Functional Profile Mapping Spread Sheet </a:t>
            </a:r>
            <a:r>
              <a:rPr lang="en-US" sz="1200" b="0" i="0" kern="1200" dirty="0">
                <a:solidFill>
                  <a:schemeClr val="tx1"/>
                </a:solidFill>
                <a:effectLst/>
                <a:latin typeface="+mn-lt"/>
                <a:ea typeface="+mn-ea"/>
                <a:cs typeface="+mn-cs"/>
                <a:hlinkClick r:id="rId5"/>
              </a:rPr>
              <a:t>http://wiki.hl7.org/index.php?title=EHR_Immunization_Functional_Profile</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Solving the Modeling Dilemma as a Foundation for Interoperability by Berndt </a:t>
            </a:r>
            <a:r>
              <a:rPr lang="en-US" sz="1200" b="0" i="0" kern="1200" dirty="0" err="1">
                <a:solidFill>
                  <a:schemeClr val="tx1"/>
                </a:solidFill>
                <a:effectLst/>
                <a:latin typeface="+mn-lt"/>
                <a:ea typeface="+mn-ea"/>
                <a:cs typeface="+mn-cs"/>
              </a:rPr>
              <a:t>Blobel</a:t>
            </a:r>
            <a:r>
              <a:rPr lang="en-US" sz="1200" b="0" i="0" kern="1200" dirty="0">
                <a:solidFill>
                  <a:schemeClr val="tx1"/>
                </a:solidFill>
                <a:effectLst/>
                <a:latin typeface="+mn-lt"/>
                <a:ea typeface="+mn-ea"/>
                <a:cs typeface="+mn-cs"/>
              </a:rPr>
              <a:t> and Frank Oemig, Intl.  HL7 Interop Conference (IHIC) 2018 in Portsmouth, UK. </a:t>
            </a:r>
            <a:r>
              <a:rPr lang="en-US" sz="1200" b="0" i="0" kern="1200" dirty="0">
                <a:solidFill>
                  <a:schemeClr val="tx1"/>
                </a:solidFill>
                <a:effectLst/>
                <a:latin typeface="+mn-lt"/>
                <a:ea typeface="+mn-ea"/>
                <a:cs typeface="+mn-cs"/>
                <a:hlinkClick r:id="rId6"/>
              </a:rPr>
              <a:t>https://www.ejbi.org/abstract/solving-the-modeling-dilemma-as-a-foundation-for-interoperability-4614.html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CIMI Detailed Clinical Models </a:t>
            </a:r>
            <a:r>
              <a:rPr lang="en-US" sz="1200" b="0" i="0" kern="1200" dirty="0">
                <a:solidFill>
                  <a:schemeClr val="tx1"/>
                </a:solidFill>
                <a:effectLst/>
                <a:latin typeface="+mn-lt"/>
                <a:ea typeface="+mn-ea"/>
                <a:cs typeface="+mn-cs"/>
                <a:hlinkClick r:id="rId7"/>
              </a:rPr>
              <a:t>https://CIMI.HL7.org</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HL7 Knowledge Artefact (KNART) Specification </a:t>
            </a:r>
            <a:r>
              <a:rPr lang="en-US" sz="1200" b="0" i="0" kern="1200" dirty="0">
                <a:solidFill>
                  <a:schemeClr val="tx1"/>
                </a:solidFill>
                <a:effectLst/>
                <a:latin typeface="+mn-lt"/>
                <a:ea typeface="+mn-ea"/>
                <a:cs typeface="+mn-cs"/>
                <a:hlinkClick r:id="rId8"/>
              </a:rPr>
              <a:t>http://wiki.hl7.org/index.php?title=Knowledge_Artifact_Specification</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FHIR Immunization Resources </a:t>
            </a:r>
            <a:r>
              <a:rPr lang="en-US" sz="1200" b="0" i="0" kern="1200" dirty="0">
                <a:solidFill>
                  <a:schemeClr val="tx1"/>
                </a:solidFill>
                <a:effectLst/>
                <a:latin typeface="+mn-lt"/>
                <a:ea typeface="+mn-ea"/>
                <a:cs typeface="+mn-cs"/>
                <a:hlinkClick r:id="rId9"/>
              </a:rPr>
              <a:t>https://www.hl7.org/fhir/immunization.html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QI-Core IG </a:t>
            </a:r>
            <a:r>
              <a:rPr lang="en-US" sz="1200" b="0" i="0" kern="1200" dirty="0">
                <a:solidFill>
                  <a:schemeClr val="tx1"/>
                </a:solidFill>
                <a:effectLst/>
                <a:latin typeface="+mn-lt"/>
                <a:ea typeface="+mn-ea"/>
                <a:cs typeface="+mn-cs"/>
                <a:hlinkClick r:id="rId10"/>
              </a:rPr>
              <a:t>http://hl7.org/FHIR/us/qicore/2016Sep/index.html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FHIR Clinical Reasoning Module </a:t>
            </a:r>
            <a:r>
              <a:rPr lang="en-US" sz="1200" b="0" i="0" kern="1200" dirty="0">
                <a:solidFill>
                  <a:schemeClr val="tx1"/>
                </a:solidFill>
                <a:effectLst/>
                <a:latin typeface="+mn-lt"/>
                <a:ea typeface="+mn-ea"/>
                <a:cs typeface="+mn-cs"/>
                <a:hlinkClick r:id="rId11"/>
              </a:rPr>
              <a:t>http://www.hl7.org/fhir/clinicalreasoning-module.html</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2"/>
              </a:rPr>
              <a:t>http://wiki.hl7.org/index.php?title=Clinical_Reasoning_Module</a:t>
            </a:r>
            <a:r>
              <a:rPr lang="en-US" sz="1200" b="0" i="0" kern="1200" dirty="0">
                <a:solidFill>
                  <a:schemeClr val="tx1"/>
                </a:solidFill>
                <a:effectLst/>
                <a:latin typeface="+mn-lt"/>
                <a:ea typeface="+mn-ea"/>
                <a:cs typeface="+mn-cs"/>
              </a:rPr>
              <a:t> </a:t>
            </a:r>
          </a:p>
          <a:p>
            <a:pPr marL="228600" indent="-228600" rtl="0" fontAlgn="ctr">
              <a:buFont typeface="+mj-lt"/>
              <a:buAutoNum type="arabicPeriod"/>
            </a:pPr>
            <a:r>
              <a:rPr lang="en-US" sz="1200" b="0" i="0" kern="1200" dirty="0">
                <a:solidFill>
                  <a:schemeClr val="tx1"/>
                </a:solidFill>
                <a:effectLst/>
                <a:latin typeface="+mn-lt"/>
                <a:ea typeface="+mn-ea"/>
                <a:cs typeface="+mn-cs"/>
              </a:rPr>
              <a:t>HL7 May 2018 Newsletter Article </a:t>
            </a:r>
            <a:r>
              <a:rPr lang="en-US" sz="1200" b="0" i="0" kern="1200" dirty="0">
                <a:solidFill>
                  <a:schemeClr val="tx1"/>
                </a:solidFill>
                <a:effectLst/>
                <a:latin typeface="+mn-lt"/>
                <a:ea typeface="+mn-ea"/>
                <a:cs typeface="+mn-cs"/>
                <a:hlinkClick r:id="rId13"/>
              </a:rPr>
              <a:t>http://www.hl7.org/documentcenter/public/newsletters/HL7_NEWS_20180523.pdf</a:t>
            </a:r>
            <a:endParaRPr lang="en-US" sz="1200" b="0"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3</a:t>
            </a:fld>
            <a:endParaRPr lang="en-US" dirty="0"/>
          </a:p>
        </p:txBody>
      </p:sp>
    </p:spTree>
    <p:extLst>
      <p:ext uri="{BB962C8B-B14F-4D97-AF65-F5344CB8AC3E}">
        <p14:creationId xmlns:p14="http://schemas.microsoft.com/office/powerpoint/2010/main" val="119990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ctr">
              <a:buFont typeface="+mj-lt"/>
              <a:buAutoNum type="arabicPeriod"/>
            </a:pPr>
            <a:r>
              <a:rPr lang="en-US" sz="1200" b="0" i="0" kern="1200" dirty="0">
                <a:solidFill>
                  <a:schemeClr val="tx1"/>
                </a:solidFill>
                <a:effectLst/>
                <a:latin typeface="+mn-lt"/>
                <a:ea typeface="+mn-ea"/>
                <a:cs typeface="+mn-cs"/>
              </a:rPr>
              <a:t>HL7 EHR System Functional Model (EHR-S FM) R2 </a:t>
            </a:r>
            <a:r>
              <a:rPr lang="en-US" sz="1200" b="0" i="0" kern="1200" dirty="0">
                <a:solidFill>
                  <a:schemeClr val="tx1"/>
                </a:solidFill>
                <a:effectLst/>
                <a:latin typeface="+mn-lt"/>
                <a:ea typeface="+mn-ea"/>
                <a:cs typeface="+mn-cs"/>
                <a:hlinkClick r:id="rId3"/>
              </a:rPr>
              <a:t>http://www.hl7.org/implement/standards/product_brief.cfm?product_id=269</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Federal Health Information Model (FHIM) Immunization Domain Model </a:t>
            </a:r>
            <a:r>
              <a:rPr lang="en-US" sz="1200" b="0" i="0" kern="1200" dirty="0">
                <a:solidFill>
                  <a:schemeClr val="tx1"/>
                </a:solidFill>
                <a:effectLst/>
                <a:latin typeface="+mn-lt"/>
                <a:ea typeface="+mn-ea"/>
                <a:cs typeface="+mn-cs"/>
                <a:hlinkClick r:id="rId4"/>
              </a:rPr>
              <a:t>http://www.fhims.org/content/_420A62FD03B64295E8200076-content.html </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Immunization Functional Profile Mapping Spread Sheet </a:t>
            </a:r>
            <a:r>
              <a:rPr lang="en-US" sz="1200" b="0" i="0" kern="1200" dirty="0">
                <a:solidFill>
                  <a:schemeClr val="tx1"/>
                </a:solidFill>
                <a:effectLst/>
                <a:latin typeface="+mn-lt"/>
                <a:ea typeface="+mn-ea"/>
                <a:cs typeface="+mn-cs"/>
                <a:hlinkClick r:id="rId5"/>
              </a:rPr>
              <a:t>http://wiki.hl7.org/index.php?title=EHR_Immunization_Functional_Profile</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Solving the Modeling Dilemma as a Foundation for Interoperability by Berndt </a:t>
            </a:r>
            <a:r>
              <a:rPr lang="en-US" sz="1200" b="0" i="0" kern="1200" dirty="0" err="1">
                <a:solidFill>
                  <a:schemeClr val="tx1"/>
                </a:solidFill>
                <a:effectLst/>
                <a:latin typeface="+mn-lt"/>
                <a:ea typeface="+mn-ea"/>
                <a:cs typeface="+mn-cs"/>
              </a:rPr>
              <a:t>Blobel</a:t>
            </a:r>
            <a:r>
              <a:rPr lang="en-US" sz="1200" b="0" i="0" kern="1200" dirty="0">
                <a:solidFill>
                  <a:schemeClr val="tx1"/>
                </a:solidFill>
                <a:effectLst/>
                <a:latin typeface="+mn-lt"/>
                <a:ea typeface="+mn-ea"/>
                <a:cs typeface="+mn-cs"/>
              </a:rPr>
              <a:t> and Frank Oemig, Intl.  HL7 Interop Conference (IHIC) 2018 in Portsmouth, UK. </a:t>
            </a:r>
            <a:r>
              <a:rPr lang="en-US" sz="1200" b="0" i="0" kern="1200" dirty="0">
                <a:solidFill>
                  <a:schemeClr val="tx1"/>
                </a:solidFill>
                <a:effectLst/>
                <a:latin typeface="+mn-lt"/>
                <a:ea typeface="+mn-ea"/>
                <a:cs typeface="+mn-cs"/>
                <a:hlinkClick r:id="rId6"/>
              </a:rPr>
              <a:t>https://www.ejbi.org/abstract/solving-the-modeling-dilemma-as-a-foundation-for-interoperability-4614.html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CIMI Detailed Clinical Models </a:t>
            </a:r>
            <a:r>
              <a:rPr lang="en-US" sz="1200" b="0" i="0" kern="1200" dirty="0">
                <a:solidFill>
                  <a:schemeClr val="tx1"/>
                </a:solidFill>
                <a:effectLst/>
                <a:latin typeface="+mn-lt"/>
                <a:ea typeface="+mn-ea"/>
                <a:cs typeface="+mn-cs"/>
                <a:hlinkClick r:id="rId7"/>
              </a:rPr>
              <a:t>https://CIMI.HL7.org</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HL7 Knowledge Artefact (KNART) Specification </a:t>
            </a:r>
            <a:r>
              <a:rPr lang="en-US" sz="1200" b="0" i="0" kern="1200" dirty="0">
                <a:solidFill>
                  <a:schemeClr val="tx1"/>
                </a:solidFill>
                <a:effectLst/>
                <a:latin typeface="+mn-lt"/>
                <a:ea typeface="+mn-ea"/>
                <a:cs typeface="+mn-cs"/>
                <a:hlinkClick r:id="rId8"/>
              </a:rPr>
              <a:t>http://wiki.hl7.org/index.php?title=Knowledge_Artifact_Specification</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FHIR Immunization Resources </a:t>
            </a:r>
            <a:r>
              <a:rPr lang="en-US" sz="1200" b="0" i="0" kern="1200" dirty="0">
                <a:solidFill>
                  <a:schemeClr val="tx1"/>
                </a:solidFill>
                <a:effectLst/>
                <a:latin typeface="+mn-lt"/>
                <a:ea typeface="+mn-ea"/>
                <a:cs typeface="+mn-cs"/>
                <a:hlinkClick r:id="rId9"/>
              </a:rPr>
              <a:t>https://www.hl7.org/fhir/immunization.html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QI-Core IG </a:t>
            </a:r>
            <a:r>
              <a:rPr lang="en-US" sz="1200" b="0" i="0" kern="1200" dirty="0">
                <a:solidFill>
                  <a:schemeClr val="tx1"/>
                </a:solidFill>
                <a:effectLst/>
                <a:latin typeface="+mn-lt"/>
                <a:ea typeface="+mn-ea"/>
                <a:cs typeface="+mn-cs"/>
                <a:hlinkClick r:id="rId10"/>
              </a:rPr>
              <a:t>http://hl7.org/FHIR/us/qicore/2016Sep/index.html</a:t>
            </a: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FHIR Clinical Reasoning Module </a:t>
            </a:r>
            <a:r>
              <a:rPr lang="en-US" sz="1200" b="0" i="0" kern="1200" dirty="0">
                <a:solidFill>
                  <a:schemeClr val="tx1"/>
                </a:solidFill>
                <a:effectLst/>
                <a:latin typeface="+mn-lt"/>
                <a:ea typeface="+mn-ea"/>
                <a:cs typeface="+mn-cs"/>
                <a:hlinkClick r:id="rId11"/>
              </a:rPr>
              <a:t>http://www.hl7.org/fhir/clinicalreasoning-module.html</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2"/>
              </a:rPr>
              <a:t>http://wiki.hl7.org/index.php?title=Clinical_Reasoning_Module</a:t>
            </a:r>
            <a:r>
              <a:rPr lang="en-US" sz="1200" b="0" i="0" kern="1200" dirty="0">
                <a:solidFill>
                  <a:schemeClr val="tx1"/>
                </a:solidFill>
                <a:effectLst/>
                <a:latin typeface="+mn-lt"/>
                <a:ea typeface="+mn-ea"/>
                <a:cs typeface="+mn-cs"/>
              </a:rPr>
              <a:t> </a:t>
            </a:r>
          </a:p>
          <a:p>
            <a:pPr marL="228600" indent="-228600" rtl="0" fontAlgn="ctr">
              <a:buFont typeface="+mj-lt"/>
              <a:buAutoNum type="arabicPeriod"/>
            </a:pPr>
            <a:r>
              <a:rPr lang="en-US" sz="1200" b="0" i="0" kern="1200" dirty="0">
                <a:solidFill>
                  <a:schemeClr val="tx1"/>
                </a:solidFill>
                <a:effectLst/>
                <a:latin typeface="+mn-lt"/>
                <a:ea typeface="+mn-ea"/>
                <a:cs typeface="+mn-cs"/>
              </a:rPr>
              <a:t>HL7 May 2018 Newsletter Article </a:t>
            </a:r>
            <a:r>
              <a:rPr lang="en-US" sz="1200" b="0" i="0" kern="1200" dirty="0">
                <a:solidFill>
                  <a:schemeClr val="tx1"/>
                </a:solidFill>
                <a:effectLst/>
                <a:latin typeface="+mn-lt"/>
                <a:ea typeface="+mn-ea"/>
                <a:cs typeface="+mn-cs"/>
                <a:hlinkClick r:id="rId13"/>
              </a:rPr>
              <a:t>http://www.hl7.org/documentcenter/public/newsletters/HL7_NEWS_20180523.pdf</a:t>
            </a:r>
            <a:endParaRPr lang="en-US" sz="1200" b="0"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4</a:t>
            </a:fld>
            <a:endParaRPr lang="en-US" dirty="0"/>
          </a:p>
        </p:txBody>
      </p:sp>
    </p:spTree>
    <p:extLst>
      <p:ext uri="{BB962C8B-B14F-4D97-AF65-F5344CB8AC3E}">
        <p14:creationId xmlns:p14="http://schemas.microsoft.com/office/powerpoint/2010/main" val="98654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Our clinical goal</a:t>
            </a:r>
            <a:r>
              <a:rPr lang="en-US" sz="1200" kern="1200" dirty="0">
                <a:solidFill>
                  <a:schemeClr val="tx1"/>
                </a:solidFill>
                <a:effectLst/>
                <a:latin typeface="+mn-lt"/>
                <a:ea typeface="+mn-ea"/>
                <a:cs typeface="+mn-cs"/>
              </a:rPr>
              <a:t> is “to help people live the healthiest lives possible.” </a:t>
            </a:r>
            <a:r>
              <a:rPr lang="en-US" sz="1200" b="1" kern="1200" dirty="0">
                <a:solidFill>
                  <a:schemeClr val="tx1"/>
                </a:solidFill>
                <a:effectLst/>
                <a:latin typeface="+mn-lt"/>
                <a:ea typeface="+mn-ea"/>
                <a:cs typeface="+mn-cs"/>
              </a:rPr>
              <a:t>Our technical goal</a:t>
            </a:r>
            <a:r>
              <a:rPr lang="en-US" sz="1200" kern="1200" dirty="0">
                <a:solidFill>
                  <a:schemeClr val="tx1"/>
                </a:solidFill>
                <a:effectLst/>
                <a:latin typeface="+mn-lt"/>
                <a:ea typeface="+mn-ea"/>
                <a:cs typeface="+mn-cs"/>
              </a:rPr>
              <a:t> is to enable “Learning Healthcare Systems” supporting areas such as, but not limited to, Precision Medicine.”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These goals require</a:t>
            </a:r>
            <a:r>
              <a:rPr lang="en-US" sz="1200" kern="1200" dirty="0">
                <a:solidFill>
                  <a:schemeClr val="tx1"/>
                </a:solidFill>
                <a:effectLst/>
                <a:latin typeface="+mn-lt"/>
                <a:ea typeface="+mn-ea"/>
                <a:cs typeface="+mn-cs"/>
              </a:rPr>
              <a:t> data that is computable, usable and interpretable across disparate systems.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Our current-state</a:t>
            </a:r>
            <a:r>
              <a:rPr lang="en-US" sz="1200" kern="1200" dirty="0">
                <a:solidFill>
                  <a:schemeClr val="tx1"/>
                </a:solidFill>
                <a:effectLst/>
                <a:latin typeface="+mn-lt"/>
                <a:ea typeface="+mn-ea"/>
                <a:cs typeface="+mn-cs"/>
              </a:rPr>
              <a:t> is unable to deliver these goals; however, there is a solution.</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IT objective</a:t>
            </a:r>
            <a:r>
              <a:rPr lang="en-US" sz="1200" kern="1200" dirty="0">
                <a:solidFill>
                  <a:schemeClr val="tx1"/>
                </a:solidFill>
                <a:effectLst/>
                <a:latin typeface="+mn-lt"/>
                <a:ea typeface="+mn-ea"/>
                <a:cs typeface="+mn-cs"/>
              </a:rPr>
              <a:t> is to make the appropriate data available when it is needed, where it needed and how it is needed. We plan to integrate existing models, with semantically-consistent computable-data, including provenance data (who, what, when, where, why, how) across different platforms, e.g., population health, Clinical Decision support, EHR patient documentation systems, etc. using tooling to generate various implementation styles, including HL7 Fast Healthcare Interoperable Resources (FHIR). </a:t>
            </a:r>
            <a:endParaRPr lang="en-US" sz="11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Our goal is “To help people live the healthiest lives possible;” where, the foundation of a Learning Healthcare System is accurate, computable, data starting with the integration of CIMI, FHIM, SOLOR, CQF, DAF and other Information Models into a widely used HL7/ISO standard </a:t>
            </a:r>
            <a:r>
              <a:rPr lang="en-US" sz="1200" baseline="30000" dirty="0">
                <a:latin typeface="Arial" panose="020B0604020202020204" pitchFamily="34" charset="0"/>
                <a:cs typeface="Arial" panose="020B0604020202020204" pitchFamily="34" charset="0"/>
              </a:rPr>
              <a:t>[Stan Huff]  </a:t>
            </a:r>
            <a:r>
              <a:rPr lang="en-US" sz="1200" dirty="0">
                <a:latin typeface="Arial" panose="020B0604020202020204" pitchFamily="34" charset="0"/>
                <a:cs typeface="Arial" panose="020B0604020202020204" pitchFamily="34" charset="0"/>
              </a:rPr>
              <a:t>engaging specifically to bolster FHIR Profiles </a:t>
            </a:r>
          </a:p>
          <a:p>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8</a:t>
            </a:fld>
            <a:endParaRPr lang="en-US" dirty="0"/>
          </a:p>
        </p:txBody>
      </p:sp>
    </p:spTree>
    <p:extLst>
      <p:ext uri="{BB962C8B-B14F-4D97-AF65-F5344CB8AC3E}">
        <p14:creationId xmlns:p14="http://schemas.microsoft.com/office/powerpoint/2010/main" val="113149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9</a:t>
            </a:fld>
            <a:endParaRPr lang="en-US" dirty="0"/>
          </a:p>
        </p:txBody>
      </p:sp>
    </p:spTree>
    <p:extLst>
      <p:ext uri="{BB962C8B-B14F-4D97-AF65-F5344CB8AC3E}">
        <p14:creationId xmlns:p14="http://schemas.microsoft.com/office/powerpoint/2010/main" val="274466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shown in </a:t>
            </a: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slide,</a:t>
            </a:r>
            <a:r>
              <a:rPr lang="en-US" sz="1200" i="1" kern="1200" dirty="0">
                <a:solidFill>
                  <a:schemeClr val="tx1"/>
                </a:solidFill>
                <a:effectLst/>
                <a:latin typeface="+mn-lt"/>
                <a:ea typeface="+mn-ea"/>
                <a:cs typeface="+mn-cs"/>
              </a:rPr>
              <a:t> each model contributes to an Integrated Model Stack</a:t>
            </a:r>
            <a:r>
              <a:rPr lang="en-US" sz="1200" kern="1200" dirty="0">
                <a:solidFill>
                  <a:schemeClr val="tx1"/>
                </a:solidFill>
                <a:effectLst/>
                <a:latin typeface="+mn-lt"/>
                <a:ea typeface="+mn-ea"/>
                <a:cs typeface="+mn-cs"/>
              </a:rPr>
              <a:t>, the proposed operational architecture involves the definition of clinical knowledge in the form of formally modeled information artifacts that could be used in compose-able health records, care plans and other shared clinical data. As represented in this slide, the combination of SOLOR, FHIM, CIMI DCMs and CQF KNARTs while complementary fulfill a different information modeling contribution.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SOLOR is SNOMED</a:t>
            </a:r>
            <a:r>
              <a:rPr lang="en-US" sz="1200" kern="1200" baseline="0" dirty="0">
                <a:solidFill>
                  <a:schemeClr val="tx1"/>
                </a:solidFill>
                <a:effectLst/>
                <a:latin typeface="+mn-lt"/>
                <a:ea typeface="+mn-ea"/>
                <a:cs typeface="+mn-cs"/>
              </a:rPr>
              <a:t> with extensions for LOINC and RXNorm.</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FHIM is Federal Health Information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CIMI DCMs is Clinical Information Model Initiative Detailed Clinical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CQF KNARTs is Clinical Quality Framework Knowledge Artefacts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10</a:t>
            </a:fld>
            <a:endParaRPr lang="en-US" dirty="0"/>
          </a:p>
        </p:txBody>
      </p:sp>
    </p:spTree>
    <p:extLst>
      <p:ext uri="{BB962C8B-B14F-4D97-AF65-F5344CB8AC3E}">
        <p14:creationId xmlns:p14="http://schemas.microsoft.com/office/powerpoint/2010/main" val="1617581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shown in </a:t>
            </a: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slide,</a:t>
            </a:r>
            <a:r>
              <a:rPr lang="en-US" sz="1200" i="1" kern="1200" dirty="0">
                <a:solidFill>
                  <a:schemeClr val="tx1"/>
                </a:solidFill>
                <a:effectLst/>
                <a:latin typeface="+mn-lt"/>
                <a:ea typeface="+mn-ea"/>
                <a:cs typeface="+mn-cs"/>
              </a:rPr>
              <a:t> each model contributes to an Integrated Model Stack</a:t>
            </a:r>
            <a:r>
              <a:rPr lang="en-US" sz="1200" kern="1200" dirty="0">
                <a:solidFill>
                  <a:schemeClr val="tx1"/>
                </a:solidFill>
                <a:effectLst/>
                <a:latin typeface="+mn-lt"/>
                <a:ea typeface="+mn-ea"/>
                <a:cs typeface="+mn-cs"/>
              </a:rPr>
              <a:t>, the proposed operational architecture involves the definition of clinical knowledge in the form of formally modeled information artifacts that could be used in compose-able health records, care plans and other shared clinical data. As represented in this slide, the combination of SOLOR, FHIM, CIMI DCMs and CQF KNARTs while complementary fulfill a different information modeling contribution.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SOLOR is SNOMED</a:t>
            </a:r>
            <a:r>
              <a:rPr lang="en-US" sz="1200" kern="1200" baseline="0" dirty="0">
                <a:solidFill>
                  <a:schemeClr val="tx1"/>
                </a:solidFill>
                <a:effectLst/>
                <a:latin typeface="+mn-lt"/>
                <a:ea typeface="+mn-ea"/>
                <a:cs typeface="+mn-cs"/>
              </a:rPr>
              <a:t> with extensions for LOINC and RXNorm.</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FHIM is Federal Health Information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CIMI DCMs is Clinical Information Model Initiative Detailed Clinical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CQF KNARTs is Clinical Quality Framework Knowledge Artefacts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11</a:t>
            </a:fld>
            <a:endParaRPr lang="en-US" dirty="0"/>
          </a:p>
        </p:txBody>
      </p:sp>
    </p:spTree>
    <p:extLst>
      <p:ext uri="{BB962C8B-B14F-4D97-AF65-F5344CB8AC3E}">
        <p14:creationId xmlns:p14="http://schemas.microsoft.com/office/powerpoint/2010/main" val="308925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shown in </a:t>
            </a:r>
            <a:r>
              <a:rPr lang="en-US" sz="1200" i="1" kern="1200" dirty="0">
                <a:solidFill>
                  <a:schemeClr val="tx1"/>
                </a:solidFill>
                <a:effectLst/>
                <a:latin typeface="+mn-lt"/>
                <a:ea typeface="+mn-ea"/>
                <a:cs typeface="+mn-cs"/>
              </a:rPr>
              <a:t>this</a:t>
            </a:r>
            <a:r>
              <a:rPr lang="en-US" sz="1200" i="1" kern="1200" baseline="0" dirty="0">
                <a:solidFill>
                  <a:schemeClr val="tx1"/>
                </a:solidFill>
                <a:effectLst/>
                <a:latin typeface="+mn-lt"/>
                <a:ea typeface="+mn-ea"/>
                <a:cs typeface="+mn-cs"/>
              </a:rPr>
              <a:t> slide,</a:t>
            </a:r>
            <a:r>
              <a:rPr lang="en-US" sz="1200" i="1" kern="1200" dirty="0">
                <a:solidFill>
                  <a:schemeClr val="tx1"/>
                </a:solidFill>
                <a:effectLst/>
                <a:latin typeface="+mn-lt"/>
                <a:ea typeface="+mn-ea"/>
                <a:cs typeface="+mn-cs"/>
              </a:rPr>
              <a:t> each model contributes to an Integrated Model Stack</a:t>
            </a:r>
            <a:r>
              <a:rPr lang="en-US" sz="1200" kern="1200" dirty="0">
                <a:solidFill>
                  <a:schemeClr val="tx1"/>
                </a:solidFill>
                <a:effectLst/>
                <a:latin typeface="+mn-lt"/>
                <a:ea typeface="+mn-ea"/>
                <a:cs typeface="+mn-cs"/>
              </a:rPr>
              <a:t>, the proposed operational architecture involves the definition of clinical knowledge in the form of formally modeled information artifacts that could be used in compose-able health records, care plans and other shared clinical data. As represented in this slide, the combination of SOLOR, FHIM, CIMI DCMs and CQF KNARTs while complementary fulfill a different information modeling contribution.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SOLOR is SNOMED</a:t>
            </a:r>
            <a:r>
              <a:rPr lang="en-US" sz="1200" kern="1200" baseline="0" dirty="0">
                <a:solidFill>
                  <a:schemeClr val="tx1"/>
                </a:solidFill>
                <a:effectLst/>
                <a:latin typeface="+mn-lt"/>
                <a:ea typeface="+mn-ea"/>
                <a:cs typeface="+mn-cs"/>
              </a:rPr>
              <a:t> with extensions for LOINC and RXNorm.</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FHIM is Federal Health Information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CIMI DCMs is Clinical Information Model Initiative Detailed Clinical Model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CQF KNARTs is Clinical Quality Framework Knowledge Artefacts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C54939-C608-486A-BE30-E8A8CF819837}" type="slidenum">
              <a:rPr lang="en-US" smtClean="0"/>
              <a:t>12</a:t>
            </a:fld>
            <a:endParaRPr lang="en-US" dirty="0"/>
          </a:p>
        </p:txBody>
      </p:sp>
    </p:spTree>
    <p:extLst>
      <p:ext uri="{BB962C8B-B14F-4D97-AF65-F5344CB8AC3E}">
        <p14:creationId xmlns:p14="http://schemas.microsoft.com/office/powerpoint/2010/main" val="26689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1"/>
          </p:nvPr>
        </p:nvSpPr>
        <p:spPr/>
        <p:txBody>
          <a:bodyPr/>
          <a:lstStyle>
            <a:lvl1pPr>
              <a:defRPr/>
            </a:lvl1pPr>
          </a:lstStyle>
          <a:p>
            <a:fld id="{3FDB7380-9603-43D8-BFF4-722408AEB0E4}" type="slidenum">
              <a:rPr lang="en-US" altLang="en-US"/>
              <a:pPr/>
              <a:t>‹#›</a:t>
            </a:fld>
            <a:endParaRPr lang="en-US" altLang="en-US"/>
          </a:p>
        </p:txBody>
      </p:sp>
      <p:sp>
        <p:nvSpPr>
          <p:cNvPr id="5" name="Text Placeholder 2"/>
          <p:cNvSpPr>
            <a:spLocks noGrp="1"/>
          </p:cNvSpPr>
          <p:nvPr>
            <p:ph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8500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fontAlgn="base">
              <a:spcBef>
                <a:spcPct val="0"/>
              </a:spcBef>
              <a:spcAft>
                <a:spcPct val="0"/>
              </a:spcAft>
            </a:pPr>
            <a:fld id="{41031DCC-A264-46BE-A1C1-C5ACB901849B}" type="slidenum">
              <a:rPr lang="en-US" altLang="en-US" smtClean="0">
                <a:ea typeface="MS PGothic" pitchFamily="34" charset="-128"/>
              </a:rPr>
              <a:pPr fontAlgn="base">
                <a:spcBef>
                  <a:spcPct val="0"/>
                </a:spcBef>
                <a:spcAft>
                  <a:spcPct val="0"/>
                </a:spcAft>
              </a:pPr>
              <a:t>‹#›</a:t>
            </a:fld>
            <a:endParaRPr lang="en-US" altLang="en-US">
              <a:ea typeface="MS PGothic" pitchFamily="34" charset="-128"/>
            </a:endParaRPr>
          </a:p>
        </p:txBody>
      </p:sp>
      <p:sp>
        <p:nvSpPr>
          <p:cNvPr id="5" name="Text Placeholder 4"/>
          <p:cNvSpPr>
            <a:spLocks noGrp="1"/>
          </p:cNvSpPr>
          <p:nvPr>
            <p:ph type="body" sz="quarter" idx="11"/>
          </p:nvPr>
        </p:nvSpPr>
        <p:spPr>
          <a:xfrm>
            <a:off x="609600" y="1295400"/>
            <a:ext cx="3657600"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2"/>
          </p:nvPr>
        </p:nvSpPr>
        <p:spPr>
          <a:xfrm>
            <a:off x="4724400" y="1295400"/>
            <a:ext cx="3581400"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73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4" name="Date Placeholder 3"/>
          <p:cNvSpPr txBox="1">
            <a:spLocks/>
          </p:cNvSpPr>
          <p:nvPr userDrawn="1"/>
        </p:nvSpPr>
        <p:spPr bwMode="auto">
          <a:xfrm>
            <a:off x="228600" y="6458310"/>
            <a:ext cx="2133600" cy="365125"/>
          </a:xfrm>
          <a:prstGeom prst="rect">
            <a:avLst/>
          </a:prstGeom>
          <a:extLst/>
        </p:spPr>
        <p:txBody>
          <a:bodyPr anchor="ctr"/>
          <a:lstStyle>
            <a:defPPr>
              <a:defRPr lang="en-US"/>
            </a:defPPr>
            <a:lvl1pPr algn="r" rtl="0" fontAlgn="auto">
              <a:spcBef>
                <a:spcPts val="0"/>
              </a:spcBef>
              <a:spcAft>
                <a:spcPts val="0"/>
              </a:spcAft>
              <a:defRPr sz="1200" kern="1200">
                <a:solidFill>
                  <a:schemeClr val="tx1"/>
                </a:solidFill>
                <a:latin typeface="Calibri" pitchFamily="34" charset="0"/>
                <a:ea typeface="+mn-ea"/>
                <a:cs typeface="+mn-cs"/>
              </a:defRPr>
            </a:lvl1pPr>
            <a:lvl2pPr marL="742950" indent="-285750" algn="l" rtl="0" fontAlgn="base">
              <a:spcBef>
                <a:spcPct val="0"/>
              </a:spcBef>
              <a:spcAft>
                <a:spcPct val="0"/>
              </a:spcAft>
              <a:defRPr kern="1200">
                <a:solidFill>
                  <a:schemeClr val="tx1"/>
                </a:solidFill>
                <a:latin typeface="Calibri" pitchFamily="34" charset="0"/>
                <a:ea typeface="+mn-ea"/>
                <a:cs typeface="Arial" pitchFamily="34" charset="0"/>
              </a:defRPr>
            </a:lvl2pPr>
            <a:lvl3pPr marL="1143000" indent="-228600" algn="l" rtl="0" fontAlgn="base">
              <a:spcBef>
                <a:spcPct val="0"/>
              </a:spcBef>
              <a:spcAft>
                <a:spcPct val="0"/>
              </a:spcAft>
              <a:defRPr kern="1200">
                <a:solidFill>
                  <a:schemeClr val="tx1"/>
                </a:solidFill>
                <a:latin typeface="Calibri" pitchFamily="34" charset="0"/>
                <a:ea typeface="+mn-ea"/>
                <a:cs typeface="Arial" pitchFamily="34" charset="0"/>
              </a:defRPr>
            </a:lvl3pPr>
            <a:lvl4pPr marL="1600200" indent="-228600" algn="l" rtl="0" fontAlgn="base">
              <a:spcBef>
                <a:spcPct val="0"/>
              </a:spcBef>
              <a:spcAft>
                <a:spcPct val="0"/>
              </a:spcAft>
              <a:defRPr kern="1200">
                <a:solidFill>
                  <a:schemeClr val="tx1"/>
                </a:solidFill>
                <a:latin typeface="Calibri" pitchFamily="34" charset="0"/>
                <a:ea typeface="+mn-ea"/>
                <a:cs typeface="Arial" pitchFamily="34" charset="0"/>
              </a:defRPr>
            </a:lvl4pPr>
            <a:lvl5pPr marL="2057400" indent="-228600" algn="l" rtl="0" fontAlgn="base">
              <a:spcBef>
                <a:spcPct val="0"/>
              </a:spcBef>
              <a:spcAft>
                <a:spcPct val="0"/>
              </a:spcAft>
              <a:defRPr kern="1200">
                <a:solidFill>
                  <a:schemeClr val="tx1"/>
                </a:solidFill>
                <a:latin typeface="Calibri" pitchFamily="34" charset="0"/>
                <a:ea typeface="+mn-ea"/>
                <a:cs typeface="Arial" pitchFamily="34" charset="0"/>
              </a:defRPr>
            </a:lvl5pPr>
            <a:lvl6pPr marL="25146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6pPr>
            <a:lvl7pPr marL="29718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7pPr>
            <a:lvl8pPr marL="34290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8pPr>
            <a:lvl9pPr marL="38862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itchFamily="34" charset="0"/>
              </a:defRPr>
            </a:lvl9pPr>
          </a:lstStyle>
          <a:p>
            <a:pPr algn="l" fontAlgn="base">
              <a:spcBef>
                <a:spcPct val="0"/>
              </a:spcBef>
              <a:spcAft>
                <a:spcPct val="0"/>
              </a:spcAft>
              <a:defRPr/>
            </a:pPr>
            <a:endParaRPr lang="en-US" sz="1050" dirty="0">
              <a:solidFill>
                <a:srgbClr val="898989"/>
              </a:solidFill>
            </a:endParaRPr>
          </a:p>
        </p:txBody>
      </p:sp>
      <p:grpSp>
        <p:nvGrpSpPr>
          <p:cNvPr id="15" name="Group 42"/>
          <p:cNvGrpSpPr>
            <a:grpSpLocks/>
          </p:cNvGrpSpPr>
          <p:nvPr userDrawn="1"/>
        </p:nvGrpSpPr>
        <p:grpSpPr bwMode="auto">
          <a:xfrm>
            <a:off x="533400" y="4114800"/>
            <a:ext cx="8001000" cy="152400"/>
            <a:chOff x="336" y="2592"/>
            <a:chExt cx="5040" cy="144"/>
          </a:xfrm>
        </p:grpSpPr>
        <p:sp>
          <p:nvSpPr>
            <p:cNvPr id="16" name="Rectangle 39"/>
            <p:cNvSpPr>
              <a:spLocks noChangeArrowheads="1"/>
            </p:cNvSpPr>
            <p:nvPr/>
          </p:nvSpPr>
          <p:spPr bwMode="auto">
            <a:xfrm>
              <a:off x="336" y="2592"/>
              <a:ext cx="1680" cy="144"/>
            </a:xfrm>
            <a:prstGeom prst="rect">
              <a:avLst/>
            </a:prstGeom>
            <a:solidFill>
              <a:srgbClr val="CC0000"/>
            </a:solidFill>
            <a:ln w="9525">
              <a:solidFill>
                <a:schemeClr val="tx1"/>
              </a:solidFill>
              <a:miter lim="800000"/>
              <a:headEnd/>
              <a:tailEnd/>
            </a:ln>
          </p:spPr>
          <p:txBody>
            <a:bodyPr wrap="none"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fontAlgn="base">
                <a:spcBef>
                  <a:spcPct val="0"/>
                </a:spcBef>
                <a:spcAft>
                  <a:spcPct val="0"/>
                </a:spcAft>
              </a:pPr>
              <a:endParaRPr lang="en-US" altLang="en-US" dirty="0">
                <a:solidFill>
                  <a:srgbClr val="000000"/>
                </a:solidFill>
                <a:cs typeface="Arial" pitchFamily="34" charset="0"/>
              </a:endParaRPr>
            </a:p>
          </p:txBody>
        </p:sp>
        <p:sp>
          <p:nvSpPr>
            <p:cNvPr id="17" name="Rectangle 40"/>
            <p:cNvSpPr>
              <a:spLocks noChangeArrowheads="1"/>
            </p:cNvSpPr>
            <p:nvPr/>
          </p:nvSpPr>
          <p:spPr bwMode="auto">
            <a:xfrm>
              <a:off x="2016" y="2592"/>
              <a:ext cx="1680" cy="144"/>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fontAlgn="base">
                <a:spcBef>
                  <a:spcPct val="0"/>
                </a:spcBef>
                <a:spcAft>
                  <a:spcPct val="0"/>
                </a:spcAft>
              </a:pPr>
              <a:endParaRPr lang="en-US" altLang="en-US" dirty="0">
                <a:solidFill>
                  <a:srgbClr val="000000"/>
                </a:solidFill>
                <a:cs typeface="Arial" pitchFamily="34" charset="0"/>
              </a:endParaRPr>
            </a:p>
          </p:txBody>
        </p:sp>
        <p:sp>
          <p:nvSpPr>
            <p:cNvPr id="18" name="Rectangle 41"/>
            <p:cNvSpPr>
              <a:spLocks noChangeArrowheads="1"/>
            </p:cNvSpPr>
            <p:nvPr/>
          </p:nvSpPr>
          <p:spPr bwMode="auto">
            <a:xfrm>
              <a:off x="3696" y="2592"/>
              <a:ext cx="1680" cy="144"/>
            </a:xfrm>
            <a:prstGeom prst="rect">
              <a:avLst/>
            </a:prstGeom>
            <a:solidFill>
              <a:srgbClr val="0000C4"/>
            </a:solidFill>
            <a:ln w="9525">
              <a:solidFill>
                <a:schemeClr val="tx1"/>
              </a:solidFill>
              <a:miter lim="800000"/>
              <a:headEnd/>
              <a:tailEnd/>
            </a:ln>
          </p:spPr>
          <p:txBody>
            <a:bodyPr wrap="none"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fontAlgn="base">
                <a:spcBef>
                  <a:spcPct val="0"/>
                </a:spcBef>
                <a:spcAft>
                  <a:spcPct val="0"/>
                </a:spcAft>
              </a:pPr>
              <a:endParaRPr lang="en-US" altLang="en-US" dirty="0">
                <a:solidFill>
                  <a:srgbClr val="000000"/>
                </a:solidFill>
                <a:cs typeface="Arial" pitchFamily="34" charset="0"/>
              </a:endParaRPr>
            </a:p>
          </p:txBody>
        </p:sp>
      </p:grpSp>
    </p:spTree>
    <p:extLst>
      <p:ext uri="{BB962C8B-B14F-4D97-AF65-F5344CB8AC3E}">
        <p14:creationId xmlns:p14="http://schemas.microsoft.com/office/powerpoint/2010/main" val="152042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6E0607A-8BEF-4DA1-818F-451B9EB3320F}" type="datetimeFigureOut">
              <a:rPr lang="en-US" smtClean="0"/>
              <a:t>2018-09-16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AD1157B-4E11-4BBA-B398-71C0F40116DB}" type="slidenum">
              <a:rPr lang="en-US" smtClean="0"/>
              <a:t>‹#›</a:t>
            </a:fld>
            <a:endParaRPr lang="en-US"/>
          </a:p>
        </p:txBody>
      </p:sp>
    </p:spTree>
    <p:extLst>
      <p:ext uri="{BB962C8B-B14F-4D97-AF65-F5344CB8AC3E}">
        <p14:creationId xmlns:p14="http://schemas.microsoft.com/office/powerpoint/2010/main" val="3185869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pencimi.org/" TargetMode="External"/><Relationship Id="rId1" Type="http://schemas.openxmlformats.org/officeDocument/2006/relationships/theme" Target="../theme/theme1.xml"/><Relationship Id="rId5" Type="http://schemas.openxmlformats.org/officeDocument/2006/relationships/image" Target="../media/image2.gif"/><Relationship Id="rId4" Type="http://schemas.openxmlformats.org/officeDocument/2006/relationships/hyperlink" Target="http://www.hl7.org/index.cf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www.opencimi.org/" TargetMode="External"/><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hl7.org/index.cfm" TargetMode="External"/><Relationship Id="rId5"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685800" y="287337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prstClr val="black"/>
              </a:solidFill>
            </a:endParaRPr>
          </a:p>
        </p:txBody>
      </p:sp>
      <p:sp>
        <p:nvSpPr>
          <p:cNvPr id="14" name="Subtitle 2"/>
          <p:cNvSpPr txBox="1">
            <a:spLocks/>
          </p:cNvSpPr>
          <p:nvPr/>
        </p:nvSpPr>
        <p:spPr>
          <a:xfrm>
            <a:off x="1371600" y="4419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en-US" dirty="0">
              <a:solidFill>
                <a:prstClr val="black"/>
              </a:solidFill>
              <a:latin typeface="Times New Roman" pitchFamily="18" charset="0"/>
              <a:cs typeface="Times New Roman" pitchFamily="18" charset="0"/>
            </a:endParaRPr>
          </a:p>
        </p:txBody>
      </p:sp>
      <p:sp>
        <p:nvSpPr>
          <p:cNvPr id="17415" name="Title Placeholder 1"/>
          <p:cNvSpPr>
            <a:spLocks noGrp="1"/>
          </p:cNvSpPr>
          <p:nvPr>
            <p:ph type="title"/>
          </p:nvPr>
        </p:nvSpPr>
        <p:spPr bwMode="auto">
          <a:xfrm>
            <a:off x="457200" y="274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7" name="Picture 6" descr="Home">
            <a:hlinkClick r:id="rId2" tooltip="&quot;Home&quo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0"/>
            <a:ext cx="1476375" cy="1676400"/>
          </a:xfrm>
          <a:prstGeom prst="rect">
            <a:avLst/>
          </a:prstGeom>
          <a:noFill/>
          <a:ln>
            <a:noFill/>
          </a:ln>
        </p:spPr>
      </p:pic>
      <p:pic>
        <p:nvPicPr>
          <p:cNvPr id="8" name="Picture 7" descr="HL7">
            <a:hlinkClick r:id="rId4"/>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905000" cy="2209800"/>
          </a:xfrm>
          <a:prstGeom prst="rect">
            <a:avLst/>
          </a:prstGeom>
          <a:noFill/>
          <a:ln>
            <a:noFill/>
          </a:ln>
        </p:spPr>
      </p:pic>
    </p:spTree>
    <p:extLst>
      <p:ext uri="{BB962C8B-B14F-4D97-AF65-F5344CB8AC3E}">
        <p14:creationId xmlns:p14="http://schemas.microsoft.com/office/powerpoint/2010/main" val="1468274063"/>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34" charset="-128"/>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ＭＳ Ｐゴシック" pitchFamily="34"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ＭＳ Ｐゴシック" pitchFamily="34" charset="-128"/>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ＭＳ Ｐゴシック" pitchFamily="34" charset="-128"/>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ＭＳ Ｐゴシック" pitchFamily="34" charset="-128"/>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HL7">
            <a:hlinkClick r:id="rId6"/>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038" y="28575"/>
            <a:ext cx="868362" cy="1174750"/>
          </a:xfrm>
          <a:prstGeom prst="rect">
            <a:avLst/>
          </a:prstGeom>
          <a:noFill/>
          <a:ln>
            <a:noFill/>
          </a:ln>
        </p:spPr>
      </p:pic>
      <p:sp>
        <p:nvSpPr>
          <p:cNvPr id="2050" name="Title Placeholder 1"/>
          <p:cNvSpPr>
            <a:spLocks noGrp="1"/>
          </p:cNvSpPr>
          <p:nvPr>
            <p:ph type="title"/>
          </p:nvPr>
        </p:nvSpPr>
        <p:spPr bwMode="auto">
          <a:xfrm>
            <a:off x="457200" y="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2051"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49446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fontAlgn="base">
              <a:spcBef>
                <a:spcPct val="0"/>
              </a:spcBef>
              <a:spcAft>
                <a:spcPct val="0"/>
              </a:spcAft>
            </a:pPr>
            <a:fld id="{41031DCC-A264-46BE-A1C1-C5ACB901849B}" type="slidenum">
              <a:rPr lang="en-US" altLang="en-US">
                <a:ea typeface="MS PGothic" pitchFamily="34" charset="-128"/>
              </a:rPr>
              <a:pPr fontAlgn="base">
                <a:spcBef>
                  <a:spcPct val="0"/>
                </a:spcBef>
                <a:spcAft>
                  <a:spcPct val="0"/>
                </a:spcAft>
              </a:pPr>
              <a:t>‹#›</a:t>
            </a:fld>
            <a:endParaRPr lang="en-US" altLang="en-US" dirty="0">
              <a:ea typeface="MS PGothic" pitchFamily="34" charset="-128"/>
            </a:endParaRPr>
          </a:p>
        </p:txBody>
      </p:sp>
      <p:grpSp>
        <p:nvGrpSpPr>
          <p:cNvPr id="2056" name="Group 42"/>
          <p:cNvGrpSpPr>
            <a:grpSpLocks/>
          </p:cNvGrpSpPr>
          <p:nvPr/>
        </p:nvGrpSpPr>
        <p:grpSpPr bwMode="auto">
          <a:xfrm>
            <a:off x="0" y="914400"/>
            <a:ext cx="9144000" cy="46038"/>
            <a:chOff x="336" y="2592"/>
            <a:chExt cx="5040" cy="144"/>
          </a:xfrm>
        </p:grpSpPr>
        <p:sp>
          <p:nvSpPr>
            <p:cNvPr id="2" name="Rectangle 39"/>
            <p:cNvSpPr>
              <a:spLocks noChangeArrowheads="1"/>
            </p:cNvSpPr>
            <p:nvPr userDrawn="1"/>
          </p:nvSpPr>
          <p:spPr bwMode="auto">
            <a:xfrm>
              <a:off x="336" y="2592"/>
              <a:ext cx="1680" cy="144"/>
            </a:xfrm>
            <a:prstGeom prst="rect">
              <a:avLst/>
            </a:prstGeom>
            <a:solidFill>
              <a:srgbClr val="CC0000"/>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a:solidFill>
                  <a:srgbClr val="000000"/>
                </a:solidFill>
                <a:ea typeface="ＭＳ Ｐゴシック" panose="020B0600070205080204" pitchFamily="34" charset="-128"/>
                <a:cs typeface="Arial" charset="0"/>
              </a:endParaRPr>
            </a:p>
          </p:txBody>
        </p:sp>
        <p:sp>
          <p:nvSpPr>
            <p:cNvPr id="2059" name="Rectangle 40"/>
            <p:cNvSpPr>
              <a:spLocks noChangeArrowheads="1"/>
            </p:cNvSpPr>
            <p:nvPr userDrawn="1"/>
          </p:nvSpPr>
          <p:spPr bwMode="auto">
            <a:xfrm>
              <a:off x="2016" y="2592"/>
              <a:ext cx="1680" cy="144"/>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a:solidFill>
                  <a:srgbClr val="000000"/>
                </a:solidFill>
                <a:ea typeface="ＭＳ Ｐゴシック" panose="020B0600070205080204" pitchFamily="34" charset="-128"/>
                <a:cs typeface="Arial" charset="0"/>
              </a:endParaRPr>
            </a:p>
          </p:txBody>
        </p:sp>
        <p:sp>
          <p:nvSpPr>
            <p:cNvPr id="2060" name="Rectangle 41"/>
            <p:cNvSpPr>
              <a:spLocks noChangeArrowheads="1"/>
            </p:cNvSpPr>
            <p:nvPr userDrawn="1"/>
          </p:nvSpPr>
          <p:spPr bwMode="auto">
            <a:xfrm>
              <a:off x="3696" y="2592"/>
              <a:ext cx="1680" cy="144"/>
            </a:xfrm>
            <a:prstGeom prst="rect">
              <a:avLst/>
            </a:prstGeom>
            <a:solidFill>
              <a:srgbClr val="0000C4"/>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ltLang="en-US" dirty="0">
                <a:solidFill>
                  <a:srgbClr val="000000"/>
                </a:solidFill>
                <a:ea typeface="ＭＳ Ｐゴシック" panose="020B0600070205080204" pitchFamily="34" charset="-128"/>
                <a:cs typeface="Arial" charset="0"/>
              </a:endParaRPr>
            </a:p>
          </p:txBody>
        </p:sp>
      </p:grpSp>
      <p:pic>
        <p:nvPicPr>
          <p:cNvPr id="12" name="Picture 11" descr="Home">
            <a:hlinkClick r:id="rId8" tooltip="&quot;Home&quot;"/>
          </p:cNvPr>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305799" y="-4127"/>
            <a:ext cx="838201" cy="994727"/>
          </a:xfrm>
          <a:prstGeom prst="rect">
            <a:avLst/>
          </a:prstGeom>
          <a:noFill/>
          <a:ln>
            <a:noFill/>
          </a:ln>
        </p:spPr>
      </p:pic>
    </p:spTree>
    <p:extLst>
      <p:ext uri="{BB962C8B-B14F-4D97-AF65-F5344CB8AC3E}">
        <p14:creationId xmlns:p14="http://schemas.microsoft.com/office/powerpoint/2010/main" val="2490267876"/>
      </p:ext>
    </p:extLst>
  </p:cSld>
  <p:clrMap bg1="lt1" tx1="dk1" bg2="lt2" tx2="dk2" accent1="accent1" accent2="accent2" accent3="accent3" accent4="accent4" accent5="accent5" accent6="accent6" hlink="hlink" folHlink="folHlink"/>
  <p:sldLayoutIdLst>
    <p:sldLayoutId id="2147483680" r:id="rId1"/>
    <p:sldLayoutId id="2147483712" r:id="rId2"/>
    <p:sldLayoutId id="2147483711" r:id="rId3"/>
    <p:sldLayoutId id="2147483713" r:id="rId4"/>
  </p:sldLayoutIdLst>
  <p:hf hdr="0" ftr="0" dt="0"/>
  <p:txStyles>
    <p:titleStyle>
      <a:lvl1pPr algn="ctr" rtl="0" eaLnBrk="0" fontAlgn="base" hangingPunct="0">
        <a:spcBef>
          <a:spcPct val="0"/>
        </a:spcBef>
        <a:spcAft>
          <a:spcPct val="0"/>
        </a:spcAft>
        <a:defRPr sz="2800" b="1" kern="1200">
          <a:solidFill>
            <a:schemeClr val="tx1"/>
          </a:solidFill>
          <a:latin typeface="+mj-lt"/>
          <a:ea typeface="MS PGothic" panose="020B0600070205080204" pitchFamily="34" charset="-128"/>
          <a:cs typeface="Times New Roman" pitchFamily="18" charset="0"/>
        </a:defRPr>
      </a:lvl1pPr>
      <a:lvl2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2pPr>
      <a:lvl3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3pPr>
      <a:lvl4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4pPr>
      <a:lvl5pPr algn="ctr" rtl="0" eaLnBrk="0" fontAlgn="base" hangingPunct="0">
        <a:spcBef>
          <a:spcPct val="0"/>
        </a:spcBef>
        <a:spcAft>
          <a:spcPct val="0"/>
        </a:spcAft>
        <a:defRPr sz="2800" b="1">
          <a:solidFill>
            <a:schemeClr val="tx1"/>
          </a:solidFill>
          <a:latin typeface="Calibri" panose="020F0502020204030204" pitchFamily="34" charset="0"/>
          <a:ea typeface="MS PGothic" panose="020B0600070205080204" pitchFamily="34" charset="-128"/>
          <a:cs typeface="Times New Roman" pitchFamily="18" charset="0"/>
        </a:defRPr>
      </a:lvl5pPr>
      <a:lvl6pPr marL="457200" algn="ctr" rtl="0" fontAlgn="base">
        <a:spcBef>
          <a:spcPct val="0"/>
        </a:spcBef>
        <a:spcAft>
          <a:spcPct val="0"/>
        </a:spcAft>
        <a:defRPr sz="28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28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28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2800" b="1">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ＭＳ Ｐゴシック" pitchFamily="34" charset="-128"/>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ＭＳ Ｐゴシック" pitchFamily="34" charset="-128"/>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S PGothic" panose="020B0600070205080204" pitchFamily="34" charset="-128"/>
          <a:cs typeface="ＭＳ Ｐゴシック" pitchFamily="34" charset="-128"/>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ＭＳ Ｐゴシック" pitchFamily="34" charset="-128"/>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iki.hl7.org/images/c/cd/-RDAM-Mapping_Immunization-Pilot_Brief_Sep2018.PPT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Stephen.Hufnagel.HL7@Gmail.com" TargetMode="External"/><Relationship Id="rId4" Type="http://schemas.openxmlformats.org/officeDocument/2006/relationships/hyperlink" Target="http://wiki.hl7.org/images/b/bd/-RDAM-Mapping_Immunization-Pilot_White_Paper_Sep2018.doc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hl7.org/fhir/immunization.html" TargetMode="External"/><Relationship Id="rId3" Type="http://schemas.openxmlformats.org/officeDocument/2006/relationships/hyperlink" Target="http://www.hl7.org/implement/standards/product_brief.cfm?product_id=269" TargetMode="External"/><Relationship Id="rId7" Type="http://schemas.openxmlformats.org/officeDocument/2006/relationships/hyperlink" Target="https://cimi.hl7.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ejbi.org/abstract/solving-the-modeling-dilemma-as-a-foundation-for-interoperability-4614.html" TargetMode="External"/><Relationship Id="rId5" Type="http://schemas.openxmlformats.org/officeDocument/2006/relationships/hyperlink" Target="http://wiki.hl7.org/index.php?title=EHR_Immunization_Functional_Profile" TargetMode="External"/><Relationship Id="rId10" Type="http://schemas.openxmlformats.org/officeDocument/2006/relationships/hyperlink" Target="http://hl7.org/FHIR/us/qicore/2016Sep/index.html" TargetMode="External"/><Relationship Id="rId4" Type="http://schemas.openxmlformats.org/officeDocument/2006/relationships/hyperlink" Target="http://www.fhims.org/content/_420A62FD03B64295E8200076-content.html" TargetMode="External"/><Relationship Id="rId9" Type="http://schemas.openxmlformats.org/officeDocument/2006/relationships/hyperlink" Target="http://www.hl7.org/documentcenter/public/newsletters/HL7_NEWS_20180523.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3"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a:t>
            </a:fld>
            <a:endParaRPr lang="en-US" altLang="en-US" dirty="0">
              <a:latin typeface="Arial Narrow" panose="020B0606020202030204" pitchFamily="34" charset="0"/>
              <a:ea typeface="MS PGothic" pitchFamily="34" charset="-128"/>
            </a:endParaRPr>
          </a:p>
        </p:txBody>
      </p:sp>
      <p:sp>
        <p:nvSpPr>
          <p:cNvPr id="6" name="TextBox 5"/>
          <p:cNvSpPr txBox="1"/>
          <p:nvPr/>
        </p:nvSpPr>
        <p:spPr>
          <a:xfrm>
            <a:off x="228600" y="80427"/>
            <a:ext cx="8686800" cy="3893374"/>
          </a:xfrm>
          <a:prstGeom prst="rect">
            <a:avLst/>
          </a:prstGeom>
          <a:noFill/>
        </p:spPr>
        <p:txBody>
          <a:bodyPr wrap="square" rtlCol="0">
            <a:spAutoFit/>
          </a:bodyPr>
          <a:lstStyle/>
          <a:p>
            <a:pPr lvl="0" algn="ctr">
              <a:spcBef>
                <a:spcPts val="600"/>
              </a:spcBef>
            </a:pPr>
            <a:r>
              <a:rPr lang="en-US" sz="2400" b="1" dirty="0">
                <a:latin typeface="Arial Black" panose="020B0A04020102020204" pitchFamily="34" charset="0"/>
              </a:rPr>
              <a:t>HL7 RDAM Mapping Project #1413 </a:t>
            </a:r>
          </a:p>
          <a:p>
            <a:pPr lvl="0" algn="ctr">
              <a:spcBef>
                <a:spcPts val="600"/>
              </a:spcBef>
            </a:pPr>
            <a:r>
              <a:rPr lang="en-US" sz="2400" b="1" dirty="0">
                <a:latin typeface="Arial Black" panose="020B0A04020102020204" pitchFamily="34" charset="0"/>
              </a:rPr>
              <a:t>Immunization Pilot Study </a:t>
            </a:r>
            <a:br>
              <a:rPr lang="en-US" sz="2400" b="1" dirty="0"/>
            </a:br>
            <a:endParaRPr lang="en-US" altLang="en-US" sz="2400" b="1" dirty="0">
              <a:solidFill>
                <a:srgbClr val="FF0000"/>
              </a:solidFill>
              <a:latin typeface="Arial" pitchFamily="34" charset="0"/>
              <a:ea typeface="ＭＳ Ｐゴシック" pitchFamily="34" charset="-128"/>
              <a:cs typeface="Arial" pitchFamily="34" charset="0"/>
            </a:endParaRPr>
          </a:p>
          <a:p>
            <a:pPr lvl="0" algn="ctr">
              <a:spcBef>
                <a:spcPts val="600"/>
              </a:spcBef>
            </a:pPr>
            <a:endParaRPr lang="en-US" altLang="en-US" sz="2400" b="1" dirty="0">
              <a:solidFill>
                <a:srgbClr val="FF0000"/>
              </a:solidFill>
              <a:latin typeface="Arial" pitchFamily="34" charset="0"/>
              <a:ea typeface="ＭＳ Ｐゴシック" pitchFamily="34" charset="-128"/>
              <a:cs typeface="Arial" pitchFamily="34" charset="0"/>
            </a:endParaRPr>
          </a:p>
          <a:p>
            <a:pPr lvl="0" algn="ctr">
              <a:spcBef>
                <a:spcPts val="600"/>
              </a:spcBef>
            </a:pPr>
            <a:r>
              <a:rPr lang="en-US" altLang="en-US" sz="2400" b="1" dirty="0">
                <a:latin typeface="Arial Black" panose="020B0A04020102020204" pitchFamily="34" charset="0"/>
                <a:ea typeface="ＭＳ Ｐゴシック" pitchFamily="34" charset="-128"/>
                <a:cs typeface="Arial" pitchFamily="34" charset="0"/>
              </a:rPr>
              <a:t>Presented at</a:t>
            </a:r>
          </a:p>
          <a:p>
            <a:pPr lvl="0" algn="ctr"/>
            <a:r>
              <a:rPr lang="en-US" altLang="en-US" sz="2000" b="1" dirty="0">
                <a:latin typeface="Arial" pitchFamily="34" charset="0"/>
                <a:ea typeface="ＭＳ Ｐゴシック" pitchFamily="34" charset="-128"/>
                <a:cs typeface="Arial" pitchFamily="34" charset="0"/>
              </a:rPr>
              <a:t>HL7 Meeting, Baltimore, MD </a:t>
            </a:r>
          </a:p>
          <a:p>
            <a:pPr algn="ctr"/>
            <a:r>
              <a:rPr lang="en-US" altLang="en-US" sz="2000" b="1" dirty="0">
                <a:latin typeface="Arial" pitchFamily="34" charset="0"/>
                <a:ea typeface="ＭＳ Ｐゴシック" pitchFamily="34" charset="-128"/>
                <a:cs typeface="Arial" pitchFamily="34" charset="0"/>
              </a:rPr>
              <a:t>29 Sep to 5 Aug, 2018 </a:t>
            </a:r>
          </a:p>
          <a:p>
            <a:pPr algn="ctr"/>
            <a:endParaRPr lang="en-US" altLang="en-US" sz="2000" b="1" dirty="0">
              <a:latin typeface="Arial" pitchFamily="34" charset="0"/>
              <a:ea typeface="ＭＳ Ｐゴシック" pitchFamily="34" charset="-128"/>
              <a:cs typeface="Arial" pitchFamily="34" charset="0"/>
            </a:endParaRPr>
          </a:p>
          <a:p>
            <a:pPr algn="ctr"/>
            <a:r>
              <a:rPr lang="en-US" altLang="en-US" sz="1600" b="1" dirty="0">
                <a:latin typeface="Arial Narrow" panose="020B0606020202030204" pitchFamily="34" charset="0"/>
                <a:ea typeface="ＭＳ Ｐゴシック" pitchFamily="34" charset="-128"/>
                <a:cs typeface="Arial" pitchFamily="34" charset="0"/>
              </a:rPr>
              <a:t>Slides: </a:t>
            </a:r>
            <a:r>
              <a:rPr lang="en-US" sz="1600" dirty="0">
                <a:latin typeface="Arial Narrow" panose="020B0606020202030204" pitchFamily="34" charset="0"/>
                <a:hlinkClick r:id="rId3"/>
              </a:rPr>
              <a:t>http://wiki.hl7.org/images/c/cd/-RDAM-Mapping_Immunization-Pilot_Brief_Sep2018.PPTX </a:t>
            </a:r>
            <a:r>
              <a:rPr lang="en-US" altLang="en-US" sz="1600" b="1" dirty="0">
                <a:latin typeface="Arial Narrow" panose="020B0606020202030204" pitchFamily="34" charset="0"/>
                <a:ea typeface="ＭＳ Ｐゴシック" pitchFamily="34" charset="-128"/>
                <a:cs typeface="Arial" pitchFamily="34" charset="0"/>
              </a:rPr>
              <a:t> </a:t>
            </a:r>
          </a:p>
          <a:p>
            <a:pPr algn="ctr"/>
            <a:r>
              <a:rPr lang="en-US" altLang="en-US" sz="1600" b="1" dirty="0">
                <a:latin typeface="Arial Narrow" panose="020B0606020202030204" pitchFamily="34" charset="0"/>
                <a:ea typeface="ＭＳ Ｐゴシック" pitchFamily="34" charset="-128"/>
                <a:cs typeface="Arial" pitchFamily="34" charset="0"/>
              </a:rPr>
              <a:t>White Paper: </a:t>
            </a:r>
            <a:r>
              <a:rPr lang="en-US" sz="1600" b="1" dirty="0">
                <a:latin typeface="Arial Narrow" panose="020B0606020202030204" pitchFamily="34" charset="0"/>
              </a:rPr>
              <a:t> </a:t>
            </a:r>
            <a:r>
              <a:rPr lang="en-US" sz="1600" dirty="0">
                <a:latin typeface="Arial Narrow" panose="020B0606020202030204" pitchFamily="34" charset="0"/>
                <a:hlinkClick r:id="rId4"/>
              </a:rPr>
              <a:t>http://wiki.hl7.org/images/b/bd/-RDAM-Mapping_Immunization-Pilot_White_Paper_Sep2018.docx</a:t>
            </a:r>
            <a:endParaRPr lang="en-US" altLang="en-US" sz="1600" b="1" dirty="0">
              <a:latin typeface="Arial Narrow" panose="020B0606020202030204" pitchFamily="34" charset="0"/>
              <a:ea typeface="ＭＳ Ｐゴシック" pitchFamily="34" charset="-128"/>
              <a:cs typeface="Arial" pitchFamily="34" charset="0"/>
            </a:endParaRPr>
          </a:p>
          <a:p>
            <a:pPr lvl="0" algn="ctr"/>
            <a:endParaRPr lang="en-US" altLang="en-US" sz="2000" b="1" dirty="0">
              <a:latin typeface="Arial" pitchFamily="34" charset="0"/>
              <a:ea typeface="ＭＳ Ｐゴシック" pitchFamily="34" charset="-128"/>
              <a:cs typeface="Arial" pitchFamily="34" charset="0"/>
            </a:endParaRPr>
          </a:p>
        </p:txBody>
      </p:sp>
      <p:sp>
        <p:nvSpPr>
          <p:cNvPr id="7" name="TextBox 6"/>
          <p:cNvSpPr txBox="1"/>
          <p:nvPr/>
        </p:nvSpPr>
        <p:spPr>
          <a:xfrm>
            <a:off x="0" y="4846627"/>
            <a:ext cx="9115697" cy="1853008"/>
          </a:xfrm>
          <a:prstGeom prst="rect">
            <a:avLst/>
          </a:prstGeom>
          <a:noFill/>
        </p:spPr>
        <p:txBody>
          <a:bodyPr wrap="square" rtlCol="0">
            <a:spAutoFit/>
          </a:bodyPr>
          <a:lstStyle/>
          <a:p>
            <a:pPr indent="-57150" algn="ctr" fontAlgn="base">
              <a:lnSpc>
                <a:spcPct val="114000"/>
              </a:lnSpc>
              <a:spcBef>
                <a:spcPct val="0"/>
              </a:spcBef>
              <a:spcAft>
                <a:spcPct val="0"/>
              </a:spcAft>
              <a:defRPr/>
            </a:pPr>
            <a:r>
              <a:rPr lang="en-US" altLang="en-US" sz="2400" b="1" dirty="0">
                <a:latin typeface="Arial" pitchFamily="34" charset="0"/>
                <a:ea typeface="ＭＳ Ｐゴシック" pitchFamily="34" charset="-128"/>
                <a:cs typeface="Arial" pitchFamily="34" charset="0"/>
              </a:rPr>
              <a:t>Presented by:</a:t>
            </a:r>
          </a:p>
          <a:p>
            <a:pPr indent="-57150" algn="ctr" fontAlgn="base">
              <a:lnSpc>
                <a:spcPct val="114000"/>
              </a:lnSpc>
              <a:spcBef>
                <a:spcPct val="0"/>
              </a:spcBef>
              <a:spcAft>
                <a:spcPct val="0"/>
              </a:spcAft>
              <a:defRPr/>
            </a:pPr>
            <a:r>
              <a:rPr lang="en-US" sz="2000" dirty="0">
                <a:latin typeface="Arial" panose="020B0604020202020204" pitchFamily="34" charset="0"/>
                <a:cs typeface="Arial" panose="020B0604020202020204" pitchFamily="34" charset="0"/>
                <a:hlinkClick r:id="rId5"/>
              </a:rPr>
              <a:t>Stephen.Hufnagel.HL7@Gmail.com</a:t>
            </a:r>
            <a:r>
              <a:rPr lang="en-US" sz="2000" dirty="0">
                <a:latin typeface="Arial" panose="020B0604020202020204" pitchFamily="34" charset="0"/>
                <a:cs typeface="Arial" panose="020B0604020202020204" pitchFamily="34" charset="0"/>
              </a:rPr>
              <a:t> , facilitator</a:t>
            </a:r>
          </a:p>
          <a:p>
            <a:pPr indent="-57150" algn="ctr" fontAlgn="base">
              <a:lnSpc>
                <a:spcPct val="114000"/>
              </a:lnSpc>
              <a:spcBef>
                <a:spcPct val="0"/>
              </a:spcBef>
              <a:spcAft>
                <a:spcPct val="0"/>
              </a:spcAft>
              <a:defRPr/>
            </a:pPr>
            <a:r>
              <a:rPr lang="en-US" sz="2400" b="1" dirty="0">
                <a:latin typeface="Arial" pitchFamily="34" charset="0"/>
                <a:ea typeface="ＭＳ Ｐゴシック" pitchFamily="34" charset="-128"/>
                <a:cs typeface="Arial" pitchFamily="34" charset="0"/>
              </a:rPr>
              <a:t>Incorporating Feedback  From: </a:t>
            </a:r>
          </a:p>
          <a:p>
            <a:pPr algn="ctr"/>
            <a:r>
              <a:rPr lang="en-US" sz="1600" dirty="0">
                <a:latin typeface="Arial Narrow" panose="020B0606020202030204" pitchFamily="34" charset="0"/>
              </a:rPr>
              <a:t>HL7 CIC, </a:t>
            </a:r>
            <a:r>
              <a:rPr lang="en-US" sz="1600" b="1" dirty="0">
                <a:latin typeface="Arial Narrow" panose="020B0606020202030204" pitchFamily="34" charset="0"/>
              </a:rPr>
              <a:t>PHER</a:t>
            </a:r>
            <a:r>
              <a:rPr lang="en-US" sz="1600" dirty="0">
                <a:latin typeface="Arial Narrow" panose="020B0606020202030204" pitchFamily="34" charset="0"/>
              </a:rPr>
              <a:t>, </a:t>
            </a:r>
            <a:r>
              <a:rPr lang="en-US" sz="1600" b="1" dirty="0">
                <a:latin typeface="Arial Narrow" panose="020B0606020202030204" pitchFamily="34" charset="0"/>
              </a:rPr>
              <a:t>EHR</a:t>
            </a:r>
            <a:r>
              <a:rPr lang="en-US" sz="1600" dirty="0">
                <a:latin typeface="Arial Narrow" panose="020B0606020202030204" pitchFamily="34" charset="0"/>
              </a:rPr>
              <a:t>, </a:t>
            </a:r>
            <a:r>
              <a:rPr lang="en-US" sz="1600" b="1" dirty="0">
                <a:latin typeface="Arial Narrow" panose="020B0606020202030204" pitchFamily="34" charset="0"/>
              </a:rPr>
              <a:t>CQI</a:t>
            </a:r>
            <a:r>
              <a:rPr lang="en-US" sz="1600" dirty="0">
                <a:latin typeface="Arial Narrow" panose="020B0606020202030204" pitchFamily="34" charset="0"/>
              </a:rPr>
              <a:t>, CDS, </a:t>
            </a:r>
            <a:r>
              <a:rPr lang="en-US" sz="1600" b="1" dirty="0">
                <a:latin typeface="Arial Narrow" panose="020B0606020202030204" pitchFamily="34" charset="0"/>
              </a:rPr>
              <a:t>CIMI</a:t>
            </a:r>
            <a:r>
              <a:rPr lang="en-US" sz="1600" dirty="0">
                <a:latin typeface="Arial Narrow" panose="020B0606020202030204" pitchFamily="34" charset="0"/>
              </a:rPr>
              <a:t>, </a:t>
            </a:r>
            <a:r>
              <a:rPr lang="en-US" sz="1600" b="1" dirty="0">
                <a:latin typeface="Arial Narrow" panose="020B0606020202030204" pitchFamily="34" charset="0"/>
              </a:rPr>
              <a:t>STRUCDOC</a:t>
            </a:r>
            <a:r>
              <a:rPr lang="en-US" sz="1600" dirty="0">
                <a:latin typeface="Arial Narrow" panose="020B0606020202030204" pitchFamily="34" charset="0"/>
              </a:rPr>
              <a:t>, O&amp;O, M&amp;M, VOCAB, </a:t>
            </a:r>
            <a:r>
              <a:rPr lang="en-US" sz="1600" b="1" dirty="0">
                <a:latin typeface="Arial Narrow" panose="020B0606020202030204" pitchFamily="34" charset="0"/>
              </a:rPr>
              <a:t>SOA,</a:t>
            </a:r>
            <a:r>
              <a:rPr lang="en-US" sz="1600" dirty="0">
                <a:latin typeface="Arial Narrow" panose="020B0606020202030204" pitchFamily="34" charset="0"/>
              </a:rPr>
              <a:t> </a:t>
            </a:r>
            <a:r>
              <a:rPr lang="en-US" sz="1600" dirty="0" err="1">
                <a:latin typeface="Arial Narrow" panose="020B0606020202030204" pitchFamily="34" charset="0"/>
              </a:rPr>
              <a:t>DevicesOnFHIR</a:t>
            </a:r>
            <a:r>
              <a:rPr lang="en-US" sz="1600" dirty="0">
                <a:latin typeface="Arial Narrow" panose="020B0606020202030204" pitchFamily="34" charset="0"/>
              </a:rPr>
              <a:t> WGs &amp; ArB</a:t>
            </a:r>
          </a:p>
          <a:p>
            <a:pPr indent="-57150" algn="ctr" fontAlgn="base">
              <a:lnSpc>
                <a:spcPct val="114000"/>
              </a:lnSpc>
              <a:spcBef>
                <a:spcPct val="0"/>
              </a:spcBef>
              <a:spcAft>
                <a:spcPct val="0"/>
              </a:spcAft>
              <a:defRPr/>
            </a:pPr>
            <a:r>
              <a:rPr lang="en-US" altLang="en-US" sz="2000" b="1" dirty="0">
                <a:latin typeface="Arial" panose="020B0604020202020204" pitchFamily="34" charset="0"/>
                <a:ea typeface="ＭＳ Ｐゴシック" pitchFamily="34" charset="-128"/>
                <a:cs typeface="Arial" panose="020B0604020202020204" pitchFamily="34" charset="0"/>
              </a:rPr>
              <a:t> </a:t>
            </a:r>
          </a:p>
        </p:txBody>
      </p:sp>
    </p:spTree>
    <p:extLst>
      <p:ext uri="{BB962C8B-B14F-4D97-AF65-F5344CB8AC3E}">
        <p14:creationId xmlns:p14="http://schemas.microsoft.com/office/powerpoint/2010/main" val="303181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Narrow" panose="020B0606020202030204" pitchFamily="34" charset="0"/>
              </a:rPr>
              <a:t>Proposed Solution    </a:t>
            </a:r>
            <a:br>
              <a:rPr lang="en-US" dirty="0">
                <a:latin typeface="Arial Narrow" panose="020B0606020202030204" pitchFamily="34" charset="0"/>
              </a:rPr>
            </a:br>
            <a:r>
              <a:rPr lang="en-US" dirty="0">
                <a:latin typeface="Arial Narrow" panose="020B0606020202030204" pitchFamily="34" charset="0"/>
              </a:rPr>
              <a:t>Integrated Model Stack - Each Plays a Role</a:t>
            </a:r>
          </a:p>
        </p:txBody>
      </p:sp>
      <p:pic>
        <p:nvPicPr>
          <p:cNvPr id="8" name="Picture 7" descr="Whispy Tree by dear_theophilus - Tree with thin branches and lea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765" y="1150937"/>
            <a:ext cx="5078470" cy="4818198"/>
          </a:xfrm>
          <a:prstGeom prst="rect">
            <a:avLst/>
          </a:prstGeom>
        </p:spPr>
      </p:pic>
      <p:sp>
        <p:nvSpPr>
          <p:cNvPr id="10" name="TextBox 9"/>
          <p:cNvSpPr txBox="1"/>
          <p:nvPr/>
        </p:nvSpPr>
        <p:spPr>
          <a:xfrm>
            <a:off x="4038600" y="4191000"/>
            <a:ext cx="977135" cy="369332"/>
          </a:xfrm>
          <a:prstGeom prst="rect">
            <a:avLst/>
          </a:prstGeom>
          <a:solidFill>
            <a:schemeClr val="bg1"/>
          </a:solidFill>
        </p:spPr>
        <p:txBody>
          <a:bodyPr wrap="square" rtlCol="0">
            <a:spAutoFit/>
          </a:bodyPr>
          <a:lstStyle/>
          <a:p>
            <a:pPr algn="ctr"/>
            <a:r>
              <a:rPr lang="en-US" dirty="0">
                <a:latin typeface="Arial Black" panose="020B0A04020102020204" pitchFamily="34" charset="0"/>
              </a:rPr>
              <a:t>FHIM</a:t>
            </a:r>
          </a:p>
        </p:txBody>
      </p:sp>
      <p:sp>
        <p:nvSpPr>
          <p:cNvPr id="11" name="TextBox 10"/>
          <p:cNvSpPr txBox="1"/>
          <p:nvPr/>
        </p:nvSpPr>
        <p:spPr>
          <a:xfrm>
            <a:off x="4876800" y="3665537"/>
            <a:ext cx="683200" cy="400110"/>
          </a:xfrm>
          <a:prstGeom prst="rect">
            <a:avLst/>
          </a:prstGeom>
          <a:solidFill>
            <a:schemeClr val="bg1"/>
          </a:solidFill>
        </p:spPr>
        <p:txBody>
          <a:bodyPr wrap="none" rtlCol="0">
            <a:spAutoFit/>
          </a:bodyPr>
          <a:lstStyle/>
          <a:p>
            <a:r>
              <a:rPr lang="en-US" sz="2000" b="1" dirty="0"/>
              <a:t>CIMI</a:t>
            </a:r>
          </a:p>
        </p:txBody>
      </p:sp>
      <p:sp>
        <p:nvSpPr>
          <p:cNvPr id="12" name="TextBox 11"/>
          <p:cNvSpPr txBox="1"/>
          <p:nvPr/>
        </p:nvSpPr>
        <p:spPr>
          <a:xfrm>
            <a:off x="4191000" y="2590800"/>
            <a:ext cx="572593" cy="686470"/>
          </a:xfrm>
          <a:prstGeom prst="rect">
            <a:avLst/>
          </a:prstGeom>
          <a:solidFill>
            <a:schemeClr val="bg1"/>
          </a:solidFill>
        </p:spPr>
        <p:txBody>
          <a:bodyPr wrap="none" rtlCol="0">
            <a:spAutoFit/>
          </a:bodyPr>
          <a:lstStyle/>
          <a:p>
            <a:pPr algn="ctr">
              <a:lnSpc>
                <a:spcPct val="70000"/>
              </a:lnSpc>
            </a:pPr>
            <a:r>
              <a:rPr lang="en-US" b="1" dirty="0"/>
              <a:t>CQI</a:t>
            </a:r>
          </a:p>
          <a:p>
            <a:pPr algn="ctr">
              <a:lnSpc>
                <a:spcPct val="70000"/>
              </a:lnSpc>
            </a:pPr>
            <a:r>
              <a:rPr lang="en-US" b="1" dirty="0"/>
              <a:t>C	QF</a:t>
            </a:r>
          </a:p>
          <a:p>
            <a:pPr algn="ctr">
              <a:lnSpc>
                <a:spcPct val="70000"/>
              </a:lnSpc>
            </a:pPr>
            <a:r>
              <a:rPr lang="en-US" b="1" dirty="0"/>
              <a:t>CDS</a:t>
            </a:r>
          </a:p>
        </p:txBody>
      </p:sp>
      <p:sp>
        <p:nvSpPr>
          <p:cNvPr id="13" name="TextBox 12"/>
          <p:cNvSpPr txBox="1"/>
          <p:nvPr/>
        </p:nvSpPr>
        <p:spPr>
          <a:xfrm>
            <a:off x="6553200" y="1543605"/>
            <a:ext cx="647934" cy="369332"/>
          </a:xfrm>
          <a:prstGeom prst="rect">
            <a:avLst/>
          </a:prstGeom>
          <a:solidFill>
            <a:schemeClr val="bg1"/>
          </a:solidFill>
        </p:spPr>
        <p:txBody>
          <a:bodyPr wrap="none" rtlCol="0">
            <a:spAutoFit/>
          </a:bodyPr>
          <a:lstStyle/>
          <a:p>
            <a:r>
              <a:rPr lang="en-US" dirty="0"/>
              <a:t>DCM</a:t>
            </a:r>
          </a:p>
        </p:txBody>
      </p:sp>
      <p:sp>
        <p:nvSpPr>
          <p:cNvPr id="14" name="TextBox 13"/>
          <p:cNvSpPr txBox="1"/>
          <p:nvPr/>
        </p:nvSpPr>
        <p:spPr>
          <a:xfrm>
            <a:off x="7086600" y="2598737"/>
            <a:ext cx="647934" cy="369332"/>
          </a:xfrm>
          <a:prstGeom prst="rect">
            <a:avLst/>
          </a:prstGeom>
          <a:solidFill>
            <a:schemeClr val="bg1"/>
          </a:solidFill>
        </p:spPr>
        <p:txBody>
          <a:bodyPr wrap="none" rtlCol="0">
            <a:spAutoFit/>
          </a:bodyPr>
          <a:lstStyle/>
          <a:p>
            <a:r>
              <a:rPr lang="en-US" dirty="0"/>
              <a:t>DCM</a:t>
            </a:r>
          </a:p>
        </p:txBody>
      </p:sp>
      <p:sp>
        <p:nvSpPr>
          <p:cNvPr id="15" name="TextBox 14"/>
          <p:cNvSpPr txBox="1"/>
          <p:nvPr/>
        </p:nvSpPr>
        <p:spPr>
          <a:xfrm>
            <a:off x="5981466" y="2186543"/>
            <a:ext cx="647934" cy="369332"/>
          </a:xfrm>
          <a:prstGeom prst="rect">
            <a:avLst/>
          </a:prstGeom>
          <a:solidFill>
            <a:schemeClr val="bg1"/>
          </a:solidFill>
        </p:spPr>
        <p:txBody>
          <a:bodyPr wrap="none" rtlCol="0">
            <a:spAutoFit/>
          </a:bodyPr>
          <a:lstStyle/>
          <a:p>
            <a:r>
              <a:rPr lang="en-US" dirty="0"/>
              <a:t>DCM</a:t>
            </a:r>
          </a:p>
        </p:txBody>
      </p:sp>
      <p:sp>
        <p:nvSpPr>
          <p:cNvPr id="16" name="TextBox 15"/>
          <p:cNvSpPr txBox="1"/>
          <p:nvPr/>
        </p:nvSpPr>
        <p:spPr>
          <a:xfrm>
            <a:off x="6858000" y="3322240"/>
            <a:ext cx="647934" cy="369332"/>
          </a:xfrm>
          <a:prstGeom prst="rect">
            <a:avLst/>
          </a:prstGeom>
          <a:solidFill>
            <a:schemeClr val="bg1"/>
          </a:solidFill>
        </p:spPr>
        <p:txBody>
          <a:bodyPr wrap="none" rtlCol="0">
            <a:spAutoFit/>
          </a:bodyPr>
          <a:lstStyle/>
          <a:p>
            <a:r>
              <a:rPr lang="en-US" dirty="0"/>
              <a:t>DCM</a:t>
            </a:r>
          </a:p>
        </p:txBody>
      </p:sp>
      <p:sp>
        <p:nvSpPr>
          <p:cNvPr id="17" name="TextBox 16"/>
          <p:cNvSpPr txBox="1"/>
          <p:nvPr/>
        </p:nvSpPr>
        <p:spPr>
          <a:xfrm>
            <a:off x="5371866" y="1467405"/>
            <a:ext cx="647934" cy="369332"/>
          </a:xfrm>
          <a:prstGeom prst="rect">
            <a:avLst/>
          </a:prstGeom>
          <a:solidFill>
            <a:schemeClr val="bg1"/>
          </a:solidFill>
        </p:spPr>
        <p:txBody>
          <a:bodyPr wrap="none" rtlCol="0">
            <a:spAutoFit/>
          </a:bodyPr>
          <a:lstStyle/>
          <a:p>
            <a:r>
              <a:rPr lang="en-US" dirty="0"/>
              <a:t>DCM</a:t>
            </a:r>
          </a:p>
        </p:txBody>
      </p:sp>
      <p:sp>
        <p:nvSpPr>
          <p:cNvPr id="19" name="TextBox 18"/>
          <p:cNvSpPr txBox="1"/>
          <p:nvPr/>
        </p:nvSpPr>
        <p:spPr>
          <a:xfrm>
            <a:off x="6477000" y="4431585"/>
            <a:ext cx="647934" cy="369332"/>
          </a:xfrm>
          <a:prstGeom prst="rect">
            <a:avLst/>
          </a:prstGeom>
          <a:solidFill>
            <a:schemeClr val="bg1"/>
          </a:solidFill>
        </p:spPr>
        <p:txBody>
          <a:bodyPr wrap="none" rtlCol="0">
            <a:spAutoFit/>
          </a:bodyPr>
          <a:lstStyle/>
          <a:p>
            <a:r>
              <a:rPr lang="en-US" dirty="0"/>
              <a:t>DCM</a:t>
            </a:r>
          </a:p>
        </p:txBody>
      </p:sp>
      <p:sp>
        <p:nvSpPr>
          <p:cNvPr id="20" name="TextBox 19"/>
          <p:cNvSpPr txBox="1"/>
          <p:nvPr/>
        </p:nvSpPr>
        <p:spPr>
          <a:xfrm>
            <a:off x="3791656" y="934005"/>
            <a:ext cx="1923344" cy="369332"/>
          </a:xfrm>
          <a:prstGeom prst="rect">
            <a:avLst/>
          </a:prstGeom>
          <a:solidFill>
            <a:schemeClr val="bg1"/>
          </a:solidFill>
        </p:spPr>
        <p:txBody>
          <a:bodyPr wrap="square" rtlCol="0">
            <a:spAutoFit/>
          </a:bodyPr>
          <a:lstStyle/>
          <a:p>
            <a:r>
              <a:rPr lang="en-US" dirty="0"/>
              <a:t>KNART</a:t>
            </a:r>
          </a:p>
        </p:txBody>
      </p:sp>
      <p:sp>
        <p:nvSpPr>
          <p:cNvPr id="21" name="TextBox 20"/>
          <p:cNvSpPr txBox="1"/>
          <p:nvPr/>
        </p:nvSpPr>
        <p:spPr>
          <a:xfrm>
            <a:off x="1660624" y="4427537"/>
            <a:ext cx="647934" cy="369332"/>
          </a:xfrm>
          <a:prstGeom prst="rect">
            <a:avLst/>
          </a:prstGeom>
          <a:solidFill>
            <a:schemeClr val="bg1"/>
          </a:solidFill>
        </p:spPr>
        <p:txBody>
          <a:bodyPr wrap="none" rtlCol="0">
            <a:spAutoFit/>
          </a:bodyPr>
          <a:lstStyle/>
          <a:p>
            <a:r>
              <a:rPr lang="en-US" dirty="0"/>
              <a:t>DCM</a:t>
            </a:r>
          </a:p>
        </p:txBody>
      </p:sp>
      <p:sp>
        <p:nvSpPr>
          <p:cNvPr id="22" name="TextBox 21"/>
          <p:cNvSpPr txBox="1"/>
          <p:nvPr/>
        </p:nvSpPr>
        <p:spPr>
          <a:xfrm>
            <a:off x="1351663" y="2540992"/>
            <a:ext cx="647934" cy="369332"/>
          </a:xfrm>
          <a:prstGeom prst="rect">
            <a:avLst/>
          </a:prstGeom>
          <a:solidFill>
            <a:schemeClr val="bg1"/>
          </a:solidFill>
        </p:spPr>
        <p:txBody>
          <a:bodyPr wrap="none" rtlCol="0">
            <a:spAutoFit/>
          </a:bodyPr>
          <a:lstStyle/>
          <a:p>
            <a:r>
              <a:rPr lang="en-US" dirty="0"/>
              <a:t>DCM</a:t>
            </a:r>
          </a:p>
        </p:txBody>
      </p:sp>
      <p:sp>
        <p:nvSpPr>
          <p:cNvPr id="24" name="TextBox 23"/>
          <p:cNvSpPr txBox="1"/>
          <p:nvPr/>
        </p:nvSpPr>
        <p:spPr>
          <a:xfrm>
            <a:off x="3124200" y="3429000"/>
            <a:ext cx="1123001" cy="575670"/>
          </a:xfrm>
          <a:prstGeom prst="rect">
            <a:avLst/>
          </a:prstGeom>
          <a:solidFill>
            <a:schemeClr val="bg1"/>
          </a:solidFill>
        </p:spPr>
        <p:txBody>
          <a:bodyPr wrap="none" rtlCol="0">
            <a:spAutoFit/>
          </a:bodyPr>
          <a:lstStyle/>
          <a:p>
            <a:pPr algn="ctr"/>
            <a:r>
              <a:rPr lang="en-US" b="1" dirty="0"/>
              <a:t>Other</a:t>
            </a:r>
          </a:p>
          <a:p>
            <a:pPr algn="ctr">
              <a:lnSpc>
                <a:spcPct val="70000"/>
              </a:lnSpc>
            </a:pPr>
            <a:r>
              <a:rPr lang="en-US" b="1" dirty="0"/>
              <a:t>Initiatives</a:t>
            </a:r>
          </a:p>
        </p:txBody>
      </p:sp>
      <p:sp>
        <p:nvSpPr>
          <p:cNvPr id="26" name="TextBox 25"/>
          <p:cNvSpPr txBox="1"/>
          <p:nvPr/>
        </p:nvSpPr>
        <p:spPr>
          <a:xfrm>
            <a:off x="1485666" y="3360737"/>
            <a:ext cx="647934" cy="369332"/>
          </a:xfrm>
          <a:prstGeom prst="rect">
            <a:avLst/>
          </a:prstGeom>
          <a:solidFill>
            <a:schemeClr val="bg1"/>
          </a:solidFill>
        </p:spPr>
        <p:txBody>
          <a:bodyPr wrap="none" rtlCol="0">
            <a:spAutoFit/>
          </a:bodyPr>
          <a:lstStyle/>
          <a:p>
            <a:r>
              <a:rPr lang="en-US" dirty="0"/>
              <a:t>DCM</a:t>
            </a:r>
          </a:p>
        </p:txBody>
      </p:sp>
      <p:sp>
        <p:nvSpPr>
          <p:cNvPr id="27" name="TextBox 26"/>
          <p:cNvSpPr txBox="1"/>
          <p:nvPr/>
        </p:nvSpPr>
        <p:spPr>
          <a:xfrm>
            <a:off x="2552466" y="2229405"/>
            <a:ext cx="647934" cy="369332"/>
          </a:xfrm>
          <a:prstGeom prst="rect">
            <a:avLst/>
          </a:prstGeom>
          <a:solidFill>
            <a:schemeClr val="bg1"/>
          </a:solidFill>
        </p:spPr>
        <p:txBody>
          <a:bodyPr wrap="none" rtlCol="0">
            <a:spAutoFit/>
          </a:bodyPr>
          <a:lstStyle/>
          <a:p>
            <a:r>
              <a:rPr lang="en-US" dirty="0"/>
              <a:t>DCM</a:t>
            </a:r>
          </a:p>
        </p:txBody>
      </p:sp>
      <p:sp>
        <p:nvSpPr>
          <p:cNvPr id="28" name="TextBox 27"/>
          <p:cNvSpPr txBox="1"/>
          <p:nvPr/>
        </p:nvSpPr>
        <p:spPr>
          <a:xfrm>
            <a:off x="2149780" y="1315005"/>
            <a:ext cx="822020" cy="369332"/>
          </a:xfrm>
          <a:prstGeom prst="rect">
            <a:avLst/>
          </a:prstGeom>
          <a:solidFill>
            <a:schemeClr val="bg1"/>
          </a:solidFill>
        </p:spPr>
        <p:txBody>
          <a:bodyPr wrap="none" rtlCol="0">
            <a:spAutoFit/>
          </a:bodyPr>
          <a:lstStyle/>
          <a:p>
            <a:r>
              <a:rPr lang="en-US" dirty="0"/>
              <a:t>KNART</a:t>
            </a:r>
          </a:p>
        </p:txBody>
      </p:sp>
      <p:pic>
        <p:nvPicPr>
          <p:cNvPr id="4" name="Picture 3"/>
          <p:cNvPicPr>
            <a:picLocks noChangeAspect="1"/>
          </p:cNvPicPr>
          <p:nvPr/>
        </p:nvPicPr>
        <p:blipFill>
          <a:blip r:embed="rId4"/>
          <a:stretch>
            <a:fillRect/>
          </a:stretch>
        </p:blipFill>
        <p:spPr>
          <a:xfrm>
            <a:off x="3517634" y="5878317"/>
            <a:ext cx="2019066" cy="979683"/>
          </a:xfrm>
          <a:prstGeom prst="rect">
            <a:avLst/>
          </a:prstGeom>
        </p:spPr>
      </p:pic>
      <p:sp>
        <p:nvSpPr>
          <p:cNvPr id="9" name="TextBox 8"/>
          <p:cNvSpPr txBox="1"/>
          <p:nvPr/>
        </p:nvSpPr>
        <p:spPr>
          <a:xfrm>
            <a:off x="3962400" y="5876925"/>
            <a:ext cx="1162947" cy="400110"/>
          </a:xfrm>
          <a:prstGeom prst="rect">
            <a:avLst/>
          </a:prstGeom>
          <a:solidFill>
            <a:schemeClr val="bg1"/>
          </a:solidFill>
        </p:spPr>
        <p:txBody>
          <a:bodyPr wrap="none" rtlCol="0">
            <a:spAutoFit/>
          </a:bodyPr>
          <a:lstStyle/>
          <a:p>
            <a:r>
              <a:rPr lang="en-US" sz="2000" dirty="0">
                <a:latin typeface="Arial Black" panose="020B0A04020102020204" pitchFamily="34" charset="0"/>
              </a:rPr>
              <a:t>SOLOR</a:t>
            </a:r>
          </a:p>
        </p:txBody>
      </p:sp>
      <p:sp>
        <p:nvSpPr>
          <p:cNvPr id="31" name="TextBox 30"/>
          <p:cNvSpPr txBox="1"/>
          <p:nvPr/>
        </p:nvSpPr>
        <p:spPr>
          <a:xfrm>
            <a:off x="0" y="5722203"/>
            <a:ext cx="3962400" cy="830997"/>
          </a:xfrm>
          <a:prstGeom prst="rect">
            <a:avLst/>
          </a:prstGeom>
          <a:solidFill>
            <a:schemeClr val="bg1"/>
          </a:solidFill>
        </p:spPr>
        <p:txBody>
          <a:bodyPr wrap="square" rtlCol="0">
            <a:spAutoFit/>
          </a:bodyPr>
          <a:lstStyle/>
          <a:p>
            <a:r>
              <a:rPr lang="en-US" sz="1200" b="1" dirty="0">
                <a:latin typeface="Arial Narrow" panose="020B0606020202030204" pitchFamily="34" charset="0"/>
              </a:rPr>
              <a:t>DCM</a:t>
            </a:r>
            <a:r>
              <a:rPr lang="en-US" sz="1200" dirty="0">
                <a:latin typeface="Arial Narrow" panose="020B0606020202030204" pitchFamily="34" charset="0"/>
              </a:rPr>
              <a:t> - Detailed Clinical Models</a:t>
            </a:r>
          </a:p>
          <a:p>
            <a:r>
              <a:rPr lang="en-US" sz="1200" b="1" dirty="0">
                <a:latin typeface="Arial Narrow" panose="020B0606020202030204" pitchFamily="34" charset="0"/>
              </a:rPr>
              <a:t>FHIM</a:t>
            </a:r>
            <a:r>
              <a:rPr lang="en-US" sz="1200" dirty="0">
                <a:latin typeface="Arial Narrow" panose="020B0606020202030204" pitchFamily="34" charset="0"/>
              </a:rPr>
              <a:t> – Federal Health Information Model</a:t>
            </a:r>
          </a:p>
          <a:p>
            <a:r>
              <a:rPr lang="en-US" sz="1200" b="1" dirty="0">
                <a:latin typeface="Arial Narrow" panose="020B0606020202030204" pitchFamily="34" charset="0"/>
              </a:rPr>
              <a:t>KNARTS</a:t>
            </a:r>
            <a:r>
              <a:rPr lang="en-US" sz="1200" dirty="0">
                <a:latin typeface="Arial Narrow" panose="020B0606020202030204" pitchFamily="34" charset="0"/>
              </a:rPr>
              <a:t> – Knowledge Artifact</a:t>
            </a:r>
          </a:p>
          <a:p>
            <a:r>
              <a:rPr lang="en-US" sz="1200" b="1" dirty="0">
                <a:latin typeface="Arial Narrow" panose="020B0606020202030204" pitchFamily="34" charset="0"/>
              </a:rPr>
              <a:t>SOLOR</a:t>
            </a:r>
            <a:r>
              <a:rPr lang="en-US" sz="1200" dirty="0">
                <a:latin typeface="Arial Narrow" panose="020B0606020202030204" pitchFamily="34" charset="0"/>
              </a:rPr>
              <a:t> – SNOMED, LOINC, </a:t>
            </a:r>
            <a:r>
              <a:rPr lang="en-US" sz="1200" dirty="0" err="1">
                <a:latin typeface="Arial Narrow" panose="020B0606020202030204" pitchFamily="34" charset="0"/>
              </a:rPr>
              <a:t>RxNorm</a:t>
            </a:r>
            <a:endParaRPr lang="en-US" sz="1200" dirty="0">
              <a:latin typeface="Arial Narrow" panose="020B0606020202030204" pitchFamily="34" charset="0"/>
            </a:endParaRPr>
          </a:p>
        </p:txBody>
      </p:sp>
      <p:sp>
        <p:nvSpPr>
          <p:cNvPr id="32" name="TextBox 31"/>
          <p:cNvSpPr txBox="1"/>
          <p:nvPr/>
        </p:nvSpPr>
        <p:spPr>
          <a:xfrm>
            <a:off x="3216580" y="1371600"/>
            <a:ext cx="822020" cy="369332"/>
          </a:xfrm>
          <a:prstGeom prst="rect">
            <a:avLst/>
          </a:prstGeom>
          <a:solidFill>
            <a:schemeClr val="bg1"/>
          </a:solidFill>
        </p:spPr>
        <p:txBody>
          <a:bodyPr wrap="none" rtlCol="0">
            <a:spAutoFit/>
          </a:bodyPr>
          <a:lstStyle/>
          <a:p>
            <a:r>
              <a:rPr lang="en-US" dirty="0"/>
              <a:t>KNART</a:t>
            </a:r>
          </a:p>
        </p:txBody>
      </p:sp>
      <p:sp>
        <p:nvSpPr>
          <p:cNvPr id="33" name="TextBox 32"/>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34"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10</a:t>
            </a:fld>
            <a:endParaRPr lang="en-US" altLang="en-US" dirty="0">
              <a:latin typeface="Arial Narrow" panose="020B0606020202030204" pitchFamily="34" charset="0"/>
              <a:ea typeface="MS PGothic" pitchFamily="34" charset="-128"/>
            </a:endParaRPr>
          </a:p>
        </p:txBody>
      </p:sp>
    </p:spTree>
    <p:extLst>
      <p:ext uri="{BB962C8B-B14F-4D97-AF65-F5344CB8AC3E}">
        <p14:creationId xmlns:p14="http://schemas.microsoft.com/office/powerpoint/2010/main" val="375897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RDAM (FHIM-CIMI-SOLOR, EHR-S FM) </a:t>
            </a:r>
            <a:br>
              <a:rPr lang="en-US" dirty="0"/>
            </a:br>
            <a:r>
              <a:rPr lang="en-US" dirty="0"/>
              <a:t>STRATEGY AND VALUE PROPOSITION</a:t>
            </a:r>
            <a:endParaRPr lang="en-US" dirty="0">
              <a:latin typeface="Arial Narrow" panose="020B0606020202030204" pitchFamily="34" charset="0"/>
            </a:endParaRPr>
          </a:p>
        </p:txBody>
      </p:sp>
      <p:sp>
        <p:nvSpPr>
          <p:cNvPr id="33" name="TextBox 32"/>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34"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11</a:t>
            </a:fld>
            <a:endParaRPr lang="en-US" altLang="en-US" dirty="0">
              <a:latin typeface="Arial Narrow" panose="020B0606020202030204" pitchFamily="34" charset="0"/>
              <a:ea typeface="MS PGothic" pitchFamily="34" charset="-128"/>
            </a:endParaRPr>
          </a:p>
        </p:txBody>
      </p:sp>
      <p:pic>
        <p:nvPicPr>
          <p:cNvPr id="1028" name="Picture 4" descr="Machine generated alternative text:&#10;Requirements &#10;EHR-S FM &#10;Cross Domain &#10;Functions &#10;9 &#10;2 &#10;Information &#10;USCDI-FHIM-CIMI &#10;Cross-Domain &#10;Data &#10;3 &#10;Detailed &#10;Clinical Ivbdels &#10;Use-Case Specific &#10;Clinical Statements &#10;4 &#10;Logical Ivbdel &#10;Reuse Library &#10;CIMI-Compliant &#10;DCMs &#10;OMG MDMI &#10;Validation &#10;Verification and Validation &#10;Verification &#10;throughout the &#10;Clirical A rzlys&amp; Infonnatcis&amp; &#10;Federated Gm,emarce LEing &#10;Driven Development ((VDD) &#10;Whodologies and Tools &#10;5 &#10;HSPC SOL OR &#10;SNOMED CT extension &#10;including LOINC and &#10;RxNorm &#10;Standards &#10;(FHIR Profiles, &#10;C-CDA Templates &#10;V2 Messages) &#10;Code Sets &#10;Value Sets &#10;SUC &#10;Fit For Purpose &#10;Software &#10;System Components &#10;Mobile Applications &#10;Sßem Developers, Irtegrat0Æ Verd0Æ &#10;Implementation &#10;Reuse Library &#10;Standard APIs and &#10;Reusable Modules ">
            <a:extLst>
              <a:ext uri="{FF2B5EF4-FFF2-40B4-BE49-F238E27FC236}">
                <a16:creationId xmlns:a16="http://schemas.microsoft.com/office/drawing/2014/main" id="{ED1D3DB9-F67E-4D22-8983-3DEFAF592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3" y="0"/>
            <a:ext cx="91156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1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RDAM (FHIM-CIMI-SOLOR, EHR-S FM) </a:t>
            </a:r>
            <a:br>
              <a:rPr lang="en-US" dirty="0"/>
            </a:br>
            <a:r>
              <a:rPr lang="en-US" dirty="0"/>
              <a:t>STRATEGY AND VALUE PROPOSITION</a:t>
            </a:r>
            <a:endParaRPr lang="en-US" dirty="0">
              <a:latin typeface="Arial Narrow" panose="020B0606020202030204" pitchFamily="34" charset="0"/>
            </a:endParaRPr>
          </a:p>
        </p:txBody>
      </p:sp>
      <p:sp>
        <p:nvSpPr>
          <p:cNvPr id="33" name="TextBox 32"/>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34"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12</a:t>
            </a:fld>
            <a:endParaRPr lang="en-US" altLang="en-US" dirty="0">
              <a:latin typeface="Arial Narrow" panose="020B0606020202030204" pitchFamily="34" charset="0"/>
              <a:ea typeface="MS PGothic" pitchFamily="34" charset="-128"/>
            </a:endParaRPr>
          </a:p>
        </p:txBody>
      </p:sp>
      <p:pic>
        <p:nvPicPr>
          <p:cNvPr id="2" name="Picture 2" descr="Machine generated alternative text:&#10;FHIM Domains, Classes, Data Elements with default Terminology bindings &#10;within CIMI BMM - Basic Meta Model hierarchical archetype patterns, where, &#10;FHIM IS HL7 (RIM, DAMS, W, C-CDA, FHA) and US Federal CCDS, USCDI, DEL, CDE, etc &#10;ONC CCDS-USCDI &#10;HSPC-CIIC CDM &#10;CMS DEL &#10;NCI COE &#10;Classes, Data Elements &#10;and Maturity Levels &#10;SOLOR &#10;Encoded Terminology of reusable &#10;harmonized post-coordinated &#10;concepts and context-defining &#10;Descriptive Logic (DL); Miere, &#10;these concepts and DL in &#10;Analysis Normal Form schemas &#10;specify Clinical Statements &#10;(Assertions and Observations), &#10;required by Knowedge Based &#10;Systems' Reasoners and Analytic•ö &#10;EHR-S FM adds context to FHIM data &#10;Care Provision Functions &#10;Supportive Functions &#10;Population Health Functions &#10;Infrastructure Functions &#10;HL7 Clinical Statement Models &#10;Conceptual RIM, Logical CIMI DCMs and FOS, &#10;Implementable V2, C-CDA and FHIR Implementation Guides &#10;SOLOR ANF Analysis Normal Form Database Schemas &#10;Use Case Scenarios become the healthcare IT architectural threads-of-execution, which identify clinical statement &#10;models' context-specific semantice Data Semantics are essential to knowledge based systems' analytics and reasoning ">
            <a:extLst>
              <a:ext uri="{FF2B5EF4-FFF2-40B4-BE49-F238E27FC236}">
                <a16:creationId xmlns:a16="http://schemas.microsoft.com/office/drawing/2014/main" id="{6DA0AFF0-BA71-4D8C-9348-57090D494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156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4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7162800" cy="868363"/>
          </a:xfrm>
        </p:spPr>
        <p:txBody>
          <a:bodyPr/>
          <a:lstStyle/>
          <a:p>
            <a:r>
              <a:rPr lang="en-US" dirty="0"/>
              <a:t>HL7 SAIF ECCF for </a:t>
            </a:r>
            <a:br>
              <a:rPr lang="en-US" dirty="0"/>
            </a:br>
            <a:r>
              <a:rPr lang="en-US" dirty="0"/>
              <a:t>RDAM (SOLOR, FHIM, CIMI, EHR-S FM) </a:t>
            </a:r>
            <a:endParaRPr lang="en-US" dirty="0">
              <a:latin typeface="Arial Narrow" panose="020B0606020202030204" pitchFamily="34" charset="0"/>
            </a:endParaRPr>
          </a:p>
        </p:txBody>
      </p:sp>
      <p:sp>
        <p:nvSpPr>
          <p:cNvPr id="33" name="TextBox 32"/>
          <p:cNvSpPr txBox="1"/>
          <p:nvPr/>
        </p:nvSpPr>
        <p:spPr>
          <a:xfrm>
            <a:off x="28303" y="6582589"/>
            <a:ext cx="1267097" cy="276999"/>
          </a:xfrm>
          <a:prstGeom prst="rect">
            <a:avLst/>
          </a:prstGeom>
          <a:noFill/>
        </p:spPr>
        <p:txBody>
          <a:bodyPr wrap="square" rtlCol="0">
            <a:spAutoFit/>
          </a:bodyPr>
          <a:lstStyle/>
          <a:p>
            <a:r>
              <a:rPr lang="en-US" sz="1200" dirty="0">
                <a:latin typeface="Arial Narrow" panose="020B0606020202030204" pitchFamily="34" charset="0"/>
              </a:rPr>
              <a:t>See Notes Page</a:t>
            </a:r>
            <a:endParaRPr lang="en-US" altLang="en-US" sz="1200" dirty="0">
              <a:latin typeface="Arial Narrow" panose="020B0606020202030204" pitchFamily="34" charset="0"/>
              <a:ea typeface="MS PGothic" pitchFamily="34" charset="-128"/>
            </a:endParaRPr>
          </a:p>
        </p:txBody>
      </p:sp>
      <p:sp>
        <p:nvSpPr>
          <p:cNvPr id="34" name="Slide Number Placeholder 2"/>
          <p:cNvSpPr>
            <a:spLocks noGrp="1"/>
          </p:cNvSpPr>
          <p:nvPr>
            <p:ph type="sldNum" sz="quarter" idx="4294967295"/>
          </p:nvPr>
        </p:nvSpPr>
        <p:spPr>
          <a:xfrm>
            <a:off x="7010400" y="6538526"/>
            <a:ext cx="2133600" cy="321062"/>
          </a:xfrm>
        </p:spPr>
        <p:txBody>
          <a:bodyPr/>
          <a:lstStyle/>
          <a:p>
            <a:pPr fontAlgn="base">
              <a:spcBef>
                <a:spcPct val="0"/>
              </a:spcBef>
              <a:spcAft>
                <a:spcPct val="0"/>
              </a:spcAft>
            </a:pPr>
            <a:fld id="{41031DCC-A264-46BE-A1C1-C5ACB901849B}" type="slidenum">
              <a:rPr lang="en-US" altLang="en-US" smtClean="0">
                <a:latin typeface="Arial Narrow" panose="020B0606020202030204" pitchFamily="34" charset="0"/>
                <a:ea typeface="MS PGothic" pitchFamily="34" charset="-128"/>
              </a:rPr>
              <a:pPr fontAlgn="base">
                <a:spcBef>
                  <a:spcPct val="0"/>
                </a:spcBef>
                <a:spcAft>
                  <a:spcPct val="0"/>
                </a:spcAft>
              </a:pPr>
              <a:t>13</a:t>
            </a:fld>
            <a:endParaRPr lang="en-US" altLang="en-US" dirty="0">
              <a:latin typeface="Arial Narrow" panose="020B0606020202030204" pitchFamily="34" charset="0"/>
              <a:ea typeface="MS PGothic" pitchFamily="34" charset="-128"/>
            </a:endParaRPr>
          </a:p>
        </p:txBody>
      </p:sp>
      <p:pic>
        <p:nvPicPr>
          <p:cNvPr id="2050" name="Picture 2" descr="Machine generated alternative text:&#10;Subject &#10;Specification &#10;CIM Conceptual &#10;Computation &#10;Independent Model &#10;PIM Logical &#10;Platform &#10;Independent Model &#10;PSM Implementable &#10;Platfom Specific &#10;Model &#10;VIEWPOINT &#10;nterprise &#10;Information &#10;Computation &#10;ng.neenn &#10;echnology &#10;Enterprise &#10;Business &#10;Viewpoint &#10;EHR.S FM &#10;use Cases &#10;Scenarios &#10;Storyboards &#10;ROAM &#10;Mapping &#10;Transactions &#10;DEFINES &#10;Information &#10;Viewpoint &#10;FHIM.CIMI BMM &#10;SOLOR Concepts &#10;Statement &#10;Models &#10;Data Bases &#10;Com putation &#10;Viewpoint &#10;SOLOR Descriptive &#10;Logic Expressions &#10;plem en tation &#10;Guides &#10;Software Scripts, &#10;Services and APIs &#10;Enginæring &#10;Viewpoint &#10;Knowledge Based &#10;System s &#10;Assertional &#10;Knowledge &#10;STAMP CM &#10;EHR Platforms &#10;and Components &#10;system context and data sharing requirements and standards &#10;data required bythe system using static, invariant, and dymamic schemas &#10;Components and services functional s m architectural model &amp; APIs &#10;required systems infrastructure &#10;NOT SHOWN VSAC, ermSpace, OntoSer,.er, MDHT, SHR. Penrad, Cognative ">
            <a:extLst>
              <a:ext uri="{FF2B5EF4-FFF2-40B4-BE49-F238E27FC236}">
                <a16:creationId xmlns:a16="http://schemas.microsoft.com/office/drawing/2014/main" id="{F3F0C231-B708-48A8-AB18-424DAB789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3" y="0"/>
            <a:ext cx="90873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6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00ADC1-9E1F-4BCD-9F0E-48929140333B}"/>
              </a:ext>
            </a:extLst>
          </p:cNvPr>
          <p:cNvSpPr>
            <a:spLocks noGrp="1"/>
          </p:cNvSpPr>
          <p:nvPr>
            <p:ph type="title"/>
          </p:nvPr>
        </p:nvSpPr>
        <p:spPr/>
        <p:txBody>
          <a:bodyPr/>
          <a:lstStyle/>
          <a:p>
            <a:r>
              <a:rPr lang="en-US" dirty="0"/>
              <a:t>REFERENCES</a:t>
            </a:r>
          </a:p>
        </p:txBody>
      </p:sp>
      <p:sp>
        <p:nvSpPr>
          <p:cNvPr id="4" name="TextBox 3">
            <a:extLst>
              <a:ext uri="{FF2B5EF4-FFF2-40B4-BE49-F238E27FC236}">
                <a16:creationId xmlns:a16="http://schemas.microsoft.com/office/drawing/2014/main" id="{214FCCE6-1FAF-4592-9FD4-702A772C8D05}"/>
              </a:ext>
            </a:extLst>
          </p:cNvPr>
          <p:cNvSpPr txBox="1"/>
          <p:nvPr/>
        </p:nvSpPr>
        <p:spPr>
          <a:xfrm>
            <a:off x="152400" y="1073289"/>
            <a:ext cx="8763000" cy="5632311"/>
          </a:xfrm>
          <a:prstGeom prst="rect">
            <a:avLst/>
          </a:prstGeom>
          <a:noFill/>
        </p:spPr>
        <p:txBody>
          <a:bodyPr wrap="square" rtlCol="0">
            <a:spAutoFit/>
          </a:bodyPr>
          <a:lstStyle/>
          <a:p>
            <a:pPr marL="342900" indent="-342900" fontAlgn="ctr">
              <a:spcBef>
                <a:spcPts val="600"/>
              </a:spcBef>
              <a:buFont typeface="+mj-lt"/>
              <a:buAutoNum type="arabicPeriod"/>
            </a:pPr>
            <a:r>
              <a:rPr lang="en-US" sz="2000" dirty="0">
                <a:latin typeface="Arial Narrow" panose="020B0606020202030204" pitchFamily="34" charset="0"/>
              </a:rPr>
              <a:t>HL7 EHR System Functional Model (EHR-S FM) R2 </a:t>
            </a:r>
            <a:r>
              <a:rPr lang="en-US" sz="2000" dirty="0">
                <a:latin typeface="Arial Narrow" panose="020B0606020202030204" pitchFamily="34" charset="0"/>
                <a:hlinkClick r:id="rId3"/>
              </a:rPr>
              <a:t>http://www.hl7.org/implement/standards/product_brief.cfm?product_id=269</a:t>
            </a:r>
            <a:endParaRPr lang="en-US" sz="2000" dirty="0">
              <a:latin typeface="Arial Narrow" panose="020B0606020202030204" pitchFamily="34" charset="0"/>
            </a:endParaRPr>
          </a:p>
          <a:p>
            <a:pPr marL="342900" indent="-342900" fontAlgn="ctr">
              <a:spcBef>
                <a:spcPts val="600"/>
              </a:spcBef>
              <a:buFont typeface="+mj-lt"/>
              <a:buAutoNum type="arabicPeriod"/>
            </a:pPr>
            <a:r>
              <a:rPr lang="en-US" sz="2000" dirty="0">
                <a:latin typeface="Arial Narrow" panose="020B0606020202030204" pitchFamily="34" charset="0"/>
              </a:rPr>
              <a:t>Federal Health Information Model (FHIM) Immunization Domain Model </a:t>
            </a:r>
            <a:r>
              <a:rPr lang="en-US" sz="2000" dirty="0">
                <a:latin typeface="Arial Narrow" panose="020B0606020202030204" pitchFamily="34" charset="0"/>
                <a:hlinkClick r:id="rId4"/>
              </a:rPr>
              <a:t>http://www.fhims.org/content/_420A62FD03B64295E8200076-content.html </a:t>
            </a:r>
            <a:endParaRPr lang="en-US" sz="2000" dirty="0">
              <a:latin typeface="Arial Narrow" panose="020B0606020202030204" pitchFamily="34" charset="0"/>
            </a:endParaRPr>
          </a:p>
          <a:p>
            <a:pPr marL="342900" indent="-342900" fontAlgn="ctr">
              <a:spcBef>
                <a:spcPts val="600"/>
              </a:spcBef>
              <a:buFont typeface="+mj-lt"/>
              <a:buAutoNum type="arabicPeriod"/>
            </a:pPr>
            <a:r>
              <a:rPr lang="en-US" sz="2000" dirty="0">
                <a:latin typeface="Arial Narrow" panose="020B0606020202030204" pitchFamily="34" charset="0"/>
              </a:rPr>
              <a:t>Immunization Functional Profile Mapping Spread Sheet </a:t>
            </a:r>
            <a:r>
              <a:rPr lang="en-US" sz="2000" dirty="0">
                <a:latin typeface="Arial Narrow" panose="020B0606020202030204" pitchFamily="34" charset="0"/>
                <a:hlinkClick r:id="rId5"/>
              </a:rPr>
              <a:t>http://wiki.hl7.org/index.php?title=EHR_Immunization_Functional_Profile</a:t>
            </a:r>
            <a:endParaRPr lang="en-US" sz="2000" dirty="0">
              <a:latin typeface="Arial Narrow" panose="020B0606020202030204" pitchFamily="34" charset="0"/>
            </a:endParaRPr>
          </a:p>
          <a:p>
            <a:pPr marL="342900" indent="-342900" fontAlgn="ctr">
              <a:spcBef>
                <a:spcPts val="600"/>
              </a:spcBef>
              <a:buFont typeface="+mj-lt"/>
              <a:buAutoNum type="arabicPeriod"/>
            </a:pPr>
            <a:r>
              <a:rPr lang="en-US" sz="2000" dirty="0">
                <a:latin typeface="Arial Narrow" panose="020B0606020202030204" pitchFamily="34" charset="0"/>
              </a:rPr>
              <a:t>Solving the Modeling Dilemma as a Foundation for Interoperability by Berndt </a:t>
            </a:r>
            <a:r>
              <a:rPr lang="en-US" sz="2000" dirty="0" err="1">
                <a:latin typeface="Arial Narrow" panose="020B0606020202030204" pitchFamily="34" charset="0"/>
              </a:rPr>
              <a:t>Blobel</a:t>
            </a:r>
            <a:r>
              <a:rPr lang="en-US" sz="2000" dirty="0">
                <a:latin typeface="Arial Narrow" panose="020B0606020202030204" pitchFamily="34" charset="0"/>
              </a:rPr>
              <a:t> and Frank Oemig, Intl.  HL7 Interop Conference (IHIC) 2018 in Portsmouth, UK. </a:t>
            </a:r>
            <a:r>
              <a:rPr lang="en-US" sz="2000" dirty="0">
                <a:latin typeface="Arial Narrow" panose="020B0606020202030204" pitchFamily="34" charset="0"/>
                <a:hlinkClick r:id="rId6"/>
              </a:rPr>
              <a:t>https://www.ejbi.org/abstract/solving-the-modeling-dilemma-as-a-foundation-for-interoperability-4614.html</a:t>
            </a:r>
            <a:endParaRPr lang="en-US" sz="2000" dirty="0">
              <a:latin typeface="Arial Narrow" panose="020B0606020202030204" pitchFamily="34" charset="0"/>
            </a:endParaRPr>
          </a:p>
          <a:p>
            <a:pPr marL="342900" indent="-342900" fontAlgn="ctr">
              <a:spcBef>
                <a:spcPts val="600"/>
              </a:spcBef>
              <a:buFont typeface="+mj-lt"/>
              <a:buAutoNum type="arabicPeriod"/>
            </a:pPr>
            <a:r>
              <a:rPr lang="en-US" sz="2000" dirty="0">
                <a:latin typeface="Arial Narrow" panose="020B0606020202030204" pitchFamily="34" charset="0"/>
              </a:rPr>
              <a:t>CIMI Detailed Clinical Models </a:t>
            </a:r>
            <a:r>
              <a:rPr lang="en-US" sz="2000" dirty="0">
                <a:latin typeface="Arial Narrow" panose="020B0606020202030204" pitchFamily="34" charset="0"/>
                <a:hlinkClick r:id="rId7"/>
              </a:rPr>
              <a:t>https://CIMI.HL7.org</a:t>
            </a:r>
            <a:endParaRPr lang="en-US" sz="2000" dirty="0">
              <a:latin typeface="Arial Narrow" panose="020B0606020202030204" pitchFamily="34" charset="0"/>
            </a:endParaRPr>
          </a:p>
          <a:p>
            <a:pPr marL="342900" indent="-342900" fontAlgn="ctr">
              <a:spcBef>
                <a:spcPts val="600"/>
              </a:spcBef>
              <a:buFont typeface="+mj-lt"/>
              <a:buAutoNum type="arabicPeriod"/>
            </a:pPr>
            <a:r>
              <a:rPr lang="en-US" sz="2000" dirty="0">
                <a:latin typeface="Arial Narrow" panose="020B0606020202030204" pitchFamily="34" charset="0"/>
              </a:rPr>
              <a:t>FHIR Immunization Resources </a:t>
            </a:r>
            <a:r>
              <a:rPr lang="en-US" sz="2000" dirty="0">
                <a:latin typeface="Arial Narrow" panose="020B0606020202030204" pitchFamily="34" charset="0"/>
                <a:hlinkClick r:id="rId8"/>
              </a:rPr>
              <a:t>https://www.hl7.org/fhir/immunization.html</a:t>
            </a:r>
            <a:endParaRPr lang="en-US" sz="2000" dirty="0">
              <a:latin typeface="Arial Narrow" panose="020B0606020202030204" pitchFamily="34" charset="0"/>
            </a:endParaRPr>
          </a:p>
          <a:p>
            <a:pPr marL="342900" indent="-342900" fontAlgn="ctr">
              <a:spcBef>
                <a:spcPts val="600"/>
              </a:spcBef>
              <a:buFont typeface="+mj-lt"/>
              <a:buAutoNum type="arabicPeriod"/>
            </a:pPr>
            <a:r>
              <a:rPr lang="en-US" sz="2000" dirty="0">
                <a:latin typeface="Arial Narrow" panose="020B0606020202030204" pitchFamily="34" charset="0"/>
              </a:rPr>
              <a:t>HL7 May 2018 Newsletter Article </a:t>
            </a:r>
            <a:r>
              <a:rPr lang="en-US" sz="2000" dirty="0">
                <a:latin typeface="Arial Narrow" panose="020B0606020202030204" pitchFamily="34" charset="0"/>
                <a:hlinkClick r:id="rId9"/>
              </a:rPr>
              <a:t>http://www.hl7.org/documentcenter/public/newsletters/HL7_NEWS_20180523.pdf</a:t>
            </a:r>
            <a:endParaRPr lang="en-US" sz="2000" dirty="0">
              <a:latin typeface="Arial Narrow" panose="020B0606020202030204" pitchFamily="34" charset="0"/>
            </a:endParaRPr>
          </a:p>
          <a:p>
            <a:pPr marL="342900" indent="-342900" fontAlgn="ctr">
              <a:spcBef>
                <a:spcPts val="600"/>
              </a:spcBef>
              <a:buFont typeface="+mj-lt"/>
              <a:buAutoNum type="arabicPeriod"/>
            </a:pPr>
            <a:r>
              <a:rPr lang="en-US" sz="2000" dirty="0">
                <a:latin typeface="Arial Narrow" panose="020B0606020202030204" pitchFamily="34" charset="0"/>
              </a:rPr>
              <a:t>QI-Core IG </a:t>
            </a:r>
            <a:r>
              <a:rPr lang="en-US" sz="2000" dirty="0">
                <a:latin typeface="Arial Narrow" panose="020B0606020202030204" pitchFamily="34" charset="0"/>
                <a:hlinkClick r:id="rId10"/>
              </a:rPr>
              <a:t>http://hl7.org/FHIR/us/qicore/2016Sep/index.html</a:t>
            </a:r>
            <a:endParaRPr lang="en-US" sz="2000" dirty="0">
              <a:latin typeface="Arial Narrow" panose="020B0606020202030204" pitchFamily="34" charset="0"/>
            </a:endParaRPr>
          </a:p>
          <a:p>
            <a:pPr marL="342900" indent="-342900">
              <a:spcBef>
                <a:spcPts val="600"/>
              </a:spcBef>
              <a:buFont typeface="+mj-lt"/>
              <a:buAutoNum type="arabicPeriod"/>
            </a:pPr>
            <a:endParaRPr lang="en-US" sz="2000" dirty="0">
              <a:latin typeface="Arial Narrow" panose="020B0606020202030204" pitchFamily="34" charset="0"/>
            </a:endParaRPr>
          </a:p>
        </p:txBody>
      </p:sp>
    </p:spTree>
    <p:extLst>
      <p:ext uri="{BB962C8B-B14F-4D97-AF65-F5344CB8AC3E}">
        <p14:creationId xmlns:p14="http://schemas.microsoft.com/office/powerpoint/2010/main" val="251197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(Status)</a:t>
            </a:r>
            <a:br>
              <a:rPr lang="en-US" dirty="0"/>
            </a:br>
            <a:r>
              <a:rPr lang="en-US" sz="1800" dirty="0">
                <a:latin typeface="Arial Narrow" panose="020B0606020202030204" pitchFamily="34" charset="0"/>
              </a:rPr>
              <a:t>HL7 Reference Domain Analysis Model (RDAM) Mapping Project Number #1413</a:t>
            </a:r>
            <a:endParaRPr lang="en-US" dirty="0"/>
          </a:p>
        </p:txBody>
      </p:sp>
      <p:sp>
        <p:nvSpPr>
          <p:cNvPr id="3" name="Content Placeholder 2"/>
          <p:cNvSpPr>
            <a:spLocks noGrp="1"/>
          </p:cNvSpPr>
          <p:nvPr>
            <p:ph idx="1"/>
          </p:nvPr>
        </p:nvSpPr>
        <p:spPr>
          <a:xfrm>
            <a:off x="152400" y="1295400"/>
            <a:ext cx="8839200" cy="5562600"/>
          </a:xfrm>
        </p:spPr>
        <p:txBody>
          <a:bodyPr/>
          <a:lstStyle/>
          <a:p>
            <a:pPr marL="0" indent="0" algn="ctr">
              <a:lnSpc>
                <a:spcPct val="150000"/>
              </a:lnSpc>
              <a:buNone/>
            </a:pPr>
            <a:r>
              <a:rPr lang="en-US" i="1" dirty="0">
                <a:latin typeface="Arial Narrow" panose="020B0606020202030204" pitchFamily="34" charset="0"/>
              </a:rPr>
              <a:t>This brief is a discussion baseline for the SEP19 HL7 WG meeting.</a:t>
            </a:r>
            <a:endParaRPr lang="en-US" dirty="0">
              <a:latin typeface="Arial Narrow" panose="020B0606020202030204" pitchFamily="34" charset="0"/>
            </a:endParaRPr>
          </a:p>
          <a:p>
            <a:pPr marL="457200" indent="-457200">
              <a:lnSpc>
                <a:spcPct val="150000"/>
              </a:lnSpc>
              <a:buFont typeface="+mj-lt"/>
              <a:buAutoNum type="arabicPeriod"/>
            </a:pPr>
            <a:r>
              <a:rPr lang="en-US" dirty="0">
                <a:latin typeface="Arial Narrow" panose="020B0606020202030204" pitchFamily="34" charset="0"/>
              </a:rPr>
              <a:t>The RDAM project #1413 is scoped to map the EHR-S FM to FHIM. </a:t>
            </a:r>
          </a:p>
          <a:p>
            <a:pPr marL="457200" indent="-457200">
              <a:lnSpc>
                <a:spcPct val="150000"/>
              </a:lnSpc>
              <a:buFont typeface="+mj-lt"/>
              <a:buAutoNum type="arabicPeriod"/>
            </a:pPr>
            <a:r>
              <a:rPr lang="en-US" dirty="0">
                <a:latin typeface="Arial Narrow" panose="020B0606020202030204" pitchFamily="34" charset="0"/>
              </a:rPr>
              <a:t>For Sep2018, the EHR-S FM immunization profile was mapped to FHIM</a:t>
            </a:r>
          </a:p>
          <a:p>
            <a:pPr lvl="1">
              <a:lnSpc>
                <a:spcPct val="150000"/>
              </a:lnSpc>
              <a:buFont typeface="Arial" panose="020B0604020202020204" pitchFamily="34" charset="0"/>
              <a:buChar char="•"/>
            </a:pPr>
            <a:r>
              <a:rPr lang="en-US" dirty="0">
                <a:latin typeface="Arial Narrow" panose="020B0606020202030204" pitchFamily="34" charset="0"/>
              </a:rPr>
              <a:t>demonstrating the mapping process and </a:t>
            </a:r>
          </a:p>
          <a:p>
            <a:pPr lvl="1">
              <a:lnSpc>
                <a:spcPct val="150000"/>
              </a:lnSpc>
              <a:buFont typeface="Arial" panose="020B0604020202020204" pitchFamily="34" charset="0"/>
              <a:buChar char="•"/>
            </a:pPr>
            <a:r>
              <a:rPr lang="en-US" dirty="0">
                <a:latin typeface="Arial Narrow" panose="020B0606020202030204" pitchFamily="34" charset="0"/>
              </a:rPr>
              <a:t>producing an object-oriented logical information model (LIM) </a:t>
            </a:r>
          </a:p>
          <a:p>
            <a:pPr lvl="1">
              <a:lnSpc>
                <a:spcPct val="150000"/>
              </a:lnSpc>
              <a:buFont typeface="Arial" panose="020B0604020202020204" pitchFamily="34" charset="0"/>
              <a:buChar char="•"/>
            </a:pPr>
            <a:r>
              <a:rPr lang="en-US" dirty="0">
                <a:latin typeface="Arial Narrow" panose="020B0606020202030204" pitchFamily="34" charset="0"/>
              </a:rPr>
              <a:t>The OO LIM is a precursor to a Service Oriented Architecture (SOA) suitable for</a:t>
            </a:r>
          </a:p>
          <a:p>
            <a:pPr lvl="2">
              <a:lnSpc>
                <a:spcPct val="150000"/>
              </a:lnSpc>
              <a:buFont typeface="Wingdings" panose="05000000000000000000" pitchFamily="2" charset="2"/>
              <a:buChar char="§"/>
            </a:pPr>
            <a:r>
              <a:rPr lang="en-US" dirty="0">
                <a:latin typeface="Arial Narrow" panose="020B0606020202030204" pitchFamily="34" charset="0"/>
              </a:rPr>
              <a:t>federated Healthcare Information Networks (HINs), such as the TEFCA RCE QHINs. </a:t>
            </a:r>
          </a:p>
          <a:p>
            <a:pPr lvl="1">
              <a:lnSpc>
                <a:spcPct val="150000"/>
              </a:lnSpc>
              <a:buFont typeface="Arial" panose="020B0604020202020204" pitchFamily="34" charset="0"/>
              <a:buChar char="•"/>
            </a:pPr>
            <a:r>
              <a:rPr lang="en-US" dirty="0">
                <a:latin typeface="Arial Narrow" panose="020B0606020202030204" pitchFamily="34" charset="0"/>
              </a:rPr>
              <a:t>The potential value proposition of CIMI-compliant (FHIM, CQF, CIMI-BMM, SOLOR)  SOA is consistency, requirements traceability and improved computable semantic interoperability across HINs.  </a:t>
            </a:r>
          </a:p>
        </p:txBody>
      </p:sp>
      <p:sp>
        <p:nvSpPr>
          <p:cNvPr id="4" name="Slide Number Placeholder 3"/>
          <p:cNvSpPr>
            <a:spLocks noGrp="1"/>
          </p:cNvSpPr>
          <p:nvPr>
            <p:ph type="sldNum" sz="quarter" idx="12"/>
          </p:nvPr>
        </p:nvSpPr>
        <p:spPr/>
        <p:txBody>
          <a:bodyPr/>
          <a:lstStyle/>
          <a:p>
            <a:fld id="{1AD1157B-4E11-4BBA-B398-71C0F40116DB}" type="slidenum">
              <a:rPr lang="en-US" smtClean="0"/>
              <a:t>2</a:t>
            </a:fld>
            <a:endParaRPr lang="en-US"/>
          </a:p>
        </p:txBody>
      </p:sp>
    </p:spTree>
    <p:extLst>
      <p:ext uri="{BB962C8B-B14F-4D97-AF65-F5344CB8AC3E}">
        <p14:creationId xmlns:p14="http://schemas.microsoft.com/office/powerpoint/2010/main" val="198661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(Lessons Learned)</a:t>
            </a:r>
            <a:br>
              <a:rPr lang="en-US" dirty="0"/>
            </a:br>
            <a:r>
              <a:rPr lang="en-US" sz="1800" dirty="0">
                <a:latin typeface="Arial Narrow" panose="020B0606020202030204" pitchFamily="34" charset="0"/>
              </a:rPr>
              <a:t>HL7 Reference Domain Analysis Model (RDAM) Mapping Project Number #1413</a:t>
            </a:r>
            <a:endParaRPr lang="en-US" dirty="0"/>
          </a:p>
        </p:txBody>
      </p:sp>
      <p:sp>
        <p:nvSpPr>
          <p:cNvPr id="3" name="Content Placeholder 2"/>
          <p:cNvSpPr>
            <a:spLocks noGrp="1"/>
          </p:cNvSpPr>
          <p:nvPr>
            <p:ph idx="1"/>
          </p:nvPr>
        </p:nvSpPr>
        <p:spPr>
          <a:xfrm>
            <a:off x="152400" y="1066800"/>
            <a:ext cx="8839200" cy="5715000"/>
          </a:xfrm>
        </p:spPr>
        <p:txBody>
          <a:bodyPr/>
          <a:lstStyle/>
          <a:p>
            <a:pPr>
              <a:lnSpc>
                <a:spcPct val="125000"/>
              </a:lnSpc>
            </a:pPr>
            <a:r>
              <a:rPr lang="en-US" dirty="0">
                <a:latin typeface="Arial Narrow" panose="020B0606020202030204" pitchFamily="34" charset="0"/>
              </a:rPr>
              <a:t>The RDAM project fits within the emerging CIMI methodology's "happy path"; where the CIMI value proposition is consistency and requirements traceability across implementations.  </a:t>
            </a:r>
          </a:p>
          <a:p>
            <a:pPr>
              <a:lnSpc>
                <a:spcPct val="125000"/>
              </a:lnSpc>
            </a:pPr>
            <a:r>
              <a:rPr lang="en-US" dirty="0">
                <a:latin typeface="Arial Narrow" panose="020B0606020202030204" pitchFamily="34" charset="0"/>
              </a:rPr>
              <a:t>Based on recent WG peer review feedback, a conclusion section was added. It presents the pragmatic </a:t>
            </a:r>
            <a:r>
              <a:rPr lang="en-US" i="1" dirty="0">
                <a:latin typeface="Arial Narrow" panose="020B0606020202030204" pitchFamily="34" charset="0"/>
              </a:rPr>
              <a:t>"Interoperability Conundrum</a:t>
            </a:r>
            <a:r>
              <a:rPr lang="en-US" dirty="0">
                <a:latin typeface="Arial Narrow" panose="020B0606020202030204" pitchFamily="34" charset="0"/>
              </a:rPr>
              <a:t>" lesson learned of immutable inconsistencies across standards; where, data (granularity, pre/post coordination, types, value/code sets, metadata) variations negatively impact Healthcare IT value (patient safety, care quality, cost). </a:t>
            </a:r>
          </a:p>
          <a:p>
            <a:pPr>
              <a:lnSpc>
                <a:spcPct val="125000"/>
              </a:lnSpc>
            </a:pPr>
            <a:r>
              <a:rPr lang="en-US" dirty="0">
                <a:latin typeface="Arial Narrow" panose="020B0606020202030204" pitchFamily="34" charset="0"/>
              </a:rPr>
              <a:t>SOLOR has the potential to improve this situation. </a:t>
            </a:r>
          </a:p>
        </p:txBody>
      </p:sp>
      <p:sp>
        <p:nvSpPr>
          <p:cNvPr id="4" name="Slide Number Placeholder 3"/>
          <p:cNvSpPr>
            <a:spLocks noGrp="1"/>
          </p:cNvSpPr>
          <p:nvPr>
            <p:ph type="sldNum" sz="quarter" idx="12"/>
          </p:nvPr>
        </p:nvSpPr>
        <p:spPr/>
        <p:txBody>
          <a:bodyPr/>
          <a:lstStyle/>
          <a:p>
            <a:fld id="{1AD1157B-4E11-4BBA-B398-71C0F40116DB}" type="slidenum">
              <a:rPr lang="en-US" smtClean="0"/>
              <a:t>3</a:t>
            </a:fld>
            <a:endParaRPr lang="en-US"/>
          </a:p>
        </p:txBody>
      </p:sp>
    </p:spTree>
    <p:extLst>
      <p:ext uri="{BB962C8B-B14F-4D97-AF65-F5344CB8AC3E}">
        <p14:creationId xmlns:p14="http://schemas.microsoft.com/office/powerpoint/2010/main" val="343595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(Recommendations)</a:t>
            </a:r>
            <a:br>
              <a:rPr lang="en-US" dirty="0"/>
            </a:br>
            <a:r>
              <a:rPr lang="en-US" sz="1800" dirty="0">
                <a:latin typeface="Arial Narrow" panose="020B0606020202030204" pitchFamily="34" charset="0"/>
              </a:rPr>
              <a:t>HL7 Reference Domain Analysis Model (RDAM) Mapping Project Number #1413</a:t>
            </a:r>
            <a:endParaRPr lang="en-US" dirty="0"/>
          </a:p>
        </p:txBody>
      </p:sp>
      <p:sp>
        <p:nvSpPr>
          <p:cNvPr id="3" name="Content Placeholder 2"/>
          <p:cNvSpPr>
            <a:spLocks noGrp="1"/>
          </p:cNvSpPr>
          <p:nvPr>
            <p:ph idx="1"/>
          </p:nvPr>
        </p:nvSpPr>
        <p:spPr>
          <a:xfrm>
            <a:off x="152400" y="1066800"/>
            <a:ext cx="8915400" cy="5715000"/>
          </a:xfrm>
        </p:spPr>
        <p:txBody>
          <a:bodyPr/>
          <a:lstStyle/>
          <a:p>
            <a:pPr marL="0" indent="0">
              <a:lnSpc>
                <a:spcPct val="125000"/>
              </a:lnSpc>
              <a:buNone/>
            </a:pPr>
            <a:r>
              <a:rPr lang="en-US" dirty="0">
                <a:latin typeface="Arial Narrow" panose="020B0606020202030204" pitchFamily="34" charset="0"/>
              </a:rPr>
              <a:t>The recommended HL7 Sep18 WG discussion questions are:  </a:t>
            </a:r>
          </a:p>
          <a:p>
            <a:pPr marL="457200" indent="-457200">
              <a:lnSpc>
                <a:spcPct val="125000"/>
              </a:lnSpc>
              <a:buFont typeface="+mj-lt"/>
              <a:buAutoNum type="arabicPeriod"/>
            </a:pPr>
            <a:r>
              <a:rPr lang="en-US" dirty="0">
                <a:latin typeface="Arial Narrow" panose="020B0606020202030204" pitchFamily="34" charset="0"/>
              </a:rPr>
              <a:t>How do we operationalize the emerging CIMI-compliant (strategy, technologies, methodology, tools, value proposition) to meet "CIMI's mission to improve the </a:t>
            </a:r>
            <a:r>
              <a:rPr lang="en-US" u="sng" dirty="0">
                <a:latin typeface="Arial Narrow" panose="020B0606020202030204" pitchFamily="34" charset="0"/>
              </a:rPr>
              <a:t>interoperability</a:t>
            </a:r>
            <a:r>
              <a:rPr lang="en-US" dirty="0">
                <a:latin typeface="Arial Narrow" panose="020B0606020202030204" pitchFamily="34" charset="0"/>
              </a:rPr>
              <a:t> of healthcare systems through shared </a:t>
            </a:r>
            <a:r>
              <a:rPr lang="en-US" u="sng" dirty="0">
                <a:latin typeface="Arial Narrow" panose="020B0606020202030204" pitchFamily="34" charset="0"/>
              </a:rPr>
              <a:t>implementable</a:t>
            </a:r>
            <a:r>
              <a:rPr lang="en-US" dirty="0">
                <a:latin typeface="Arial Narrow" panose="020B0606020202030204" pitchFamily="34" charset="0"/>
              </a:rPr>
              <a:t> clinical information models. </a:t>
            </a:r>
          </a:p>
          <a:p>
            <a:pPr marL="857250" lvl="1" indent="-457200">
              <a:lnSpc>
                <a:spcPct val="125000"/>
              </a:lnSpc>
            </a:pPr>
            <a:r>
              <a:rPr lang="en-US" dirty="0">
                <a:latin typeface="Arial Narrow" panose="020B0606020202030204" pitchFamily="34" charset="0"/>
              </a:rPr>
              <a:t>(A single curated collection.)"? … </a:t>
            </a:r>
          </a:p>
          <a:p>
            <a:pPr marL="857250" lvl="1" indent="-457200">
              <a:lnSpc>
                <a:spcPct val="125000"/>
              </a:lnSpc>
            </a:pPr>
            <a:r>
              <a:rPr lang="en-US" dirty="0">
                <a:latin typeface="Arial Narrow" panose="020B0606020202030204" pitchFamily="34" charset="0"/>
              </a:rPr>
              <a:t>Currently, a CIMI-compliance tooling oxymoron, e.g., CIMI-compliant DCMs, CQMs and KNARTS </a:t>
            </a:r>
            <a:r>
              <a:rPr lang="en-US" u="sng" dirty="0">
                <a:latin typeface="Arial Narrow" panose="020B0606020202030204" pitchFamily="34" charset="0"/>
              </a:rPr>
              <a:t>mapped</a:t>
            </a:r>
            <a:r>
              <a:rPr lang="en-US" dirty="0">
                <a:latin typeface="Arial Narrow" panose="020B0606020202030204" pitchFamily="34" charset="0"/>
              </a:rPr>
              <a:t> to FHIR, C-CDA and V2 compliant implementation guides, using </a:t>
            </a:r>
            <a:r>
              <a:rPr lang="en-US" u="sng" dirty="0">
                <a:latin typeface="Arial Narrow" panose="020B0606020202030204" pitchFamily="34" charset="0"/>
              </a:rPr>
              <a:t>non-bidirectional</a:t>
            </a:r>
            <a:r>
              <a:rPr lang="en-US" dirty="0">
                <a:latin typeface="Arial Narrow" panose="020B0606020202030204" pitchFamily="34" charset="0"/>
              </a:rPr>
              <a:t> mappings.  </a:t>
            </a:r>
          </a:p>
          <a:p>
            <a:pPr marL="457200" indent="-457200">
              <a:lnSpc>
                <a:spcPct val="125000"/>
              </a:lnSpc>
              <a:buFont typeface="+mj-lt"/>
              <a:buAutoNum type="arabicPeriod"/>
            </a:pPr>
            <a:r>
              <a:rPr lang="en-US" dirty="0">
                <a:latin typeface="Arial Narrow" panose="020B0606020202030204" pitchFamily="34" charset="0"/>
              </a:rPr>
              <a:t>Considering the interoperability conundrum, what CIMI-BMM modifications are sufficient for efficient and effective CIMI-compliant tooling to generate semantically interoperable V2, FHIR, C-CDA, NIEM, etc.? </a:t>
            </a:r>
          </a:p>
        </p:txBody>
      </p:sp>
      <p:sp>
        <p:nvSpPr>
          <p:cNvPr id="4" name="Slide Number Placeholder 3"/>
          <p:cNvSpPr>
            <a:spLocks noGrp="1"/>
          </p:cNvSpPr>
          <p:nvPr>
            <p:ph type="sldNum" sz="quarter" idx="12"/>
          </p:nvPr>
        </p:nvSpPr>
        <p:spPr/>
        <p:txBody>
          <a:bodyPr/>
          <a:lstStyle/>
          <a:p>
            <a:fld id="{1AD1157B-4E11-4BBA-B398-71C0F40116DB}" type="slidenum">
              <a:rPr lang="en-US" smtClean="0"/>
              <a:t>4</a:t>
            </a:fld>
            <a:endParaRPr lang="en-US"/>
          </a:p>
        </p:txBody>
      </p:sp>
    </p:spTree>
    <p:extLst>
      <p:ext uri="{BB962C8B-B14F-4D97-AF65-F5344CB8AC3E}">
        <p14:creationId xmlns:p14="http://schemas.microsoft.com/office/powerpoint/2010/main" val="246259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(CIMI Models)</a:t>
            </a:r>
          </a:p>
        </p:txBody>
      </p:sp>
      <p:sp>
        <p:nvSpPr>
          <p:cNvPr id="3" name="Content Placeholder 2"/>
          <p:cNvSpPr>
            <a:spLocks noGrp="1"/>
          </p:cNvSpPr>
          <p:nvPr>
            <p:ph idx="1"/>
          </p:nvPr>
        </p:nvSpPr>
        <p:spPr>
          <a:xfrm>
            <a:off x="152400" y="1295400"/>
            <a:ext cx="8839200" cy="5562600"/>
          </a:xfrm>
        </p:spPr>
        <p:txBody>
          <a:bodyPr/>
          <a:lstStyle/>
          <a:p>
            <a:pPr marL="0" indent="0" algn="just">
              <a:lnSpc>
                <a:spcPct val="125000"/>
              </a:lnSpc>
              <a:buNone/>
            </a:pPr>
            <a:r>
              <a:rPr lang="en-US" sz="1800" dirty="0">
                <a:latin typeface="Arial Narrow" panose="020B0606020202030204" pitchFamily="34" charset="0"/>
              </a:rPr>
              <a:t>CIMI-compliant (FHIM, QUICK, CIMI BMM, SOLOR, EHR-S FM)  are built on a standards foundation. </a:t>
            </a:r>
          </a:p>
          <a:p>
            <a:pPr algn="just">
              <a:lnSpc>
                <a:spcPct val="125000"/>
              </a:lnSpc>
              <a:buFont typeface="+mj-lt"/>
              <a:buAutoNum type="arabicPeriod"/>
            </a:pPr>
            <a:r>
              <a:rPr lang="en-US" sz="1800" u="sng" dirty="0">
                <a:latin typeface="Arial Narrow" panose="020B0606020202030204" pitchFamily="34" charset="0"/>
              </a:rPr>
              <a:t>CIMI BMM </a:t>
            </a:r>
            <a:r>
              <a:rPr lang="en-US" sz="1800" dirty="0">
                <a:latin typeface="Arial Narrow" panose="020B0606020202030204" pitchFamily="34" charset="0"/>
              </a:rPr>
              <a:t>is based on ISO 13606 and </a:t>
            </a:r>
          </a:p>
          <a:p>
            <a:pPr algn="just">
              <a:lnSpc>
                <a:spcPct val="125000"/>
              </a:lnSpc>
              <a:buFont typeface="+mj-lt"/>
              <a:buAutoNum type="arabicPeriod"/>
            </a:pPr>
            <a:r>
              <a:rPr lang="en-US" sz="1800" u="sng" dirty="0">
                <a:latin typeface="Arial Narrow" panose="020B0606020202030204" pitchFamily="34" charset="0"/>
              </a:rPr>
              <a:t>SOLOR is a SNOMED </a:t>
            </a:r>
            <a:r>
              <a:rPr lang="en-US" sz="1800" dirty="0">
                <a:latin typeface="Arial Narrow" panose="020B0606020202030204" pitchFamily="34" charset="0"/>
              </a:rPr>
              <a:t>extension including LOINC and </a:t>
            </a:r>
            <a:r>
              <a:rPr lang="en-US" sz="1800" dirty="0" err="1">
                <a:latin typeface="Arial Narrow" panose="020B0606020202030204" pitchFamily="34" charset="0"/>
              </a:rPr>
              <a:t>RxNorm</a:t>
            </a:r>
            <a:r>
              <a:rPr lang="en-US" sz="1800" dirty="0">
                <a:latin typeface="Arial Narrow" panose="020B0606020202030204" pitchFamily="34" charset="0"/>
              </a:rPr>
              <a:t> using EL++ descriptive logic.  </a:t>
            </a:r>
          </a:p>
          <a:p>
            <a:pPr algn="just">
              <a:lnSpc>
                <a:spcPct val="125000"/>
              </a:lnSpc>
              <a:buFont typeface="+mj-lt"/>
              <a:buAutoNum type="arabicPeriod"/>
            </a:pPr>
            <a:r>
              <a:rPr lang="en-US" sz="1800" u="sng" dirty="0">
                <a:latin typeface="Arial Narrow" panose="020B0606020202030204" pitchFamily="34" charset="0"/>
              </a:rPr>
              <a:t>QI Core / QUICK </a:t>
            </a:r>
            <a:r>
              <a:rPr lang="en-US" sz="1800" dirty="0">
                <a:latin typeface="Arial Narrow" panose="020B0606020202030204" pitchFamily="34" charset="0"/>
              </a:rPr>
              <a:t>data model and unified </a:t>
            </a:r>
            <a:r>
              <a:rPr lang="en-US" sz="1800" u="sng" dirty="0">
                <a:latin typeface="Arial Narrow" panose="020B0606020202030204" pitchFamily="34" charset="0"/>
              </a:rPr>
              <a:t>FHIR Clinical Reasoning module </a:t>
            </a:r>
            <a:r>
              <a:rPr lang="en-US" sz="1800" dirty="0">
                <a:latin typeface="Arial Narrow" panose="020B0606020202030204" pitchFamily="34" charset="0"/>
              </a:rPr>
              <a:t>(CQL (Clinical Quality Language), CQF (Clinical Quality Framework), CDS Hooks) are FHIR Standards for Trial Use (STU3 and STU4) Implementation Guides.  </a:t>
            </a:r>
          </a:p>
          <a:p>
            <a:pPr algn="just">
              <a:lnSpc>
                <a:spcPct val="125000"/>
              </a:lnSpc>
              <a:buFont typeface="+mj-lt"/>
              <a:buAutoNum type="arabicPeriod"/>
            </a:pPr>
            <a:r>
              <a:rPr lang="en-US" sz="1800" dirty="0">
                <a:latin typeface="Arial Narrow" panose="020B0606020202030204" pitchFamily="34" charset="0"/>
              </a:rPr>
              <a:t>The </a:t>
            </a:r>
            <a:r>
              <a:rPr lang="en-US" sz="1800" u="sng" dirty="0">
                <a:latin typeface="Arial Narrow" panose="020B0606020202030204" pitchFamily="34" charset="0"/>
              </a:rPr>
              <a:t>FHIR Clinical Reasoning module</a:t>
            </a:r>
            <a:r>
              <a:rPr lang="en-US" sz="1800" dirty="0">
                <a:latin typeface="Arial Narrow" panose="020B0606020202030204" pitchFamily="34" charset="0"/>
              </a:rPr>
              <a:t> provides resources and operations to enable the representation, distribution, and evaluation of clinical knowledge artifacts (KNARTs) such as clinical decision support rules, quality measures, order sets, and protocols. In addition, the reasoning module describes how expression languages can be used throughout the specification to provide dynamic capabilities. </a:t>
            </a:r>
          </a:p>
          <a:p>
            <a:pPr algn="just">
              <a:lnSpc>
                <a:spcPct val="125000"/>
              </a:lnSpc>
              <a:buFont typeface="+mj-lt"/>
              <a:buAutoNum type="arabicPeriod"/>
            </a:pPr>
            <a:r>
              <a:rPr lang="en-US" sz="1800" dirty="0">
                <a:latin typeface="Arial Narrow" panose="020B0606020202030204" pitchFamily="34" charset="0"/>
              </a:rPr>
              <a:t>FHIM has over 10 years of clinical input and standards alignment; but, has not been balloted by HL7. </a:t>
            </a:r>
          </a:p>
          <a:p>
            <a:pPr algn="just">
              <a:lnSpc>
                <a:spcPct val="125000"/>
              </a:lnSpc>
              <a:buFont typeface="+mj-lt"/>
              <a:buAutoNum type="arabicPeriod"/>
            </a:pPr>
            <a:r>
              <a:rPr lang="en-US" sz="1800" dirty="0">
                <a:latin typeface="Arial Narrow" panose="020B0606020202030204" pitchFamily="34" charset="0"/>
              </a:rPr>
              <a:t>EHR-S FM R2 is a normative HL7 and ISO standard. </a:t>
            </a:r>
          </a:p>
        </p:txBody>
      </p:sp>
      <p:sp>
        <p:nvSpPr>
          <p:cNvPr id="4" name="Slide Number Placeholder 3"/>
          <p:cNvSpPr>
            <a:spLocks noGrp="1"/>
          </p:cNvSpPr>
          <p:nvPr>
            <p:ph type="sldNum" sz="quarter" idx="12"/>
          </p:nvPr>
        </p:nvSpPr>
        <p:spPr/>
        <p:txBody>
          <a:bodyPr/>
          <a:lstStyle/>
          <a:p>
            <a:fld id="{1AD1157B-4E11-4BBA-B398-71C0F40116DB}" type="slidenum">
              <a:rPr lang="en-US" smtClean="0"/>
              <a:t>5</a:t>
            </a:fld>
            <a:endParaRPr lang="en-US"/>
          </a:p>
        </p:txBody>
      </p:sp>
    </p:spTree>
    <p:extLst>
      <p:ext uri="{BB962C8B-B14F-4D97-AF65-F5344CB8AC3E}">
        <p14:creationId xmlns:p14="http://schemas.microsoft.com/office/powerpoint/2010/main" val="388896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(Proposed Next Steps)</a:t>
            </a:r>
          </a:p>
        </p:txBody>
      </p:sp>
      <p:sp>
        <p:nvSpPr>
          <p:cNvPr id="3" name="Content Placeholder 2"/>
          <p:cNvSpPr>
            <a:spLocks noGrp="1"/>
          </p:cNvSpPr>
          <p:nvPr>
            <p:ph idx="1"/>
          </p:nvPr>
        </p:nvSpPr>
        <p:spPr>
          <a:xfrm>
            <a:off x="152400" y="1295400"/>
            <a:ext cx="8839200" cy="5562600"/>
          </a:xfrm>
        </p:spPr>
        <p:txBody>
          <a:bodyPr/>
          <a:lstStyle/>
          <a:p>
            <a:pPr marL="0" indent="0" algn="just">
              <a:lnSpc>
                <a:spcPct val="125000"/>
              </a:lnSpc>
              <a:buNone/>
            </a:pPr>
            <a:r>
              <a:rPr lang="en-US" sz="1800" u="sng" dirty="0">
                <a:latin typeface="Arial Narrow" panose="020B0606020202030204" pitchFamily="34" charset="0"/>
              </a:rPr>
              <a:t>Assuming HL7 TSC and HHS ONC concurrence</a:t>
            </a:r>
            <a:r>
              <a:rPr lang="en-US" sz="1800" dirty="0">
                <a:latin typeface="Arial Narrow" panose="020B0606020202030204" pitchFamily="34" charset="0"/>
              </a:rPr>
              <a:t>, the RDAM Mapping </a:t>
            </a:r>
            <a:r>
              <a:rPr lang="en-US" sz="1800" u="sng" dirty="0">
                <a:latin typeface="Arial Narrow" panose="020B0606020202030204" pitchFamily="34" charset="0"/>
              </a:rPr>
              <a:t>next-step plan</a:t>
            </a:r>
            <a:r>
              <a:rPr lang="en-US" sz="1800" dirty="0">
                <a:latin typeface="Arial Narrow" panose="020B0606020202030204" pitchFamily="34" charset="0"/>
              </a:rPr>
              <a:t> includes extending the immunization pilot study to a full software development lifecycle immunization demonstration using CIMI-compliant model driven development tools: </a:t>
            </a:r>
          </a:p>
          <a:p>
            <a:pPr marL="400050" lvl="1" indent="0" algn="just">
              <a:lnSpc>
                <a:spcPct val="125000"/>
              </a:lnSpc>
              <a:buNone/>
            </a:pPr>
            <a:r>
              <a:rPr lang="en-US" sz="1800" dirty="0">
                <a:latin typeface="Arial Narrow" panose="020B0606020202030204" pitchFamily="34" charset="0"/>
              </a:rPr>
              <a:t>1) FHIM mapped EHR-S FM defined  requirements use-case scenario events-context defined within the CIMI-FSD tool stack, </a:t>
            </a:r>
          </a:p>
          <a:p>
            <a:pPr marL="400050" lvl="1" indent="0" algn="just">
              <a:lnSpc>
                <a:spcPct val="125000"/>
              </a:lnSpc>
              <a:buNone/>
            </a:pPr>
            <a:r>
              <a:rPr lang="en-US" sz="1800" dirty="0">
                <a:latin typeface="Arial Narrow" panose="020B0606020202030204" pitchFamily="34" charset="0"/>
              </a:rPr>
              <a:t>2) Quality Improvement and Clinical Knowledge (</a:t>
            </a:r>
            <a:r>
              <a:rPr lang="en-US" sz="1800" b="1" dirty="0">
                <a:latin typeface="Arial Narrow" panose="020B0606020202030204" pitchFamily="34" charset="0"/>
              </a:rPr>
              <a:t>QUICK</a:t>
            </a:r>
            <a:r>
              <a:rPr lang="en-US" sz="1800" dirty="0">
                <a:latin typeface="Arial Narrow" panose="020B0606020202030204" pitchFamily="34" charset="0"/>
              </a:rPr>
              <a:t>) data model, </a:t>
            </a:r>
          </a:p>
          <a:p>
            <a:pPr marL="400050" lvl="1" indent="0" algn="just">
              <a:lnSpc>
                <a:spcPct val="125000"/>
              </a:lnSpc>
              <a:buNone/>
            </a:pPr>
            <a:r>
              <a:rPr lang="en-US" sz="1800" dirty="0">
                <a:latin typeface="Arial Narrow" panose="020B0606020202030204" pitchFamily="34" charset="0"/>
              </a:rPr>
              <a:t>3) immunization DAM and RDAM review, update and harmonization by PHER clinical workgroup, </a:t>
            </a:r>
          </a:p>
          <a:p>
            <a:pPr marL="400050" lvl="1" indent="0" algn="just">
              <a:lnSpc>
                <a:spcPct val="125000"/>
              </a:lnSpc>
              <a:buNone/>
            </a:pPr>
            <a:r>
              <a:rPr lang="en-US" sz="1800" dirty="0">
                <a:latin typeface="Arial Narrow" panose="020B0606020202030204" pitchFamily="34" charset="0"/>
              </a:rPr>
              <a:t>4) DCMs, KNARTs and CQMs expressed as FSDs plus </a:t>
            </a:r>
          </a:p>
          <a:p>
            <a:pPr marL="400050" lvl="1" indent="0" algn="just">
              <a:lnSpc>
                <a:spcPct val="125000"/>
              </a:lnSpc>
              <a:buNone/>
            </a:pPr>
            <a:r>
              <a:rPr lang="en-US" sz="1800" dirty="0">
                <a:latin typeface="Arial Narrow" panose="020B0606020202030204" pitchFamily="34" charset="0"/>
              </a:rPr>
              <a:t>5) CIMI-compliant V2, C-CDA and FHIR profile and extension generation. </a:t>
            </a:r>
          </a:p>
          <a:p>
            <a:pPr marL="0" indent="0" algn="just">
              <a:lnSpc>
                <a:spcPct val="125000"/>
              </a:lnSpc>
              <a:buNone/>
            </a:pPr>
            <a:r>
              <a:rPr lang="en-US" sz="1800" dirty="0">
                <a:latin typeface="Arial Narrow" panose="020B0606020202030204" pitchFamily="34" charset="0"/>
              </a:rPr>
              <a:t>These next-step tasks support care team (immunization screening, reporting, care delivery and follow-up) and transfers-of-care use-case scenarios. </a:t>
            </a:r>
          </a:p>
        </p:txBody>
      </p:sp>
      <p:sp>
        <p:nvSpPr>
          <p:cNvPr id="4" name="Slide Number Placeholder 3"/>
          <p:cNvSpPr>
            <a:spLocks noGrp="1"/>
          </p:cNvSpPr>
          <p:nvPr>
            <p:ph type="sldNum" sz="quarter" idx="12"/>
          </p:nvPr>
        </p:nvSpPr>
        <p:spPr/>
        <p:txBody>
          <a:bodyPr/>
          <a:lstStyle/>
          <a:p>
            <a:fld id="{1AD1157B-4E11-4BBA-B398-71C0F40116DB}" type="slidenum">
              <a:rPr lang="en-US" smtClean="0"/>
              <a:t>6</a:t>
            </a:fld>
            <a:endParaRPr lang="en-US"/>
          </a:p>
        </p:txBody>
      </p:sp>
    </p:spTree>
    <p:extLst>
      <p:ext uri="{BB962C8B-B14F-4D97-AF65-F5344CB8AC3E}">
        <p14:creationId xmlns:p14="http://schemas.microsoft.com/office/powerpoint/2010/main" val="149872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p>
        </p:txBody>
      </p:sp>
      <p:sp>
        <p:nvSpPr>
          <p:cNvPr id="3" name="Content Placeholder 2"/>
          <p:cNvSpPr>
            <a:spLocks noGrp="1"/>
          </p:cNvSpPr>
          <p:nvPr>
            <p:ph idx="1"/>
          </p:nvPr>
        </p:nvSpPr>
        <p:spPr/>
        <p:txBody>
          <a:bodyPr/>
          <a:lstStyle/>
          <a:p>
            <a:r>
              <a:rPr lang="en-US" b="1" dirty="0">
                <a:latin typeface="Arial Narrow" panose="020B0606020202030204" pitchFamily="34" charset="0"/>
              </a:rPr>
              <a:t>Our goal</a:t>
            </a:r>
            <a:r>
              <a:rPr lang="en-US" dirty="0">
                <a:latin typeface="Arial Narrow" panose="020B0606020202030204" pitchFamily="34" charset="0"/>
              </a:rPr>
              <a:t> is “to help people live the healthiest lives possible” by enabling a “Learning Healthcare System” supporting areas such as, but not limited to, Precision Medicine.” </a:t>
            </a:r>
          </a:p>
          <a:p>
            <a:pPr marL="285750" indent="-285750"/>
            <a:r>
              <a:rPr lang="en-US" b="1" dirty="0">
                <a:latin typeface="Arial Narrow" panose="020B0606020202030204" pitchFamily="34" charset="0"/>
              </a:rPr>
              <a:t>This requires</a:t>
            </a:r>
            <a:r>
              <a:rPr lang="en-US" dirty="0">
                <a:latin typeface="Arial Narrow" panose="020B0606020202030204" pitchFamily="34" charset="0"/>
              </a:rPr>
              <a:t> data that is computable, usable and interpretable across disparate systems. </a:t>
            </a:r>
          </a:p>
          <a:p>
            <a:pPr marL="285750" indent="-285750"/>
            <a:r>
              <a:rPr lang="en-US" b="1" dirty="0">
                <a:latin typeface="Arial Narrow" panose="020B0606020202030204" pitchFamily="34" charset="0"/>
              </a:rPr>
              <a:t>Our current-state</a:t>
            </a:r>
            <a:r>
              <a:rPr lang="en-US" dirty="0">
                <a:latin typeface="Arial Narrow" panose="020B0606020202030204" pitchFamily="34" charset="0"/>
              </a:rPr>
              <a:t> is unable to deliver on this goal; however, there is a solution.</a:t>
            </a:r>
          </a:p>
          <a:p>
            <a:pPr marL="285750" indent="-285750"/>
            <a:r>
              <a:rPr lang="en-US" dirty="0">
                <a:latin typeface="Arial Narrow" panose="020B0606020202030204" pitchFamily="34" charset="0"/>
              </a:rPr>
              <a:t>We have made significant inroad with the exchange of data and standards and their adoption; but, we must return our focus on the  data to make additional advancements. </a:t>
            </a:r>
            <a:endParaRPr lang="en-US" dirty="0"/>
          </a:p>
        </p:txBody>
      </p:sp>
      <p:sp>
        <p:nvSpPr>
          <p:cNvPr id="4" name="Slide Number Placeholder 3"/>
          <p:cNvSpPr>
            <a:spLocks noGrp="1"/>
          </p:cNvSpPr>
          <p:nvPr>
            <p:ph type="sldNum" sz="quarter" idx="12"/>
          </p:nvPr>
        </p:nvSpPr>
        <p:spPr/>
        <p:txBody>
          <a:bodyPr/>
          <a:lstStyle/>
          <a:p>
            <a:fld id="{1AD1157B-4E11-4BBA-B398-71C0F40116DB}" type="slidenum">
              <a:rPr lang="en-US" smtClean="0"/>
              <a:t>7</a:t>
            </a:fld>
            <a:endParaRPr lang="en-US"/>
          </a:p>
        </p:txBody>
      </p:sp>
    </p:spTree>
    <p:extLst>
      <p:ext uri="{BB962C8B-B14F-4D97-AF65-F5344CB8AC3E}">
        <p14:creationId xmlns:p14="http://schemas.microsoft.com/office/powerpoint/2010/main" val="6587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3051829"/>
            <a:ext cx="9144000" cy="3806171"/>
          </a:xfrm>
          <a:prstGeom prst="rect">
            <a:avLst/>
          </a:prstGeom>
        </p:spPr>
      </p:pic>
      <p:sp>
        <p:nvSpPr>
          <p:cNvPr id="2" name="Title 1"/>
          <p:cNvSpPr>
            <a:spLocks noGrp="1"/>
          </p:cNvSpPr>
          <p:nvPr>
            <p:ph type="title"/>
          </p:nvPr>
        </p:nvSpPr>
        <p:spPr/>
        <p:txBody>
          <a:bodyPr/>
          <a:lstStyle/>
          <a:p>
            <a:r>
              <a:rPr lang="en-US" dirty="0"/>
              <a:t>IT Objective</a:t>
            </a:r>
          </a:p>
        </p:txBody>
      </p:sp>
      <p:sp>
        <p:nvSpPr>
          <p:cNvPr id="5" name="TextBox 4"/>
          <p:cNvSpPr txBox="1"/>
          <p:nvPr/>
        </p:nvSpPr>
        <p:spPr>
          <a:xfrm>
            <a:off x="0" y="990600"/>
            <a:ext cx="9144000" cy="1938992"/>
          </a:xfrm>
          <a:prstGeom prst="rect">
            <a:avLst/>
          </a:prstGeom>
          <a:noFill/>
        </p:spPr>
        <p:txBody>
          <a:bodyPr wrap="square" rtlCol="0">
            <a:spAutoFit/>
          </a:bodyPr>
          <a:lstStyle/>
          <a:p>
            <a:r>
              <a:rPr lang="en-US" sz="2000" b="1" dirty="0">
                <a:latin typeface="Arial Narrow" panose="020B0606020202030204" pitchFamily="34" charset="0"/>
              </a:rPr>
              <a:t>Our IT objective</a:t>
            </a:r>
            <a:r>
              <a:rPr lang="en-US" sz="2000" dirty="0">
                <a:latin typeface="Arial Narrow" panose="020B0606020202030204" pitchFamily="34" charset="0"/>
              </a:rPr>
              <a:t> is to make the appropriate data available when it is needed, where it needed and how it is needed. We plan to integrate existing models, with semantically-consistent computable-data, including provenance data (who, what, when, where, why, how) across different platforms, e.g., population health, Clinical Decision support, EHR patient documentation systems, etc. using tooling to generate various implementation styles, including HL7 Fast Healthcare Interoperable Resources (FHIR). </a:t>
            </a:r>
            <a:endParaRPr lang="en-US" dirty="0">
              <a:latin typeface="Arial Narrow" panose="020B0606020202030204" pitchFamily="34" charset="0"/>
            </a:endParaRPr>
          </a:p>
        </p:txBody>
      </p:sp>
      <p:sp>
        <p:nvSpPr>
          <p:cNvPr id="3" name="Slide Number Placeholder 2"/>
          <p:cNvSpPr>
            <a:spLocks noGrp="1"/>
          </p:cNvSpPr>
          <p:nvPr>
            <p:ph type="sldNum" sz="quarter" idx="11"/>
          </p:nvPr>
        </p:nvSpPr>
        <p:spPr>
          <a:xfrm>
            <a:off x="7010400" y="6494463"/>
            <a:ext cx="2133600" cy="365125"/>
          </a:xfrm>
        </p:spPr>
        <p:txBody>
          <a:bodyPr/>
          <a:lstStyle/>
          <a:p>
            <a:fld id="{3FDB7380-9603-43D8-BFF4-722408AEB0E4}" type="slidenum">
              <a:rPr lang="en-US" altLang="en-US" smtClean="0"/>
              <a:pPr/>
              <a:t>8</a:t>
            </a:fld>
            <a:endParaRPr lang="en-US" altLang="en-US" dirty="0"/>
          </a:p>
        </p:txBody>
      </p:sp>
    </p:spTree>
    <p:extLst>
      <p:ext uri="{BB962C8B-B14F-4D97-AF65-F5344CB8AC3E}">
        <p14:creationId xmlns:p14="http://schemas.microsoft.com/office/powerpoint/2010/main" val="264027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990600"/>
            <a:ext cx="9067800" cy="5791200"/>
          </a:xfrm>
          <a:prstGeom prst="rect">
            <a:avLst/>
          </a:prstGeom>
        </p:spPr>
      </p:pic>
      <p:sp>
        <p:nvSpPr>
          <p:cNvPr id="2" name="Title 1"/>
          <p:cNvSpPr>
            <a:spLocks noGrp="1"/>
          </p:cNvSpPr>
          <p:nvPr>
            <p:ph type="title"/>
          </p:nvPr>
        </p:nvSpPr>
        <p:spPr/>
        <p:txBody>
          <a:bodyPr/>
          <a:lstStyle/>
          <a:p>
            <a:r>
              <a:rPr lang="en-US" dirty="0"/>
              <a:t>Clinical Example</a:t>
            </a:r>
            <a:br>
              <a:rPr lang="en-US" dirty="0"/>
            </a:br>
            <a:r>
              <a:rPr lang="en-US" dirty="0"/>
              <a:t>CIMI-FHIM Integration</a:t>
            </a:r>
          </a:p>
        </p:txBody>
      </p:sp>
      <p:sp>
        <p:nvSpPr>
          <p:cNvPr id="4" name="Slide Number Placeholder 3"/>
          <p:cNvSpPr>
            <a:spLocks noGrp="1"/>
          </p:cNvSpPr>
          <p:nvPr>
            <p:ph type="sldNum" sz="quarter" idx="12"/>
          </p:nvPr>
        </p:nvSpPr>
        <p:spPr>
          <a:xfrm>
            <a:off x="7010400" y="6494463"/>
            <a:ext cx="2133600" cy="365125"/>
          </a:xfrm>
        </p:spPr>
        <p:txBody>
          <a:bodyPr/>
          <a:lstStyle/>
          <a:p>
            <a:fld id="{1AD1157B-4E11-4BBA-B398-71C0F40116DB}" type="slidenum">
              <a:rPr lang="en-US" smtClean="0"/>
              <a:t>9</a:t>
            </a:fld>
            <a:endParaRPr lang="en-US" dirty="0"/>
          </a:p>
        </p:txBody>
      </p:sp>
      <p:sp>
        <p:nvSpPr>
          <p:cNvPr id="3" name="TextBox 2"/>
          <p:cNvSpPr txBox="1"/>
          <p:nvPr/>
        </p:nvSpPr>
        <p:spPr>
          <a:xfrm>
            <a:off x="5562600" y="990600"/>
            <a:ext cx="3581400"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CQF Knowledge Artifacts</a:t>
            </a:r>
          </a:p>
          <a:p>
            <a:pPr algn="r"/>
            <a:r>
              <a:rPr lang="en-US" sz="2400" dirty="0">
                <a:latin typeface="Times New Roman" panose="02020603050405020304" pitchFamily="18" charset="0"/>
                <a:cs typeface="Times New Roman" panose="02020603050405020304" pitchFamily="18" charset="0"/>
              </a:rPr>
              <a:t>SOLOR Terminology</a:t>
            </a:r>
          </a:p>
        </p:txBody>
      </p:sp>
      <p:sp>
        <p:nvSpPr>
          <p:cNvPr id="7" name="TextBox 6"/>
          <p:cNvSpPr txBox="1"/>
          <p:nvPr/>
        </p:nvSpPr>
        <p:spPr>
          <a:xfrm>
            <a:off x="5562600" y="4731603"/>
            <a:ext cx="3581400" cy="830997"/>
          </a:xfrm>
          <a:prstGeom prst="rect">
            <a:avLst/>
          </a:prstGeom>
          <a:noFill/>
        </p:spPr>
        <p:txBody>
          <a:bodyPr wrap="square" rtlCol="0">
            <a:spAutoFit/>
          </a:bodyPr>
          <a:lstStyle/>
          <a:p>
            <a:pPr algn="r"/>
            <a:r>
              <a:rPr lang="en-US" sz="2400" b="1" dirty="0">
                <a:latin typeface="Arial Narrow" panose="020B0606020202030204" pitchFamily="34" charset="0"/>
                <a:cs typeface="Times New Roman" panose="02020603050405020304" pitchFamily="18" charset="0"/>
              </a:rPr>
              <a:t>FHIM Classes</a:t>
            </a:r>
          </a:p>
          <a:p>
            <a:pPr algn="r"/>
            <a:r>
              <a:rPr lang="en-US" sz="2400" b="1" dirty="0">
                <a:latin typeface="Arial Narrow" panose="020B0606020202030204" pitchFamily="34" charset="0"/>
                <a:cs typeface="Times New Roman" panose="02020603050405020304" pitchFamily="18" charset="0"/>
              </a:rPr>
              <a:t>CIMI DCMS</a:t>
            </a:r>
          </a:p>
        </p:txBody>
      </p:sp>
    </p:spTree>
    <p:extLst>
      <p:ext uri="{BB962C8B-B14F-4D97-AF65-F5344CB8AC3E}">
        <p14:creationId xmlns:p14="http://schemas.microsoft.com/office/powerpoint/2010/main" val="3454317067"/>
      </p:ext>
    </p:extLst>
  </p:cSld>
  <p:clrMapOvr>
    <a:masterClrMapping/>
  </p:clrMapOvr>
</p:sld>
</file>

<file path=ppt/theme/theme1.xml><?xml version="1.0" encoding="utf-8"?>
<a:theme xmlns:a="http://schemas.openxmlformats.org/drawingml/2006/main" name="ICIB Draft Slides 29 April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59534b4925e4c93a41792a072526ef9 xmlns="e7f465d6-1132-4325-8be5-f2952c7a911e">
      <Terms xmlns="http://schemas.microsoft.com/office/infopath/2007/PartnerControls">
        <TermInfo xmlns="http://schemas.microsoft.com/office/infopath/2007/PartnerControls">
          <TermName xmlns="http://schemas.microsoft.com/office/infopath/2007/PartnerControls">Technical Team</TermName>
          <TermId xmlns="http://schemas.microsoft.com/office/infopath/2007/PartnerControls">aba247a0-ed21-4eb6-bee3-a6ac7bafd3b0</TermId>
        </TermInfo>
      </Terms>
    </j59534b4925e4c93a41792a072526ef9>
    <jaf4cee1310e4798ade64fc913e14712 xmlns="e7f465d6-1132-4325-8be5-f2952c7a911e">
      <Terms xmlns="http://schemas.microsoft.com/office/infopath/2007/PartnerControls">
        <TermInfo xmlns="http://schemas.microsoft.com/office/infopath/2007/PartnerControls">
          <TermName xmlns="http://schemas.microsoft.com/office/infopath/2007/PartnerControls">Briefings</TermName>
          <TermId xmlns="http://schemas.microsoft.com/office/infopath/2007/PartnerControls">6f017f24-691e-4734-983c-33cb8625e85e</TermId>
        </TermInfo>
      </Terms>
    </jaf4cee1310e4798ade64fc913e14712>
    <Category_ xmlns="e7f465d6-1132-4325-8be5-f2952c7a911e">HIEA Technical Forum August 2016</Category_>
    <Product xmlns="e7f465d6-1132-4325-8be5-f2952c7a911e">Recommendations and Next Steps</Product>
    <_dlc_DocId xmlns="e7f465d6-1132-4325-8be5-f2952c7a911e">MA24ASH6SKF3-453-2363</_dlc_DocId>
    <TaxCatchAll xmlns="e7f465d6-1132-4325-8be5-f2952c7a911e">
      <Value>169</Value>
      <Value>511</Value>
    </TaxCatchAll>
    <Document_x0020_Type xmlns="e7f465d6-1132-4325-8be5-f2952c7a911e" xsi:nil="true"/>
    <_dlc_DocIdUrl xmlns="e7f465d6-1132-4325-8be5-f2952c7a911e">
      <Url>https://intelshare.intelink.gov/sites/ipo/IPOHome/_layouts/15/DocIdRedir.aspx?ID=MA24ASH6SKF3-453-2363</Url>
      <Description>MA24ASH6SKF3-453-2363</Description>
    </_dlc_DocIdUrl>
    <TaxKeywordTaxHTField xmlns="e7f465d6-1132-4325-8be5-f2952c7a911e">
      <Terms xmlns="http://schemas.microsoft.com/office/infopath/2007/PartnerControls"/>
    </TaxKeywordTaxHTField>
    <IconOverlay xmlns="http://schemas.microsoft.com/sharepoint/v4" xsi:nil="true"/>
    <Package xmlns="e7f465d6-1132-4325-8be5-f2952c7a911e" xsi:nil="true"/>
    <_Status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asic Document" ma:contentTypeID="0x010100C8D0D8E0190B234A9461DA2A28FEAEDC00CB6B3C607C170E4694AE1E28B67ABCA3" ma:contentTypeVersion="54" ma:contentTypeDescription="" ma:contentTypeScope="" ma:versionID="3026ce42c36d53ff50d04a4348af23d8">
  <xsd:schema xmlns:xsd="http://www.w3.org/2001/XMLSchema" xmlns:xs="http://www.w3.org/2001/XMLSchema" xmlns:p="http://schemas.microsoft.com/office/2006/metadata/properties" xmlns:ns2="http://schemas.microsoft.com/sharepoint/v3/fields" xmlns:ns3="e7f465d6-1132-4325-8be5-f2952c7a911e" xmlns:ns4="http://schemas.microsoft.com/sharepoint/v4" targetNamespace="http://schemas.microsoft.com/office/2006/metadata/properties" ma:root="true" ma:fieldsID="cb30dc7af6870539f38bdaae1f4d1cc7" ns2:_="" ns3:_="" ns4:_="">
    <xsd:import namespace="http://schemas.microsoft.com/sharepoint/v3/fields"/>
    <xsd:import namespace="e7f465d6-1132-4325-8be5-f2952c7a911e"/>
    <xsd:import namespace="http://schemas.microsoft.com/sharepoint/v4"/>
    <xsd:element name="properties">
      <xsd:complexType>
        <xsd:sequence>
          <xsd:element name="documentManagement">
            <xsd:complexType>
              <xsd:all>
                <xsd:element ref="ns3:Category_"/>
                <xsd:element ref="ns3:Product"/>
                <xsd:element ref="ns2:_Status" minOccurs="0"/>
                <xsd:element ref="ns3:Document_x0020_Type" minOccurs="0"/>
                <xsd:element ref="ns4:IconOverlay" minOccurs="0"/>
                <xsd:element ref="ns3:TaxKeywordTaxHTField" minOccurs="0"/>
                <xsd:element ref="ns3:TaxCatchAll" minOccurs="0"/>
                <xsd:element ref="ns3:TaxCatchAllLabel" minOccurs="0"/>
                <xsd:element ref="ns3:Package" minOccurs="0"/>
                <xsd:element ref="ns3:jaf4cee1310e4798ade64fc913e14712" minOccurs="0"/>
                <xsd:element ref="ns3:_dlc_DocIdUrl" minOccurs="0"/>
                <xsd:element ref="ns3:j59534b4925e4c93a41792a072526ef9" minOccurs="0"/>
                <xsd:element ref="ns3:_dlc_DocId"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7" nillable="true" ma:displayName="Status" ma:description="Please select from choices given unless your team has agreed to common 'Fill-In' choices." ma:format="Dropdown" ma:internalName="_Status">
      <xsd:simpleType>
        <xsd:union memberTypes="dms:Text">
          <xsd:simpleType>
            <xsd:restriction base="dms:Choice">
              <xsd:enumeration value="Working"/>
              <xsd:enumeration value="Draft"/>
              <xsd:enumeration value="Draft Final"/>
              <xsd:enumeration value="In Adjudication"/>
              <xsd:enumeration value="Dept Review"/>
              <xsd:enumeration value="Final"/>
              <xsd:enumeration value="Final Signed"/>
              <xsd:enumeration value="Archiv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7f465d6-1132-4325-8be5-f2952c7a911e" elementFormDefault="qualified">
    <xsd:import namespace="http://schemas.microsoft.com/office/2006/documentManagement/types"/>
    <xsd:import namespace="http://schemas.microsoft.com/office/infopath/2007/PartnerControls"/>
    <xsd:element name="Category_" ma:index="4" ma:displayName="Category_" ma:format="Dropdown" ma:indexed="true" ma:internalName="Category_" ma:readOnly="false">
      <xsd:simpleType>
        <xsd:union memberTypes="dms:Text">
          <xsd:simpleType>
            <xsd:restriction base="dms:Choice">
              <xsd:enumeration value="Ad-Hoc / Other"/>
              <xsd:enumeration value="Clinical Interoperability Scenarios (CIS)"/>
              <xsd:enumeration value="Data Quality/Analytics"/>
              <xsd:enumeration value="External Document Review"/>
              <xsd:enumeration value="HDIMP"/>
              <xsd:enumeration value="HDINC Reference Guide"/>
              <xsd:enumeration value="HEC HDSBL"/>
              <xsd:enumeration value="HIDS WG"/>
              <xsd:enumeration value="HIEA Technical Forum August 2016"/>
              <xsd:enumeration value="HIE WG"/>
              <xsd:enumeration value="I2TP"/>
              <xsd:enumeration value="Interoperability Projects"/>
              <xsd:enumeration value="IPO 101"/>
              <xsd:enumeration value="JET"/>
              <xsd:enumeration value="JIP"/>
              <xsd:enumeration value="JSC"/>
              <xsd:enumeration value="Operations"/>
              <xsd:enumeration value="Risk"/>
              <xsd:enumeration value="Technical Forum"/>
              <xsd:enumeration value="Technical Roundtable"/>
              <xsd:enumeration value="Templates"/>
              <xsd:enumeration value="Terminology Mgt/Mapping"/>
              <xsd:enumeration value="Terminology Services"/>
            </xsd:restriction>
          </xsd:simpleType>
        </xsd:union>
      </xsd:simpleType>
    </xsd:element>
    <xsd:element name="Product" ma:index="5" ma:displayName="Product/Section" ma:description="Use for very specific initiatives, products, teams and/or groups not covered by Organization" ma:format="Dropdown" ma:indexed="true" ma:internalName="Product" ma:readOnly="false">
      <xsd:simpleType>
        <xsd:union memberTypes="dms:Text">
          <xsd:simpleType>
            <xsd:restriction base="dms:Choice">
              <xsd:enumeration value="Bios"/>
              <xsd:enumeration value="Briefs"/>
              <xsd:enumeration value="CIS Outcomes Management Tool"/>
              <xsd:enumeration value="Clinical Interoperability Scenarios (CIS)"/>
              <xsd:enumeration value="CommonWell/Sequoia Bridge"/>
              <xsd:enumeration value="Deliverables"/>
              <xsd:enumeration value="Department Briefs"/>
              <xsd:enumeration value="Division Off-Site"/>
              <xsd:enumeration value="DoD Mapping Analysis"/>
              <xsd:enumeration value="External Document Review"/>
              <xsd:enumeration value="FHIR Proving Ground"/>
              <xsd:enumeration value="General"/>
              <xsd:enumeration value="Governance"/>
              <xsd:enumeration value="HIEA - August 2015"/>
              <xsd:enumeration value="HIEA - March 2015"/>
              <xsd:enumeration value="HIEA - March 2016"/>
              <xsd:enumeration value="I2TP - Past Versions"/>
              <xsd:enumeration value="I2TP v4"/>
              <xsd:enumeration value="I2TP v5"/>
              <xsd:enumeration value="Implementer Briefs"/>
              <xsd:enumeration value="IPO 101"/>
              <xsd:enumeration value="JET Proposals"/>
              <xsd:enumeration value="JIP v2"/>
              <xsd:enumeration value="JIP v3"/>
              <xsd:enumeration value="JSC"/>
              <xsd:enumeration value="Logical Information Model Briefs"/>
              <xsd:enumeration value="Meeting Artifacts"/>
              <xsd:enumeration value="Onboarding Roundtable - FEB2016"/>
              <xsd:enumeration value="Other"/>
              <xsd:enumeration value="Pre-Education Briefs"/>
              <xsd:enumeration value="Project Management"/>
              <xsd:enumeration value="Reference"/>
              <xsd:enumeration value="SOPs"/>
              <xsd:enumeration value="TATRC Synthetic Data"/>
              <xsd:enumeration value="Templates"/>
              <xsd:enumeration value="Terminology Mgt/Mapping"/>
              <xsd:enumeration value="Terminology Services"/>
              <xsd:enumeration value="Tooling Briefs"/>
              <xsd:enumeration value="Tools/Scripts"/>
              <xsd:enumeration value="Training"/>
              <xsd:enumeration value="Use Cases"/>
              <xsd:enumeration value="VA Mapping Analysis"/>
              <xsd:enumeration value="WG Memos and Enclosures"/>
            </xsd:restriction>
          </xsd:simpleType>
        </xsd:union>
      </xsd:simpleType>
    </xsd:element>
    <xsd:element name="Document_x0020_Type" ma:index="8" nillable="true" ma:displayName="Document Type" ma:description="Denotes the type/category/purpose of the document. Many library views group files based on this field." ma:format="Dropdown" ma:hidden="true" ma:internalName="Document_x0020_Type" ma:readOnly="false">
      <xsd:simpleType>
        <xsd:union memberTypes="dms:Text">
          <xsd:simpleType>
            <xsd:restriction base="dms:Choice">
              <xsd:enumeration value="Best Practice"/>
              <xsd:enumeration value="Communication"/>
              <xsd:enumeration value="Configuration Management"/>
              <xsd:enumeration value="Deliverable"/>
              <xsd:enumeration value="Frequently Asked Question"/>
              <xsd:enumeration value="Lessons Learned"/>
              <xsd:enumeration value="Lockdown"/>
              <xsd:enumeration value="Meeting Notes/Artifacts"/>
              <xsd:enumeration value="Planning"/>
              <xsd:enumeration value="Processes"/>
              <xsd:enumeration value="Project Management"/>
              <xsd:enumeration value="Reference"/>
              <xsd:enumeration value="Reporting"/>
              <xsd:enumeration value="Requirements"/>
              <xsd:enumeration value="Reviews"/>
              <xsd:enumeration value="Risks/Issues"/>
              <xsd:enumeration value="Schedule"/>
              <xsd:enumeration value="Technical Reviews/Reports"/>
              <xsd:enumeration value="Templates"/>
              <xsd:enumeration value="Testing"/>
              <xsd:enumeration value="Training"/>
              <xsd:enumeration value="Use Case"/>
              <xsd:enumeration value="Workgroup Artifacts"/>
              <xsd:enumeration value="Other"/>
            </xsd:restriction>
          </xsd:simpleType>
        </xsd:union>
      </xsd:simpleType>
    </xsd:element>
    <xsd:element name="TaxKeywordTaxHTField" ma:index="19" nillable="true" ma:taxonomy="true" ma:internalName="TaxKeywordTaxHTField" ma:taxonomyFieldName="TaxKeyword" ma:displayName="Enterprise Keywords" ma:fieldId="{23f27201-bee3-471e-b2e7-b64fd8b7ca38}" ma:taxonomyMulti="true" ma:sspId="7ce00e25-bad1-422b-924d-df586e05bd4b"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description="" ma:hidden="true" ma:list="{4c38d6c3-25cd-478e-9bb1-76bc396072fb}" ma:internalName="TaxCatchAll" ma:showField="CatchAllData" ma:web="e7f465d6-1132-4325-8be5-f2952c7a911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description="" ma:hidden="true" ma:list="{4c38d6c3-25cd-478e-9bb1-76bc396072fb}" ma:internalName="TaxCatchAllLabel" ma:readOnly="true" ma:showField="CatchAllDataLabel" ma:web="e7f465d6-1132-4325-8be5-f2952c7a911e">
      <xsd:complexType>
        <xsd:complexContent>
          <xsd:extension base="dms:MultiChoiceLookup">
            <xsd:sequence>
              <xsd:element name="Value" type="dms:Lookup" maxOccurs="unbounded" minOccurs="0" nillable="true"/>
            </xsd:sequence>
          </xsd:extension>
        </xsd:complexContent>
      </xsd:complexType>
    </xsd:element>
    <xsd:element name="Package" ma:index="22" nillable="true" ma:displayName="Package" ma:format="Dropdown" ma:hidden="true" ma:internalName="Package" ma:readOnly="false">
      <xsd:simpleType>
        <xsd:union memberTypes="dms:Text">
          <xsd:simpleType>
            <xsd:restriction base="dms:Choice">
              <xsd:enumeration value="NA"/>
            </xsd:restriction>
          </xsd:simpleType>
        </xsd:union>
      </xsd:simpleType>
    </xsd:element>
    <xsd:element name="jaf4cee1310e4798ade64fc913e14712" ma:index="24" ma:taxonomy="true" ma:internalName="jaf4cee1310e4798ade64fc913e14712" ma:taxonomyFieldName="Doc_x0020_Type" ma:displayName="Doc Type" ma:indexed="true" ma:readOnly="false" ma:default="" ma:fieldId="{3af4cee1-310e-4798-ade6-4fc913e14712}" ma:sspId="7ce00e25-bad1-422b-924d-df586e05bd4b" ma:termSetId="54f19a86-106a-4f60-886d-c87467f3574d" ma:anchorId="00000000-0000-0000-0000-000000000000" ma:open="false" ma:isKeyword="false">
      <xsd:complexType>
        <xsd:sequence>
          <xsd:element ref="pc:Terms" minOccurs="0" maxOccurs="1"/>
        </xsd:sequence>
      </xsd:complex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j59534b4925e4c93a41792a072526ef9" ma:index="26" ma:taxonomy="true" ma:internalName="j59534b4925e4c93a41792a072526ef9" ma:taxonomyFieldName="Organization" ma:displayName="Organization" ma:indexed="true" ma:readOnly="false" ma:default="511;#IPO Engineering|aba247a0-ed21-4eb6-bee3-a6ac7bafd3b0" ma:fieldId="{359534b4-925e-4c93-a417-92a072526ef9}" ma:sspId="7ce00e25-bad1-422b-924d-df586e05bd4b" ma:termSetId="dc6b430c-dec5-4977-b8a8-c7131aa93799" ma:anchorId="00000000-0000-0000-0000-000000000000" ma:open="false" ma:isKeyword="false">
      <xsd:complexType>
        <xsd:sequence>
          <xsd:element ref="pc:Terms" minOccurs="0" maxOccurs="1"/>
        </xsd:sequence>
      </xsd:complexType>
    </xsd:element>
    <xsd:element name="_dlc_DocId" ma:index="27" nillable="true" ma:displayName="Document ID Value" ma:description="The value of the document ID assigned to this item." ma:internalName="_dlc_DocId" ma:readOnly="true">
      <xsd:simpleType>
        <xsd:restriction base="dms:Text"/>
      </xsd:simple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04BA6D-03E5-4974-8047-254891C82ACA}">
  <ds:schemaRefs>
    <ds:schemaRef ds:uri="http://purl.org/dc/terms/"/>
    <ds:schemaRef ds:uri="http://purl.org/dc/dcmitype/"/>
    <ds:schemaRef ds:uri="http://schemas.microsoft.com/sharepoint/v4"/>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e7f465d6-1132-4325-8be5-f2952c7a911e"/>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E0C04921-5B67-42DD-B421-9CBA16D4B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e7f465d6-1132-4325-8be5-f2952c7a911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63D393-5043-4E91-A22A-50236794F7CB}">
  <ds:schemaRefs>
    <ds:schemaRef ds:uri="http://schemas.microsoft.com/sharepoint/events"/>
  </ds:schemaRefs>
</ds:datastoreItem>
</file>

<file path=customXml/itemProps4.xml><?xml version="1.0" encoding="utf-8"?>
<ds:datastoreItem xmlns:ds="http://schemas.openxmlformats.org/officeDocument/2006/customXml" ds:itemID="{91C55A84-50E8-46EC-8215-FC6D94F301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36132</TotalTime>
  <Words>2774</Words>
  <Application>Microsoft Office PowerPoint</Application>
  <PresentationFormat>On-screen Show (4:3)</PresentationFormat>
  <Paragraphs>203</Paragraphs>
  <Slides>14</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ＭＳ Ｐゴシック</vt:lpstr>
      <vt:lpstr>ＭＳ Ｐゴシック</vt:lpstr>
      <vt:lpstr>Arial</vt:lpstr>
      <vt:lpstr>Arial Black</vt:lpstr>
      <vt:lpstr>Arial Narrow</vt:lpstr>
      <vt:lpstr>Calibri</vt:lpstr>
      <vt:lpstr>Times New Roman</vt:lpstr>
      <vt:lpstr>Wingdings</vt:lpstr>
      <vt:lpstr>ICIB Draft Slides 29 April 2015</vt:lpstr>
      <vt:lpstr>Content</vt:lpstr>
      <vt:lpstr>PowerPoint Presentation</vt:lpstr>
      <vt:lpstr>Executive Summary (Status) HL7 Reference Domain Analysis Model (RDAM) Mapping Project Number #1413</vt:lpstr>
      <vt:lpstr>Executive Summary (Lessons Learned) HL7 Reference Domain Analysis Model (RDAM) Mapping Project Number #1413</vt:lpstr>
      <vt:lpstr>Executive Summary (Recommendations) HL7 Reference Domain Analysis Model (RDAM) Mapping Project Number #1413</vt:lpstr>
      <vt:lpstr>Executive Summary (CIMI Models)</vt:lpstr>
      <vt:lpstr>Executive Summary (Proposed Next Steps)</vt:lpstr>
      <vt:lpstr>Goal</vt:lpstr>
      <vt:lpstr>IT Objective</vt:lpstr>
      <vt:lpstr>Clinical Example CIMI-FHIM Integration</vt:lpstr>
      <vt:lpstr>Proposed Solution     Integrated Model Stack - Each Plays a Role</vt:lpstr>
      <vt:lpstr>RDAM (FHIM-CIMI-SOLOR, EHR-S FM)  STRATEGY AND VALUE PROPOSITION</vt:lpstr>
      <vt:lpstr>RDAM (FHIM-CIMI-SOLOR, EHR-S FM)  STRATEGY AND VALUE PROPOSITION</vt:lpstr>
      <vt:lpstr>HL7 SAIF ECCF for  RDAM (SOLOR, FHIM, CIMI, EHR-S FM) </vt:lpstr>
      <vt:lpstr>REFERENCES</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Hall Recommendations and Next Steps</dc:title>
  <dc:creator>Michelle Damico</dc:creator>
  <cp:lastModifiedBy>Stephen Hufnagel</cp:lastModifiedBy>
  <cp:revision>865</cp:revision>
  <cp:lastPrinted>2015-10-06T15:37:49Z</cp:lastPrinted>
  <dcterms:created xsi:type="dcterms:W3CDTF">2015-04-29T16:14:58Z</dcterms:created>
  <dcterms:modified xsi:type="dcterms:W3CDTF">2018-09-16T15:01:18Z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apabilities">
    <vt:lpwstr/>
  </property>
  <property fmtid="{D5CDD505-2E9C-101B-9397-08002B2CF9AE}" pid="4" name="mb158b7ab5514029a1a80307056bbfc9">
    <vt:lpwstr/>
  </property>
  <property fmtid="{D5CDD505-2E9C-101B-9397-08002B2CF9AE}" pid="5" name="ad2c35a0f49e4bd58fb674e996570462">
    <vt:lpwstr/>
  </property>
  <property fmtid="{D5CDD505-2E9C-101B-9397-08002B2CF9AE}" pid="6" name="ContentTypeId">
    <vt:lpwstr>0x010100C8D0D8E0190B234A9461DA2A28FEAEDC00CB6B3C607C170E4694AE1E28B67ABCA3</vt:lpwstr>
  </property>
  <property fmtid="{D5CDD505-2E9C-101B-9397-08002B2CF9AE}" pid="7" name="Doc Type">
    <vt:lpwstr>169;#Briefings|6f017f24-691e-4734-983c-33cb8625e85e</vt:lpwstr>
  </property>
  <property fmtid="{D5CDD505-2E9C-101B-9397-08002B2CF9AE}" pid="8" name="Records_x0020_Management_x0020_Series">
    <vt:lpwstr/>
  </property>
  <property fmtid="{D5CDD505-2E9C-101B-9397-08002B2CF9AE}" pid="9" name="Organization">
    <vt:lpwstr>511;#Technical Team|aba247a0-ed21-4eb6-bee3-a6ac7bafd3b0</vt:lpwstr>
  </property>
  <property fmtid="{D5CDD505-2E9C-101B-9397-08002B2CF9AE}" pid="10" name="_dlc_DocIdItemGuid">
    <vt:lpwstr>b41317a5-3268-4d2b-b90e-c3a5ba0389fe</vt:lpwstr>
  </property>
  <property fmtid="{D5CDD505-2E9C-101B-9397-08002B2CF9AE}" pid="11" name="Records Management Series">
    <vt:lpwstr/>
  </property>
</Properties>
</file>