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8"/>
  </p:notesMasterIdLst>
  <p:sldIdLst>
    <p:sldId id="258" r:id="rId2"/>
    <p:sldId id="259" r:id="rId3"/>
    <p:sldId id="263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712" autoAdjust="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92D5FE-85CA-40E6-8273-48A5F35DE0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9405A-801D-4EEA-B2FD-F8DC5CDC8C24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39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Presence of sufficient definition</a:t>
            </a:r>
          </a:p>
          <a:p>
            <a:pPr marL="228600" indent="-228600">
              <a:buAutoNum type="arabicPeriod"/>
            </a:pPr>
            <a:r>
              <a:rPr lang="en-US" dirty="0"/>
              <a:t>Sufficiency of binary form</a:t>
            </a:r>
          </a:p>
          <a:p>
            <a:pPr marL="228600" indent="-228600">
              <a:buAutoNum type="arabicPeriod"/>
            </a:pPr>
            <a:r>
              <a:rPr lang="en-US" dirty="0"/>
              <a:t>Enforcement of use of selected concept (38 ways to say ‘blue skin’)</a:t>
            </a:r>
          </a:p>
          <a:p>
            <a:pPr marL="228600" indent="-228600">
              <a:buAutoNum type="arabicPeriod"/>
            </a:pPr>
            <a:r>
              <a:rPr lang="en-US" dirty="0"/>
              <a:t>Residual semantics of unanticipated use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6C9B3-4EE2-4082-87E6-E40F5FFAE1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152400" y="152400"/>
            <a:ext cx="8839200" cy="6477000"/>
            <a:chOff x="240" y="288"/>
            <a:chExt cx="5290" cy="3504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04" name="Rectangle 12"/>
          <p:cNvSpPr>
            <a:spLocks noChangeArrowheads="1"/>
          </p:cNvSpPr>
          <p:nvPr userDrawn="1"/>
        </p:nvSpPr>
        <p:spPr bwMode="auto">
          <a:xfrm>
            <a:off x="381000" y="6629400"/>
            <a:ext cx="571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 b="1" dirty="0"/>
              <a:t>© 2016 Health Level Seven ® International. All Rights Reserved. </a:t>
            </a:r>
          </a:p>
          <a:p>
            <a:r>
              <a:rPr lang="en-US" sz="600" b="1" dirty="0"/>
              <a:t>HL7 and Health Level Seven are registered trademarks of Health Level Seven International. Reg. U.S. TM Office.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01/01/2014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8FDF0E-2772-4D89-9F72-F3CB15D8B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3" name="Picture 12" descr="30thAnniversaryLogo_flamecentri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400800"/>
            <a:ext cx="329878" cy="457200"/>
          </a:xfrm>
          <a:prstGeom prst="rect">
            <a:avLst/>
          </a:prstGeom>
        </p:spPr>
      </p:pic>
      <p:pic>
        <p:nvPicPr>
          <p:cNvPr id="15" name="Picture 14" descr="30thAnniversaryLogo_flamecentri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3446" y="304800"/>
            <a:ext cx="1209554" cy="1676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3B471-FB90-46FA-8B98-F55B29ABD840}" type="datetime1">
              <a:rPr lang="en-US"/>
              <a:pPr/>
              <a:t>9/12/2017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7DD071-FAF0-42AF-BCBC-4495406D1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73075"/>
            <a:ext cx="2095500" cy="5775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73075"/>
            <a:ext cx="6134100" cy="5775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D8C03-4B48-4E6D-AEDF-1A9300C7BAEF}" type="datetime1">
              <a:rPr lang="en-US"/>
              <a:pPr/>
              <a:t>9/12/2017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69C5E0-66B6-492B-B5B1-955EA64CE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955A95-33DE-47FA-8BBF-7739EFDB6290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D36790-EF9F-4521-A783-189BE19EE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2CAAC-72B4-49BF-8D8A-B248BD60D0AB}" type="datetime1">
              <a:rPr lang="en-US"/>
              <a:pPr/>
              <a:t>9/12/2017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717A56-5D33-48BC-B612-81C2A448B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11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1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08C14C-5A61-4D4D-B38C-096C9971D9C2}" type="datetime1">
              <a:rPr lang="en-US"/>
              <a:pPr/>
              <a:t>9/12/2017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422542-FAC0-4800-BAC9-80AE50E93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45C78-7BD8-47C0-88A0-6DA77AB0E0BB}" type="datetime1">
              <a:rPr lang="en-US"/>
              <a:pPr/>
              <a:t>9/12/2017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E51A7F-C561-42D3-BDE2-6604AC35B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621641-DE6C-4460-BF47-734601E4A699}" type="datetime1">
              <a:rPr lang="en-US"/>
              <a:pPr/>
              <a:t>9/12/2017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29D7E7-1099-47AD-B3F2-624E90DDB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E83B5-0457-4AA6-A2AF-7E85AB57C9B7}" type="datetime1">
              <a:rPr lang="en-US"/>
              <a:pPr/>
              <a:t>9/12/2017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098B49-91C9-4AE6-BCDD-3C6B3DE25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B80F34-8997-452F-82F9-376965C1575F}" type="datetime1">
              <a:rPr lang="en-US"/>
              <a:pPr/>
              <a:t>9/12/2017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501C3C-0F9F-4B82-B0E4-702459263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570FB-6AC0-4D6C-9E03-450BCCB52573}" type="datetime1">
              <a:rPr lang="en-US"/>
              <a:pPr/>
              <a:t>9/12/2017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1F142-224D-427D-930A-AAAE46FDA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blackWhite">
          <a:xfrm>
            <a:off x="231775" y="236538"/>
            <a:ext cx="8678863" cy="628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461963" y="1600200"/>
            <a:ext cx="829627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781" name="Rectangle 13"/>
          <p:cNvSpPr>
            <a:spLocks noChangeArrowheads="1"/>
          </p:cNvSpPr>
          <p:nvPr userDrawn="1"/>
        </p:nvSpPr>
        <p:spPr bwMode="auto">
          <a:xfrm>
            <a:off x="381000" y="6629400"/>
            <a:ext cx="441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 b="1" dirty="0"/>
              <a:t>© 2016 Health Level Seven ® International. All Rights Reserved. </a:t>
            </a:r>
          </a:p>
          <a:p>
            <a:r>
              <a:rPr lang="en-US" sz="600" b="1" dirty="0"/>
              <a:t>HL7 and Health Level Seven are registered trademarks of Health Level Seven International. Reg. U.S. TM Office.</a:t>
            </a:r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77200" y="6629400"/>
            <a:ext cx="838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00"/>
            </a:lvl1pPr>
          </a:lstStyle>
          <a:p>
            <a:r>
              <a:rPr lang="en-US" dirty="0"/>
              <a:t>1/7/2014</a:t>
            </a:r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34150"/>
            <a:ext cx="53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fld id="{DD8FDF0E-2772-4D89-9F72-F3CB15D8B8A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" name="Picture 11" descr="30thAnniversaryLogo_flamecentri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00" y="6400800"/>
            <a:ext cx="329878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822325"/>
          </a:xfrm>
        </p:spPr>
        <p:txBody>
          <a:bodyPr/>
          <a:lstStyle/>
          <a:p>
            <a:r>
              <a:rPr lang="en-US" sz="3600" dirty="0"/>
              <a:t>CIMI/PC: Skin assessment</a:t>
            </a:r>
            <a:br>
              <a:rPr lang="en-US" sz="3600" dirty="0"/>
            </a:br>
            <a:r>
              <a:rPr lang="en-US" sz="3600" dirty="0"/>
              <a:t>Agenda 12 Sep 2017 (Tue Q1)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828800"/>
            <a:ext cx="8305800" cy="4419600"/>
          </a:xfrm>
        </p:spPr>
        <p:txBody>
          <a:bodyPr/>
          <a:lstStyle/>
          <a:p>
            <a:r>
              <a:rPr lang="en-US" sz="2400" dirty="0"/>
              <a:t>CIMI ballot postponed</a:t>
            </a:r>
          </a:p>
          <a:p>
            <a:pPr lvl="1"/>
            <a:r>
              <a:rPr lang="en-US" sz="2000" dirty="0"/>
              <a:t>January target for full skin assessment domain</a:t>
            </a:r>
          </a:p>
          <a:p>
            <a:pPr lvl="1"/>
            <a:r>
              <a:rPr lang="en-US" sz="2000" dirty="0"/>
              <a:t>Revising LOINC panel</a:t>
            </a:r>
          </a:p>
          <a:p>
            <a:pPr lvl="1"/>
            <a:r>
              <a:rPr lang="en-US" sz="2000" dirty="0"/>
              <a:t>Revise DAM?</a:t>
            </a:r>
          </a:p>
          <a:p>
            <a:r>
              <a:rPr lang="en-US" sz="2400" dirty="0"/>
              <a:t>Requirements spreadsheet under review</a:t>
            </a:r>
          </a:p>
          <a:p>
            <a:r>
              <a:rPr lang="en-US" sz="2400" dirty="0"/>
              <a:t>Terminology authoring in process</a:t>
            </a:r>
          </a:p>
          <a:p>
            <a:pPr lvl="1"/>
            <a:r>
              <a:rPr lang="en-US" sz="2000" dirty="0"/>
              <a:t>SOLOR / </a:t>
            </a:r>
            <a:r>
              <a:rPr lang="en-US" sz="2000" dirty="0" err="1"/>
              <a:t>TermSpace</a:t>
            </a:r>
            <a:r>
              <a:rPr lang="en-US" sz="2000" dirty="0"/>
              <a:t> demonstration</a:t>
            </a:r>
          </a:p>
          <a:p>
            <a:pPr lvl="1"/>
            <a:r>
              <a:rPr lang="en-US" sz="2000" dirty="0"/>
              <a:t>Granularity issue; “use cases” in process</a:t>
            </a:r>
          </a:p>
          <a:p>
            <a:r>
              <a:rPr lang="en-US" sz="2400" dirty="0"/>
              <a:t>Process &amp; methodology: Wednesday Q2 @ CIC</a:t>
            </a:r>
          </a:p>
          <a:p>
            <a:r>
              <a:rPr lang="en-US" sz="2400" dirty="0"/>
              <a:t>Semantic assumptions: Wednesday Q3 @ CIMI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0907-A9CB-4DBB-BAE8-69E7A2D691E2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44300-96F5-4E68-AEBC-759F83B9379E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4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A68F-3B68-42EF-9346-0E6F3BA3D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33" y="377428"/>
            <a:ext cx="7965567" cy="994172"/>
          </a:xfrm>
        </p:spPr>
        <p:txBody>
          <a:bodyPr/>
          <a:lstStyle/>
          <a:p>
            <a:r>
              <a:rPr lang="en-US" dirty="0"/>
              <a:t>Archetype Graph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606DAA-1794-4858-9345-3415D1620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300" y="1605193"/>
            <a:ext cx="8108100" cy="471940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1839842-A7D3-4282-8AD0-AEB9A8E313EA}"/>
              </a:ext>
            </a:extLst>
          </p:cNvPr>
          <p:cNvSpPr/>
          <p:nvPr/>
        </p:nvSpPr>
        <p:spPr>
          <a:xfrm>
            <a:off x="1447800" y="2146300"/>
            <a:ext cx="571500" cy="292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B3F269-F84F-4434-8772-BD0289A83420}"/>
              </a:ext>
            </a:extLst>
          </p:cNvPr>
          <p:cNvSpPr/>
          <p:nvPr/>
        </p:nvSpPr>
        <p:spPr>
          <a:xfrm>
            <a:off x="1676400" y="2849131"/>
            <a:ext cx="571500" cy="292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8838179-5429-409C-9717-62798A28E735}"/>
              </a:ext>
            </a:extLst>
          </p:cNvPr>
          <p:cNvSpPr/>
          <p:nvPr/>
        </p:nvSpPr>
        <p:spPr>
          <a:xfrm>
            <a:off x="5943601" y="2057400"/>
            <a:ext cx="15240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5BD4169-501A-482A-9BD6-3A61CFE4DBD7}"/>
              </a:ext>
            </a:extLst>
          </p:cNvPr>
          <p:cNvSpPr/>
          <p:nvPr/>
        </p:nvSpPr>
        <p:spPr>
          <a:xfrm>
            <a:off x="533400" y="5562600"/>
            <a:ext cx="15240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6012F93-170F-4107-80DD-F9DCD8427348}"/>
              </a:ext>
            </a:extLst>
          </p:cNvPr>
          <p:cNvSpPr/>
          <p:nvPr/>
        </p:nvSpPr>
        <p:spPr>
          <a:xfrm>
            <a:off x="5943600" y="5715000"/>
            <a:ext cx="15240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0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AFAD5-07DF-40C1-A2E9-9A18B0B0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bindings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F43AD-0B83-4252-812C-1CD7D0EE6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"/>
            </a:pPr>
            <a:r>
              <a:rPr lang="en-US" dirty="0"/>
              <a:t>Bindings for value sets (range)</a:t>
            </a:r>
          </a:p>
          <a:p>
            <a:pPr>
              <a:buFont typeface="Wingdings" panose="05000000000000000000" pitchFamily="2" charset="2"/>
              <a:buChar char=""/>
            </a:pPr>
            <a:r>
              <a:rPr lang="en-US" dirty="0"/>
              <a:t>Bindings for model semantics (domain)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72134-FF21-4013-9975-9B1C4E60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09716-2D08-4C12-B98B-A07A596BB9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1E20C3-0A94-46C2-B056-3CC4E85D0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733800"/>
            <a:ext cx="82296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5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3AE16-0B33-4CD8-9092-12C14155D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 color range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6D70-340E-42B4-BF70-528FD377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8B60F-078E-4223-A3E4-D948608CD1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9F583E-42ED-4469-9C23-19D7288A1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438400"/>
            <a:ext cx="8382000" cy="387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16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FAB1-4493-4A57-9E89-625D9FC67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 color range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42327-27BE-43BF-B574-A4C304EB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603885-E7F6-4992-AF80-287B243273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08CE50-B3DB-41BD-A70C-88AFB889D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348" y="1752600"/>
            <a:ext cx="4223752" cy="466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49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06763-B2E3-4B2D-92EE-166CED5F6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Quality Issue: </a:t>
            </a:r>
            <a:br>
              <a:rPr lang="en-US" sz="3200" dirty="0"/>
            </a:br>
            <a:r>
              <a:rPr lang="en-US" sz="3200" dirty="0"/>
              <a:t>Equivalence depends on definition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B81438-F7CA-47AA-A2C6-C7C9EE341B1B}"/>
              </a:ext>
            </a:extLst>
          </p:cNvPr>
          <p:cNvSpPr/>
          <p:nvPr/>
        </p:nvSpPr>
        <p:spPr>
          <a:xfrm>
            <a:off x="429528" y="1981200"/>
            <a:ext cx="4644220" cy="36933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246090004 |Associated finding (attribute)| =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21891F-97CC-4E55-879B-E2F97763821A}"/>
              </a:ext>
            </a:extLst>
          </p:cNvPr>
          <p:cNvSpPr/>
          <p:nvPr/>
        </p:nvSpPr>
        <p:spPr>
          <a:xfrm>
            <a:off x="5186542" y="1982308"/>
            <a:ext cx="3728858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304229000 |Blue skin (finding)|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12F6C8-CCBC-44D0-B81B-5EE2131B119C}"/>
              </a:ext>
            </a:extLst>
          </p:cNvPr>
          <p:cNvSpPr/>
          <p:nvPr/>
        </p:nvSpPr>
        <p:spPr>
          <a:xfrm>
            <a:off x="427095" y="2606203"/>
            <a:ext cx="4644220" cy="36933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246090004 |Associated finding (attribute)| =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ACADC9-860F-4185-858B-31158B4D22A0}"/>
              </a:ext>
            </a:extLst>
          </p:cNvPr>
          <p:cNvSpPr/>
          <p:nvPr/>
        </p:nvSpPr>
        <p:spPr>
          <a:xfrm>
            <a:off x="2609849" y="2942272"/>
            <a:ext cx="63055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404684003 |Clinical finding (finding)|: </a:t>
            </a:r>
          </a:p>
          <a:p>
            <a:r>
              <a:rPr lang="en-US" dirty="0"/>
              <a:t>363714003 |Interprets (attribute)| = 364533002 |Color of skin (observable entity)|,</a:t>
            </a:r>
          </a:p>
          <a:p>
            <a:r>
              <a:rPr lang="en-US" dirty="0"/>
              <a:t>280452008 |Interpretation (attribute)| = 405738005 |Blue color (qualifier value)|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40086C-81AB-4648-B9D6-50078BF1C2A5}"/>
              </a:ext>
            </a:extLst>
          </p:cNvPr>
          <p:cNvSpPr/>
          <p:nvPr/>
        </p:nvSpPr>
        <p:spPr>
          <a:xfrm>
            <a:off x="201849" y="4445675"/>
            <a:ext cx="87403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A0522D"/>
                </a:solidFill>
                <a:latin typeface="Courier New" panose="02070309020205020404" pitchFamily="49" charset="0"/>
              </a:rPr>
              <a:t>&lt;&lt;&lt;</a:t>
            </a: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 3253007 </a:t>
            </a:r>
            <a:r>
              <a:rPr lang="en-US" b="1" dirty="0">
                <a:solidFill>
                  <a:srgbClr val="086D11"/>
                </a:solidFill>
                <a:latin typeface="Courier New" panose="02070309020205020404" pitchFamily="49" charset="0"/>
              </a:rPr>
              <a:t>|Discoloration of skin (finding)|</a:t>
            </a: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0522D"/>
                </a:solidFill>
                <a:latin typeface="Courier New" panose="02070309020205020404" pitchFamily="49" charset="0"/>
              </a:rPr>
              <a:t>:</a:t>
            </a:r>
            <a:br>
              <a:rPr lang="en-US" dirty="0"/>
            </a:b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363714003 </a:t>
            </a:r>
            <a:r>
              <a:rPr lang="en-US" b="1" dirty="0">
                <a:solidFill>
                  <a:srgbClr val="086D11"/>
                </a:solidFill>
                <a:latin typeface="Courier New" panose="02070309020205020404" pitchFamily="49" charset="0"/>
              </a:rPr>
              <a:t>|Interprets (attribute)|</a:t>
            </a: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0522D"/>
                </a:solidFill>
                <a:latin typeface="Courier New" panose="02070309020205020404" pitchFamily="49" charset="0"/>
              </a:rPr>
              <a:t>=</a:t>
            </a: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 364533002 </a:t>
            </a:r>
            <a:r>
              <a:rPr lang="en-US" b="1" dirty="0">
                <a:solidFill>
                  <a:srgbClr val="086D11"/>
                </a:solidFill>
                <a:latin typeface="Courier New" panose="02070309020205020404" pitchFamily="49" charset="0"/>
              </a:rPr>
              <a:t>|Color of skin (observable entity)|</a:t>
            </a: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, </a:t>
            </a:r>
            <a:br>
              <a:rPr lang="en-US" dirty="0"/>
            </a:b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363714003 </a:t>
            </a:r>
            <a:r>
              <a:rPr lang="en-US" b="1" dirty="0">
                <a:solidFill>
                  <a:srgbClr val="086D11"/>
                </a:solidFill>
                <a:latin typeface="Courier New" panose="02070309020205020404" pitchFamily="49" charset="0"/>
              </a:rPr>
              <a:t>|Interprets (attribute)|</a:t>
            </a: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0522D"/>
                </a:solidFill>
                <a:latin typeface="Courier New" panose="02070309020205020404" pitchFamily="49" charset="0"/>
              </a:rPr>
              <a:t>=</a:t>
            </a: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 386053000 </a:t>
            </a:r>
            <a:r>
              <a:rPr lang="en-US" b="1" dirty="0">
                <a:solidFill>
                  <a:srgbClr val="086D11"/>
                </a:solidFill>
                <a:latin typeface="Courier New" panose="02070309020205020404" pitchFamily="49" charset="0"/>
              </a:rPr>
              <a:t>|Evaluation procedure (procedure)|</a:t>
            </a: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, </a:t>
            </a:r>
            <a:br>
              <a:rPr lang="en-US" dirty="0"/>
            </a:b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363698007 </a:t>
            </a:r>
            <a:r>
              <a:rPr lang="en-US" b="1" dirty="0">
                <a:solidFill>
                  <a:srgbClr val="086D11"/>
                </a:solidFill>
                <a:latin typeface="Courier New" panose="02070309020205020404" pitchFamily="49" charset="0"/>
              </a:rPr>
              <a:t>|Finding site (attribute)|</a:t>
            </a: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0522D"/>
                </a:solidFill>
                <a:latin typeface="Courier New" panose="02070309020205020404" pitchFamily="49" charset="0"/>
              </a:rPr>
              <a:t>=</a:t>
            </a:r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 39937001 </a:t>
            </a:r>
            <a:r>
              <a:rPr lang="en-US" b="1" dirty="0">
                <a:solidFill>
                  <a:srgbClr val="086D11"/>
                </a:solidFill>
                <a:latin typeface="Courier New" panose="02070309020205020404" pitchFamily="49" charset="0"/>
              </a:rPr>
              <a:t>|Skin structure (body structure)|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6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Refined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196</Words>
  <Application>Microsoft Office PowerPoint</Application>
  <PresentationFormat>On-screen Show (4:3)</PresentationFormat>
  <Paragraphs>39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Courier New</vt:lpstr>
      <vt:lpstr>Times New Roman</vt:lpstr>
      <vt:lpstr>Verdana</vt:lpstr>
      <vt:lpstr>Wingdings</vt:lpstr>
      <vt:lpstr>Refined</vt:lpstr>
      <vt:lpstr>CIMI/PC: Skin assessment Agenda 12 Sep 2017 (Tue Q1)</vt:lpstr>
      <vt:lpstr>Archetype Graph</vt:lpstr>
      <vt:lpstr>Current bindings</vt:lpstr>
      <vt:lpstr>Skin color range 1</vt:lpstr>
      <vt:lpstr>Skin color range 2</vt:lpstr>
      <vt:lpstr>Data Quality Issue:  Equivalence depends on definition</vt:lpstr>
    </vt:vector>
  </TitlesOfParts>
  <Company>Stewardshop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Shelly Ross</dc:creator>
  <cp:lastModifiedBy>Jones, Emma</cp:lastModifiedBy>
  <cp:revision>36</cp:revision>
  <dcterms:created xsi:type="dcterms:W3CDTF">2008-01-21T06:12:12Z</dcterms:created>
  <dcterms:modified xsi:type="dcterms:W3CDTF">2017-09-12T19:16:24Z</dcterms:modified>
</cp:coreProperties>
</file>