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5"/>
  </p:notesMasterIdLst>
  <p:sldIdLst>
    <p:sldId id="257" r:id="rId3"/>
    <p:sldId id="259" r:id="rId4"/>
    <p:sldId id="267" r:id="rId5"/>
    <p:sldId id="266" r:id="rId6"/>
    <p:sldId id="265" r:id="rId7"/>
    <p:sldId id="264" r:id="rId8"/>
    <p:sldId id="260" r:id="rId9"/>
    <p:sldId id="261" r:id="rId10"/>
    <p:sldId id="262" r:id="rId11"/>
    <p:sldId id="263" r:id="rId12"/>
    <p:sldId id="258" r:id="rId13"/>
    <p:sldId id="268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A9DA036-76B4-4C59-BB4F-D100D454AC59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9E70F60-C18E-4EBF-8441-BADD55541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7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530C8-E91F-482B-AF0E-A886A371BBD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5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62C5C-ABB2-4D5E-89E9-06A4CBCF72A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33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5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6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apertura_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26"/>
          <p:cNvSpPr/>
          <p:nvPr userDrawn="1"/>
        </p:nvSpPr>
        <p:spPr>
          <a:xfrm>
            <a:off x="0" y="0"/>
            <a:ext cx="12192000" cy="932723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grpSp>
        <p:nvGrpSpPr>
          <p:cNvPr id="2" name="Gruppo 1"/>
          <p:cNvGrpSpPr/>
          <p:nvPr userDrawn="1"/>
        </p:nvGrpSpPr>
        <p:grpSpPr>
          <a:xfrm>
            <a:off x="9622627" y="108429"/>
            <a:ext cx="2409332" cy="728284"/>
            <a:chOff x="6859712" y="13630"/>
            <a:chExt cx="2164258" cy="654204"/>
          </a:xfrm>
        </p:grpSpPr>
        <p:pic>
          <p:nvPicPr>
            <p:cNvPr id="17" name="Picture 2" descr="C:\Users\luciani\Desktop\Kick-Off 2017\Grafica\giallo_outlin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3798" y="37748"/>
              <a:ext cx="348306" cy="3313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luciani\Desktop\Kick-Off 2017\Grafica\rosso_outline.pn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6033" y="13630"/>
              <a:ext cx="438532" cy="41712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luciani\Desktop\Kick-Off 2017\Grafica\giallo_outlin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9712" y="70899"/>
              <a:ext cx="626907" cy="5963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luciani\Desktop\Kick-Off 2017\Grafica\rosso_outlin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1659" y="152000"/>
              <a:ext cx="542311" cy="51583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C:\Users\luciani\Desktop\Kick-Off 2017\Grafica\verde_out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6052" y="51470"/>
              <a:ext cx="454267" cy="43208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" descr="C:\Users\luciani\Desktop\Kick-Off 2017\Grafica\blu_outline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0417" y="310665"/>
              <a:ext cx="363536" cy="34578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uppo 11"/>
            <p:cNvGrpSpPr/>
            <p:nvPr/>
          </p:nvGrpSpPr>
          <p:grpSpPr>
            <a:xfrm>
              <a:off x="7176379" y="182960"/>
              <a:ext cx="1552180" cy="377291"/>
              <a:chOff x="3285469" y="517024"/>
              <a:chExt cx="7693830" cy="1870152"/>
            </a:xfrm>
          </p:grpSpPr>
          <p:pic>
            <p:nvPicPr>
              <p:cNvPr id="13" name="Picture 2" descr="C:\Users\luciani\Desktop\Kick-Off 2017\Grafica\verde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3979" y="517024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3" descr="C:\Users\luciani\Desktop\Kick-Off 2017\Grafica\blu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15280" y="517024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4" descr="C:\Users\luciani\Desktop\Kick-Off 2017\Grafica\giallo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2086" y="517024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5" descr="C:\Users\luciani\Desktop\Kick-Off 2017\Grafica\rosso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5469" y="519046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8" name="Shape 5"/>
          <p:cNvSpPr>
            <a:spLocks noGrp="1"/>
          </p:cNvSpPr>
          <p:nvPr>
            <p:ph type="title" hasCustomPrompt="1"/>
          </p:nvPr>
        </p:nvSpPr>
        <p:spPr>
          <a:xfrm>
            <a:off x="394842" y="260648"/>
            <a:ext cx="7677873" cy="625312"/>
          </a:xfrm>
          <a:prstGeom prst="rect">
            <a:avLst/>
          </a:prstGeom>
          <a:ln w="12700">
            <a:miter lim="400000"/>
          </a:ln>
          <a:extLst/>
        </p:spPr>
        <p:txBody>
          <a:bodyPr>
            <a:normAutofit/>
          </a:bodyPr>
          <a:lstStyle>
            <a:lvl1pPr algn="l">
              <a:defRPr sz="2667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dirty="0" err="1"/>
              <a:t>Titolo</a:t>
            </a:r>
            <a:r>
              <a:rPr dirty="0"/>
              <a:t> </a:t>
            </a:r>
            <a:r>
              <a:rPr lang="it-IT" dirty="0" smtClean="0"/>
              <a:t>Slide</a:t>
            </a:r>
            <a:endParaRPr dirty="0"/>
          </a:p>
        </p:txBody>
      </p:sp>
      <p:cxnSp>
        <p:nvCxnSpPr>
          <p:cNvPr id="30" name="Connettore 1 29"/>
          <p:cNvCxnSpPr/>
          <p:nvPr/>
        </p:nvCxnSpPr>
        <p:spPr>
          <a:xfrm flipH="1">
            <a:off x="-336714" y="6266693"/>
            <a:ext cx="12765793" cy="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6" name="Immagin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385" y="6371928"/>
            <a:ext cx="1377228" cy="307507"/>
          </a:xfrm>
          <a:prstGeom prst="rect">
            <a:avLst/>
          </a:prstGeom>
        </p:spPr>
      </p:pic>
      <p:sp>
        <p:nvSpPr>
          <p:cNvPr id="29" name="Shape 79"/>
          <p:cNvSpPr>
            <a:spLocks noChangeArrowheads="1"/>
          </p:cNvSpPr>
          <p:nvPr userDrawn="1"/>
        </p:nvSpPr>
        <p:spPr bwMode="auto">
          <a:xfrm>
            <a:off x="374226" y="6431087"/>
            <a:ext cx="1918839" cy="41042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121917" tIns="121917" rIns="121917" bIns="121917">
            <a:spAutoFit/>
          </a:bodyPr>
          <a:lstStyle/>
          <a:p>
            <a:pPr algn="ctr" hangingPunct="0"/>
            <a:r>
              <a:rPr lang="it-IT" sz="1067" dirty="0" smtClean="0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www.eng.it</a:t>
            </a:r>
            <a:endParaRPr lang="it-IT" sz="1067" dirty="0">
              <a:latin typeface="Arial Black" panose="020B0A04020102020204" pitchFamily="34" charset="0"/>
              <a:ea typeface="Segoe UI" pitchFamily="34" charset="0"/>
              <a:cs typeface="Arial" panose="020B0604020202020204" pitchFamily="34" charset="0"/>
              <a:sym typeface="Segoe UI" pitchFamily="34" charset="0"/>
            </a:endParaRPr>
          </a:p>
        </p:txBody>
      </p:sp>
      <p:cxnSp>
        <p:nvCxnSpPr>
          <p:cNvPr id="4" name="Connettore 1 3"/>
          <p:cNvCxnSpPr/>
          <p:nvPr userDrawn="1"/>
        </p:nvCxnSpPr>
        <p:spPr>
          <a:xfrm>
            <a:off x="2544005" y="6355931"/>
            <a:ext cx="0" cy="410364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61005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971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04800" y="990600"/>
            <a:ext cx="11582400" cy="5410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2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0682F-AD5A-48A6-B1B7-B7AC788535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59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09600" y="2362200"/>
            <a:ext cx="10769600" cy="685800"/>
          </a:xfrm>
        </p:spPr>
        <p:txBody>
          <a:bodyPr/>
          <a:lstStyle>
            <a:lvl1pPr algn="ctr">
              <a:defRPr sz="3600">
                <a:solidFill>
                  <a:srgbClr val="39683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" y="3429000"/>
            <a:ext cx="10769600" cy="609600"/>
          </a:xfrm>
        </p:spPr>
        <p:txBody>
          <a:bodyPr/>
          <a:lstStyle>
            <a:lvl1pPr algn="ctr">
              <a:defRPr>
                <a:solidFill>
                  <a:srgbClr val="71717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Slide Number Placeholder 2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8A6D-8CA0-46B1-9740-8F8453067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38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F131-AB71-4C73-B04B-B1C2C8F2B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85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3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F3BA6-A6DA-4399-8CB7-CDC157BFA9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16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304800" y="990600"/>
            <a:ext cx="11582400" cy="54102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2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5" name="Slide Number Placeholder 2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C5F9-DB85-4714-B99C-90877E0D83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8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04800" y="990600"/>
            <a:ext cx="6604000" cy="5334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315200" y="1905000"/>
            <a:ext cx="4470400" cy="990600"/>
          </a:xfrm>
        </p:spPr>
        <p:txBody>
          <a:bodyPr/>
          <a:lstStyle>
            <a:lvl1pPr marL="0" indent="0" algn="ctr">
              <a:defRPr sz="2800">
                <a:solidFill>
                  <a:srgbClr val="39683E"/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315200" y="2895600"/>
            <a:ext cx="4470400" cy="2362200"/>
          </a:xfrm>
        </p:spPr>
        <p:txBody>
          <a:bodyPr/>
          <a:lstStyle>
            <a:lvl1pPr marL="342900" indent="-342900">
              <a:buFont typeface="Tahoma" pitchFamily="34" charset="0"/>
              <a:buChar char="–"/>
              <a:defRPr sz="2000">
                <a:solidFill>
                  <a:srgbClr val="71717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2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9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8E17-A169-4754-BDD3-4FEF2819C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9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30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/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711200" y="2286000"/>
            <a:ext cx="5080000" cy="3505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400800" y="2286000"/>
            <a:ext cx="50800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16000" y="1600200"/>
            <a:ext cx="4470400" cy="457200"/>
          </a:xfrm>
        </p:spPr>
        <p:txBody>
          <a:bodyPr/>
          <a:lstStyle>
            <a:lvl1pPr algn="ctr">
              <a:defRPr sz="2800">
                <a:solidFill>
                  <a:srgbClr val="71717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705600" y="1600200"/>
            <a:ext cx="4470400" cy="457200"/>
          </a:xfrm>
        </p:spPr>
        <p:txBody>
          <a:bodyPr/>
          <a:lstStyle>
            <a:lvl1pPr algn="ctr">
              <a:defRPr sz="2800">
                <a:solidFill>
                  <a:srgbClr val="71717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8" name="Date Placeholder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1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18758-AFC1-4997-90E9-8C00A653F8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55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03200" y="990600"/>
            <a:ext cx="5791200" cy="5410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197600" y="990600"/>
            <a:ext cx="5791200" cy="5410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8" name="Slide Number Placeholder 2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B7997-FB3B-4F7A-B4F0-AA90FDC61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828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06400" y="1066800"/>
            <a:ext cx="5689600" cy="2590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06400" y="3657600"/>
            <a:ext cx="5689600" cy="2590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97600" y="1066800"/>
            <a:ext cx="5689600" cy="2590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97600" y="3657600"/>
            <a:ext cx="5689600" cy="2590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0" name="Date Placeholder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11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62B8C-7E1A-40D7-8EB4-B22FF4A08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53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apertura_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26"/>
          <p:cNvSpPr/>
          <p:nvPr userDrawn="1"/>
        </p:nvSpPr>
        <p:spPr>
          <a:xfrm>
            <a:off x="0" y="1"/>
            <a:ext cx="12192000" cy="932723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800">
              <a:solidFill>
                <a:prstClr val="white"/>
              </a:solidFill>
            </a:endParaRPr>
          </a:p>
        </p:txBody>
      </p:sp>
      <p:grpSp>
        <p:nvGrpSpPr>
          <p:cNvPr id="2" name="Gruppo 1"/>
          <p:cNvGrpSpPr/>
          <p:nvPr userDrawn="1"/>
        </p:nvGrpSpPr>
        <p:grpSpPr>
          <a:xfrm>
            <a:off x="9622627" y="108429"/>
            <a:ext cx="2409332" cy="728284"/>
            <a:chOff x="6859712" y="13630"/>
            <a:chExt cx="2164258" cy="654204"/>
          </a:xfrm>
        </p:grpSpPr>
        <p:pic>
          <p:nvPicPr>
            <p:cNvPr id="17" name="Picture 2" descr="C:\Users\luciani\Desktop\Kick-Off 2017\Grafica\giallo_outlin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3798" y="37748"/>
              <a:ext cx="348306" cy="331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luciani\Desktop\Kick-Off 2017\Grafica\rosso_outline.pn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6033" y="13630"/>
              <a:ext cx="438532" cy="4171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luciani\Desktop\Kick-Off 2017\Grafica\giallo_outlin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9712" y="70899"/>
              <a:ext cx="626907" cy="59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" descr="C:\Users\luciani\Desktop\Kick-Off 2017\Grafica\rosso_outlin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81659" y="152000"/>
              <a:ext cx="542311" cy="5158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C:\Users\luciani\Desktop\Kick-Off 2017\Grafica\verde_outlin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6052" y="51470"/>
              <a:ext cx="454267" cy="432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5" descr="C:\Users\luciani\Desktop\Kick-Off 2017\Grafica\blu_outline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0417" y="310665"/>
              <a:ext cx="363536" cy="345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uppo 11"/>
            <p:cNvGrpSpPr/>
            <p:nvPr/>
          </p:nvGrpSpPr>
          <p:grpSpPr>
            <a:xfrm>
              <a:off x="7176379" y="182960"/>
              <a:ext cx="1552180" cy="377291"/>
              <a:chOff x="3285469" y="517024"/>
              <a:chExt cx="7693830" cy="1870152"/>
            </a:xfrm>
          </p:grpSpPr>
          <p:pic>
            <p:nvPicPr>
              <p:cNvPr id="13" name="Picture 2" descr="C:\Users\luciani\Desktop\Kick-Off 2017\Grafica\verde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3979" y="517024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3" descr="C:\Users\luciani\Desktop\Kick-Off 2017\Grafica\blu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15280" y="517024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4" descr="C:\Users\luciani\Desktop\Kick-Off 2017\Grafica\giallo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2086" y="517024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5" descr="C:\Users\luciani\Desktop\Kick-Off 2017\Grafica\rosso.pn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85469" y="519046"/>
                <a:ext cx="1964019" cy="18681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28" name="Shape 5"/>
          <p:cNvSpPr>
            <a:spLocks noGrp="1"/>
          </p:cNvSpPr>
          <p:nvPr>
            <p:ph type="title" hasCustomPrompt="1"/>
          </p:nvPr>
        </p:nvSpPr>
        <p:spPr>
          <a:xfrm>
            <a:off x="394844" y="260648"/>
            <a:ext cx="7677873" cy="625312"/>
          </a:xfrm>
          <a:prstGeom prst="rect">
            <a:avLst/>
          </a:prstGeom>
          <a:ln w="12700">
            <a:miter lim="400000"/>
          </a:ln>
          <a:extLst/>
        </p:spPr>
        <p:txBody>
          <a:bodyPr>
            <a:normAutofit/>
          </a:bodyPr>
          <a:lstStyle>
            <a:lvl1pPr algn="l">
              <a:defRPr sz="200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dirty="0" err="1"/>
              <a:t>Titolo</a:t>
            </a:r>
            <a:r>
              <a:rPr dirty="0"/>
              <a:t> </a:t>
            </a:r>
            <a:r>
              <a:rPr lang="it-IT" dirty="0" smtClean="0"/>
              <a:t>Slide</a:t>
            </a:r>
            <a:endParaRPr dirty="0"/>
          </a:p>
        </p:txBody>
      </p:sp>
      <p:cxnSp>
        <p:nvCxnSpPr>
          <p:cNvPr id="30" name="Connettore 1 29"/>
          <p:cNvCxnSpPr/>
          <p:nvPr/>
        </p:nvCxnSpPr>
        <p:spPr>
          <a:xfrm flipH="1">
            <a:off x="-336714" y="6266693"/>
            <a:ext cx="12765793" cy="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6" name="Immagin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386" y="6371929"/>
            <a:ext cx="1377228" cy="307507"/>
          </a:xfrm>
          <a:prstGeom prst="rect">
            <a:avLst/>
          </a:prstGeom>
        </p:spPr>
      </p:pic>
      <p:sp>
        <p:nvSpPr>
          <p:cNvPr id="29" name="Shape 79"/>
          <p:cNvSpPr>
            <a:spLocks noChangeArrowheads="1"/>
          </p:cNvSpPr>
          <p:nvPr userDrawn="1"/>
        </p:nvSpPr>
        <p:spPr bwMode="auto">
          <a:xfrm>
            <a:off x="374226" y="6431088"/>
            <a:ext cx="1918839" cy="30777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91438" tIns="91438" rIns="91438" bIns="91438">
            <a:spAutoFit/>
          </a:bodyPr>
          <a:lstStyle/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800" dirty="0" smtClean="0">
                <a:solidFill>
                  <a:prstClr val="black"/>
                </a:solidFill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www.eng.it</a:t>
            </a:r>
            <a:endParaRPr lang="it-IT" sz="800" dirty="0">
              <a:solidFill>
                <a:prstClr val="black"/>
              </a:solidFill>
              <a:latin typeface="Arial Black" panose="020B0A04020102020204" pitchFamily="34" charset="0"/>
              <a:ea typeface="Segoe UI" pitchFamily="34" charset="0"/>
              <a:cs typeface="Arial" panose="020B0604020202020204" pitchFamily="34" charset="0"/>
              <a:sym typeface="Segoe UI" pitchFamily="34" charset="0"/>
            </a:endParaRPr>
          </a:p>
        </p:txBody>
      </p:sp>
      <p:cxnSp>
        <p:nvCxnSpPr>
          <p:cNvPr id="4" name="Connettore 1 3"/>
          <p:cNvCxnSpPr/>
          <p:nvPr userDrawn="1"/>
        </p:nvCxnSpPr>
        <p:spPr>
          <a:xfrm>
            <a:off x="2544005" y="6355931"/>
            <a:ext cx="0" cy="410364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7403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4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7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6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6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8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1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12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525F-9BF3-4905-98C4-525AD0A7851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59AB-F3C4-4FC3-B92E-1F1F42ABF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5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1"/>
          <p:cNvSpPr>
            <a:spLocks noGrp="1"/>
          </p:cNvSpPr>
          <p:nvPr>
            <p:ph type="dt" sz="half" idx="2"/>
          </p:nvPr>
        </p:nvSpPr>
        <p:spPr>
          <a:xfrm>
            <a:off x="304800" y="64770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1717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>
          <a:xfrm>
            <a:off x="9042400" y="64770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1717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E71E2C8-3878-4FCA-9CEC-C9707602C7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6400" y="1143000"/>
            <a:ext cx="1137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406400" y="6477000"/>
            <a:ext cx="113792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406400" y="838200"/>
            <a:ext cx="11338984" cy="0"/>
          </a:xfrm>
          <a:prstGeom prst="line">
            <a:avLst/>
          </a:prstGeom>
          <a:noFill/>
          <a:ln w="28575">
            <a:solidFill>
              <a:srgbClr val="06590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2056" name="Title Placeholder 20"/>
          <p:cNvSpPr>
            <a:spLocks noGrp="1"/>
          </p:cNvSpPr>
          <p:nvPr>
            <p:ph type="title"/>
          </p:nvPr>
        </p:nvSpPr>
        <p:spPr bwMode="auto">
          <a:xfrm>
            <a:off x="304800" y="350838"/>
            <a:ext cx="10972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9" name="Picture 8" descr="Academy-of-Nutrition-and-Dietetics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8331200" y="228601"/>
            <a:ext cx="2899832" cy="37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01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rgbClr val="39683E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9683E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9683E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9683E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9683E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39683E"/>
          </a:solidFill>
          <a:latin typeface="Myriad Pro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39683E"/>
          </a:solidFill>
          <a:latin typeface="Myriad Pro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39683E"/>
          </a:solidFill>
          <a:latin typeface="Myriad Pro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39683E"/>
          </a:solidFill>
          <a:latin typeface="Myriad Pro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3200" kern="1200">
          <a:solidFill>
            <a:srgbClr val="39683E"/>
          </a:solidFill>
          <a:latin typeface="Tahoma" pitchFamily="34" charset="0"/>
          <a:ea typeface="+mn-ea"/>
          <a:cs typeface="Tahoma" pitchFamily="34" charset="0"/>
        </a:defRPr>
      </a:lvl1pPr>
      <a:lvl2pPr marL="801688" indent="-344488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800" kern="1200">
          <a:solidFill>
            <a:srgbClr val="717171"/>
          </a:solidFill>
          <a:latin typeface="Tahoma" pitchFamily="34" charset="0"/>
          <a:ea typeface="+mn-ea"/>
          <a:cs typeface="Tahoma" pitchFamily="34" charset="0"/>
        </a:defRPr>
      </a:lvl2pPr>
      <a:lvl3pPr marL="1258888" indent="-344488" algn="l" rtl="0" eaLnBrk="0" fontAlgn="base" hangingPunct="0">
        <a:spcBef>
          <a:spcPct val="0"/>
        </a:spcBef>
        <a:spcAft>
          <a:spcPct val="0"/>
        </a:spcAft>
        <a:buSzPct val="90000"/>
        <a:buFont typeface="Calibri" pitchFamily="34" charset="0"/>
        <a:buChar char="–"/>
        <a:defRPr sz="2400" kern="1200">
          <a:solidFill>
            <a:srgbClr val="39683E"/>
          </a:solidFill>
          <a:latin typeface="Tahoma" pitchFamily="34" charset="0"/>
          <a:ea typeface="+mn-ea"/>
          <a:cs typeface="Tahoma" pitchFamily="34" charset="0"/>
        </a:defRPr>
      </a:lvl3pPr>
      <a:lvl4pPr marL="1539875" indent="-16827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71717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2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png"/><Relationship Id="rId11" Type="http://schemas.openxmlformats.org/officeDocument/2006/relationships/image" Target="../media/image17.png"/><Relationship Id="rId5" Type="http://schemas.openxmlformats.org/officeDocument/2006/relationships/image" Target="../media/image26.png"/><Relationship Id="rId15" Type="http://schemas.openxmlformats.org/officeDocument/2006/relationships/image" Target="../media/image34.png"/><Relationship Id="rId10" Type="http://schemas.openxmlformats.org/officeDocument/2006/relationships/image" Target="../media/image23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HL7 Nutrition on FHIR – Call Agenda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October </a:t>
            </a:r>
            <a:r>
              <a:rPr lang="en-US" b="1" dirty="0" smtClean="0"/>
              <a:t>31</a:t>
            </a:r>
            <a:r>
              <a:rPr lang="en-US" b="1" dirty="0" smtClean="0"/>
              <a:t>, </a:t>
            </a:r>
            <a:r>
              <a:rPr lang="en-US" b="1" dirty="0" smtClean="0"/>
              <a:t>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Agenda Review</a:t>
            </a:r>
          </a:p>
          <a:p>
            <a:r>
              <a:rPr lang="en-US" dirty="0"/>
              <a:t>Minutes </a:t>
            </a:r>
            <a:r>
              <a:rPr lang="en-US" dirty="0" smtClean="0"/>
              <a:t>Review – 10/17/	2017</a:t>
            </a:r>
            <a:endParaRPr lang="en-US" dirty="0"/>
          </a:p>
          <a:p>
            <a:pPr lvl="0"/>
            <a:r>
              <a:rPr lang="en-US" dirty="0" smtClean="0"/>
              <a:t>FHIR Resource to propose Patient Care – “</a:t>
            </a:r>
            <a:r>
              <a:rPr lang="en-US" dirty="0" err="1" smtClean="0"/>
              <a:t>NutritionIntake</a:t>
            </a:r>
            <a:r>
              <a:rPr lang="en-US" dirty="0" smtClean="0"/>
              <a:t>”</a:t>
            </a:r>
          </a:p>
          <a:p>
            <a:pPr lvl="1"/>
            <a:r>
              <a:rPr lang="en-US" sz="1600" dirty="0" smtClean="0"/>
              <a:t>Nutritional Intake </a:t>
            </a:r>
            <a:r>
              <a:rPr lang="en-US" sz="1600" dirty="0" smtClean="0"/>
              <a:t>New Resource Proposal Gap Analysis – (Requested by PC)</a:t>
            </a:r>
          </a:p>
          <a:p>
            <a:pPr lvl="1"/>
            <a:r>
              <a:rPr lang="en-US" sz="1200" dirty="0" smtClean="0"/>
              <a:t>Request </a:t>
            </a:r>
            <a:r>
              <a:rPr lang="en-US" sz="1200" dirty="0" smtClean="0"/>
              <a:t>for gap analysis with </a:t>
            </a:r>
            <a:r>
              <a:rPr lang="en-US" sz="1200" dirty="0" smtClean="0"/>
              <a:t>Observation </a:t>
            </a:r>
            <a:r>
              <a:rPr lang="en-US" sz="1200" dirty="0" smtClean="0"/>
              <a:t>(why it cannot be used), is it different from a questionnaire?  I/O’s (intake/output) came up (but we don’t really have the output piece like is typical with nursing fluid intakes</a:t>
            </a:r>
            <a:r>
              <a:rPr lang="en-US" sz="1200" dirty="0" smtClean="0"/>
              <a:t>)</a:t>
            </a:r>
          </a:p>
          <a:p>
            <a:pPr lvl="1"/>
            <a:r>
              <a:rPr lang="en-US" sz="1200" dirty="0" smtClean="0"/>
              <a:t>Discuss document sent in by Paul Adams (CBORD) on </a:t>
            </a:r>
            <a:r>
              <a:rPr lang="en-US" sz="1200" smtClean="0"/>
              <a:t>the above.</a:t>
            </a:r>
            <a:endParaRPr lang="en-US" sz="1200" dirty="0" smtClean="0"/>
          </a:p>
          <a:p>
            <a:r>
              <a:rPr lang="en-US" dirty="0" smtClean="0"/>
              <a:t>Other (?)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4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/>
          <p:cNvSpPr txBox="1">
            <a:spLocks/>
          </p:cNvSpPr>
          <p:nvPr/>
        </p:nvSpPr>
        <p:spPr>
          <a:xfrm>
            <a:off x="396867" y="260648"/>
            <a:ext cx="8675464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pc="-133" dirty="0">
                <a:latin typeface="Arial Black" panose="020B0A04020102020204" pitchFamily="34" charset="0"/>
                <a:cs typeface="Arial" panose="020B0604020202020204" pitchFamily="34" charset="0"/>
              </a:rPr>
              <a:t>Nutrition </a:t>
            </a:r>
            <a:r>
              <a:rPr lang="en-US" sz="2667" spc="-133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/ ex.: </a:t>
            </a:r>
            <a:r>
              <a:rPr lang="en-US" sz="2667" spc="-133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coarse-grained &amp; fine grained </a:t>
            </a:r>
            <a:r>
              <a:rPr lang="en-US" sz="2667" u="sng" spc="-133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diary</a:t>
            </a:r>
            <a:endParaRPr lang="en-US" sz="2667" u="sng" spc="-133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gnaposto testo 1"/>
          <p:cNvSpPr txBox="1">
            <a:spLocks/>
          </p:cNvSpPr>
          <p:nvPr/>
        </p:nvSpPr>
        <p:spPr>
          <a:xfrm>
            <a:off x="623392" y="1124744"/>
            <a:ext cx="10849205" cy="470452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600"/>
              </a:spcAft>
              <a:buNone/>
            </a:pPr>
            <a:r>
              <a:rPr lang="en-US" sz="2667" b="1" spc="-133" dirty="0">
                <a:latin typeface="Arial"/>
                <a:cs typeface="Arial"/>
              </a:rPr>
              <a:t>Fine grained food diary</a:t>
            </a:r>
          </a:p>
          <a:p>
            <a:pPr algn="just">
              <a:spcAft>
                <a:spcPts val="1600"/>
              </a:spcAft>
            </a:pPr>
            <a:r>
              <a:rPr lang="en-US" sz="2667" spc="-133" dirty="0">
                <a:latin typeface="Arial"/>
                <a:cs typeface="Arial"/>
              </a:rPr>
              <a:t>BREAKFAST: 100ml milk, 5 cookies</a:t>
            </a:r>
          </a:p>
          <a:p>
            <a:pPr algn="just">
              <a:spcAft>
                <a:spcPts val="1600"/>
              </a:spcAft>
            </a:pPr>
            <a:r>
              <a:rPr lang="en-US" sz="2667" spc="-133" dirty="0">
                <a:latin typeface="Arial"/>
                <a:cs typeface="Arial"/>
              </a:rPr>
              <a:t>LUNCH: </a:t>
            </a:r>
            <a:r>
              <a:rPr lang="en-US" sz="2667" b="1" spc="-133" dirty="0">
                <a:latin typeface="Arial"/>
                <a:cs typeface="Arial"/>
              </a:rPr>
              <a:t>300gr</a:t>
            </a:r>
            <a:r>
              <a:rPr lang="en-US" sz="2667" spc="-133" dirty="0">
                <a:latin typeface="Arial"/>
                <a:cs typeface="Arial"/>
              </a:rPr>
              <a:t> </a:t>
            </a:r>
            <a:r>
              <a:rPr lang="en-US" sz="2667" b="1" spc="-133" dirty="0">
                <a:latin typeface="Arial"/>
                <a:cs typeface="Arial"/>
              </a:rPr>
              <a:t>spinach</a:t>
            </a:r>
            <a:r>
              <a:rPr lang="en-US" sz="2667" spc="-133" dirty="0">
                <a:latin typeface="Arial"/>
                <a:cs typeface="Arial"/>
              </a:rPr>
              <a:t> with </a:t>
            </a:r>
            <a:r>
              <a:rPr lang="en-US" sz="2667" b="1" spc="-133" dirty="0">
                <a:latin typeface="Arial"/>
                <a:cs typeface="Arial"/>
              </a:rPr>
              <a:t>2 teaspoon of oil</a:t>
            </a:r>
          </a:p>
          <a:p>
            <a:pPr algn="just">
              <a:spcAft>
                <a:spcPts val="1600"/>
              </a:spcAft>
            </a:pPr>
            <a:r>
              <a:rPr lang="en-US" sz="2667" b="1" spc="-133" dirty="0">
                <a:latin typeface="Arial"/>
                <a:cs typeface="Arial"/>
              </a:rPr>
              <a:t>150 ml</a:t>
            </a:r>
            <a:r>
              <a:rPr lang="en-US" sz="2667" spc="-133" dirty="0">
                <a:latin typeface="Arial"/>
                <a:cs typeface="Arial"/>
              </a:rPr>
              <a:t> water</a:t>
            </a:r>
          </a:p>
          <a:p>
            <a:pPr algn="just">
              <a:spcAft>
                <a:spcPts val="1600"/>
              </a:spcAft>
            </a:pPr>
            <a:endParaRPr lang="en-US" sz="1067" b="1" spc="-133" dirty="0">
              <a:latin typeface="Arial"/>
              <a:cs typeface="Arial"/>
            </a:endParaRPr>
          </a:p>
          <a:p>
            <a:pPr marL="0" indent="0" algn="just">
              <a:spcAft>
                <a:spcPts val="1600"/>
              </a:spcAft>
              <a:buNone/>
            </a:pPr>
            <a:r>
              <a:rPr lang="en-US" sz="2667" b="1" spc="-133" dirty="0">
                <a:latin typeface="Arial"/>
                <a:cs typeface="Arial"/>
              </a:rPr>
              <a:t>Course grained / portion based food diary</a:t>
            </a:r>
          </a:p>
          <a:p>
            <a:pPr algn="just">
              <a:spcAft>
                <a:spcPts val="1600"/>
              </a:spcAft>
            </a:pPr>
            <a:r>
              <a:rPr lang="en-US" sz="2667" spc="-133" dirty="0">
                <a:latin typeface="Arial"/>
                <a:cs typeface="Arial"/>
              </a:rPr>
              <a:t>DAY: 1 portion of pasta, </a:t>
            </a:r>
            <a:r>
              <a:rPr lang="en-US" sz="2667" b="1" spc="-133" dirty="0">
                <a:latin typeface="Arial"/>
                <a:cs typeface="Arial"/>
              </a:rPr>
              <a:t>1 portion </a:t>
            </a:r>
            <a:r>
              <a:rPr lang="en-US" sz="2667" spc="-133" dirty="0">
                <a:latin typeface="Arial"/>
                <a:cs typeface="Arial"/>
              </a:rPr>
              <a:t>of </a:t>
            </a:r>
            <a:r>
              <a:rPr lang="en-US" sz="2667" b="1" spc="-133" dirty="0">
                <a:latin typeface="Arial"/>
                <a:cs typeface="Arial"/>
              </a:rPr>
              <a:t>seasoned</a:t>
            </a:r>
            <a:r>
              <a:rPr lang="en-US" sz="2667" spc="-133" dirty="0">
                <a:latin typeface="Arial"/>
                <a:cs typeface="Arial"/>
              </a:rPr>
              <a:t> </a:t>
            </a:r>
            <a:r>
              <a:rPr lang="en-US" sz="2667" b="1" spc="-133" dirty="0">
                <a:latin typeface="Arial"/>
                <a:cs typeface="Arial"/>
              </a:rPr>
              <a:t>vegetables</a:t>
            </a:r>
            <a:r>
              <a:rPr lang="en-US" sz="2667" spc="-133" dirty="0">
                <a:latin typeface="Arial"/>
                <a:cs typeface="Arial"/>
              </a:rPr>
              <a:t>, 4 glasses of water, 2 sweet coffees</a:t>
            </a:r>
          </a:p>
        </p:txBody>
      </p:sp>
    </p:spTree>
    <p:extLst>
      <p:ext uri="{BB962C8B-B14F-4D97-AF65-F5344CB8AC3E}">
        <p14:creationId xmlns:p14="http://schemas.microsoft.com/office/powerpoint/2010/main" val="15997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70" y="391886"/>
            <a:ext cx="9906680" cy="10122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</a:t>
            </a:r>
            <a:r>
              <a:rPr lang="en-US" dirty="0"/>
              <a:t>s</a:t>
            </a:r>
            <a:r>
              <a:rPr lang="en-US" dirty="0" smtClean="0"/>
              <a:t>– model new resource in </a:t>
            </a:r>
            <a:r>
              <a:rPr lang="en-US" dirty="0" err="1" smtClean="0"/>
              <a:t>ClinFHIR</a:t>
            </a:r>
            <a:r>
              <a:rPr lang="en-US" dirty="0" smtClean="0"/>
              <a:t> to do all the NCP areas</a:t>
            </a:r>
          </a:p>
          <a:p>
            <a:r>
              <a:rPr lang="en-US" dirty="0" smtClean="0"/>
              <a:t>Paul – send examples and conceptual data modeling concerns</a:t>
            </a:r>
          </a:p>
          <a:p>
            <a:r>
              <a:rPr lang="en-US" dirty="0" smtClean="0"/>
              <a:t>Review on next Nutrition FHIR in 2 weeks (invite Elaine/Russ to preview on that call before presenting </a:t>
            </a:r>
            <a:r>
              <a:rPr lang="en-US" smtClean="0"/>
              <a:t>to 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9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with Using Observation for Tray Intake/Meal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821"/>
            <a:ext cx="10515600" cy="542108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Issue is having </a:t>
            </a:r>
            <a:r>
              <a:rPr lang="en-US" i="1" dirty="0" smtClean="0"/>
              <a:t>many</a:t>
            </a:r>
            <a:r>
              <a:rPr lang="en-US" dirty="0" smtClean="0"/>
              <a:t> foods with </a:t>
            </a:r>
            <a:r>
              <a:rPr lang="en-US" i="1" dirty="0" smtClean="0"/>
              <a:t>many</a:t>
            </a:r>
            <a:r>
              <a:rPr lang="en-US" dirty="0" smtClean="0"/>
              <a:t> nutrients: need query to get entire set in one “chunk”</a:t>
            </a:r>
          </a:p>
          <a:p>
            <a:pPr lvl="1"/>
            <a:r>
              <a:rPr lang="en-US" dirty="0" smtClean="0"/>
              <a:t>Lunch (date) – [tray]</a:t>
            </a:r>
          </a:p>
          <a:p>
            <a:pPr lvl="1"/>
            <a:r>
              <a:rPr lang="en-US" dirty="0" smtClean="0"/>
              <a:t>Delivery date/time (derive when they ate this – between 11 AM and Noon)</a:t>
            </a:r>
          </a:p>
          <a:p>
            <a:pPr lvl="2"/>
            <a:r>
              <a:rPr lang="en-US" dirty="0" smtClean="0"/>
              <a:t>(glycemic control needs this graphed across the day/week/month and mapped to the insulin/medication administration)</a:t>
            </a:r>
          </a:p>
          <a:p>
            <a:pPr lvl="1"/>
            <a:r>
              <a:rPr lang="en-US" dirty="0" smtClean="0"/>
              <a:t>Planned or Consumed (estimated intake)</a:t>
            </a:r>
          </a:p>
          <a:p>
            <a:pPr lvl="2"/>
            <a:r>
              <a:rPr lang="en-US" dirty="0" smtClean="0"/>
              <a:t>Food 1 (unit) – Milk, Skim</a:t>
            </a:r>
          </a:p>
          <a:p>
            <a:pPr lvl="3"/>
            <a:r>
              <a:rPr lang="en-US" dirty="0" err="1" smtClean="0"/>
              <a:t>Qty</a:t>
            </a:r>
            <a:r>
              <a:rPr lang="en-US" dirty="0" smtClean="0"/>
              <a:t> 8 </a:t>
            </a:r>
            <a:r>
              <a:rPr lang="en-US" dirty="0" err="1" smtClean="0"/>
              <a:t>fl</a:t>
            </a:r>
            <a:r>
              <a:rPr lang="en-US" dirty="0" smtClean="0"/>
              <a:t> </a:t>
            </a:r>
            <a:r>
              <a:rPr lang="en-US" dirty="0" err="1" smtClean="0"/>
              <a:t>oz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% consumed – 50%</a:t>
            </a:r>
          </a:p>
          <a:p>
            <a:pPr lvl="3"/>
            <a:r>
              <a:rPr lang="en-US" dirty="0" smtClean="0"/>
              <a:t>Nutrient 1 (value  - unit), e.g., Calories (kcal) </a:t>
            </a:r>
          </a:p>
          <a:p>
            <a:pPr lvl="3"/>
            <a:r>
              <a:rPr lang="en-US" dirty="0" smtClean="0"/>
              <a:t>Nutrient 2 (value – unit)</a:t>
            </a:r>
          </a:p>
          <a:p>
            <a:pPr lvl="3"/>
            <a:r>
              <a:rPr lang="en-US" dirty="0" smtClean="0"/>
              <a:t>Many more . . . </a:t>
            </a:r>
          </a:p>
          <a:p>
            <a:pPr lvl="2"/>
            <a:r>
              <a:rPr lang="en-US" dirty="0" smtClean="0"/>
              <a:t>Food 2 (unit)</a:t>
            </a:r>
          </a:p>
          <a:p>
            <a:pPr lvl="3"/>
            <a:r>
              <a:rPr lang="en-US" dirty="0" err="1"/>
              <a:t>Qty</a:t>
            </a:r>
            <a:r>
              <a:rPr lang="en-US" dirty="0"/>
              <a:t> consumed</a:t>
            </a:r>
          </a:p>
          <a:p>
            <a:pPr lvl="3"/>
            <a:r>
              <a:rPr lang="en-US" dirty="0"/>
              <a:t>Nutrient 1 (value  - unit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Food 3</a:t>
            </a:r>
          </a:p>
          <a:p>
            <a:pPr lvl="3"/>
            <a:r>
              <a:rPr lang="en-US" dirty="0" err="1"/>
              <a:t>Qty</a:t>
            </a:r>
            <a:r>
              <a:rPr lang="en-US" dirty="0"/>
              <a:t> consumed</a:t>
            </a:r>
          </a:p>
          <a:p>
            <a:pPr lvl="3"/>
            <a:r>
              <a:rPr lang="en-US" dirty="0"/>
              <a:t>Nutrient 1 (value  - unit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primary </a:t>
            </a:r>
            <a:r>
              <a:rPr lang="en-US" dirty="0"/>
              <a:t>problem with the observation resource we were trying to use was the issue of having many foods with many nutrients and nutrient values for a tray intake observation - the observation seemed to be the tray, and bundling all the foods seemed to complicate the case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Observation </a:t>
            </a:r>
            <a:r>
              <a:rPr lang="en-US" dirty="0"/>
              <a:t>has a lot of stuff flowing through it only separated by </a:t>
            </a:r>
            <a:r>
              <a:rPr lang="en-US" dirty="0" smtClean="0"/>
              <a:t>category </a:t>
            </a:r>
          </a:p>
          <a:p>
            <a:pPr lvl="1"/>
            <a:r>
              <a:rPr lang="en-US" dirty="0" smtClean="0"/>
              <a:t>to be more reusable like for NCP components, a matter of how the data is flowing thru it e.g. Menus/Intake – need to separate out by category to use it)</a:t>
            </a:r>
          </a:p>
          <a:p>
            <a:r>
              <a:rPr lang="en-US" dirty="0" smtClean="0"/>
              <a:t>Data modeling/conceptual differences (Paul/Karen)</a:t>
            </a:r>
          </a:p>
          <a:p>
            <a:pPr lvl="1"/>
            <a:r>
              <a:rPr lang="en-US" dirty="0" smtClean="0"/>
              <a:t>Duplication of data across multiple observations (something that groups for the pertinent event), could lead to errors in query – having to build semantics into the query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need for Nutrition overall for future?</a:t>
            </a:r>
          </a:p>
          <a:p>
            <a:pPr lvl="1"/>
            <a:r>
              <a:rPr lang="en-US" dirty="0" smtClean="0"/>
              <a:t>Are there designs that can allow for reuse for other nutrition concepts in the future (then profile it)?</a:t>
            </a:r>
          </a:p>
          <a:p>
            <a:pPr lvl="2"/>
            <a:r>
              <a:rPr lang="en-US" dirty="0" smtClean="0"/>
              <a:t>Menu (FHIR profile)</a:t>
            </a:r>
          </a:p>
          <a:p>
            <a:pPr lvl="2"/>
            <a:r>
              <a:rPr lang="en-US" dirty="0" smtClean="0"/>
              <a:t>Tray Intake </a:t>
            </a:r>
          </a:p>
          <a:p>
            <a:pPr lvl="2"/>
            <a:r>
              <a:rPr lang="en-US" dirty="0" smtClean="0"/>
              <a:t>Formula Administration (enteral/parenteral?)</a:t>
            </a:r>
          </a:p>
          <a:p>
            <a:pPr lvl="2"/>
            <a:r>
              <a:rPr lang="en-US" dirty="0" smtClean="0"/>
              <a:t>NCP – Nutrition </a:t>
            </a:r>
            <a:r>
              <a:rPr lang="en-US" dirty="0" err="1" smtClean="0"/>
              <a:t>Dx</a:t>
            </a:r>
            <a:r>
              <a:rPr lang="en-US" dirty="0" smtClean="0"/>
              <a:t> or nutrition Inventions (non-food related) e.g. education/counseling</a:t>
            </a:r>
          </a:p>
          <a:p>
            <a:pPr lvl="2"/>
            <a:r>
              <a:rPr lang="en-US" dirty="0" smtClean="0"/>
              <a:t>What about assessment?  (e.g. Clinical Impression)</a:t>
            </a:r>
          </a:p>
          <a:p>
            <a:r>
              <a:rPr lang="en-US" dirty="0" smtClean="0"/>
              <a:t>FHIR Ballot Timelines ? (may ballot)</a:t>
            </a:r>
          </a:p>
          <a:p>
            <a:pPr lvl="1"/>
            <a:r>
              <a:rPr lang="en-US" dirty="0" smtClean="0"/>
              <a:t>Selected resources will go normative (not all resources will be normative at same time)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8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sz="2400" dirty="0"/>
              <a:t>Develop Use Cases for food/meal intake data (to map in FHIR) that represent actual intake or recorded food consumed by meal, by date/time with a list of food/beverage items, portion /unit of measure and quantity, % meal consumed (e.g., typical nursing I/O flow sheet data (?), associated nutrients (item detail and/or summary), etc.</a:t>
            </a:r>
          </a:p>
          <a:p>
            <a:pPr lvl="1"/>
            <a:r>
              <a:rPr lang="en-US" sz="2400" dirty="0"/>
              <a:t>Meal (breakfast, lunch, dinner, btw meal snack) – event timing or just a date/time consumed or both</a:t>
            </a:r>
          </a:p>
          <a:p>
            <a:pPr lvl="1"/>
            <a:r>
              <a:rPr lang="en-US" sz="2400" dirty="0"/>
              <a:t>May need preparation techniques (depends on the source of this data)</a:t>
            </a:r>
          </a:p>
          <a:p>
            <a:pPr lvl="1"/>
            <a:r>
              <a:rPr lang="en-US" sz="2400" dirty="0"/>
              <a:t>Referenced nutrient composition source item (USDA, INFOODS, Other)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C68C5F9-DB85-4714-B99C-90877E0D836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2543605" cy="6858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/>
          </a:p>
        </p:txBody>
      </p:sp>
      <p:sp>
        <p:nvSpPr>
          <p:cNvPr id="29" name="Shape 79"/>
          <p:cNvSpPr>
            <a:spLocks noChangeArrowheads="1"/>
          </p:cNvSpPr>
          <p:nvPr/>
        </p:nvSpPr>
        <p:spPr bwMode="auto">
          <a:xfrm>
            <a:off x="2976331" y="4241224"/>
            <a:ext cx="7824192" cy="110818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121917" tIns="121917" rIns="121917" bIns="121917">
            <a:spAutoFit/>
          </a:bodyPr>
          <a:lstStyle/>
          <a:p>
            <a:pPr hangingPunct="0"/>
            <a:r>
              <a:rPr lang="it-IT" sz="1867" dirty="0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Matteo </a:t>
            </a:r>
            <a:r>
              <a:rPr lang="it-IT" sz="1867" dirty="0" err="1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Melideo</a:t>
            </a:r>
            <a:r>
              <a:rPr lang="it-IT" sz="1867" dirty="0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, Francesco Torelli, Fabio Melillo, Roberto Pratola, Antonio De Nigro</a:t>
            </a:r>
            <a:br>
              <a:rPr lang="it-IT" sz="1867" dirty="0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</a:br>
            <a:r>
              <a:rPr lang="it-IT" sz="1867" dirty="0">
                <a:latin typeface="Arial" panose="020B06040202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R&amp;D </a:t>
            </a:r>
            <a:r>
              <a:rPr lang="it-IT" sz="1867" dirty="0" err="1">
                <a:latin typeface="Arial" panose="020B06040202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Laboratory</a:t>
            </a:r>
            <a:r>
              <a:rPr lang="it-IT" sz="1867" dirty="0">
                <a:latin typeface="Arial" panose="020B06040202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, </a:t>
            </a:r>
            <a:r>
              <a:rPr lang="it-IT" sz="1867" dirty="0" err="1">
                <a:latin typeface="Arial" panose="020B06040202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Engineering</a:t>
            </a:r>
            <a:r>
              <a:rPr lang="it-IT" sz="1867" dirty="0">
                <a:latin typeface="Arial" panose="020B06040202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 I.I.</a:t>
            </a:r>
          </a:p>
        </p:txBody>
      </p:sp>
      <p:sp>
        <p:nvSpPr>
          <p:cNvPr id="30" name="Shape 79"/>
          <p:cNvSpPr>
            <a:spLocks noChangeArrowheads="1"/>
          </p:cNvSpPr>
          <p:nvPr/>
        </p:nvSpPr>
        <p:spPr bwMode="auto">
          <a:xfrm>
            <a:off x="2976331" y="1609446"/>
            <a:ext cx="8304245" cy="172354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121917" tIns="121917" rIns="121917" bIns="121917">
            <a:spAutoFit/>
          </a:bodyPr>
          <a:lstStyle/>
          <a:p>
            <a:pPr hangingPunct="0"/>
            <a:r>
              <a:rPr lang="it-IT" sz="3200" dirty="0" err="1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Diet</a:t>
            </a:r>
            <a:r>
              <a:rPr lang="it-IT" sz="3200" dirty="0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 in FHIR</a:t>
            </a:r>
          </a:p>
          <a:p>
            <a:pPr hangingPunct="0"/>
            <a:r>
              <a:rPr lang="it-IT" sz="3200" dirty="0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	&amp;</a:t>
            </a:r>
          </a:p>
          <a:p>
            <a:pPr hangingPunct="0"/>
            <a:r>
              <a:rPr lang="it-IT" sz="3200" dirty="0" err="1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CrowdHEALTH</a:t>
            </a:r>
            <a:r>
              <a:rPr lang="it-IT" sz="3200" dirty="0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 </a:t>
            </a:r>
            <a:r>
              <a:rPr lang="it-IT" sz="3200" dirty="0" err="1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project</a:t>
            </a:r>
            <a:endParaRPr lang="it-IT" sz="3200" dirty="0">
              <a:latin typeface="Arial Black" panose="020B0A04020102020204" pitchFamily="34" charset="0"/>
              <a:ea typeface="Segoe UI" pitchFamily="34" charset="0"/>
              <a:cs typeface="Arial" panose="020B0604020202020204" pitchFamily="34" charset="0"/>
              <a:sym typeface="Segoe UI" pitchFamily="34" charset="0"/>
            </a:endParaRPr>
          </a:p>
        </p:txBody>
      </p:sp>
      <p:sp>
        <p:nvSpPr>
          <p:cNvPr id="31" name="Shape 79"/>
          <p:cNvSpPr>
            <a:spLocks noChangeArrowheads="1"/>
          </p:cNvSpPr>
          <p:nvPr/>
        </p:nvSpPr>
        <p:spPr bwMode="auto">
          <a:xfrm>
            <a:off x="2976331" y="3429001"/>
            <a:ext cx="8112224" cy="5335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121917" tIns="121917" rIns="121917" bIns="121917">
            <a:spAutoFit/>
          </a:bodyPr>
          <a:lstStyle/>
          <a:p>
            <a:pPr hangingPunct="0"/>
            <a:r>
              <a:rPr lang="it-IT" sz="1867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Conference call </a:t>
            </a:r>
            <a:r>
              <a:rPr lang="mr-IN" sz="1867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–</a:t>
            </a:r>
            <a:r>
              <a:rPr lang="it-IT" sz="1867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it-IT" sz="1867" dirty="0" err="1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May</a:t>
            </a:r>
            <a:r>
              <a:rPr lang="it-IT" sz="1867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 10th, 2017</a:t>
            </a:r>
            <a:endParaRPr lang="en-US" sz="1867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  <a:ea typeface="Segoe UI" pitchFamily="34" charset="0"/>
              <a:cs typeface="Arial" panose="020B0604020202020204" pitchFamily="34" charset="0"/>
              <a:sym typeface="Segoe UI" pitchFamily="34" charset="0"/>
            </a:endParaRPr>
          </a:p>
        </p:txBody>
      </p:sp>
      <p:sp>
        <p:nvSpPr>
          <p:cNvPr id="32" name="Shape 79"/>
          <p:cNvSpPr>
            <a:spLocks noChangeArrowheads="1"/>
          </p:cNvSpPr>
          <p:nvPr/>
        </p:nvSpPr>
        <p:spPr bwMode="auto">
          <a:xfrm>
            <a:off x="2975029" y="5855437"/>
            <a:ext cx="1918839" cy="451336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121917" tIns="121917" rIns="121917" bIns="121917">
            <a:spAutoFit/>
          </a:bodyPr>
          <a:lstStyle/>
          <a:p>
            <a:pPr hangingPunct="0"/>
            <a:r>
              <a:rPr lang="it-IT" sz="1333" dirty="0">
                <a:latin typeface="Arial Black" panose="020B0A04020102020204" pitchFamily="34" charset="0"/>
                <a:ea typeface="Segoe UI" pitchFamily="34" charset="0"/>
                <a:cs typeface="Arial" panose="020B0604020202020204" pitchFamily="34" charset="0"/>
                <a:sym typeface="Segoe UI" pitchFamily="34" charset="0"/>
              </a:rPr>
              <a:t>www.eng.it</a:t>
            </a:r>
          </a:p>
        </p:txBody>
      </p:sp>
      <p:pic>
        <p:nvPicPr>
          <p:cNvPr id="19" name="Picture 2" descr="C:\Users\luciani\Desktop\Kick-Off 2017\Grafica\giallo_outli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61" y="4623005"/>
            <a:ext cx="1066300" cy="1014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luciani\Desktop\Kick-Off 2017\Grafica\blu_outli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1752">
            <a:off x="1242106" y="255019"/>
            <a:ext cx="990769" cy="9423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luciani\Desktop\Kick-Off 2017\Grafica\verde_outl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05308">
            <a:off x="1005936" y="1368587"/>
            <a:ext cx="1463107" cy="13916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luciani\Desktop\Kick-Off 2017\Grafica\giallo_outlin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" y="452670"/>
            <a:ext cx="1401019" cy="13326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luciani\Desktop\Kick-Off 2017\Grafica\rosso_outl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32" y="2084851"/>
            <a:ext cx="2101584" cy="19989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luciani\Desktop\Kick-Off 2017\Grafica\verde_outlin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52" y="5541235"/>
            <a:ext cx="1191515" cy="11333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luciani\Desktop\Kick-Off 2017\Grafica\blu_outli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34" y="4292159"/>
            <a:ext cx="990769" cy="9423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po 10"/>
          <p:cNvGrpSpPr/>
          <p:nvPr/>
        </p:nvGrpSpPr>
        <p:grpSpPr>
          <a:xfrm rot="16200000">
            <a:off x="-1562795" y="2682974"/>
            <a:ext cx="5680019" cy="1380653"/>
            <a:chOff x="2229973" y="726458"/>
            <a:chExt cx="7693829" cy="1870154"/>
          </a:xfrm>
        </p:grpSpPr>
        <p:pic>
          <p:nvPicPr>
            <p:cNvPr id="15" name="Picture 2" descr="C:\Users\luciani\Desktop\Kick-Off 2017\Grafica\verde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482" y="726458"/>
              <a:ext cx="1964020" cy="186813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C:\Users\luciani\Desktop\Kick-Off 2017\Grafica\blu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9782" y="726458"/>
              <a:ext cx="1964020" cy="186813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C:\Users\luciani\Desktop\Kick-Off 2017\Grafica\giallo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6587" y="726458"/>
              <a:ext cx="1964020" cy="186813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5" descr="C:\Users\luciani\Desktop\Kick-Off 2017\Grafica\rosso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9973" y="728478"/>
              <a:ext cx="1964020" cy="186813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3" name="Immagin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071" y="644691"/>
            <a:ext cx="2387696" cy="53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1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/>
          <p:cNvGrpSpPr/>
          <p:nvPr/>
        </p:nvGrpSpPr>
        <p:grpSpPr>
          <a:xfrm>
            <a:off x="1767831" y="4748445"/>
            <a:ext cx="289213" cy="1152340"/>
            <a:chOff x="1325873" y="3561331"/>
            <a:chExt cx="225278" cy="897595"/>
          </a:xfrm>
        </p:grpSpPr>
        <p:pic>
          <p:nvPicPr>
            <p:cNvPr id="8" name="Picture 2" descr="C:\Users\luciani\Desktop\Template 2017\Grafica\TW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5873" y="3820086"/>
              <a:ext cx="220166" cy="22016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3" descr="C:\Users\luciani\Desktop\Template 2017\Grafica\WEB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7573" y="3561331"/>
              <a:ext cx="220166" cy="22016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C:\Users\luciani\Desktop\Template 2017\Grafica\FB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0985" y="4238760"/>
              <a:ext cx="220166" cy="22016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5" descr="C:\Users\luciani\Desktop\Template 2017\Grafica\Link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0985" y="4036368"/>
              <a:ext cx="220166" cy="22016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8" name="Picture 4" descr="C:\Users\luciani\Desktop\Template 2017\Grafica\verde_outlin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8" y="1412776"/>
            <a:ext cx="2494505" cy="23727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uciani\Desktop\Template 2017\Grafica\giallo_outlin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862" y="356660"/>
            <a:ext cx="3646433" cy="34684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uciani\Desktop\Template 2017\Grafica\blu_outline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45" y="1"/>
            <a:ext cx="4067288" cy="38687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908" y="5407124"/>
            <a:ext cx="2322976" cy="518675"/>
          </a:xfrm>
          <a:prstGeom prst="rect">
            <a:avLst/>
          </a:prstGeom>
        </p:spPr>
      </p:pic>
      <p:pic>
        <p:nvPicPr>
          <p:cNvPr id="1027" name="Picture 3" descr="C:\Users\luciani\Desktop\Template 2017\Grafica\rosso_outlin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89" y="1"/>
            <a:ext cx="3223836" cy="30664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po 2"/>
          <p:cNvGrpSpPr/>
          <p:nvPr/>
        </p:nvGrpSpPr>
        <p:grpSpPr>
          <a:xfrm>
            <a:off x="1275615" y="646150"/>
            <a:ext cx="9212320" cy="4034489"/>
            <a:chOff x="544753" y="254215"/>
            <a:chExt cx="7433951" cy="3255656"/>
          </a:xfrm>
        </p:grpSpPr>
        <p:pic>
          <p:nvPicPr>
            <p:cNvPr id="57" name="Picture 2" descr="C:\Users\luciani\Desktop\Kick-Off 2017\Grafica\verde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0801" y="254215"/>
              <a:ext cx="2657903" cy="252814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3" descr="C:\Users\luciani\Desktop\Kick-Off 2017\Grafica\blu.pn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753" y="481688"/>
              <a:ext cx="2185362" cy="20786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4" descr="C:\Users\luciani\Desktop\Kick-Off 2017\Grafica\giallo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9858" y="577080"/>
              <a:ext cx="2706859" cy="257470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5" descr="C:\Users\luciani\Desktop\Kick-Off 2017\Grafica\rosso.pn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928" y="1285205"/>
              <a:ext cx="2338851" cy="222466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Connettore 1 9"/>
          <p:cNvCxnSpPr/>
          <p:nvPr/>
        </p:nvCxnSpPr>
        <p:spPr>
          <a:xfrm>
            <a:off x="1775884" y="5061181"/>
            <a:ext cx="1788597" cy="0"/>
          </a:xfrm>
          <a:prstGeom prst="line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400000"/>
            <a:headEnd/>
            <a:tailEnd/>
          </a:ln>
        </p:spPr>
      </p:cxnSp>
      <p:sp>
        <p:nvSpPr>
          <p:cNvPr id="4" name="CasellaDiTesto 3"/>
          <p:cNvSpPr txBox="1"/>
          <p:nvPr/>
        </p:nvSpPr>
        <p:spPr>
          <a:xfrm>
            <a:off x="2095672" y="5111454"/>
            <a:ext cx="1887384" cy="225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67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@</a:t>
            </a:r>
            <a:r>
              <a:rPr lang="it-IT" sz="867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EngineeringSpa</a:t>
            </a:r>
            <a:endParaRPr lang="it-IT" sz="867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091590" y="5326313"/>
            <a:ext cx="1892175" cy="35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67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Engineering Ingegneria </a:t>
            </a:r>
            <a:br>
              <a:rPr lang="it-IT" sz="867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it-IT" sz="867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Informatica Spa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082717" y="5635717"/>
            <a:ext cx="1902587" cy="225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67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gruppo.engineering</a:t>
            </a:r>
            <a:endParaRPr lang="it-IT" sz="867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098792" y="4743110"/>
            <a:ext cx="1887384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33" dirty="0">
                <a:latin typeface="Arial Black" panose="020B0A04020102020204" pitchFamily="34" charset="0"/>
                <a:cs typeface="Arial" panose="020B0604020202020204" pitchFamily="34" charset="0"/>
              </a:rPr>
              <a:t>www.eng.it</a:t>
            </a:r>
          </a:p>
        </p:txBody>
      </p:sp>
    </p:spTree>
    <p:extLst>
      <p:ext uri="{BB962C8B-B14F-4D97-AF65-F5344CB8AC3E}">
        <p14:creationId xmlns:p14="http://schemas.microsoft.com/office/powerpoint/2010/main" val="37803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/>
          <p:cNvSpPr txBox="1">
            <a:spLocks/>
          </p:cNvSpPr>
          <p:nvPr/>
        </p:nvSpPr>
        <p:spPr>
          <a:xfrm>
            <a:off x="396867" y="260648"/>
            <a:ext cx="8675464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pc="-133" dirty="0">
                <a:latin typeface="Arial Black" panose="020B0A04020102020204" pitchFamily="34" charset="0"/>
                <a:cs typeface="Arial" panose="020B0604020202020204" pitchFamily="34" charset="0"/>
              </a:rPr>
              <a:t>Nutrition </a:t>
            </a:r>
            <a:r>
              <a:rPr lang="en-US" sz="2667" spc="-133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/ ex.: </a:t>
            </a:r>
            <a:r>
              <a:rPr lang="en-US" sz="2667" spc="-133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high-level / coarse-grained </a:t>
            </a:r>
            <a:r>
              <a:rPr lang="en-US" sz="2667" u="sng" spc="-133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sz="2667" u="sng" spc="-133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gnaposto testo 1"/>
          <p:cNvSpPr txBox="1">
            <a:spLocks/>
          </p:cNvSpPr>
          <p:nvPr/>
        </p:nvSpPr>
        <p:spPr>
          <a:xfrm>
            <a:off x="623392" y="1796819"/>
            <a:ext cx="10849205" cy="32643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600"/>
              </a:spcAft>
            </a:pPr>
            <a:r>
              <a:rPr lang="en-US" sz="2667" spc="-133" dirty="0">
                <a:latin typeface="Arial"/>
                <a:cs typeface="Arial"/>
              </a:rPr>
              <a:t>5 </a:t>
            </a:r>
            <a:r>
              <a:rPr lang="en-US" sz="2667" b="1" spc="-133" dirty="0">
                <a:latin typeface="Arial"/>
                <a:cs typeface="Arial"/>
              </a:rPr>
              <a:t>portion</a:t>
            </a:r>
            <a:r>
              <a:rPr lang="en-US" sz="2667" spc="-133" dirty="0">
                <a:latin typeface="Arial"/>
                <a:cs typeface="Arial"/>
              </a:rPr>
              <a:t> of fruit </a:t>
            </a:r>
            <a:r>
              <a:rPr lang="en-US" sz="2667" b="1" spc="-133" dirty="0">
                <a:latin typeface="Arial"/>
                <a:cs typeface="Arial"/>
              </a:rPr>
              <a:t>OR</a:t>
            </a:r>
            <a:r>
              <a:rPr lang="en-US" sz="2667" spc="-133" dirty="0">
                <a:latin typeface="Arial"/>
                <a:cs typeface="Arial"/>
              </a:rPr>
              <a:t> vegetables </a:t>
            </a:r>
            <a:r>
              <a:rPr lang="en-US" sz="2667" b="1" spc="-133" dirty="0">
                <a:latin typeface="Arial"/>
                <a:cs typeface="Arial"/>
              </a:rPr>
              <a:t>per day</a:t>
            </a:r>
            <a:r>
              <a:rPr lang="en-US" sz="2667" spc="-133" dirty="0">
                <a:latin typeface="Arial"/>
                <a:cs typeface="Arial"/>
              </a:rPr>
              <a:t>.</a:t>
            </a:r>
          </a:p>
          <a:p>
            <a:pPr algn="just">
              <a:spcAft>
                <a:spcPts val="1600"/>
              </a:spcAft>
            </a:pPr>
            <a:r>
              <a:rPr lang="en-US" sz="2667" b="1" spc="-133" dirty="0">
                <a:latin typeface="Arial"/>
                <a:cs typeface="Arial"/>
              </a:rPr>
              <a:t>No more than </a:t>
            </a:r>
            <a:r>
              <a:rPr lang="en-US" sz="2667" spc="-133" dirty="0">
                <a:latin typeface="Arial"/>
                <a:cs typeface="Arial"/>
              </a:rPr>
              <a:t>30% of fats per day.</a:t>
            </a:r>
          </a:p>
          <a:p>
            <a:pPr algn="just">
              <a:spcAft>
                <a:spcPts val="1600"/>
              </a:spcAft>
            </a:pPr>
            <a:r>
              <a:rPr lang="en-US" sz="2667" b="1" spc="-133" dirty="0">
                <a:latin typeface="Arial"/>
                <a:cs typeface="Arial"/>
              </a:rPr>
              <a:t>Maximum</a:t>
            </a:r>
            <a:r>
              <a:rPr lang="en-US" sz="2667" spc="-133" dirty="0">
                <a:latin typeface="Arial"/>
                <a:cs typeface="Arial"/>
              </a:rPr>
              <a:t> </a:t>
            </a:r>
            <a:r>
              <a:rPr lang="en-US" sz="2667" b="1" spc="-133" dirty="0">
                <a:latin typeface="Arial"/>
                <a:cs typeface="Arial"/>
              </a:rPr>
              <a:t>1</a:t>
            </a:r>
            <a:r>
              <a:rPr lang="en-US" sz="2667" spc="-133" dirty="0">
                <a:latin typeface="Arial"/>
                <a:cs typeface="Arial"/>
              </a:rPr>
              <a:t> sweet </a:t>
            </a:r>
            <a:r>
              <a:rPr lang="en-US" sz="2667" b="1" spc="-133" dirty="0">
                <a:latin typeface="Arial"/>
                <a:cs typeface="Arial"/>
              </a:rPr>
              <a:t>per week</a:t>
            </a:r>
            <a:r>
              <a:rPr lang="en-US" sz="2667" spc="-133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63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/>
          <p:cNvSpPr txBox="1">
            <a:spLocks/>
          </p:cNvSpPr>
          <p:nvPr/>
        </p:nvSpPr>
        <p:spPr>
          <a:xfrm>
            <a:off x="396867" y="260648"/>
            <a:ext cx="8675464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pc="-133" dirty="0">
                <a:latin typeface="Arial Black" panose="020B0A04020102020204" pitchFamily="34" charset="0"/>
                <a:cs typeface="Arial" panose="020B0604020202020204" pitchFamily="34" charset="0"/>
              </a:rPr>
              <a:t>Nutrition </a:t>
            </a:r>
            <a:r>
              <a:rPr lang="en-US" sz="2667" spc="-133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/ ex.: </a:t>
            </a:r>
            <a:r>
              <a:rPr lang="en-US" sz="2667" spc="-133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meal-by-meal </a:t>
            </a:r>
            <a:r>
              <a:rPr lang="en-US" sz="2667" u="sng" spc="-133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 plan</a:t>
            </a:r>
            <a:endParaRPr lang="en-US" sz="2667" u="sng" spc="-133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gnaposto testo 1"/>
          <p:cNvSpPr txBox="1">
            <a:spLocks/>
          </p:cNvSpPr>
          <p:nvPr/>
        </p:nvSpPr>
        <p:spPr>
          <a:xfrm>
            <a:off x="623392" y="1220755"/>
            <a:ext cx="10849205" cy="470452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600"/>
              </a:spcAft>
              <a:buNone/>
            </a:pPr>
            <a:r>
              <a:rPr lang="en-US" sz="2667" spc="-133" dirty="0">
                <a:latin typeface="Arial"/>
                <a:cs typeface="Arial"/>
              </a:rPr>
              <a:t>Monday </a:t>
            </a:r>
            <a:endParaRPr lang="it-IT" sz="2667" spc="-133" dirty="0">
              <a:latin typeface="Arial"/>
              <a:cs typeface="Arial"/>
            </a:endParaRPr>
          </a:p>
          <a:p>
            <a:pPr algn="just">
              <a:spcAft>
                <a:spcPts val="1600"/>
              </a:spcAft>
            </a:pPr>
            <a:r>
              <a:rPr lang="en-US" sz="2400" b="1" spc="-133" dirty="0">
                <a:latin typeface="Arial"/>
                <a:cs typeface="Arial"/>
              </a:rPr>
              <a:t>BREAKFAST: 200ml</a:t>
            </a:r>
            <a:r>
              <a:rPr lang="en-US" sz="2400" spc="-133" dirty="0">
                <a:latin typeface="Arial"/>
                <a:cs typeface="Arial"/>
              </a:rPr>
              <a:t> milk of and </a:t>
            </a:r>
            <a:r>
              <a:rPr lang="en-US" sz="2400" b="1" spc="-133" dirty="0">
                <a:latin typeface="Arial"/>
                <a:cs typeface="Arial"/>
              </a:rPr>
              <a:t>2</a:t>
            </a:r>
            <a:r>
              <a:rPr lang="en-US" sz="2400" spc="-133" dirty="0">
                <a:latin typeface="Arial"/>
                <a:cs typeface="Arial"/>
              </a:rPr>
              <a:t> cookies; </a:t>
            </a:r>
          </a:p>
          <a:p>
            <a:pPr algn="just">
              <a:spcAft>
                <a:spcPts val="1600"/>
              </a:spcAft>
            </a:pPr>
            <a:r>
              <a:rPr lang="en-US" sz="2400" b="1" spc="-133" dirty="0">
                <a:latin typeface="Arial"/>
                <a:cs typeface="Arial"/>
              </a:rPr>
              <a:t>LUNCH: 300gr</a:t>
            </a:r>
            <a:r>
              <a:rPr lang="en-US" sz="2400" spc="-133" dirty="0">
                <a:latin typeface="Arial"/>
                <a:cs typeface="Arial"/>
              </a:rPr>
              <a:t> spinach </a:t>
            </a:r>
            <a:r>
              <a:rPr lang="en-US" sz="2400" b="1" spc="-133" dirty="0">
                <a:latin typeface="Arial"/>
                <a:cs typeface="Arial"/>
              </a:rPr>
              <a:t>with</a:t>
            </a:r>
            <a:r>
              <a:rPr lang="en-US" sz="2400" spc="-133" dirty="0">
                <a:latin typeface="Arial"/>
                <a:cs typeface="Arial"/>
              </a:rPr>
              <a:t> </a:t>
            </a:r>
            <a:r>
              <a:rPr lang="en-US" sz="2400" b="1" spc="-133" dirty="0">
                <a:latin typeface="Arial"/>
                <a:cs typeface="Arial"/>
              </a:rPr>
              <a:t>1</a:t>
            </a:r>
            <a:r>
              <a:rPr lang="en-US" sz="2400" spc="-133" dirty="0">
                <a:latin typeface="Arial"/>
                <a:cs typeface="Arial"/>
              </a:rPr>
              <a:t> teaspoon of oil, </a:t>
            </a:r>
            <a:r>
              <a:rPr lang="en-US" sz="2400" b="1" spc="-133" dirty="0">
                <a:latin typeface="Arial"/>
                <a:cs typeface="Arial"/>
              </a:rPr>
              <a:t>1 piece </a:t>
            </a:r>
            <a:r>
              <a:rPr lang="en-US" sz="2400" spc="-133" dirty="0">
                <a:latin typeface="Arial"/>
                <a:cs typeface="Arial"/>
              </a:rPr>
              <a:t>of swordfish, 1 fruit; </a:t>
            </a:r>
          </a:p>
          <a:p>
            <a:pPr algn="just">
              <a:spcAft>
                <a:spcPts val="1600"/>
              </a:spcAft>
            </a:pPr>
            <a:r>
              <a:rPr lang="en-US" sz="2400" b="1" spc="-133" dirty="0">
                <a:latin typeface="Arial"/>
                <a:cs typeface="Arial"/>
              </a:rPr>
              <a:t>DINNER: 400gr</a:t>
            </a:r>
            <a:r>
              <a:rPr lang="en-US" sz="2400" spc="-133" dirty="0">
                <a:latin typeface="Arial"/>
                <a:cs typeface="Arial"/>
              </a:rPr>
              <a:t> of </a:t>
            </a:r>
            <a:r>
              <a:rPr lang="en-US" sz="2400" b="1" spc="-133" dirty="0">
                <a:latin typeface="Arial"/>
                <a:cs typeface="Arial"/>
              </a:rPr>
              <a:t>green salad and tomatoes</a:t>
            </a:r>
            <a:r>
              <a:rPr lang="en-US" sz="2400" spc="-133" dirty="0">
                <a:latin typeface="Arial"/>
                <a:cs typeface="Arial"/>
              </a:rPr>
              <a:t>, </a:t>
            </a:r>
            <a:r>
              <a:rPr lang="en-US" sz="2400" b="1" spc="-133" dirty="0">
                <a:latin typeface="Arial"/>
                <a:cs typeface="Arial"/>
              </a:rPr>
              <a:t>4</a:t>
            </a:r>
            <a:r>
              <a:rPr lang="en-US" sz="2400" spc="-133" dirty="0">
                <a:latin typeface="Arial"/>
                <a:cs typeface="Arial"/>
              </a:rPr>
              <a:t> slices of chicken breast. </a:t>
            </a:r>
          </a:p>
          <a:p>
            <a:pPr marL="0" indent="0">
              <a:spcAft>
                <a:spcPts val="1600"/>
              </a:spcAft>
              <a:buNone/>
            </a:pPr>
            <a:r>
              <a:rPr lang="en-US" sz="2667" spc="-133" dirty="0">
                <a:latin typeface="Arial"/>
                <a:cs typeface="Arial"/>
              </a:rPr>
              <a:t>Tuesday </a:t>
            </a:r>
            <a:r>
              <a:rPr lang="it-IT" sz="2667" spc="-133" dirty="0">
                <a:latin typeface="Arial"/>
                <a:cs typeface="Arial"/>
              </a:rPr>
              <a:t> </a:t>
            </a:r>
            <a:br>
              <a:rPr lang="it-IT" sz="2667" spc="-133" dirty="0">
                <a:latin typeface="Arial"/>
                <a:cs typeface="Arial"/>
              </a:rPr>
            </a:br>
            <a:r>
              <a:rPr lang="mr-IN" sz="2667" spc="-133" dirty="0">
                <a:latin typeface="Arial"/>
                <a:cs typeface="Arial"/>
              </a:rPr>
              <a:t>…</a:t>
            </a:r>
            <a:endParaRPr lang="it-IT" sz="2667" spc="-133" dirty="0">
              <a:latin typeface="Arial"/>
              <a:cs typeface="Arial"/>
            </a:endParaRPr>
          </a:p>
          <a:p>
            <a:pPr marL="0" indent="0" algn="just">
              <a:spcAft>
                <a:spcPts val="1600"/>
              </a:spcAft>
              <a:buNone/>
            </a:pPr>
            <a:r>
              <a:rPr lang="en-US" sz="2667" b="1" spc="-133" dirty="0">
                <a:latin typeface="Arial"/>
                <a:cs typeface="Arial"/>
              </a:rPr>
              <a:t>At least 2 liters of water per day</a:t>
            </a:r>
          </a:p>
        </p:txBody>
      </p:sp>
    </p:spTree>
    <p:extLst>
      <p:ext uri="{BB962C8B-B14F-4D97-AF65-F5344CB8AC3E}">
        <p14:creationId xmlns:p14="http://schemas.microsoft.com/office/powerpoint/2010/main" val="452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for FHIR contributors</a:t>
            </a:r>
            <a:endParaRPr lang="en-GB" dirty="0"/>
          </a:p>
        </p:txBody>
      </p:sp>
      <p:sp>
        <p:nvSpPr>
          <p:cNvPr id="4" name="Segnaposto testo 1"/>
          <p:cNvSpPr txBox="1">
            <a:spLocks/>
          </p:cNvSpPr>
          <p:nvPr/>
        </p:nvSpPr>
        <p:spPr>
          <a:xfrm>
            <a:off x="623392" y="1316766"/>
            <a:ext cx="10849205" cy="480053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600"/>
              </a:spcAft>
              <a:buNone/>
            </a:pPr>
            <a:r>
              <a:rPr lang="en-US" sz="2667" b="1" spc="-133" dirty="0">
                <a:latin typeface="Arial"/>
                <a:cs typeface="Arial"/>
              </a:rPr>
              <a:t>Which FHIR resources to represent the above examples?</a:t>
            </a:r>
          </a:p>
          <a:p>
            <a:pPr algn="just">
              <a:spcAft>
                <a:spcPts val="1600"/>
              </a:spcAft>
            </a:pPr>
            <a:r>
              <a:rPr lang="en-US" sz="2133" b="1" spc="-133" dirty="0">
                <a:latin typeface="Arial"/>
                <a:cs typeface="Arial"/>
              </a:rPr>
              <a:t>meal-by-meal plan: </a:t>
            </a:r>
            <a:r>
              <a:rPr lang="en-US" sz="2133" b="1" spc="-133" dirty="0" err="1">
                <a:latin typeface="Arial"/>
                <a:cs typeface="Arial"/>
              </a:rPr>
              <a:t>CarePlan</a:t>
            </a:r>
            <a:r>
              <a:rPr lang="en-US" sz="2133" b="1" spc="-133" dirty="0">
                <a:latin typeface="Arial"/>
                <a:cs typeface="Arial"/>
              </a:rPr>
              <a:t> ?</a:t>
            </a:r>
          </a:p>
          <a:p>
            <a:pPr algn="just">
              <a:spcAft>
                <a:spcPts val="1600"/>
              </a:spcAft>
            </a:pPr>
            <a:r>
              <a:rPr lang="en-US" sz="2133" b="1" spc="-133" dirty="0">
                <a:latin typeface="Arial"/>
                <a:cs typeface="Arial"/>
              </a:rPr>
              <a:t>food diary item: Observation?</a:t>
            </a:r>
          </a:p>
          <a:p>
            <a:pPr algn="just">
              <a:spcAft>
                <a:spcPts val="1600"/>
              </a:spcAft>
            </a:pPr>
            <a:r>
              <a:rPr lang="en-US" sz="2133" b="1" spc="-133" dirty="0">
                <a:latin typeface="Arial"/>
                <a:cs typeface="Arial"/>
              </a:rPr>
              <a:t>Any recommended code-set / dictionary to specify food diary observations?</a:t>
            </a:r>
          </a:p>
          <a:p>
            <a:pPr marL="0" indent="0" algn="just">
              <a:spcAft>
                <a:spcPts val="1600"/>
              </a:spcAft>
              <a:buNone/>
            </a:pPr>
            <a:r>
              <a:rPr lang="en-US" sz="2667" b="1" spc="-133" dirty="0">
                <a:latin typeface="Arial"/>
                <a:cs typeface="Arial"/>
              </a:rPr>
              <a:t>Next versions of FHIR: Any plan for</a:t>
            </a:r>
          </a:p>
          <a:p>
            <a:pPr algn="just">
              <a:spcAft>
                <a:spcPts val="1600"/>
              </a:spcAft>
            </a:pPr>
            <a:r>
              <a:rPr lang="en-US" sz="2133" b="1" spc="-133" dirty="0">
                <a:latin typeface="Arial"/>
                <a:cs typeface="Arial"/>
              </a:rPr>
              <a:t>Nutrition information?</a:t>
            </a:r>
          </a:p>
          <a:p>
            <a:pPr algn="just">
              <a:spcAft>
                <a:spcPts val="1600"/>
              </a:spcAft>
            </a:pPr>
            <a:r>
              <a:rPr lang="en-US" sz="2133" b="1" spc="-133" dirty="0">
                <a:latin typeface="Arial"/>
                <a:cs typeface="Arial"/>
              </a:rPr>
              <a:t>Uncertified/personal health records?</a:t>
            </a:r>
          </a:p>
          <a:p>
            <a:pPr algn="just">
              <a:spcAft>
                <a:spcPts val="1600"/>
              </a:spcAft>
            </a:pPr>
            <a:r>
              <a:rPr lang="en-US" sz="2133" b="1" spc="-133" dirty="0">
                <a:latin typeface="Arial"/>
                <a:cs typeface="Arial"/>
              </a:rPr>
              <a:t>Lifestyle and social interactions information?</a:t>
            </a:r>
          </a:p>
        </p:txBody>
      </p:sp>
    </p:spTree>
    <p:extLst>
      <p:ext uri="{BB962C8B-B14F-4D97-AF65-F5344CB8AC3E}">
        <p14:creationId xmlns:p14="http://schemas.microsoft.com/office/powerpoint/2010/main" val="1754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 ADA General Layou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771</Words>
  <Application>Microsoft Office PowerPoint</Application>
  <PresentationFormat>Widescreen</PresentationFormat>
  <Paragraphs>91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ＭＳ Ｐゴシック</vt:lpstr>
      <vt:lpstr>Arial</vt:lpstr>
      <vt:lpstr>Arial Black</vt:lpstr>
      <vt:lpstr>Calibri</vt:lpstr>
      <vt:lpstr>Calibri Light</vt:lpstr>
      <vt:lpstr>Mangal</vt:lpstr>
      <vt:lpstr>Myriad Pro</vt:lpstr>
      <vt:lpstr>Segoe UI</vt:lpstr>
      <vt:lpstr>Tahoma</vt:lpstr>
      <vt:lpstr>Office Theme</vt:lpstr>
      <vt:lpstr> ADA General Layouts</vt:lpstr>
      <vt:lpstr>HL7 Nutrition on FHIR – Call Agenda October 31, 2017</vt:lpstr>
      <vt:lpstr>Challenges with Using Observation for Tray Intake/Meal Intake</vt:lpstr>
      <vt:lpstr>Future Timeline</vt:lpstr>
      <vt:lpstr>Agenda </vt:lpstr>
      <vt:lpstr>PowerPoint Presentation</vt:lpstr>
      <vt:lpstr>PowerPoint Presentation</vt:lpstr>
      <vt:lpstr>PowerPoint Presentation</vt:lpstr>
      <vt:lpstr>PowerPoint Presentation</vt:lpstr>
      <vt:lpstr>Questions for FHIR contributors</vt:lpstr>
      <vt:lpstr>PowerPoint Presentation</vt:lpstr>
      <vt:lpstr>PowerPoint Presentation</vt:lpstr>
      <vt:lpstr>Action Items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HL7 Nutrition on FHIR – Call Agenda July 25, 2017</dc:title>
  <dc:creator>Margaret Dittloff</dc:creator>
  <cp:lastModifiedBy>Margaret Dittloff</cp:lastModifiedBy>
  <cp:revision>25</cp:revision>
  <cp:lastPrinted>2017-10-31T17:52:48Z</cp:lastPrinted>
  <dcterms:created xsi:type="dcterms:W3CDTF">2017-07-25T21:42:08Z</dcterms:created>
  <dcterms:modified xsi:type="dcterms:W3CDTF">2017-10-31T18:06:08Z</dcterms:modified>
</cp:coreProperties>
</file>