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12" r:id="rId3"/>
    <p:sldId id="406" r:id="rId4"/>
    <p:sldId id="407" r:id="rId5"/>
    <p:sldId id="408" r:id="rId6"/>
    <p:sldId id="410" r:id="rId7"/>
    <p:sldId id="409" r:id="rId8"/>
    <p:sldId id="41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8" autoAdjust="0"/>
    <p:restoredTop sz="94660"/>
  </p:normalViewPr>
  <p:slideViewPr>
    <p:cSldViewPr>
      <p:cViewPr varScale="1">
        <p:scale>
          <a:sx n="36" d="100"/>
          <a:sy n="36" d="100"/>
        </p:scale>
        <p:origin x="118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CEB4E-6DC4-4B69-BF35-E80BAB4D84F7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71BD-54FD-4184-9C5E-DDEA158D2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1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AdverseEvent</a:t>
            </a:r>
            <a:r>
              <a:rPr lang="en-US" baseline="0" dirty="0"/>
              <a:t> is a kind of </a:t>
            </a:r>
            <a:r>
              <a:rPr lang="en-US" baseline="0" dirty="0" err="1"/>
              <a:t>PerformedObservationResult</a:t>
            </a:r>
            <a:r>
              <a:rPr lang="en-US" baseline="0" dirty="0"/>
              <a:t> meaning it’s a result of a </a:t>
            </a:r>
            <a:r>
              <a:rPr lang="en-US" baseline="0" dirty="0" err="1"/>
              <a:t>PerformedObservation</a:t>
            </a:r>
            <a:r>
              <a:rPr lang="en-US" baseline="0" dirty="0"/>
              <a:t> activity.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71BD-54FD-4184-9C5E-DDEA158D2E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IIT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114800"/>
            <a:ext cx="6781800" cy="609599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00406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76798"/>
            <a:ext cx="6781800" cy="76200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IIT_ins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406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029200"/>
          </a:xfrm>
        </p:spPr>
        <p:txBody>
          <a:bodyPr>
            <a:normAutofit/>
          </a:bodyPr>
          <a:lstStyle>
            <a:lvl1pPr>
              <a:buClr>
                <a:srgbClr val="00ADF1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DF1"/>
              </a:buClr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DF1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DF1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DF1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30700"/>
            <a:ext cx="5334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71EB7D-9091-4FFC-9549-230ABD03E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C12C-3FF2-490F-B986-C2AC94AB0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dgmode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971800"/>
            <a:ext cx="6781800" cy="609599"/>
          </a:xfrm>
        </p:spPr>
        <p:txBody>
          <a:bodyPr>
            <a:normAutofit fontScale="90000"/>
          </a:bodyPr>
          <a:lstStyle/>
          <a:p>
            <a:r>
              <a:rPr lang="en-US" dirty="0"/>
              <a:t>BRIDG Adverse Event Sub-domain Summary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953000"/>
            <a:ext cx="6781800" cy="762001"/>
          </a:xfrm>
        </p:spPr>
        <p:txBody>
          <a:bodyPr>
            <a:normAutofit/>
          </a:bodyPr>
          <a:lstStyle/>
          <a:p>
            <a:r>
              <a:rPr lang="en-US" b="1" dirty="0"/>
              <a:t>Edward Helton, Smita Hastak, Wendy </a:t>
            </a:r>
            <a:r>
              <a:rPr lang="en-US" b="1" dirty="0" err="1"/>
              <a:t>Ver</a:t>
            </a:r>
            <a:r>
              <a:rPr lang="en-US" b="1" dirty="0"/>
              <a:t> </a:t>
            </a:r>
            <a:r>
              <a:rPr lang="en-US" b="1" dirty="0" err="1"/>
              <a:t>Hoef</a:t>
            </a:r>
            <a:r>
              <a:rPr lang="en-US" b="1" dirty="0"/>
              <a:t>, Julie Evans</a:t>
            </a:r>
          </a:p>
          <a:p>
            <a:r>
              <a:rPr lang="en-US" b="1" dirty="0"/>
              <a:t>September 2</a:t>
            </a:r>
            <a:r>
              <a:rPr lang="en-US" b="1" baseline="30000" dirty="0"/>
              <a:t>nd</a:t>
            </a:r>
            <a:r>
              <a:rPr lang="en-US" b="1" dirty="0"/>
              <a:t>, 2016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3505201"/>
            <a:ext cx="67818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406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EB7D-9091-4FFC-9549-230ABD03EF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406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BRIDG Model Overview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66801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DF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ADF1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ADF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ADF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ADF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BRIDG – Biomedical Research Integrated Domain Group Model  - </a:t>
            </a:r>
            <a:r>
              <a:rPr lang="en-US" sz="1800" dirty="0">
                <a:hlinkClick r:id="rId2"/>
              </a:rPr>
              <a:t>www.bridgmodel.org</a:t>
            </a:r>
            <a:endParaRPr lang="en-US" sz="1800" dirty="0"/>
          </a:p>
          <a:p>
            <a:pPr lvl="1"/>
            <a:r>
              <a:rPr lang="en-US" sz="1600" dirty="0"/>
              <a:t>A UML class diagram</a:t>
            </a:r>
          </a:p>
          <a:p>
            <a:pPr marL="457200" lvl="1" indent="0">
              <a:buFont typeface="Arial" pitchFamily="34" charset="0"/>
              <a:buNone/>
            </a:pPr>
            <a:endParaRPr lang="en-US" sz="1800" dirty="0"/>
          </a:p>
          <a:p>
            <a:r>
              <a:rPr lang="en-US" sz="1800" dirty="0"/>
              <a:t>Scope is Protocol-driven research and translational sciences research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r>
              <a:rPr lang="en-US" sz="1800" dirty="0"/>
              <a:t>Provides rigorous definitions for concepts in clinical research and their relationship to each other</a:t>
            </a:r>
          </a:p>
          <a:p>
            <a:pPr lvl="1"/>
            <a:r>
              <a:rPr lang="en-US" sz="1600" dirty="0"/>
              <a:t>Covers Protocol representation, trial design, adverse event, etc.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r>
              <a:rPr lang="en-US" sz="1800" dirty="0"/>
              <a:t>Collaborative standard developed by CDISC, FDA, HL7, ISO and NCI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r>
              <a:rPr lang="en-US" sz="1800" dirty="0"/>
              <a:t>BRIDG can enable semantic-based interoperability across the translational domain as well across the various stakeholder standards/projects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370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 Adverse Event Sub-domain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Adverse Event sub-domain is intended for those involved in safety related activities; such as detection, evaluation, follow-up and reporting. This includes safety issues involving people or products.  It also includes activities during or after a research protocol.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EB7D-9091-4FFC-9549-230ABD03EF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5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BRIDG AE Sub-domain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972"/>
            <a:ext cx="8229600" cy="5029200"/>
          </a:xfrm>
        </p:spPr>
        <p:txBody>
          <a:bodyPr/>
          <a:lstStyle/>
          <a:p>
            <a:r>
              <a:rPr lang="en-US" dirty="0"/>
              <a:t>Contributors to the BRIDG AE semantics</a:t>
            </a:r>
          </a:p>
          <a:p>
            <a:pPr lvl="1"/>
            <a:r>
              <a:rPr lang="en-US" dirty="0"/>
              <a:t>HL7/FDA:  Individual Case Safety Report (ICSR message semantics)</a:t>
            </a:r>
          </a:p>
          <a:p>
            <a:pPr lvl="1"/>
            <a:r>
              <a:rPr lang="en-US" dirty="0"/>
              <a:t>NCI: Adverse Event Reporting System (</a:t>
            </a:r>
            <a:r>
              <a:rPr lang="en-US" dirty="0" err="1"/>
              <a:t>caAERS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CDISC: SDTM/CDASH AE domain/variables  </a:t>
            </a:r>
          </a:p>
          <a:p>
            <a:pPr lvl="1"/>
            <a:r>
              <a:rPr lang="en-US" dirty="0"/>
              <a:t>NIH Federal Adverse Event Task (FAET) Force</a:t>
            </a:r>
          </a:p>
          <a:p>
            <a:pPr lvl="1"/>
            <a:endParaRPr lang="en-US" dirty="0"/>
          </a:p>
          <a:p>
            <a:pPr marL="400050"/>
            <a:r>
              <a:rPr lang="en-US" dirty="0"/>
              <a:t>Timeline</a:t>
            </a:r>
          </a:p>
          <a:p>
            <a:pPr marL="800100" lvl="1"/>
            <a:r>
              <a:rPr lang="en-US" dirty="0"/>
              <a:t>Majority of AE concepts were added between 2008 – 2010</a:t>
            </a:r>
          </a:p>
          <a:p>
            <a:pPr marL="800100" lvl="1"/>
            <a:r>
              <a:rPr lang="en-US" dirty="0"/>
              <a:t>Updates were made based on additional semantics that came from harmonizing other projects that had some AE concepts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EB7D-9091-4FFC-9549-230ABD03EF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0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Classes in AE Sub-domain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AdverseEvent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AdverseEventSeriousness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AdverseEventOutcomeAssessment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AdverseEventOutcomeResult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CausalAssessment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EvaluatedActivityRelationship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EvaluatedResultRelationship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PerformedProductProblemDiscovery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PerformedProductInvestigation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PerformedProductInvestigationResult</a:t>
            </a:r>
            <a:endParaRPr lang="en-US" kern="0" dirty="0">
              <a:solidFill>
                <a:srgbClr val="292929"/>
              </a:solidFill>
            </a:endParaRPr>
          </a:p>
          <a:p>
            <a:pPr marL="457200" indent="-457200" eaLnBrk="0" hangingPunct="0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kern="0" dirty="0" err="1">
                <a:solidFill>
                  <a:srgbClr val="292929"/>
                </a:solidFill>
              </a:rPr>
              <a:t>SafetyReportVersion</a:t>
            </a:r>
            <a:endParaRPr lang="en-US" kern="0" dirty="0">
              <a:solidFill>
                <a:srgbClr val="29292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EB7D-9091-4FFC-9549-230ABD03EF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2438400"/>
            <a:ext cx="3161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Sub-domain also contains</a:t>
            </a:r>
          </a:p>
          <a:p>
            <a:r>
              <a:rPr lang="en-US" dirty="0"/>
              <a:t>supporting classes, such as</a:t>
            </a:r>
          </a:p>
          <a:p>
            <a:r>
              <a:rPr lang="en-US" dirty="0"/>
              <a:t>Person, Organization, Product,</a:t>
            </a:r>
          </a:p>
          <a:p>
            <a:r>
              <a:rPr lang="en-US" dirty="0" err="1"/>
              <a:t>StudyProtocol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45962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 Definition in BRIDG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unfavorable and unintended sign, symptom, disease, or other medical occurrence with a temporal association with the use of a medical product, procedure or other therapy, or in conjunction with a research study, regardless of causal relationship. </a:t>
            </a:r>
          </a:p>
          <a:p>
            <a:endParaRPr lang="en-US" dirty="0"/>
          </a:p>
          <a:p>
            <a:pPr lvl="1"/>
            <a:r>
              <a:rPr lang="en-US" dirty="0"/>
              <a:t>EXAMPLE(S): death, back pain, headache, pulmonary embolism, heart attack</a:t>
            </a:r>
          </a:p>
          <a:p>
            <a:endParaRPr lang="en-US" dirty="0"/>
          </a:p>
          <a:p>
            <a:r>
              <a:rPr lang="en-US" dirty="0"/>
              <a:t>This pdf document lists all the classes and attributes of the BRIDG AE sub-domain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EB7D-9091-4FFC-9549-230ABD03EF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268098"/>
              </p:ext>
            </p:extLst>
          </p:nvPr>
        </p:nvGraphicFramePr>
        <p:xfrm>
          <a:off x="2057400" y="5334000"/>
          <a:ext cx="5638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2937600" imgH="396720" progId="Package">
                  <p:embed/>
                </p:oleObj>
              </mc:Choice>
              <mc:Fallback>
                <p:oleObj name="Packager Shell Object" showAsIcon="1" r:id="rId3" imgW="2937600" imgH="396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5334000"/>
                        <a:ext cx="5638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86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EB7D-9091-4FFC-9549-230ABD03EF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56340" y="6711817"/>
            <a:ext cx="351571" cy="206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806B0B-85AB-4D83-B0D9-AD3834274A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638"/>
            <a:ext cx="6832429" cy="596408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45007" y="269053"/>
            <a:ext cx="3734314" cy="74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2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264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264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264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26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9292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9292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9292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92929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2800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Adverse Event Sub-Domain Diagram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1099" y="3640877"/>
            <a:ext cx="147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AdverseEvent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26832" y="3833489"/>
            <a:ext cx="329974" cy="59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2642" y="5605074"/>
            <a:ext cx="105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6498298" y="5789740"/>
            <a:ext cx="674344" cy="14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065" y="5446134"/>
            <a:ext cx="142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Organization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59640" y="3143090"/>
            <a:ext cx="23968" cy="23286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26544" y="4964790"/>
            <a:ext cx="83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14400" y="1905000"/>
            <a:ext cx="327030" cy="32444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34986" y="2362200"/>
            <a:ext cx="306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PerformedObservationResult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553200" y="1828800"/>
            <a:ext cx="431630" cy="6412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27462" y="2873337"/>
            <a:ext cx="256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PerformedObservation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 flipV="1">
            <a:off x="4876800" y="2667000"/>
            <a:ext cx="1850662" cy="3910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71099" y="4231697"/>
            <a:ext cx="158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AESeriousness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867400" y="4430236"/>
            <a:ext cx="12113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4000" y="0"/>
            <a:ext cx="261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Light green classes are AE related</a:t>
            </a:r>
          </a:p>
        </p:txBody>
      </p:sp>
    </p:spTree>
    <p:extLst>
      <p:ext uri="{BB962C8B-B14F-4D97-AF65-F5344CB8AC3E}">
        <p14:creationId xmlns:p14="http://schemas.microsoft.com/office/powerpoint/2010/main" val="34571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22" grpId="0"/>
      <p:bldP spid="2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Comments/Questions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ICSR R2 was taken to ISO</a:t>
            </a:r>
          </a:p>
          <a:p>
            <a:r>
              <a:rPr lang="en-US" dirty="0"/>
              <a:t>FDA’s Clinical Trial Repository is based on BRIDG</a:t>
            </a:r>
          </a:p>
          <a:p>
            <a:pPr lvl="1"/>
            <a:r>
              <a:rPr lang="en-US" dirty="0"/>
              <a:t>BRIDG used as the conceptual model for CTR</a:t>
            </a:r>
          </a:p>
          <a:p>
            <a:pPr lvl="1"/>
            <a:r>
              <a:rPr lang="en-US" dirty="0"/>
              <a:t>Since BRIDG is mapped too CDISC SDTM, CTR was able to leverage that to eventually help with SDTM submissions to FDA – FDA will start receiving SDTM submissions in Dec. 2017</a:t>
            </a:r>
          </a:p>
          <a:p>
            <a:r>
              <a:rPr lang="en-US" dirty="0" err="1"/>
              <a:t>Mitra</a:t>
            </a:r>
            <a:r>
              <a:rPr lang="en-US" dirty="0"/>
              <a:t> R has harmonized OMOP with BRIDG model </a:t>
            </a:r>
          </a:p>
          <a:p>
            <a:r>
              <a:rPr lang="en-US" dirty="0"/>
              <a:t>FDA/Mary Ann Slack released a BRIDG Architecture RFP and she is interested in developing FHIR resources from BRIDG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EB7D-9091-4FFC-9549-230ABD03EF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87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60660</TotalTime>
  <Words>450</Words>
  <Application>Microsoft Office PowerPoint</Application>
  <PresentationFormat>On-screen Show (4:3)</PresentationFormat>
  <Paragraphs>76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Packager Shell Object</vt:lpstr>
      <vt:lpstr>BRIDG Adverse Event Sub-domain Summary</vt:lpstr>
      <vt:lpstr>PowerPoint Presentation</vt:lpstr>
      <vt:lpstr>BRIDG Adverse Event Sub-domain</vt:lpstr>
      <vt:lpstr>History of BRIDG AE Sub-domain</vt:lpstr>
      <vt:lpstr>Key Classes in AE Sub-domain</vt:lpstr>
      <vt:lpstr>Adverse Event Definition in BRIDG</vt:lpstr>
      <vt:lpstr>PowerPoint Presentation</vt:lpstr>
      <vt:lpstr>Comments/Questions</vt:lpstr>
    </vt:vector>
  </TitlesOfParts>
  <Company>Ogilvy and Mather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Placed Here</dc:title>
  <dc:creator>Hadad, Jillian</dc:creator>
  <cp:lastModifiedBy>Edward Helton</cp:lastModifiedBy>
  <cp:revision>189</cp:revision>
  <dcterms:created xsi:type="dcterms:W3CDTF">2011-07-13T17:10:01Z</dcterms:created>
  <dcterms:modified xsi:type="dcterms:W3CDTF">2016-09-02T14:56:11Z</dcterms:modified>
</cp:coreProperties>
</file>