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77" r:id="rId5"/>
    <p:sldId id="280" r:id="rId6"/>
    <p:sldId id="281" r:id="rId7"/>
    <p:sldId id="261" r:id="rId8"/>
    <p:sldId id="259" r:id="rId9"/>
    <p:sldId id="260" r:id="rId10"/>
    <p:sldId id="268" r:id="rId11"/>
    <p:sldId id="269" r:id="rId12"/>
    <p:sldId id="271" r:id="rId13"/>
    <p:sldId id="272" r:id="rId14"/>
    <p:sldId id="274" r:id="rId15"/>
    <p:sldId id="276" r:id="rId16"/>
    <p:sldId id="275" r:id="rId17"/>
    <p:sldId id="263" r:id="rId18"/>
    <p:sldId id="262" r:id="rId19"/>
    <p:sldId id="278" r:id="rId20"/>
    <p:sldId id="279" r:id="rId21"/>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04A2D8-54B0-42CA-AF17-D166E272B9AD}">
          <p14:sldIdLst>
            <p14:sldId id="265"/>
            <p14:sldId id="266"/>
            <p14:sldId id="267"/>
            <p14:sldId id="277"/>
            <p14:sldId id="280"/>
            <p14:sldId id="281"/>
            <p14:sldId id="261"/>
            <p14:sldId id="259"/>
            <p14:sldId id="260"/>
            <p14:sldId id="268"/>
            <p14:sldId id="269"/>
            <p14:sldId id="271"/>
            <p14:sldId id="272"/>
            <p14:sldId id="274"/>
            <p14:sldId id="276"/>
            <p14:sldId id="275"/>
            <p14:sldId id="263"/>
            <p14:sldId id="262"/>
            <p14:sldId id="278"/>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1860"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44B0-0CB7-4034-9395-6C8E38A8C1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PT"/>
          </a:p>
        </p:txBody>
      </p:sp>
      <p:sp>
        <p:nvSpPr>
          <p:cNvPr id="3" name="Subtitle 2">
            <a:extLst>
              <a:ext uri="{FF2B5EF4-FFF2-40B4-BE49-F238E27FC236}">
                <a16:creationId xmlns:a16="http://schemas.microsoft.com/office/drawing/2014/main" id="{EEFC95ED-5316-465B-B98A-F6577FBC3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PT"/>
          </a:p>
        </p:txBody>
      </p:sp>
      <p:sp>
        <p:nvSpPr>
          <p:cNvPr id="4" name="Date Placeholder 3">
            <a:extLst>
              <a:ext uri="{FF2B5EF4-FFF2-40B4-BE49-F238E27FC236}">
                <a16:creationId xmlns:a16="http://schemas.microsoft.com/office/drawing/2014/main" id="{2C6EE984-3B2F-44B1-84C7-3A9316B1A14D}"/>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27546780-F52D-4DEC-8C45-6C7EBBDE985C}"/>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C5ED9BF9-8F14-4F68-944C-8A650BC67BCD}"/>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110894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7F0B-767A-415C-90DF-07A378CCEC34}"/>
              </a:ext>
            </a:extLst>
          </p:cNvPr>
          <p:cNvSpPr>
            <a:spLocks noGrp="1"/>
          </p:cNvSpPr>
          <p:nvPr>
            <p:ph type="title"/>
          </p:nvPr>
        </p:nvSpPr>
        <p:spPr/>
        <p:txBody>
          <a:bodyPr/>
          <a:lstStyle/>
          <a:p>
            <a:r>
              <a:rPr lang="en-US"/>
              <a:t>Click to edit Master title style</a:t>
            </a:r>
            <a:endParaRPr lang="pt-PT"/>
          </a:p>
        </p:txBody>
      </p:sp>
      <p:sp>
        <p:nvSpPr>
          <p:cNvPr id="3" name="Vertical Text Placeholder 2">
            <a:extLst>
              <a:ext uri="{FF2B5EF4-FFF2-40B4-BE49-F238E27FC236}">
                <a16:creationId xmlns:a16="http://schemas.microsoft.com/office/drawing/2014/main" id="{5FCBAE48-7D5D-440E-B877-8F148862E1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9EDF5C6F-653C-472F-9B18-2B6B4BB6B41A}"/>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8BDF08EE-7DBC-4CCA-B57A-9FD7DFCDB505}"/>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5BF528EA-49AC-4AA1-BF5B-FFFB2EB35462}"/>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104907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F211B6-362A-4498-A331-6AA86ADA9C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PT"/>
          </a:p>
        </p:txBody>
      </p:sp>
      <p:sp>
        <p:nvSpPr>
          <p:cNvPr id="3" name="Vertical Text Placeholder 2">
            <a:extLst>
              <a:ext uri="{FF2B5EF4-FFF2-40B4-BE49-F238E27FC236}">
                <a16:creationId xmlns:a16="http://schemas.microsoft.com/office/drawing/2014/main" id="{581DCCB2-5CCB-44F9-BA29-9D79EF8689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4B0EDD65-0673-4DD4-9E89-C63A02769B90}"/>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9FECC3C4-407A-44F5-880A-FF47F2A68123}"/>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CA4BBEC2-DCCB-400F-9DA7-0753EF6D4C61}"/>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37992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3227-3E01-4259-AA50-CAE691348306}"/>
              </a:ext>
            </a:extLst>
          </p:cNvPr>
          <p:cNvSpPr>
            <a:spLocks noGrp="1"/>
          </p:cNvSpPr>
          <p:nvPr>
            <p:ph type="title"/>
          </p:nvPr>
        </p:nvSpPr>
        <p:spPr/>
        <p:txBody>
          <a:bodyPr/>
          <a:lstStyle/>
          <a:p>
            <a:r>
              <a:rPr lang="en-US"/>
              <a:t>Click to edit Master title style</a:t>
            </a:r>
            <a:endParaRPr lang="pt-PT"/>
          </a:p>
        </p:txBody>
      </p:sp>
      <p:sp>
        <p:nvSpPr>
          <p:cNvPr id="3" name="Content Placeholder 2">
            <a:extLst>
              <a:ext uri="{FF2B5EF4-FFF2-40B4-BE49-F238E27FC236}">
                <a16:creationId xmlns:a16="http://schemas.microsoft.com/office/drawing/2014/main" id="{04079C02-2861-4130-A3A3-09A9F2009E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632971DE-F218-4E5D-AC0F-B82DAF1313D1}"/>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1D547DCD-6377-4144-AEFD-505BE2F3B54D}"/>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7A97469A-621D-46A4-9AC4-1D22AA94D3CD}"/>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147410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8800-8DBD-4955-8BC7-A347FA670C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PT"/>
          </a:p>
        </p:txBody>
      </p:sp>
      <p:sp>
        <p:nvSpPr>
          <p:cNvPr id="3" name="Text Placeholder 2">
            <a:extLst>
              <a:ext uri="{FF2B5EF4-FFF2-40B4-BE49-F238E27FC236}">
                <a16:creationId xmlns:a16="http://schemas.microsoft.com/office/drawing/2014/main" id="{770C42CB-F8C9-4C12-8874-C9EC0205F3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BF60DE-EACE-4471-926F-E015A3378A1C}"/>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8093735C-A914-47DC-845C-ADA27B342A14}"/>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FACEB1A2-0B9A-4255-85AE-A124C747D3CC}"/>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118117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8D4D-00D3-40F1-9BBC-EE09A974C2F9}"/>
              </a:ext>
            </a:extLst>
          </p:cNvPr>
          <p:cNvSpPr>
            <a:spLocks noGrp="1"/>
          </p:cNvSpPr>
          <p:nvPr>
            <p:ph type="title"/>
          </p:nvPr>
        </p:nvSpPr>
        <p:spPr/>
        <p:txBody>
          <a:bodyPr/>
          <a:lstStyle/>
          <a:p>
            <a:r>
              <a:rPr lang="en-US"/>
              <a:t>Click to edit Master title style</a:t>
            </a:r>
            <a:endParaRPr lang="pt-PT"/>
          </a:p>
        </p:txBody>
      </p:sp>
      <p:sp>
        <p:nvSpPr>
          <p:cNvPr id="3" name="Content Placeholder 2">
            <a:extLst>
              <a:ext uri="{FF2B5EF4-FFF2-40B4-BE49-F238E27FC236}">
                <a16:creationId xmlns:a16="http://schemas.microsoft.com/office/drawing/2014/main" id="{85C9D4F6-6AD6-473D-95FE-0A551A379A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a:extLst>
              <a:ext uri="{FF2B5EF4-FFF2-40B4-BE49-F238E27FC236}">
                <a16:creationId xmlns:a16="http://schemas.microsoft.com/office/drawing/2014/main" id="{A6FE6F22-EDB3-4F59-B992-D397570743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a:extLst>
              <a:ext uri="{FF2B5EF4-FFF2-40B4-BE49-F238E27FC236}">
                <a16:creationId xmlns:a16="http://schemas.microsoft.com/office/drawing/2014/main" id="{8D8D9E18-7A6B-4A77-A10F-0EB05AE5F14A}"/>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6" name="Footer Placeholder 5">
            <a:extLst>
              <a:ext uri="{FF2B5EF4-FFF2-40B4-BE49-F238E27FC236}">
                <a16:creationId xmlns:a16="http://schemas.microsoft.com/office/drawing/2014/main" id="{26F00D70-6E5F-4FA5-8A70-27E231BF35AD}"/>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CCCD2079-509D-43AB-9C28-3F6BABD0EDB6}"/>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377255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6756F-47AE-4C53-88BF-D9F3C3EB9F8D}"/>
              </a:ext>
            </a:extLst>
          </p:cNvPr>
          <p:cNvSpPr>
            <a:spLocks noGrp="1"/>
          </p:cNvSpPr>
          <p:nvPr>
            <p:ph type="title"/>
          </p:nvPr>
        </p:nvSpPr>
        <p:spPr>
          <a:xfrm>
            <a:off x="839788" y="365125"/>
            <a:ext cx="10515600" cy="1325563"/>
          </a:xfrm>
        </p:spPr>
        <p:txBody>
          <a:bodyPr/>
          <a:lstStyle/>
          <a:p>
            <a:r>
              <a:rPr lang="en-US"/>
              <a:t>Click to edit Master title style</a:t>
            </a:r>
            <a:endParaRPr lang="pt-PT"/>
          </a:p>
        </p:txBody>
      </p:sp>
      <p:sp>
        <p:nvSpPr>
          <p:cNvPr id="3" name="Text Placeholder 2">
            <a:extLst>
              <a:ext uri="{FF2B5EF4-FFF2-40B4-BE49-F238E27FC236}">
                <a16:creationId xmlns:a16="http://schemas.microsoft.com/office/drawing/2014/main" id="{47EB895A-99F5-4BB6-ABD2-AEE4A24BC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D7F229-23B2-43F4-81BB-D5299ABD4A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Text Placeholder 4">
            <a:extLst>
              <a:ext uri="{FF2B5EF4-FFF2-40B4-BE49-F238E27FC236}">
                <a16:creationId xmlns:a16="http://schemas.microsoft.com/office/drawing/2014/main" id="{A5190491-9898-4672-B97C-71D2A205FF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A2BE26-6867-4B0D-8707-3D61CE25A39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7" name="Date Placeholder 6">
            <a:extLst>
              <a:ext uri="{FF2B5EF4-FFF2-40B4-BE49-F238E27FC236}">
                <a16:creationId xmlns:a16="http://schemas.microsoft.com/office/drawing/2014/main" id="{56D5B785-DFFD-47F0-93D1-AD3C817E88C7}"/>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8" name="Footer Placeholder 7">
            <a:extLst>
              <a:ext uri="{FF2B5EF4-FFF2-40B4-BE49-F238E27FC236}">
                <a16:creationId xmlns:a16="http://schemas.microsoft.com/office/drawing/2014/main" id="{6C51C92E-F6A1-41AC-A483-420BEDD2B018}"/>
              </a:ext>
            </a:extLst>
          </p:cNvPr>
          <p:cNvSpPr>
            <a:spLocks noGrp="1"/>
          </p:cNvSpPr>
          <p:nvPr>
            <p:ph type="ftr" sz="quarter" idx="11"/>
          </p:nvPr>
        </p:nvSpPr>
        <p:spPr/>
        <p:txBody>
          <a:bodyPr/>
          <a:lstStyle/>
          <a:p>
            <a:endParaRPr lang="pt-PT"/>
          </a:p>
        </p:txBody>
      </p:sp>
      <p:sp>
        <p:nvSpPr>
          <p:cNvPr id="9" name="Slide Number Placeholder 8">
            <a:extLst>
              <a:ext uri="{FF2B5EF4-FFF2-40B4-BE49-F238E27FC236}">
                <a16:creationId xmlns:a16="http://schemas.microsoft.com/office/drawing/2014/main" id="{47BBB960-20F4-40EA-9CD1-ADE6A4329FC0}"/>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289579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A2A6-D10F-4A1C-8284-2AF720ED173F}"/>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07425E88-8C05-48B8-AC3A-80E883CAAC6B}"/>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4" name="Footer Placeholder 3">
            <a:extLst>
              <a:ext uri="{FF2B5EF4-FFF2-40B4-BE49-F238E27FC236}">
                <a16:creationId xmlns:a16="http://schemas.microsoft.com/office/drawing/2014/main" id="{E7C1FE7B-EF40-4D35-96DB-1B11E5E11C43}"/>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2A0ED61A-F68B-4AAF-B1A4-1A2C5A36566E}"/>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255834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84CDE-2B5C-41EB-BBE7-DF82C93D133C}"/>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3" name="Footer Placeholder 2">
            <a:extLst>
              <a:ext uri="{FF2B5EF4-FFF2-40B4-BE49-F238E27FC236}">
                <a16:creationId xmlns:a16="http://schemas.microsoft.com/office/drawing/2014/main" id="{F8F7F423-A96E-4D19-ADB3-5A67BD29F4FA}"/>
              </a:ext>
            </a:extLst>
          </p:cNvPr>
          <p:cNvSpPr>
            <a:spLocks noGrp="1"/>
          </p:cNvSpPr>
          <p:nvPr>
            <p:ph type="ftr" sz="quarter" idx="11"/>
          </p:nvPr>
        </p:nvSpPr>
        <p:spPr/>
        <p:txBody>
          <a:bodyPr/>
          <a:lstStyle/>
          <a:p>
            <a:endParaRPr lang="pt-PT"/>
          </a:p>
        </p:txBody>
      </p:sp>
      <p:sp>
        <p:nvSpPr>
          <p:cNvPr id="4" name="Slide Number Placeholder 3">
            <a:extLst>
              <a:ext uri="{FF2B5EF4-FFF2-40B4-BE49-F238E27FC236}">
                <a16:creationId xmlns:a16="http://schemas.microsoft.com/office/drawing/2014/main" id="{B51F65E1-E1B7-4EC3-A856-1BD490800BA3}"/>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40167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0683-813D-4E65-80AF-238F918B15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PT"/>
          </a:p>
        </p:txBody>
      </p:sp>
      <p:sp>
        <p:nvSpPr>
          <p:cNvPr id="3" name="Content Placeholder 2">
            <a:extLst>
              <a:ext uri="{FF2B5EF4-FFF2-40B4-BE49-F238E27FC236}">
                <a16:creationId xmlns:a16="http://schemas.microsoft.com/office/drawing/2014/main" id="{CB3D4A23-B0E9-4374-92A9-B5482DB7B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Text Placeholder 3">
            <a:extLst>
              <a:ext uri="{FF2B5EF4-FFF2-40B4-BE49-F238E27FC236}">
                <a16:creationId xmlns:a16="http://schemas.microsoft.com/office/drawing/2014/main" id="{52176D61-CD56-48B2-A510-8773208AAF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472C0F-6504-4C55-BAED-20AFB196BA72}"/>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6" name="Footer Placeholder 5">
            <a:extLst>
              <a:ext uri="{FF2B5EF4-FFF2-40B4-BE49-F238E27FC236}">
                <a16:creationId xmlns:a16="http://schemas.microsoft.com/office/drawing/2014/main" id="{5F497CBE-D7C6-4DED-9F49-96C3F0A20DBD}"/>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F53A19F4-0BF8-4204-8341-D2AACA2BFD0C}"/>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387616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FEF01-6E26-4E0F-B469-0BF47F837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PT"/>
          </a:p>
        </p:txBody>
      </p:sp>
      <p:sp>
        <p:nvSpPr>
          <p:cNvPr id="3" name="Picture Placeholder 2">
            <a:extLst>
              <a:ext uri="{FF2B5EF4-FFF2-40B4-BE49-F238E27FC236}">
                <a16:creationId xmlns:a16="http://schemas.microsoft.com/office/drawing/2014/main" id="{CD82F9A3-EFA9-4DF6-A424-5C497915B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a:extLst>
              <a:ext uri="{FF2B5EF4-FFF2-40B4-BE49-F238E27FC236}">
                <a16:creationId xmlns:a16="http://schemas.microsoft.com/office/drawing/2014/main" id="{EA099EAF-3B42-4009-B6B3-28C5D0D98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E6BC4F-EDB6-4C96-A38A-3AE92EAFF3DA}"/>
              </a:ext>
            </a:extLst>
          </p:cNvPr>
          <p:cNvSpPr>
            <a:spLocks noGrp="1"/>
          </p:cNvSpPr>
          <p:nvPr>
            <p:ph type="dt" sz="half" idx="10"/>
          </p:nvPr>
        </p:nvSpPr>
        <p:spPr/>
        <p:txBody>
          <a:bodyPr/>
          <a:lstStyle/>
          <a:p>
            <a:fld id="{38ED0A3D-18E1-4E11-BCC3-D6CC799CABB4}" type="datetimeFigureOut">
              <a:rPr lang="pt-PT" smtClean="0"/>
              <a:t>21/08/2017</a:t>
            </a:fld>
            <a:endParaRPr lang="pt-PT"/>
          </a:p>
        </p:txBody>
      </p:sp>
      <p:sp>
        <p:nvSpPr>
          <p:cNvPr id="6" name="Footer Placeholder 5">
            <a:extLst>
              <a:ext uri="{FF2B5EF4-FFF2-40B4-BE49-F238E27FC236}">
                <a16:creationId xmlns:a16="http://schemas.microsoft.com/office/drawing/2014/main" id="{71838BD7-ABAB-43B1-B0AC-E5BCF7F05AFA}"/>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9BDC6BAB-ED10-4A61-9595-FCF68336F14D}"/>
              </a:ext>
            </a:extLst>
          </p:cNvPr>
          <p:cNvSpPr>
            <a:spLocks noGrp="1"/>
          </p:cNvSpPr>
          <p:nvPr>
            <p:ph type="sldNum" sz="quarter" idx="12"/>
          </p:nvPr>
        </p:nvSpPr>
        <p:spPr/>
        <p:txBody>
          <a:bodyPr/>
          <a:lstStyle/>
          <a:p>
            <a:fld id="{7125DF5F-A97E-4FCF-AAFF-C4D8A68714AF}" type="slidenum">
              <a:rPr lang="pt-PT" smtClean="0"/>
              <a:t>‹#›</a:t>
            </a:fld>
            <a:endParaRPr lang="pt-PT"/>
          </a:p>
        </p:txBody>
      </p:sp>
    </p:spTree>
    <p:extLst>
      <p:ext uri="{BB962C8B-B14F-4D97-AF65-F5344CB8AC3E}">
        <p14:creationId xmlns:p14="http://schemas.microsoft.com/office/powerpoint/2010/main" val="220275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5B1693-DEC6-4697-A7B8-8B3475AFE6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PT"/>
          </a:p>
        </p:txBody>
      </p:sp>
      <p:sp>
        <p:nvSpPr>
          <p:cNvPr id="3" name="Text Placeholder 2">
            <a:extLst>
              <a:ext uri="{FF2B5EF4-FFF2-40B4-BE49-F238E27FC236}">
                <a16:creationId xmlns:a16="http://schemas.microsoft.com/office/drawing/2014/main" id="{B5932CE4-6F2A-4215-BB04-FA8180FBF9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165C4938-6080-483E-B52F-CE35F811F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D0A3D-18E1-4E11-BCC3-D6CC799CABB4}" type="datetimeFigureOut">
              <a:rPr lang="pt-PT" smtClean="0"/>
              <a:t>21/08/2017</a:t>
            </a:fld>
            <a:endParaRPr lang="pt-PT"/>
          </a:p>
        </p:txBody>
      </p:sp>
      <p:sp>
        <p:nvSpPr>
          <p:cNvPr id="5" name="Footer Placeholder 4">
            <a:extLst>
              <a:ext uri="{FF2B5EF4-FFF2-40B4-BE49-F238E27FC236}">
                <a16:creationId xmlns:a16="http://schemas.microsoft.com/office/drawing/2014/main" id="{72DA9AC5-934A-4775-B9D9-F91891843A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a:extLst>
              <a:ext uri="{FF2B5EF4-FFF2-40B4-BE49-F238E27FC236}">
                <a16:creationId xmlns:a16="http://schemas.microsoft.com/office/drawing/2014/main" id="{05CAE92D-71A7-4420-8121-17CF8E356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5DF5F-A97E-4FCF-AAFF-C4D8A68714AF}" type="slidenum">
              <a:rPr lang="pt-PT" smtClean="0"/>
              <a:t>‹#›</a:t>
            </a:fld>
            <a:endParaRPr lang="pt-PT"/>
          </a:p>
        </p:txBody>
      </p:sp>
    </p:spTree>
    <p:extLst>
      <p:ext uri="{BB962C8B-B14F-4D97-AF65-F5344CB8AC3E}">
        <p14:creationId xmlns:p14="http://schemas.microsoft.com/office/powerpoint/2010/main" val="1963580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uild.fhir.org/group.html" TargetMode="External"/><Relationship Id="rId2" Type="http://schemas.openxmlformats.org/officeDocument/2006/relationships/hyperlink" Target="http://build.fhir.org/list.html" TargetMode="External"/><Relationship Id="rId1" Type="http://schemas.openxmlformats.org/officeDocument/2006/relationships/slideLayout" Target="../slideLayouts/slideLayout2.xml"/><Relationship Id="rId6" Type="http://schemas.openxmlformats.org/officeDocument/2006/relationships/hyperlink" Target="http://build.fhir.org/documents.html" TargetMode="External"/><Relationship Id="rId5" Type="http://schemas.openxmlformats.org/officeDocument/2006/relationships/hyperlink" Target="http://build.fhir.org/composition.html" TargetMode="External"/><Relationship Id="rId4" Type="http://schemas.openxmlformats.org/officeDocument/2006/relationships/hyperlink" Target="http://build.fhir.org/bundle.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861FCE-C67C-4B3E-977F-3F2FFB0602A7}"/>
              </a:ext>
            </a:extLst>
          </p:cNvPr>
          <p:cNvSpPr>
            <a:spLocks noGrp="1"/>
          </p:cNvSpPr>
          <p:nvPr>
            <p:ph type="ctrTitle"/>
          </p:nvPr>
        </p:nvSpPr>
        <p:spPr/>
        <p:txBody>
          <a:bodyPr/>
          <a:lstStyle/>
          <a:p>
            <a:r>
              <a:rPr lang="en-US" dirty="0"/>
              <a:t>Catalog Document and entries</a:t>
            </a:r>
            <a:endParaRPr lang="en-GB" dirty="0"/>
          </a:p>
        </p:txBody>
      </p:sp>
      <p:sp>
        <p:nvSpPr>
          <p:cNvPr id="5" name="Subtitle 4">
            <a:extLst>
              <a:ext uri="{FF2B5EF4-FFF2-40B4-BE49-F238E27FC236}">
                <a16:creationId xmlns:a16="http://schemas.microsoft.com/office/drawing/2014/main" id="{E39F40D3-9A17-4FFA-AD63-46CE8A52934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7485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8508D-BA88-4021-9EC7-8411C84B37F8}"/>
              </a:ext>
            </a:extLst>
          </p:cNvPr>
          <p:cNvSpPr>
            <a:spLocks noGrp="1"/>
          </p:cNvSpPr>
          <p:nvPr>
            <p:ph type="title"/>
          </p:nvPr>
        </p:nvSpPr>
        <p:spPr/>
        <p:txBody>
          <a:bodyPr/>
          <a:lstStyle/>
          <a:p>
            <a:r>
              <a:rPr lang="en-US" dirty="0"/>
              <a:t>Resources</a:t>
            </a:r>
            <a:endParaRPr lang="en-GB" dirty="0"/>
          </a:p>
        </p:txBody>
      </p:sp>
      <p:sp>
        <p:nvSpPr>
          <p:cNvPr id="3" name="Content Placeholder 2">
            <a:extLst>
              <a:ext uri="{FF2B5EF4-FFF2-40B4-BE49-F238E27FC236}">
                <a16:creationId xmlns:a16="http://schemas.microsoft.com/office/drawing/2014/main" id="{71199338-33DE-4063-A44A-893A0B16C9D4}"/>
              </a:ext>
            </a:extLst>
          </p:cNvPr>
          <p:cNvSpPr>
            <a:spLocks noGrp="1"/>
          </p:cNvSpPr>
          <p:nvPr>
            <p:ph idx="1"/>
          </p:nvPr>
        </p:nvSpPr>
        <p:spPr/>
        <p:txBody>
          <a:bodyPr>
            <a:normAutofit fontScale="62500" lnSpcReduction="20000"/>
          </a:bodyPr>
          <a:lstStyle/>
          <a:p>
            <a:r>
              <a:rPr lang="en-GB" dirty="0"/>
              <a:t>The </a:t>
            </a:r>
            <a:r>
              <a:rPr lang="en-GB" dirty="0">
                <a:hlinkClick r:id="rId2"/>
              </a:rPr>
              <a:t>List</a:t>
            </a:r>
            <a:r>
              <a:rPr lang="en-GB" dirty="0"/>
              <a:t> resource - enumerates a flat collection of resources and provides features for managing the collection. While a particular List instance may represent a "snapshot", from a business process perspective, the notion of "list" is dynamic – items are added and removed over time. The List resource references other resources. Lists may be curated and have specific business meaning.</a:t>
            </a:r>
          </a:p>
          <a:p>
            <a:r>
              <a:rPr lang="en-GB" dirty="0">
                <a:solidFill>
                  <a:schemeClr val="bg1">
                    <a:lumMod val="65000"/>
                  </a:schemeClr>
                </a:solidFill>
              </a:rPr>
              <a:t>The </a:t>
            </a:r>
            <a:r>
              <a:rPr lang="en-GB" dirty="0">
                <a:solidFill>
                  <a:schemeClr val="bg1">
                    <a:lumMod val="65000"/>
                  </a:schemeClr>
                </a:solidFill>
                <a:hlinkClick r:id="rId3"/>
              </a:rPr>
              <a:t>Group</a:t>
            </a:r>
            <a:r>
              <a:rPr lang="en-GB" dirty="0">
                <a:solidFill>
                  <a:schemeClr val="bg1">
                    <a:lumMod val="65000"/>
                  </a:schemeClr>
                </a:solidFill>
              </a:rPr>
              <a:t> resource - defines a group of specific people, animals, devices, etc. by enumerating them, or by describing qualities that group members have. The Group resource refers to other resources, possibly implicitly. </a:t>
            </a:r>
            <a:r>
              <a:rPr lang="en-GB" u="sng" dirty="0">
                <a:solidFill>
                  <a:schemeClr val="bg1">
                    <a:lumMod val="65000"/>
                  </a:schemeClr>
                </a:solidFill>
              </a:rPr>
              <a:t>Groups are intended to be acted upon or observed as a whole </a:t>
            </a:r>
            <a:r>
              <a:rPr lang="en-GB" dirty="0">
                <a:solidFill>
                  <a:schemeClr val="bg1">
                    <a:lumMod val="65000"/>
                  </a:schemeClr>
                </a:solidFill>
              </a:rPr>
              <a:t>(e.g., performing therapy on a group, calculating risk for a group, etc.). This resource will commonly be used for public health (e.g., describing an at-risk population), clinical trials (e.g., defining a test subject pool) and similar purposes.</a:t>
            </a:r>
          </a:p>
          <a:p>
            <a:r>
              <a:rPr lang="en-GB" dirty="0">
                <a:solidFill>
                  <a:schemeClr val="bg1">
                    <a:lumMod val="65000"/>
                  </a:schemeClr>
                </a:solidFill>
              </a:rPr>
              <a:t>The </a:t>
            </a:r>
            <a:r>
              <a:rPr lang="en-GB" dirty="0">
                <a:solidFill>
                  <a:schemeClr val="bg1">
                    <a:lumMod val="65000"/>
                  </a:schemeClr>
                </a:solidFill>
                <a:hlinkClick r:id="rId4"/>
              </a:rPr>
              <a:t>Bundle</a:t>
            </a:r>
            <a:r>
              <a:rPr lang="en-GB" dirty="0">
                <a:solidFill>
                  <a:schemeClr val="bg1">
                    <a:lumMod val="65000"/>
                  </a:schemeClr>
                </a:solidFill>
              </a:rPr>
              <a:t> resource - is an infrastructure container for a group of resources. </a:t>
            </a:r>
            <a:r>
              <a:rPr lang="en-GB" u="sng" dirty="0">
                <a:solidFill>
                  <a:schemeClr val="bg1">
                    <a:lumMod val="65000"/>
                  </a:schemeClr>
                </a:solidFill>
              </a:rPr>
              <a:t>It does not have narrative and is used to group collections of resources for transmission, persistence or processing (e.g., messages, documents, transactions, query responses, etc.). The content of bundles is typically algorithmically determined for a particular exchange or persistence purpose</a:t>
            </a:r>
            <a:r>
              <a:rPr lang="en-GB" dirty="0">
                <a:solidFill>
                  <a:schemeClr val="bg1">
                    <a:lumMod val="65000"/>
                  </a:schemeClr>
                </a:solidFill>
              </a:rPr>
              <a:t>.</a:t>
            </a:r>
          </a:p>
          <a:p>
            <a:r>
              <a:rPr lang="en-GB" dirty="0"/>
              <a:t>The </a:t>
            </a:r>
            <a:r>
              <a:rPr lang="en-GB" dirty="0">
                <a:hlinkClick r:id="rId5"/>
              </a:rPr>
              <a:t>Composition</a:t>
            </a:r>
            <a:r>
              <a:rPr lang="en-GB" dirty="0"/>
              <a:t> resource - defines a set of healthcare-related information that is assembled together into a single logical document that provides a single coherent statement of meaning, establishes its own context and that has clinical attestation with regard to who is making the statement. The Composition resource provides the basic structure of a FHIR </a:t>
            </a:r>
            <a:r>
              <a:rPr lang="en-GB" dirty="0">
                <a:hlinkClick r:id="rId6"/>
              </a:rPr>
              <a:t>document</a:t>
            </a:r>
            <a:r>
              <a:rPr lang="en-GB" dirty="0"/>
              <a:t>. The full content of the document is expressed using a bundle containing the Composition and its entries.</a:t>
            </a:r>
          </a:p>
          <a:p>
            <a:endParaRPr lang="en-GB" dirty="0"/>
          </a:p>
        </p:txBody>
      </p:sp>
    </p:spTree>
    <p:extLst>
      <p:ext uri="{BB962C8B-B14F-4D97-AF65-F5344CB8AC3E}">
        <p14:creationId xmlns:p14="http://schemas.microsoft.com/office/powerpoint/2010/main" val="148780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5DCA55-C04E-4DA9-8FC3-30DE13349102}"/>
              </a:ext>
            </a:extLst>
          </p:cNvPr>
          <p:cNvSpPr/>
          <p:nvPr/>
        </p:nvSpPr>
        <p:spPr>
          <a:xfrm>
            <a:off x="389964" y="582707"/>
            <a:ext cx="1819836"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a:t>
            </a:r>
            <a:endParaRPr lang="en-GB" dirty="0"/>
          </a:p>
        </p:txBody>
      </p:sp>
      <p:sp>
        <p:nvSpPr>
          <p:cNvPr id="5" name="Rectangle 4">
            <a:extLst>
              <a:ext uri="{FF2B5EF4-FFF2-40B4-BE49-F238E27FC236}">
                <a16:creationId xmlns:a16="http://schemas.microsoft.com/office/drawing/2014/main" id="{F054EC85-F694-415C-B0F6-175CAAEBD66E}"/>
              </a:ext>
            </a:extLst>
          </p:cNvPr>
          <p:cNvSpPr/>
          <p:nvPr/>
        </p:nvSpPr>
        <p:spPr>
          <a:xfrm>
            <a:off x="1653987" y="1156448"/>
            <a:ext cx="2178424"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a:t>
            </a:r>
            <a:endParaRPr lang="en-GB" dirty="0"/>
          </a:p>
        </p:txBody>
      </p:sp>
      <p:cxnSp>
        <p:nvCxnSpPr>
          <p:cNvPr id="7" name="Connector: Elbow 6">
            <a:extLst>
              <a:ext uri="{FF2B5EF4-FFF2-40B4-BE49-F238E27FC236}">
                <a16:creationId xmlns:a16="http://schemas.microsoft.com/office/drawing/2014/main" id="{69483E90-C78B-4C8B-912A-2E5C66EE75AC}"/>
              </a:ext>
            </a:extLst>
          </p:cNvPr>
          <p:cNvCxnSpPr>
            <a:cxnSpLocks/>
            <a:stCxn id="4" idx="2"/>
            <a:endCxn id="5" idx="1"/>
          </p:cNvCxnSpPr>
          <p:nvPr/>
        </p:nvCxnSpPr>
        <p:spPr>
          <a:xfrm rot="16200000" flipH="1">
            <a:off x="1270746" y="934571"/>
            <a:ext cx="412377" cy="35410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1F8C48D-4A02-4F9A-94B0-5A92524B4F7B}"/>
              </a:ext>
            </a:extLst>
          </p:cNvPr>
          <p:cNvSpPr/>
          <p:nvPr/>
        </p:nvSpPr>
        <p:spPr>
          <a:xfrm>
            <a:off x="1653986" y="173018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attributes…</a:t>
            </a:r>
            <a:endParaRPr lang="en-GB" dirty="0"/>
          </a:p>
        </p:txBody>
      </p:sp>
      <p:cxnSp>
        <p:nvCxnSpPr>
          <p:cNvPr id="12" name="Connector: Elbow 11">
            <a:extLst>
              <a:ext uri="{FF2B5EF4-FFF2-40B4-BE49-F238E27FC236}">
                <a16:creationId xmlns:a16="http://schemas.microsoft.com/office/drawing/2014/main" id="{6BD696BE-862E-4120-AA18-2F5EF37D6C7A}"/>
              </a:ext>
            </a:extLst>
          </p:cNvPr>
          <p:cNvCxnSpPr>
            <a:stCxn id="4" idx="2"/>
            <a:endCxn id="9" idx="1"/>
          </p:cNvCxnSpPr>
          <p:nvPr/>
        </p:nvCxnSpPr>
        <p:spPr>
          <a:xfrm rot="16200000" flipH="1">
            <a:off x="983875" y="1221443"/>
            <a:ext cx="986118" cy="35410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787D639-F7DF-4AA8-808D-061E11ECDAC8}"/>
              </a:ext>
            </a:extLst>
          </p:cNvPr>
          <p:cNvSpPr/>
          <p:nvPr/>
        </p:nvSpPr>
        <p:spPr>
          <a:xfrm>
            <a:off x="1653985" y="230393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Entry</a:t>
            </a:r>
            <a:endParaRPr lang="en-GB" dirty="0"/>
          </a:p>
        </p:txBody>
      </p:sp>
      <p:sp>
        <p:nvSpPr>
          <p:cNvPr id="14" name="Rectangle 13">
            <a:extLst>
              <a:ext uri="{FF2B5EF4-FFF2-40B4-BE49-F238E27FC236}">
                <a16:creationId xmlns:a16="http://schemas.microsoft.com/office/drawing/2014/main" id="{895E88D6-0D85-4923-944B-880E4AEFBF23}"/>
              </a:ext>
            </a:extLst>
          </p:cNvPr>
          <p:cNvSpPr/>
          <p:nvPr/>
        </p:nvSpPr>
        <p:spPr>
          <a:xfrm>
            <a:off x="3164538" y="287767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Type</a:t>
            </a:r>
            <a:endParaRPr lang="en-GB" dirty="0"/>
          </a:p>
        </p:txBody>
      </p:sp>
      <p:cxnSp>
        <p:nvCxnSpPr>
          <p:cNvPr id="16" name="Connector: Elbow 15">
            <a:extLst>
              <a:ext uri="{FF2B5EF4-FFF2-40B4-BE49-F238E27FC236}">
                <a16:creationId xmlns:a16="http://schemas.microsoft.com/office/drawing/2014/main" id="{8169C414-AF5A-41A4-8CD5-D0262F8FFA5F}"/>
              </a:ext>
            </a:extLst>
          </p:cNvPr>
          <p:cNvCxnSpPr>
            <a:stCxn id="4" idx="2"/>
            <a:endCxn id="13" idx="1"/>
          </p:cNvCxnSpPr>
          <p:nvPr/>
        </p:nvCxnSpPr>
        <p:spPr>
          <a:xfrm rot="16200000" flipH="1">
            <a:off x="697004" y="1508313"/>
            <a:ext cx="1559859" cy="3541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4441050-7741-42A7-8926-211DDE82B23B}"/>
              </a:ext>
            </a:extLst>
          </p:cNvPr>
          <p:cNvSpPr/>
          <p:nvPr/>
        </p:nvSpPr>
        <p:spPr>
          <a:xfrm>
            <a:off x="3164539" y="3451411"/>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ItemReference</a:t>
            </a:r>
            <a:endParaRPr lang="en-GB" dirty="0"/>
          </a:p>
        </p:txBody>
      </p:sp>
      <p:sp>
        <p:nvSpPr>
          <p:cNvPr id="18" name="Rectangle 17">
            <a:extLst>
              <a:ext uri="{FF2B5EF4-FFF2-40B4-BE49-F238E27FC236}">
                <a16:creationId xmlns:a16="http://schemas.microsoft.com/office/drawing/2014/main" id="{C6AEDE1F-5AA4-4580-B3C2-7ED0BDCBB926}"/>
              </a:ext>
            </a:extLst>
          </p:cNvPr>
          <p:cNvSpPr/>
          <p:nvPr/>
        </p:nvSpPr>
        <p:spPr>
          <a:xfrm>
            <a:off x="3164538" y="4616812"/>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a:t>
            </a:r>
            <a:endParaRPr lang="en-GB" dirty="0"/>
          </a:p>
        </p:txBody>
      </p:sp>
      <p:sp>
        <p:nvSpPr>
          <p:cNvPr id="19" name="Rectangle 18">
            <a:extLst>
              <a:ext uri="{FF2B5EF4-FFF2-40B4-BE49-F238E27FC236}">
                <a16:creationId xmlns:a16="http://schemas.microsoft.com/office/drawing/2014/main" id="{4BD2E764-4324-4B45-BC1A-BE5B361C8371}"/>
              </a:ext>
            </a:extLst>
          </p:cNvPr>
          <p:cNvSpPr/>
          <p:nvPr/>
        </p:nvSpPr>
        <p:spPr>
          <a:xfrm>
            <a:off x="4634744" y="5204007"/>
            <a:ext cx="2402542"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RelationType</a:t>
            </a:r>
            <a:endParaRPr lang="en-GB" dirty="0"/>
          </a:p>
        </p:txBody>
      </p:sp>
      <p:sp>
        <p:nvSpPr>
          <p:cNvPr id="20" name="Rectangle 19">
            <a:extLst>
              <a:ext uri="{FF2B5EF4-FFF2-40B4-BE49-F238E27FC236}">
                <a16:creationId xmlns:a16="http://schemas.microsoft.com/office/drawing/2014/main" id="{3A3EC2F7-D76B-4250-BCDE-9A3862B7B3D7}"/>
              </a:ext>
            </a:extLst>
          </p:cNvPr>
          <p:cNvSpPr/>
          <p:nvPr/>
        </p:nvSpPr>
        <p:spPr>
          <a:xfrm>
            <a:off x="4634743" y="5777748"/>
            <a:ext cx="2402543"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RelatedItemReference</a:t>
            </a:r>
            <a:endParaRPr lang="en-GB" dirty="0"/>
          </a:p>
        </p:txBody>
      </p:sp>
      <p:cxnSp>
        <p:nvCxnSpPr>
          <p:cNvPr id="29" name="Connector: Elbow 28">
            <a:extLst>
              <a:ext uri="{FF2B5EF4-FFF2-40B4-BE49-F238E27FC236}">
                <a16:creationId xmlns:a16="http://schemas.microsoft.com/office/drawing/2014/main" id="{523A2AD5-0861-4293-B320-806ACB57B5F1}"/>
              </a:ext>
            </a:extLst>
          </p:cNvPr>
          <p:cNvCxnSpPr>
            <a:stCxn id="13" idx="2"/>
            <a:endCxn id="14" idx="1"/>
          </p:cNvCxnSpPr>
          <p:nvPr/>
        </p:nvCxnSpPr>
        <p:spPr>
          <a:xfrm rot="16200000" flipH="1">
            <a:off x="2747680" y="2622177"/>
            <a:ext cx="412376"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085208B-E02D-44F2-8DF9-0F8377D8E306}"/>
              </a:ext>
            </a:extLst>
          </p:cNvPr>
          <p:cNvCxnSpPr>
            <a:stCxn id="13" idx="2"/>
            <a:endCxn id="17" idx="1"/>
          </p:cNvCxnSpPr>
          <p:nvPr/>
        </p:nvCxnSpPr>
        <p:spPr>
          <a:xfrm rot="16200000" flipH="1">
            <a:off x="2460810" y="2909046"/>
            <a:ext cx="986117" cy="42134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CA570826-B61B-4101-9CC1-65F7DE4083BD}"/>
              </a:ext>
            </a:extLst>
          </p:cNvPr>
          <p:cNvCxnSpPr>
            <a:stCxn id="13" idx="2"/>
            <a:endCxn id="18" idx="1"/>
          </p:cNvCxnSpPr>
          <p:nvPr/>
        </p:nvCxnSpPr>
        <p:spPr>
          <a:xfrm rot="16200000" flipH="1">
            <a:off x="1878109" y="3491748"/>
            <a:ext cx="2151518"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C3A6B7FC-E215-487E-AC18-B7EE8555B5EF}"/>
              </a:ext>
            </a:extLst>
          </p:cNvPr>
          <p:cNvCxnSpPr>
            <a:stCxn id="18" idx="2"/>
            <a:endCxn id="19" idx="1"/>
          </p:cNvCxnSpPr>
          <p:nvPr/>
        </p:nvCxnSpPr>
        <p:spPr>
          <a:xfrm rot="16200000" flipH="1">
            <a:off x="4231332" y="4961959"/>
            <a:ext cx="425831" cy="3809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5175A52E-3579-4B4A-8E5D-F0EB0E779FDE}"/>
              </a:ext>
            </a:extLst>
          </p:cNvPr>
          <p:cNvCxnSpPr>
            <a:stCxn id="18" idx="2"/>
            <a:endCxn id="20" idx="1"/>
          </p:cNvCxnSpPr>
          <p:nvPr/>
        </p:nvCxnSpPr>
        <p:spPr>
          <a:xfrm rot="16200000" flipH="1">
            <a:off x="3944461" y="5248831"/>
            <a:ext cx="999572" cy="38099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96F6BB2-2708-4D02-B8A6-F27DD4692FA8}"/>
              </a:ext>
            </a:extLst>
          </p:cNvPr>
          <p:cNvSpPr txBox="1"/>
          <p:nvPr/>
        </p:nvSpPr>
        <p:spPr>
          <a:xfrm>
            <a:off x="3904127" y="1647265"/>
            <a:ext cx="1527726" cy="461665"/>
          </a:xfrm>
          <a:prstGeom prst="rect">
            <a:avLst/>
          </a:prstGeom>
          <a:noFill/>
        </p:spPr>
        <p:txBody>
          <a:bodyPr wrap="none" rtlCol="0">
            <a:spAutoFit/>
          </a:bodyPr>
          <a:lstStyle/>
          <a:p>
            <a:r>
              <a:rPr lang="en-US" sz="1200" dirty="0"/>
              <a:t>Catalog attributes</a:t>
            </a:r>
          </a:p>
          <a:p>
            <a:r>
              <a:rPr lang="en-US" sz="1200" dirty="0"/>
              <a:t>like Validity, context…</a:t>
            </a:r>
            <a:endParaRPr lang="en-GB" sz="1200" dirty="0"/>
          </a:p>
        </p:txBody>
      </p:sp>
      <p:sp>
        <p:nvSpPr>
          <p:cNvPr id="39" name="TextBox 38">
            <a:extLst>
              <a:ext uri="{FF2B5EF4-FFF2-40B4-BE49-F238E27FC236}">
                <a16:creationId xmlns:a16="http://schemas.microsoft.com/office/drawing/2014/main" id="{DE11FEAD-2229-4CA8-9403-18AFF5C1F6F1}"/>
              </a:ext>
            </a:extLst>
          </p:cNvPr>
          <p:cNvSpPr txBox="1"/>
          <p:nvPr/>
        </p:nvSpPr>
        <p:spPr>
          <a:xfrm>
            <a:off x="5342962" y="3941347"/>
            <a:ext cx="2790892" cy="461665"/>
          </a:xfrm>
          <a:prstGeom prst="rect">
            <a:avLst/>
          </a:prstGeom>
          <a:noFill/>
        </p:spPr>
        <p:txBody>
          <a:bodyPr wrap="none" rtlCol="0">
            <a:spAutoFit/>
          </a:bodyPr>
          <a:lstStyle/>
          <a:p>
            <a:r>
              <a:rPr lang="en-US" sz="1200" dirty="0"/>
              <a:t>Attributes like status(in this catalog e.g. </a:t>
            </a:r>
          </a:p>
          <a:p>
            <a:r>
              <a:rPr lang="en-US" sz="1200" dirty="0"/>
              <a:t>deleted, active), additional classification…</a:t>
            </a:r>
            <a:endParaRPr lang="en-GB" sz="1200" dirty="0"/>
          </a:p>
        </p:txBody>
      </p:sp>
      <p:sp>
        <p:nvSpPr>
          <p:cNvPr id="41" name="Rectangle 40">
            <a:extLst>
              <a:ext uri="{FF2B5EF4-FFF2-40B4-BE49-F238E27FC236}">
                <a16:creationId xmlns:a16="http://schemas.microsoft.com/office/drawing/2014/main" id="{67C3652B-F1D3-4D0F-86F9-4BE2B8D38C49}"/>
              </a:ext>
            </a:extLst>
          </p:cNvPr>
          <p:cNvSpPr/>
          <p:nvPr/>
        </p:nvSpPr>
        <p:spPr>
          <a:xfrm>
            <a:off x="3164537" y="402514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Item Attributes…</a:t>
            </a:r>
            <a:endParaRPr lang="en-GB" dirty="0"/>
          </a:p>
        </p:txBody>
      </p:sp>
      <p:sp>
        <p:nvSpPr>
          <p:cNvPr id="53" name="Right Brace 52">
            <a:extLst>
              <a:ext uri="{FF2B5EF4-FFF2-40B4-BE49-F238E27FC236}">
                <a16:creationId xmlns:a16="http://schemas.microsoft.com/office/drawing/2014/main" id="{E4E84000-280E-48BB-AD18-C4A4F95E517B}"/>
              </a:ext>
            </a:extLst>
          </p:cNvPr>
          <p:cNvSpPr/>
          <p:nvPr/>
        </p:nvSpPr>
        <p:spPr>
          <a:xfrm>
            <a:off x="6082553" y="582707"/>
            <a:ext cx="331694" cy="1882587"/>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4" name="Right Brace 53">
            <a:extLst>
              <a:ext uri="{FF2B5EF4-FFF2-40B4-BE49-F238E27FC236}">
                <a16:creationId xmlns:a16="http://schemas.microsoft.com/office/drawing/2014/main" id="{CD4DBC54-BA3B-4BE8-8B33-B9883C49F98D}"/>
              </a:ext>
            </a:extLst>
          </p:cNvPr>
          <p:cNvSpPr/>
          <p:nvPr/>
        </p:nvSpPr>
        <p:spPr>
          <a:xfrm>
            <a:off x="8012837" y="2447363"/>
            <a:ext cx="331694" cy="3653113"/>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a:extLst>
              <a:ext uri="{FF2B5EF4-FFF2-40B4-BE49-F238E27FC236}">
                <a16:creationId xmlns:a16="http://schemas.microsoft.com/office/drawing/2014/main" id="{34067F28-0570-49FB-BC4A-BCF0E368710F}"/>
              </a:ext>
            </a:extLst>
          </p:cNvPr>
          <p:cNvSpPr txBox="1"/>
          <p:nvPr/>
        </p:nvSpPr>
        <p:spPr>
          <a:xfrm>
            <a:off x="3099707" y="40125"/>
            <a:ext cx="3164008" cy="369332"/>
          </a:xfrm>
          <a:prstGeom prst="rect">
            <a:avLst/>
          </a:prstGeom>
          <a:noFill/>
        </p:spPr>
        <p:txBody>
          <a:bodyPr wrap="none" rtlCol="0">
            <a:spAutoFit/>
          </a:bodyPr>
          <a:lstStyle/>
          <a:p>
            <a:r>
              <a:rPr lang="en-US" dirty="0"/>
              <a:t>Implementation  -  Composition</a:t>
            </a:r>
            <a:endParaRPr lang="en-GB" dirty="0"/>
          </a:p>
        </p:txBody>
      </p:sp>
      <p:sp>
        <p:nvSpPr>
          <p:cNvPr id="57" name="TextBox 56">
            <a:extLst>
              <a:ext uri="{FF2B5EF4-FFF2-40B4-BE49-F238E27FC236}">
                <a16:creationId xmlns:a16="http://schemas.microsoft.com/office/drawing/2014/main" id="{C8011EA4-72EC-41E1-BD9F-C30F4BC90C38}"/>
              </a:ext>
            </a:extLst>
          </p:cNvPr>
          <p:cNvSpPr txBox="1"/>
          <p:nvPr/>
        </p:nvSpPr>
        <p:spPr>
          <a:xfrm>
            <a:off x="6943165" y="1192306"/>
            <a:ext cx="1374094" cy="369332"/>
          </a:xfrm>
          <a:prstGeom prst="rect">
            <a:avLst/>
          </a:prstGeom>
          <a:noFill/>
        </p:spPr>
        <p:txBody>
          <a:bodyPr wrap="none" rtlCol="0">
            <a:spAutoFit/>
          </a:bodyPr>
          <a:lstStyle/>
          <a:p>
            <a:r>
              <a:rPr lang="en-US" dirty="0"/>
              <a:t>Composition</a:t>
            </a:r>
            <a:endParaRPr lang="en-GB" dirty="0"/>
          </a:p>
        </p:txBody>
      </p:sp>
      <p:sp>
        <p:nvSpPr>
          <p:cNvPr id="58" name="TextBox 57">
            <a:extLst>
              <a:ext uri="{FF2B5EF4-FFF2-40B4-BE49-F238E27FC236}">
                <a16:creationId xmlns:a16="http://schemas.microsoft.com/office/drawing/2014/main" id="{A422D988-7E25-462D-A9E4-09C7DAD7EB53}"/>
              </a:ext>
            </a:extLst>
          </p:cNvPr>
          <p:cNvSpPr txBox="1"/>
          <p:nvPr/>
        </p:nvSpPr>
        <p:spPr>
          <a:xfrm>
            <a:off x="8494203" y="4033680"/>
            <a:ext cx="2248244" cy="369332"/>
          </a:xfrm>
          <a:prstGeom prst="rect">
            <a:avLst/>
          </a:prstGeom>
          <a:noFill/>
        </p:spPr>
        <p:txBody>
          <a:bodyPr wrap="none" rtlCol="0">
            <a:spAutoFit/>
          </a:bodyPr>
          <a:lstStyle/>
          <a:p>
            <a:r>
              <a:rPr lang="en-US" dirty="0" err="1"/>
              <a:t>CatalogEntry</a:t>
            </a:r>
            <a:r>
              <a:rPr lang="en-US" dirty="0"/>
              <a:t> resource</a:t>
            </a:r>
            <a:endParaRPr lang="en-GB" dirty="0"/>
          </a:p>
        </p:txBody>
      </p:sp>
    </p:spTree>
    <p:extLst>
      <p:ext uri="{BB962C8B-B14F-4D97-AF65-F5344CB8AC3E}">
        <p14:creationId xmlns:p14="http://schemas.microsoft.com/office/powerpoint/2010/main" val="691726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5DCA55-C04E-4DA9-8FC3-30DE13349102}"/>
              </a:ext>
            </a:extLst>
          </p:cNvPr>
          <p:cNvSpPr/>
          <p:nvPr/>
        </p:nvSpPr>
        <p:spPr>
          <a:xfrm>
            <a:off x="389964" y="582707"/>
            <a:ext cx="1819836"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a:t>
            </a:r>
            <a:endParaRPr lang="en-GB" dirty="0"/>
          </a:p>
        </p:txBody>
      </p:sp>
      <p:sp>
        <p:nvSpPr>
          <p:cNvPr id="5" name="Rectangle 4">
            <a:extLst>
              <a:ext uri="{FF2B5EF4-FFF2-40B4-BE49-F238E27FC236}">
                <a16:creationId xmlns:a16="http://schemas.microsoft.com/office/drawing/2014/main" id="{F054EC85-F694-415C-B0F6-175CAAEBD66E}"/>
              </a:ext>
            </a:extLst>
          </p:cNvPr>
          <p:cNvSpPr/>
          <p:nvPr/>
        </p:nvSpPr>
        <p:spPr>
          <a:xfrm>
            <a:off x="1653987" y="1156448"/>
            <a:ext cx="2178424"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a:t>
            </a:r>
            <a:endParaRPr lang="en-GB" dirty="0"/>
          </a:p>
        </p:txBody>
      </p:sp>
      <p:cxnSp>
        <p:nvCxnSpPr>
          <p:cNvPr id="7" name="Connector: Elbow 6">
            <a:extLst>
              <a:ext uri="{FF2B5EF4-FFF2-40B4-BE49-F238E27FC236}">
                <a16:creationId xmlns:a16="http://schemas.microsoft.com/office/drawing/2014/main" id="{69483E90-C78B-4C8B-912A-2E5C66EE75AC}"/>
              </a:ext>
            </a:extLst>
          </p:cNvPr>
          <p:cNvCxnSpPr>
            <a:cxnSpLocks/>
            <a:stCxn id="4" idx="2"/>
            <a:endCxn id="5" idx="1"/>
          </p:cNvCxnSpPr>
          <p:nvPr/>
        </p:nvCxnSpPr>
        <p:spPr>
          <a:xfrm rot="16200000" flipH="1">
            <a:off x="1270746" y="934571"/>
            <a:ext cx="412377" cy="35410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1F8C48D-4A02-4F9A-94B0-5A92524B4F7B}"/>
              </a:ext>
            </a:extLst>
          </p:cNvPr>
          <p:cNvSpPr/>
          <p:nvPr/>
        </p:nvSpPr>
        <p:spPr>
          <a:xfrm>
            <a:off x="1653986" y="173018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attributes…</a:t>
            </a:r>
            <a:endParaRPr lang="en-GB" dirty="0"/>
          </a:p>
        </p:txBody>
      </p:sp>
      <p:cxnSp>
        <p:nvCxnSpPr>
          <p:cNvPr id="12" name="Connector: Elbow 11">
            <a:extLst>
              <a:ext uri="{FF2B5EF4-FFF2-40B4-BE49-F238E27FC236}">
                <a16:creationId xmlns:a16="http://schemas.microsoft.com/office/drawing/2014/main" id="{6BD696BE-862E-4120-AA18-2F5EF37D6C7A}"/>
              </a:ext>
            </a:extLst>
          </p:cNvPr>
          <p:cNvCxnSpPr>
            <a:stCxn id="4" idx="2"/>
            <a:endCxn id="9" idx="1"/>
          </p:cNvCxnSpPr>
          <p:nvPr/>
        </p:nvCxnSpPr>
        <p:spPr>
          <a:xfrm rot="16200000" flipH="1">
            <a:off x="983875" y="1221443"/>
            <a:ext cx="986118" cy="35410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787D639-F7DF-4AA8-808D-061E11ECDAC8}"/>
              </a:ext>
            </a:extLst>
          </p:cNvPr>
          <p:cNvSpPr/>
          <p:nvPr/>
        </p:nvSpPr>
        <p:spPr>
          <a:xfrm>
            <a:off x="1653985" y="230393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Entry</a:t>
            </a:r>
            <a:endParaRPr lang="en-GB" dirty="0"/>
          </a:p>
        </p:txBody>
      </p:sp>
      <p:sp>
        <p:nvSpPr>
          <p:cNvPr id="14" name="Rectangle 13">
            <a:extLst>
              <a:ext uri="{FF2B5EF4-FFF2-40B4-BE49-F238E27FC236}">
                <a16:creationId xmlns:a16="http://schemas.microsoft.com/office/drawing/2014/main" id="{895E88D6-0D85-4923-944B-880E4AEFBF23}"/>
              </a:ext>
            </a:extLst>
          </p:cNvPr>
          <p:cNvSpPr/>
          <p:nvPr/>
        </p:nvSpPr>
        <p:spPr>
          <a:xfrm>
            <a:off x="3164538" y="287767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Type</a:t>
            </a:r>
            <a:endParaRPr lang="en-GB" dirty="0"/>
          </a:p>
        </p:txBody>
      </p:sp>
      <p:cxnSp>
        <p:nvCxnSpPr>
          <p:cNvPr id="16" name="Connector: Elbow 15">
            <a:extLst>
              <a:ext uri="{FF2B5EF4-FFF2-40B4-BE49-F238E27FC236}">
                <a16:creationId xmlns:a16="http://schemas.microsoft.com/office/drawing/2014/main" id="{8169C414-AF5A-41A4-8CD5-D0262F8FFA5F}"/>
              </a:ext>
            </a:extLst>
          </p:cNvPr>
          <p:cNvCxnSpPr>
            <a:stCxn id="4" idx="2"/>
            <a:endCxn id="13" idx="1"/>
          </p:cNvCxnSpPr>
          <p:nvPr/>
        </p:nvCxnSpPr>
        <p:spPr>
          <a:xfrm rot="16200000" flipH="1">
            <a:off x="697004" y="1508313"/>
            <a:ext cx="1559859" cy="3541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4441050-7741-42A7-8926-211DDE82B23B}"/>
              </a:ext>
            </a:extLst>
          </p:cNvPr>
          <p:cNvSpPr/>
          <p:nvPr/>
        </p:nvSpPr>
        <p:spPr>
          <a:xfrm>
            <a:off x="3164539" y="3451411"/>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ItemReference</a:t>
            </a:r>
            <a:endParaRPr lang="en-GB" dirty="0"/>
          </a:p>
        </p:txBody>
      </p:sp>
      <p:sp>
        <p:nvSpPr>
          <p:cNvPr id="18" name="Rectangle 17">
            <a:extLst>
              <a:ext uri="{FF2B5EF4-FFF2-40B4-BE49-F238E27FC236}">
                <a16:creationId xmlns:a16="http://schemas.microsoft.com/office/drawing/2014/main" id="{C6AEDE1F-5AA4-4580-B3C2-7ED0BDCBB926}"/>
              </a:ext>
            </a:extLst>
          </p:cNvPr>
          <p:cNvSpPr/>
          <p:nvPr/>
        </p:nvSpPr>
        <p:spPr>
          <a:xfrm>
            <a:off x="3164538" y="4616812"/>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a:t>
            </a:r>
            <a:endParaRPr lang="en-GB" dirty="0"/>
          </a:p>
        </p:txBody>
      </p:sp>
      <p:sp>
        <p:nvSpPr>
          <p:cNvPr id="19" name="Rectangle 18">
            <a:extLst>
              <a:ext uri="{FF2B5EF4-FFF2-40B4-BE49-F238E27FC236}">
                <a16:creationId xmlns:a16="http://schemas.microsoft.com/office/drawing/2014/main" id="{4BD2E764-4324-4B45-BC1A-BE5B361C8371}"/>
              </a:ext>
            </a:extLst>
          </p:cNvPr>
          <p:cNvSpPr/>
          <p:nvPr/>
        </p:nvSpPr>
        <p:spPr>
          <a:xfrm>
            <a:off x="4634744" y="5204007"/>
            <a:ext cx="2402542"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RelationType</a:t>
            </a:r>
            <a:endParaRPr lang="en-GB" dirty="0"/>
          </a:p>
        </p:txBody>
      </p:sp>
      <p:sp>
        <p:nvSpPr>
          <p:cNvPr id="20" name="Rectangle 19">
            <a:extLst>
              <a:ext uri="{FF2B5EF4-FFF2-40B4-BE49-F238E27FC236}">
                <a16:creationId xmlns:a16="http://schemas.microsoft.com/office/drawing/2014/main" id="{3A3EC2F7-D76B-4250-BCDE-9A3862B7B3D7}"/>
              </a:ext>
            </a:extLst>
          </p:cNvPr>
          <p:cNvSpPr/>
          <p:nvPr/>
        </p:nvSpPr>
        <p:spPr>
          <a:xfrm>
            <a:off x="4634743" y="5777748"/>
            <a:ext cx="2402543"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RelatedItemReference</a:t>
            </a:r>
            <a:endParaRPr lang="en-GB" dirty="0"/>
          </a:p>
        </p:txBody>
      </p:sp>
      <p:cxnSp>
        <p:nvCxnSpPr>
          <p:cNvPr id="29" name="Connector: Elbow 28">
            <a:extLst>
              <a:ext uri="{FF2B5EF4-FFF2-40B4-BE49-F238E27FC236}">
                <a16:creationId xmlns:a16="http://schemas.microsoft.com/office/drawing/2014/main" id="{523A2AD5-0861-4293-B320-806ACB57B5F1}"/>
              </a:ext>
            </a:extLst>
          </p:cNvPr>
          <p:cNvCxnSpPr>
            <a:stCxn id="13" idx="2"/>
            <a:endCxn id="14" idx="1"/>
          </p:cNvCxnSpPr>
          <p:nvPr/>
        </p:nvCxnSpPr>
        <p:spPr>
          <a:xfrm rot="16200000" flipH="1">
            <a:off x="2747680" y="2622177"/>
            <a:ext cx="412376"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085208B-E02D-44F2-8DF9-0F8377D8E306}"/>
              </a:ext>
            </a:extLst>
          </p:cNvPr>
          <p:cNvCxnSpPr>
            <a:stCxn id="13" idx="2"/>
            <a:endCxn id="17" idx="1"/>
          </p:cNvCxnSpPr>
          <p:nvPr/>
        </p:nvCxnSpPr>
        <p:spPr>
          <a:xfrm rot="16200000" flipH="1">
            <a:off x="2460810" y="2909046"/>
            <a:ext cx="986117" cy="42134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CA570826-B61B-4101-9CC1-65F7DE4083BD}"/>
              </a:ext>
            </a:extLst>
          </p:cNvPr>
          <p:cNvCxnSpPr>
            <a:stCxn id="13" idx="2"/>
            <a:endCxn id="18" idx="1"/>
          </p:cNvCxnSpPr>
          <p:nvPr/>
        </p:nvCxnSpPr>
        <p:spPr>
          <a:xfrm rot="16200000" flipH="1">
            <a:off x="1878109" y="3491748"/>
            <a:ext cx="2151518"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C3A6B7FC-E215-487E-AC18-B7EE8555B5EF}"/>
              </a:ext>
            </a:extLst>
          </p:cNvPr>
          <p:cNvCxnSpPr>
            <a:stCxn id="18" idx="2"/>
            <a:endCxn id="19" idx="1"/>
          </p:cNvCxnSpPr>
          <p:nvPr/>
        </p:nvCxnSpPr>
        <p:spPr>
          <a:xfrm rot="16200000" flipH="1">
            <a:off x="4231332" y="4961959"/>
            <a:ext cx="425831" cy="3809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5175A52E-3579-4B4A-8E5D-F0EB0E779FDE}"/>
              </a:ext>
            </a:extLst>
          </p:cNvPr>
          <p:cNvCxnSpPr>
            <a:stCxn id="18" idx="2"/>
            <a:endCxn id="20" idx="1"/>
          </p:cNvCxnSpPr>
          <p:nvPr/>
        </p:nvCxnSpPr>
        <p:spPr>
          <a:xfrm rot="16200000" flipH="1">
            <a:off x="3944461" y="5248831"/>
            <a:ext cx="999572" cy="38099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96F6BB2-2708-4D02-B8A6-F27DD4692FA8}"/>
              </a:ext>
            </a:extLst>
          </p:cNvPr>
          <p:cNvSpPr txBox="1"/>
          <p:nvPr/>
        </p:nvSpPr>
        <p:spPr>
          <a:xfrm>
            <a:off x="3904127" y="1647265"/>
            <a:ext cx="1527726" cy="461665"/>
          </a:xfrm>
          <a:prstGeom prst="rect">
            <a:avLst/>
          </a:prstGeom>
          <a:noFill/>
        </p:spPr>
        <p:txBody>
          <a:bodyPr wrap="none" rtlCol="0">
            <a:spAutoFit/>
          </a:bodyPr>
          <a:lstStyle/>
          <a:p>
            <a:r>
              <a:rPr lang="en-US" sz="1200" dirty="0"/>
              <a:t>Catalog attributes</a:t>
            </a:r>
          </a:p>
          <a:p>
            <a:r>
              <a:rPr lang="en-US" sz="1200" dirty="0"/>
              <a:t>like Validity, context…</a:t>
            </a:r>
            <a:endParaRPr lang="en-GB" sz="1200" dirty="0"/>
          </a:p>
        </p:txBody>
      </p:sp>
      <p:sp>
        <p:nvSpPr>
          <p:cNvPr id="39" name="TextBox 38">
            <a:extLst>
              <a:ext uri="{FF2B5EF4-FFF2-40B4-BE49-F238E27FC236}">
                <a16:creationId xmlns:a16="http://schemas.microsoft.com/office/drawing/2014/main" id="{DE11FEAD-2229-4CA8-9403-18AFF5C1F6F1}"/>
              </a:ext>
            </a:extLst>
          </p:cNvPr>
          <p:cNvSpPr txBox="1"/>
          <p:nvPr/>
        </p:nvSpPr>
        <p:spPr>
          <a:xfrm>
            <a:off x="5342962" y="3941347"/>
            <a:ext cx="2790892" cy="461665"/>
          </a:xfrm>
          <a:prstGeom prst="rect">
            <a:avLst/>
          </a:prstGeom>
          <a:noFill/>
        </p:spPr>
        <p:txBody>
          <a:bodyPr wrap="none" rtlCol="0">
            <a:spAutoFit/>
          </a:bodyPr>
          <a:lstStyle/>
          <a:p>
            <a:r>
              <a:rPr lang="en-US" sz="1200" dirty="0"/>
              <a:t>Attributes like status(in this catalog e.g. </a:t>
            </a:r>
          </a:p>
          <a:p>
            <a:r>
              <a:rPr lang="en-US" sz="1200" dirty="0"/>
              <a:t>deleted, active), additional classification…</a:t>
            </a:r>
            <a:endParaRPr lang="en-GB" sz="1200" dirty="0"/>
          </a:p>
        </p:txBody>
      </p:sp>
      <p:sp>
        <p:nvSpPr>
          <p:cNvPr id="41" name="Rectangle 40">
            <a:extLst>
              <a:ext uri="{FF2B5EF4-FFF2-40B4-BE49-F238E27FC236}">
                <a16:creationId xmlns:a16="http://schemas.microsoft.com/office/drawing/2014/main" id="{67C3652B-F1D3-4D0F-86F9-4BE2B8D38C49}"/>
              </a:ext>
            </a:extLst>
          </p:cNvPr>
          <p:cNvSpPr/>
          <p:nvPr/>
        </p:nvSpPr>
        <p:spPr>
          <a:xfrm>
            <a:off x="3164537" y="402514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Item Attributes…</a:t>
            </a:r>
            <a:endParaRPr lang="en-GB" dirty="0"/>
          </a:p>
        </p:txBody>
      </p:sp>
      <p:sp>
        <p:nvSpPr>
          <p:cNvPr id="53" name="Right Brace 52">
            <a:extLst>
              <a:ext uri="{FF2B5EF4-FFF2-40B4-BE49-F238E27FC236}">
                <a16:creationId xmlns:a16="http://schemas.microsoft.com/office/drawing/2014/main" id="{E4E84000-280E-48BB-AD18-C4A4F95E517B}"/>
              </a:ext>
            </a:extLst>
          </p:cNvPr>
          <p:cNvSpPr/>
          <p:nvPr/>
        </p:nvSpPr>
        <p:spPr>
          <a:xfrm>
            <a:off x="6082553" y="582707"/>
            <a:ext cx="331694" cy="1882587"/>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4" name="Right Brace 53">
            <a:extLst>
              <a:ext uri="{FF2B5EF4-FFF2-40B4-BE49-F238E27FC236}">
                <a16:creationId xmlns:a16="http://schemas.microsoft.com/office/drawing/2014/main" id="{CD4DBC54-BA3B-4BE8-8B33-B9883C49F98D}"/>
              </a:ext>
            </a:extLst>
          </p:cNvPr>
          <p:cNvSpPr/>
          <p:nvPr/>
        </p:nvSpPr>
        <p:spPr>
          <a:xfrm>
            <a:off x="8012837" y="2447363"/>
            <a:ext cx="331694" cy="3653113"/>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a:extLst>
              <a:ext uri="{FF2B5EF4-FFF2-40B4-BE49-F238E27FC236}">
                <a16:creationId xmlns:a16="http://schemas.microsoft.com/office/drawing/2014/main" id="{34067F28-0570-49FB-BC4A-BCF0E368710F}"/>
              </a:ext>
            </a:extLst>
          </p:cNvPr>
          <p:cNvSpPr txBox="1"/>
          <p:nvPr/>
        </p:nvSpPr>
        <p:spPr>
          <a:xfrm>
            <a:off x="3099707" y="40125"/>
            <a:ext cx="2289409" cy="369332"/>
          </a:xfrm>
          <a:prstGeom prst="rect">
            <a:avLst/>
          </a:prstGeom>
          <a:noFill/>
        </p:spPr>
        <p:txBody>
          <a:bodyPr wrap="none" rtlCol="0">
            <a:spAutoFit/>
          </a:bodyPr>
          <a:lstStyle/>
          <a:p>
            <a:r>
              <a:rPr lang="en-US" dirty="0"/>
              <a:t>Implementation  -  List</a:t>
            </a:r>
            <a:endParaRPr lang="en-GB" dirty="0"/>
          </a:p>
        </p:txBody>
      </p:sp>
      <p:sp>
        <p:nvSpPr>
          <p:cNvPr id="57" name="TextBox 56">
            <a:extLst>
              <a:ext uri="{FF2B5EF4-FFF2-40B4-BE49-F238E27FC236}">
                <a16:creationId xmlns:a16="http://schemas.microsoft.com/office/drawing/2014/main" id="{C8011EA4-72EC-41E1-BD9F-C30F4BC90C38}"/>
              </a:ext>
            </a:extLst>
          </p:cNvPr>
          <p:cNvSpPr txBox="1"/>
          <p:nvPr/>
        </p:nvSpPr>
        <p:spPr>
          <a:xfrm>
            <a:off x="6943165" y="1192306"/>
            <a:ext cx="499496" cy="369332"/>
          </a:xfrm>
          <a:prstGeom prst="rect">
            <a:avLst/>
          </a:prstGeom>
          <a:noFill/>
        </p:spPr>
        <p:txBody>
          <a:bodyPr wrap="none" rtlCol="0">
            <a:spAutoFit/>
          </a:bodyPr>
          <a:lstStyle/>
          <a:p>
            <a:r>
              <a:rPr lang="en-US" dirty="0"/>
              <a:t>List</a:t>
            </a:r>
            <a:endParaRPr lang="en-GB" dirty="0"/>
          </a:p>
        </p:txBody>
      </p:sp>
      <p:sp>
        <p:nvSpPr>
          <p:cNvPr id="58" name="TextBox 57">
            <a:extLst>
              <a:ext uri="{FF2B5EF4-FFF2-40B4-BE49-F238E27FC236}">
                <a16:creationId xmlns:a16="http://schemas.microsoft.com/office/drawing/2014/main" id="{A422D988-7E25-462D-A9E4-09C7DAD7EB53}"/>
              </a:ext>
            </a:extLst>
          </p:cNvPr>
          <p:cNvSpPr txBox="1"/>
          <p:nvPr/>
        </p:nvSpPr>
        <p:spPr>
          <a:xfrm>
            <a:off x="8494203" y="4033680"/>
            <a:ext cx="2301143" cy="369332"/>
          </a:xfrm>
          <a:prstGeom prst="rect">
            <a:avLst/>
          </a:prstGeom>
          <a:noFill/>
        </p:spPr>
        <p:txBody>
          <a:bodyPr wrap="none" rtlCol="0">
            <a:spAutoFit/>
          </a:bodyPr>
          <a:lstStyle/>
          <a:p>
            <a:r>
              <a:rPr lang="en-US" dirty="0"/>
              <a:t>Catalog Entry resource</a:t>
            </a:r>
            <a:endParaRPr lang="en-GB" dirty="0"/>
          </a:p>
        </p:txBody>
      </p:sp>
      <p:sp>
        <p:nvSpPr>
          <p:cNvPr id="27" name="Right Brace 26">
            <a:extLst>
              <a:ext uri="{FF2B5EF4-FFF2-40B4-BE49-F238E27FC236}">
                <a16:creationId xmlns:a16="http://schemas.microsoft.com/office/drawing/2014/main" id="{A5601FB6-7A88-4BE7-9526-D2FD72B8ABE1}"/>
              </a:ext>
            </a:extLst>
          </p:cNvPr>
          <p:cNvSpPr/>
          <p:nvPr/>
        </p:nvSpPr>
        <p:spPr>
          <a:xfrm>
            <a:off x="8649323" y="4616811"/>
            <a:ext cx="331694" cy="1483665"/>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TextBox 27">
            <a:extLst>
              <a:ext uri="{FF2B5EF4-FFF2-40B4-BE49-F238E27FC236}">
                <a16:creationId xmlns:a16="http://schemas.microsoft.com/office/drawing/2014/main" id="{7083237B-324B-4101-99C4-80E88636FACD}"/>
              </a:ext>
            </a:extLst>
          </p:cNvPr>
          <p:cNvSpPr txBox="1"/>
          <p:nvPr/>
        </p:nvSpPr>
        <p:spPr>
          <a:xfrm>
            <a:off x="9036061" y="5180705"/>
            <a:ext cx="3081293" cy="538609"/>
          </a:xfrm>
          <a:prstGeom prst="rect">
            <a:avLst/>
          </a:prstGeom>
          <a:noFill/>
        </p:spPr>
        <p:txBody>
          <a:bodyPr wrap="none" rtlCol="0">
            <a:spAutoFit/>
          </a:bodyPr>
          <a:lstStyle/>
          <a:p>
            <a:r>
              <a:rPr lang="en-US" dirty="0"/>
              <a:t>List?? </a:t>
            </a:r>
          </a:p>
          <a:p>
            <a:r>
              <a:rPr lang="en-US" sz="1100" dirty="0"/>
              <a:t>(didn’t List use to have a “</a:t>
            </a:r>
            <a:r>
              <a:rPr lang="en-US" sz="1100" dirty="0" err="1"/>
              <a:t>relatedItem</a:t>
            </a:r>
            <a:r>
              <a:rPr lang="en-US" sz="1100" dirty="0"/>
              <a:t>” construct)?</a:t>
            </a:r>
            <a:endParaRPr lang="en-GB" sz="1100" dirty="0"/>
          </a:p>
        </p:txBody>
      </p:sp>
    </p:spTree>
    <p:extLst>
      <p:ext uri="{BB962C8B-B14F-4D97-AF65-F5344CB8AC3E}">
        <p14:creationId xmlns:p14="http://schemas.microsoft.com/office/powerpoint/2010/main" val="2919844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8BA5C-98B2-475C-87F1-C64F58B0F145}"/>
              </a:ext>
            </a:extLst>
          </p:cNvPr>
          <p:cNvSpPr>
            <a:spLocks noGrp="1"/>
          </p:cNvSpPr>
          <p:nvPr>
            <p:ph type="title"/>
          </p:nvPr>
        </p:nvSpPr>
        <p:spPr>
          <a:xfrm>
            <a:off x="802341" y="69756"/>
            <a:ext cx="10515600" cy="1325563"/>
          </a:xfrm>
        </p:spPr>
        <p:txBody>
          <a:bodyPr/>
          <a:lstStyle/>
          <a:p>
            <a:r>
              <a:rPr lang="en-US" b="1" dirty="0"/>
              <a:t>1. Composition contains entries…</a:t>
            </a:r>
            <a:endParaRPr lang="en-GB" b="1" dirty="0"/>
          </a:p>
        </p:txBody>
      </p:sp>
      <p:sp>
        <p:nvSpPr>
          <p:cNvPr id="3" name="Content Placeholder 2">
            <a:extLst>
              <a:ext uri="{FF2B5EF4-FFF2-40B4-BE49-F238E27FC236}">
                <a16:creationId xmlns:a16="http://schemas.microsoft.com/office/drawing/2014/main" id="{6DBC3005-20DA-45BC-BCAD-05BA22ACBD5D}"/>
              </a:ext>
            </a:extLst>
          </p:cNvPr>
          <p:cNvSpPr>
            <a:spLocks noGrp="1"/>
          </p:cNvSpPr>
          <p:nvPr>
            <p:ph idx="1"/>
          </p:nvPr>
        </p:nvSpPr>
        <p:spPr>
          <a:xfrm>
            <a:off x="802341" y="1117414"/>
            <a:ext cx="10515600" cy="4534405"/>
          </a:xfrm>
        </p:spPr>
        <p:txBody>
          <a:bodyPr>
            <a:normAutofit/>
          </a:bodyPr>
          <a:lstStyle/>
          <a:p>
            <a:pPr marL="0" indent="0">
              <a:lnSpc>
                <a:spcPct val="120000"/>
              </a:lnSpc>
              <a:spcBef>
                <a:spcPts val="0"/>
              </a:spcBef>
              <a:buNone/>
            </a:pPr>
            <a:r>
              <a:rPr lang="en-GB" sz="1400" b="1" dirty="0">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a:t>
            </a:r>
            <a:r>
              <a:rPr lang="en-GB" sz="1400" b="1" dirty="0" err="1">
                <a:latin typeface="Courier New" panose="02070309020205020404" pitchFamily="49" charset="0"/>
                <a:cs typeface="Courier New" panose="02070309020205020404" pitchFamily="49" charset="0"/>
              </a:rPr>
              <a:t>resourceType</a:t>
            </a:r>
            <a:r>
              <a:rPr lang="en-GB" sz="1400" b="1" dirty="0">
                <a:latin typeface="Courier New" panose="02070309020205020404" pitchFamily="49" charset="0"/>
                <a:cs typeface="Courier New" panose="02070309020205020404" pitchFamily="49" charset="0"/>
              </a:rPr>
              <a:t>": "Composition",</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"id": "2345635345464",</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"status": "final",</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"type": {"text": "</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"subject":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"date":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"author":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"title": "2017 </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#1",</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"section":[</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{"entry": {"reference":"catEntry1",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1"}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{"entry": {"reference":"catEntry2",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2"}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{"entry": {"reference":"catEntry3",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3"} },</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{"entry": {"reference":"catEntry4",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4"} },</a:t>
            </a:r>
          </a:p>
          <a:p>
            <a:pPr marL="0" indent="0">
              <a:lnSpc>
                <a:spcPct val="120000"/>
              </a:lnSpc>
              <a:spcBef>
                <a:spcPts val="0"/>
              </a:spcBef>
              <a:buNone/>
              <a:tabLst>
                <a:tab pos="179388" algn="l"/>
              </a:tabLst>
            </a:pPr>
            <a:r>
              <a:rPr lang="en-US" sz="1400" b="1" dirty="0">
                <a:latin typeface="Courier New" panose="02070309020205020404" pitchFamily="49" charset="0"/>
                <a:cs typeface="Courier New" panose="02070309020205020404" pitchFamily="49" charset="0"/>
              </a:rPr>
              <a:t>.</a:t>
            </a:r>
            <a:r>
              <a:rPr lang="en-GB" sz="1400" b="1" dirty="0">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400" b="1" dirty="0">
                <a:latin typeface="Courier New" panose="02070309020205020404" pitchFamily="49" charset="0"/>
                <a:cs typeface="Courier New" panose="02070309020205020404" pitchFamily="49" charset="0"/>
              </a:rPr>
              <a:t>}</a:t>
            </a:r>
          </a:p>
          <a:p>
            <a:endParaRPr lang="en-GB" sz="2000" dirty="0"/>
          </a:p>
        </p:txBody>
      </p:sp>
      <p:pic>
        <p:nvPicPr>
          <p:cNvPr id="80" name="Picture 79">
            <a:extLst>
              <a:ext uri="{FF2B5EF4-FFF2-40B4-BE49-F238E27FC236}">
                <a16:creationId xmlns:a16="http://schemas.microsoft.com/office/drawing/2014/main" id="{CEEBFF97-B13B-4847-8319-A3CD9D891E2C}"/>
              </a:ext>
            </a:extLst>
          </p:cNvPr>
          <p:cNvPicPr>
            <a:picLocks noChangeAspect="1"/>
          </p:cNvPicPr>
          <p:nvPr/>
        </p:nvPicPr>
        <p:blipFill>
          <a:blip r:embed="rId2"/>
          <a:stretch>
            <a:fillRect/>
          </a:stretch>
        </p:blipFill>
        <p:spPr>
          <a:xfrm>
            <a:off x="8463943" y="1154510"/>
            <a:ext cx="3177029" cy="1791584"/>
          </a:xfrm>
          <a:prstGeom prst="rect">
            <a:avLst/>
          </a:prstGeom>
        </p:spPr>
      </p:pic>
      <p:cxnSp>
        <p:nvCxnSpPr>
          <p:cNvPr id="82" name="Connector: Curved 81">
            <a:extLst>
              <a:ext uri="{FF2B5EF4-FFF2-40B4-BE49-F238E27FC236}">
                <a16:creationId xmlns:a16="http://schemas.microsoft.com/office/drawing/2014/main" id="{5C6EDFD1-E756-406C-99FE-19AF5414DCD8}"/>
              </a:ext>
            </a:extLst>
          </p:cNvPr>
          <p:cNvCxnSpPr>
            <a:cxnSpLocks/>
          </p:cNvCxnSpPr>
          <p:nvPr/>
        </p:nvCxnSpPr>
        <p:spPr>
          <a:xfrm rot="5400000" flipH="1" flipV="1">
            <a:off x="7287631" y="2683466"/>
            <a:ext cx="1966650" cy="385978"/>
          </a:xfrm>
          <a:prstGeom prst="curvedConnector3">
            <a:avLst>
              <a:gd name="adj1" fmla="val 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Curved 83">
            <a:extLst>
              <a:ext uri="{FF2B5EF4-FFF2-40B4-BE49-F238E27FC236}">
                <a16:creationId xmlns:a16="http://schemas.microsoft.com/office/drawing/2014/main" id="{5641E366-4AE4-4BAB-A670-A92755116C87}"/>
              </a:ext>
            </a:extLst>
          </p:cNvPr>
          <p:cNvCxnSpPr>
            <a:cxnSpLocks/>
          </p:cNvCxnSpPr>
          <p:nvPr/>
        </p:nvCxnSpPr>
        <p:spPr>
          <a:xfrm rot="5400000" flipH="1" flipV="1">
            <a:off x="7555258" y="2918928"/>
            <a:ext cx="1743857" cy="643298"/>
          </a:xfrm>
          <a:prstGeom prst="curvedConnector3">
            <a:avLst>
              <a:gd name="adj1" fmla="val 8794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61F1EC5F-ABC4-46B4-9FEF-65F12429C9FD}"/>
              </a:ext>
            </a:extLst>
          </p:cNvPr>
          <p:cNvCxnSpPr>
            <a:cxnSpLocks/>
          </p:cNvCxnSpPr>
          <p:nvPr/>
        </p:nvCxnSpPr>
        <p:spPr>
          <a:xfrm rot="5400000" flipH="1" flipV="1">
            <a:off x="7699239" y="3307995"/>
            <a:ext cx="1428322" cy="670871"/>
          </a:xfrm>
          <a:prstGeom prst="curvedConnector3">
            <a:avLst>
              <a:gd name="adj1" fmla="val 110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Connector: Curved 89">
            <a:extLst>
              <a:ext uri="{FF2B5EF4-FFF2-40B4-BE49-F238E27FC236}">
                <a16:creationId xmlns:a16="http://schemas.microsoft.com/office/drawing/2014/main" id="{9A82A758-56CD-41E8-93B6-C45FD5D4F8A3}"/>
              </a:ext>
            </a:extLst>
          </p:cNvPr>
          <p:cNvCxnSpPr>
            <a:cxnSpLocks/>
          </p:cNvCxnSpPr>
          <p:nvPr/>
        </p:nvCxnSpPr>
        <p:spPr>
          <a:xfrm rot="5400000" flipH="1" flipV="1">
            <a:off x="7971119" y="3036117"/>
            <a:ext cx="1711657" cy="1497962"/>
          </a:xfrm>
          <a:prstGeom prst="curvedConnector3">
            <a:avLst>
              <a:gd name="adj1" fmla="val 1679"/>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ectangle: Folded Corner 102">
            <a:extLst>
              <a:ext uri="{FF2B5EF4-FFF2-40B4-BE49-F238E27FC236}">
                <a16:creationId xmlns:a16="http://schemas.microsoft.com/office/drawing/2014/main" id="{D82DF753-A1F1-43E0-B48E-49EF442A7038}"/>
              </a:ext>
            </a:extLst>
          </p:cNvPr>
          <p:cNvSpPr/>
          <p:nvPr/>
        </p:nvSpPr>
        <p:spPr>
          <a:xfrm>
            <a:off x="7949307" y="992514"/>
            <a:ext cx="3979248" cy="2242347"/>
          </a:xfrm>
          <a:prstGeom prst="foldedCorner">
            <a:avLst>
              <a:gd name="adj" fmla="val 76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5" name="Connector: Curved 104">
            <a:extLst>
              <a:ext uri="{FF2B5EF4-FFF2-40B4-BE49-F238E27FC236}">
                <a16:creationId xmlns:a16="http://schemas.microsoft.com/office/drawing/2014/main" id="{3A84736B-2786-476A-8ED4-05E027240C39}"/>
              </a:ext>
            </a:extLst>
          </p:cNvPr>
          <p:cNvCxnSpPr/>
          <p:nvPr/>
        </p:nvCxnSpPr>
        <p:spPr>
          <a:xfrm flipV="1">
            <a:off x="4016008" y="1117414"/>
            <a:ext cx="3933299" cy="4081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93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8BA5C-98B2-475C-87F1-C64F58B0F145}"/>
              </a:ext>
            </a:extLst>
          </p:cNvPr>
          <p:cNvSpPr>
            <a:spLocks noGrp="1"/>
          </p:cNvSpPr>
          <p:nvPr>
            <p:ph type="title"/>
          </p:nvPr>
        </p:nvSpPr>
        <p:spPr>
          <a:xfrm>
            <a:off x="802341" y="69756"/>
            <a:ext cx="10515600" cy="1325563"/>
          </a:xfrm>
        </p:spPr>
        <p:txBody>
          <a:bodyPr/>
          <a:lstStyle/>
          <a:p>
            <a:r>
              <a:rPr lang="en-US" b="1" dirty="0"/>
              <a:t>1. …or List contains entries…</a:t>
            </a:r>
            <a:endParaRPr lang="en-GB" b="1" dirty="0"/>
          </a:p>
        </p:txBody>
      </p:sp>
      <p:sp>
        <p:nvSpPr>
          <p:cNvPr id="3" name="Content Placeholder 2">
            <a:extLst>
              <a:ext uri="{FF2B5EF4-FFF2-40B4-BE49-F238E27FC236}">
                <a16:creationId xmlns:a16="http://schemas.microsoft.com/office/drawing/2014/main" id="{6DBC3005-20DA-45BC-BCAD-05BA22ACBD5D}"/>
              </a:ext>
            </a:extLst>
          </p:cNvPr>
          <p:cNvSpPr>
            <a:spLocks noGrp="1"/>
          </p:cNvSpPr>
          <p:nvPr>
            <p:ph idx="1"/>
          </p:nvPr>
        </p:nvSpPr>
        <p:spPr>
          <a:xfrm>
            <a:off x="802341" y="1117414"/>
            <a:ext cx="10515600" cy="4534405"/>
          </a:xfrm>
        </p:spPr>
        <p:txBody>
          <a:bodyPr>
            <a:normAutofit lnSpcReduction="10000"/>
          </a:bodyPr>
          <a:lstStyle/>
          <a:p>
            <a:pPr marL="0" indent="0">
              <a:lnSpc>
                <a:spcPct val="120000"/>
              </a:lnSpc>
              <a:spcBef>
                <a:spcPts val="0"/>
              </a:spcBef>
              <a:buNone/>
            </a:pPr>
            <a:r>
              <a:rPr lang="en-GB" sz="1400" b="1" dirty="0">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a:t>
            </a:r>
            <a:r>
              <a:rPr lang="en-GB" sz="1400" b="1" dirty="0" err="1">
                <a:latin typeface="Courier New" panose="02070309020205020404" pitchFamily="49" charset="0"/>
                <a:cs typeface="Courier New" panose="02070309020205020404" pitchFamily="49" charset="0"/>
              </a:rPr>
              <a:t>resourceType</a:t>
            </a:r>
            <a:r>
              <a:rPr lang="en-GB" sz="1400" b="1" dirty="0">
                <a:latin typeface="Courier New" panose="02070309020205020404" pitchFamily="49" charset="0"/>
                <a:cs typeface="Courier New" panose="02070309020205020404" pitchFamily="49" charset="0"/>
              </a:rPr>
              <a:t>": "List",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"id": "2345635345464",</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"status": "final",</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"mode": "snapshot",</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"title": "2017 </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#1",</a:t>
            </a:r>
          </a:p>
          <a:p>
            <a:pPr marL="0" indent="0">
              <a:lnSpc>
                <a:spcPct val="120000"/>
              </a:lnSpc>
              <a:spcBef>
                <a:spcPts val="0"/>
              </a:spcBef>
              <a:buNone/>
              <a:tabLst>
                <a:tab pos="179388" algn="l"/>
              </a:tabLst>
            </a:pPr>
            <a:r>
              <a:rPr lang="en-GB" sz="1400" b="1" dirty="0">
                <a:latin typeface="Courier New" panose="02070309020205020404" pitchFamily="49" charset="0"/>
                <a:cs typeface="Courier New" panose="02070309020205020404" pitchFamily="49" charset="0"/>
              </a:rPr>
              <a:t>	{"entry":</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{"flag":{"coding":"C001","display":"active"}, "</a:t>
            </a:r>
            <a:r>
              <a:rPr lang="en-GB" sz="1400" b="1" dirty="0" err="1">
                <a:latin typeface="Courier New" panose="02070309020205020404" pitchFamily="49" charset="0"/>
                <a:cs typeface="Courier New" panose="02070309020205020404" pitchFamily="49" charset="0"/>
              </a:rPr>
              <a:t>deleted":"false","item</a:t>
            </a:r>
            <a:r>
              <a:rPr lang="en-GB" sz="1400" b="1" dirty="0">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{"reference":"catEntry1",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1"}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{"flag":{"coding":"C001","display":"active"}, "</a:t>
            </a:r>
            <a:r>
              <a:rPr lang="en-GB" sz="1400" b="1" dirty="0" err="1">
                <a:latin typeface="Courier New" panose="02070309020205020404" pitchFamily="49" charset="0"/>
                <a:cs typeface="Courier New" panose="02070309020205020404" pitchFamily="49" charset="0"/>
              </a:rPr>
              <a:t>deleted":"false","item</a:t>
            </a:r>
            <a:r>
              <a:rPr lang="en-GB" sz="1400" b="1" dirty="0">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{"reference":"catEntry2",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1"}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{"flag":{"coding":"C001","display":"active"}, "</a:t>
            </a:r>
            <a:r>
              <a:rPr lang="en-GB" sz="1400" b="1" dirty="0" err="1">
                <a:latin typeface="Courier New" panose="02070309020205020404" pitchFamily="49" charset="0"/>
                <a:cs typeface="Courier New" panose="02070309020205020404" pitchFamily="49" charset="0"/>
              </a:rPr>
              <a:t>deleted":"false","item</a:t>
            </a:r>
            <a:r>
              <a:rPr lang="en-GB" sz="1400" b="1" dirty="0">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{"reference":"catEntry3",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1"}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{"flag":{"coding":"C001","display":"active"}, "</a:t>
            </a:r>
            <a:r>
              <a:rPr lang="en-GB" sz="1400" b="1" dirty="0" err="1">
                <a:latin typeface="Courier New" panose="02070309020205020404" pitchFamily="49" charset="0"/>
                <a:cs typeface="Courier New" panose="02070309020205020404" pitchFamily="49" charset="0"/>
              </a:rPr>
              <a:t>deleted":"false","item</a:t>
            </a:r>
            <a:r>
              <a:rPr lang="en-GB" sz="1400" b="1" dirty="0">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{"reference":"catEntry4", "display":"</a:t>
            </a:r>
            <a:r>
              <a:rPr lang="en-GB" sz="1400" b="1" dirty="0" err="1">
                <a:latin typeface="Courier New" panose="02070309020205020404" pitchFamily="49" charset="0"/>
                <a:cs typeface="Courier New" panose="02070309020205020404" pitchFamily="49" charset="0"/>
              </a:rPr>
              <a:t>Catalog</a:t>
            </a:r>
            <a:r>
              <a:rPr lang="en-GB" sz="1400" b="1" dirty="0">
                <a:latin typeface="Courier New" panose="02070309020205020404" pitchFamily="49" charset="0"/>
                <a:cs typeface="Courier New" panose="02070309020205020404" pitchFamily="49" charset="0"/>
              </a:rPr>
              <a:t> Entry 1"} }}</a:t>
            </a:r>
          </a:p>
          <a:p>
            <a:pPr marL="0" indent="0">
              <a:lnSpc>
                <a:spcPct val="120000"/>
              </a:lnSpc>
              <a:spcBef>
                <a:spcPts val="0"/>
              </a:spcBef>
              <a:buNone/>
              <a:tabLst>
                <a:tab pos="179388" algn="l"/>
                <a:tab pos="446088" algn="l"/>
              </a:tabLst>
            </a:pPr>
            <a:r>
              <a:rPr lang="en-US" sz="1400" b="1" dirty="0">
                <a:latin typeface="Courier New" panose="02070309020205020404" pitchFamily="49" charset="0"/>
                <a:cs typeface="Courier New" panose="02070309020205020404" pitchFamily="49" charset="0"/>
              </a:rPr>
              <a:t>...</a:t>
            </a:r>
            <a:endParaRPr lang="en-GB" sz="1400" b="1" dirty="0">
              <a:latin typeface="Courier New" panose="02070309020205020404" pitchFamily="49" charset="0"/>
              <a:cs typeface="Courier New" panose="02070309020205020404" pitchFamily="49" charset="0"/>
            </a:endParaRP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	} </a:t>
            </a:r>
          </a:p>
          <a:p>
            <a:pPr marL="0" indent="0">
              <a:lnSpc>
                <a:spcPct val="120000"/>
              </a:lnSpc>
              <a:spcBef>
                <a:spcPts val="0"/>
              </a:spcBef>
              <a:buNone/>
              <a:tabLst>
                <a:tab pos="179388" algn="l"/>
                <a:tab pos="446088" algn="l"/>
              </a:tabLst>
            </a:pPr>
            <a:r>
              <a:rPr lang="en-GB" sz="1400" b="1" dirty="0">
                <a:latin typeface="Courier New" panose="02070309020205020404" pitchFamily="49" charset="0"/>
                <a:cs typeface="Courier New" panose="02070309020205020404" pitchFamily="49" charset="0"/>
              </a:rPr>
              <a:t>}</a:t>
            </a:r>
          </a:p>
          <a:p>
            <a:pPr marL="0" indent="0">
              <a:buNone/>
            </a:pPr>
            <a:endParaRPr lang="en-GB" sz="2000" dirty="0"/>
          </a:p>
        </p:txBody>
      </p:sp>
    </p:spTree>
    <p:extLst>
      <p:ext uri="{BB962C8B-B14F-4D97-AF65-F5344CB8AC3E}">
        <p14:creationId xmlns:p14="http://schemas.microsoft.com/office/powerpoint/2010/main" val="1153102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8BA5C-98B2-475C-87F1-C64F58B0F145}"/>
              </a:ext>
            </a:extLst>
          </p:cNvPr>
          <p:cNvSpPr>
            <a:spLocks noGrp="1"/>
          </p:cNvSpPr>
          <p:nvPr>
            <p:ph type="title"/>
          </p:nvPr>
        </p:nvSpPr>
        <p:spPr>
          <a:xfrm>
            <a:off x="802341" y="69756"/>
            <a:ext cx="10515600" cy="1325563"/>
          </a:xfrm>
        </p:spPr>
        <p:txBody>
          <a:bodyPr/>
          <a:lstStyle/>
          <a:p>
            <a:r>
              <a:rPr lang="en-US" b="1" dirty="0"/>
              <a:t>2. …</a:t>
            </a:r>
            <a:r>
              <a:rPr lang="en-US" b="1" dirty="0" err="1"/>
              <a:t>CatalogEntries</a:t>
            </a:r>
            <a:r>
              <a:rPr lang="en-US" b="1" dirty="0"/>
              <a:t> …</a:t>
            </a:r>
            <a:endParaRPr lang="en-GB" b="1" dirty="0"/>
          </a:p>
        </p:txBody>
      </p:sp>
      <p:sp>
        <p:nvSpPr>
          <p:cNvPr id="3" name="Content Placeholder 2">
            <a:extLst>
              <a:ext uri="{FF2B5EF4-FFF2-40B4-BE49-F238E27FC236}">
                <a16:creationId xmlns:a16="http://schemas.microsoft.com/office/drawing/2014/main" id="{6DBC3005-20DA-45BC-BCAD-05BA22ACBD5D}"/>
              </a:ext>
            </a:extLst>
          </p:cNvPr>
          <p:cNvSpPr>
            <a:spLocks noGrp="1"/>
          </p:cNvSpPr>
          <p:nvPr>
            <p:ph idx="1"/>
          </p:nvPr>
        </p:nvSpPr>
        <p:spPr>
          <a:xfrm>
            <a:off x="802341" y="1117414"/>
            <a:ext cx="10515600" cy="4534405"/>
          </a:xfrm>
        </p:spPr>
        <p:txBody>
          <a:bodyPr>
            <a:normAutofit lnSpcReduction="10000"/>
          </a:bodyPr>
          <a:lstStyle/>
          <a:p>
            <a:pPr marL="0" indent="0">
              <a:lnSpc>
                <a:spcPct val="120000"/>
              </a:lnSpc>
              <a:spcBef>
                <a:spcPts val="0"/>
              </a:spcBef>
              <a:buNone/>
            </a:pPr>
            <a:endParaRPr lang="en-GB" sz="1200" b="1" noProof="1">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200" b="1" noProof="1">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200" b="1" noProof="1">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GB" sz="1200" b="1" noProof="1">
              <a:latin typeface="Courier New" panose="02070309020205020404" pitchFamily="49" charset="0"/>
              <a:cs typeface="Courier New" panose="02070309020205020404" pitchFamily="49" charset="0"/>
            </a:endParaRPr>
          </a:p>
          <a:p>
            <a:pPr marL="0" indent="0">
              <a:lnSpc>
                <a:spcPct val="120000"/>
              </a:lnSpc>
              <a:spcBef>
                <a:spcPts val="0"/>
              </a:spcBef>
              <a:buNone/>
            </a:pPr>
            <a:r>
              <a:rPr lang="en-GB" sz="14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"resourceType": "catalogEntry",</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"id": "catEntry1",</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"type": {"coding":"C001","display":"</a:t>
            </a:r>
            <a:r>
              <a:rPr lang="en-GB" sz="1400" b="1" noProof="1">
                <a:highlight>
                  <a:srgbClr val="FFFF00"/>
                </a:highlight>
                <a:latin typeface="Courier New" panose="02070309020205020404" pitchFamily="49" charset="0"/>
                <a:cs typeface="Courier New" panose="02070309020205020404" pitchFamily="49" charset="0"/>
              </a:rPr>
              <a:t>medication</a:t>
            </a:r>
            <a:r>
              <a:rPr lang="en-GB" sz="14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"referencedItem": {"reference":"sub002","display":"</a:t>
            </a:r>
            <a:r>
              <a:rPr lang="en-GB" sz="1400" b="1" noProof="1">
                <a:highlight>
                  <a:srgbClr val="FFFF00"/>
                </a:highlight>
                <a:latin typeface="Courier New" panose="02070309020205020404" pitchFamily="49" charset="0"/>
                <a:cs typeface="Courier New" panose="02070309020205020404" pitchFamily="49" charset="0"/>
              </a:rPr>
              <a:t>Codeine</a:t>
            </a:r>
            <a:r>
              <a:rPr lang="en-GB" sz="14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"status": {"coding":"active","display":"Active"},</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"relatedItem": {</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"relationType":{"coding":"isIng","display":"</a:t>
            </a:r>
            <a:r>
              <a:rPr lang="en-GB" sz="1400" b="1" noProof="1">
                <a:highlight>
                  <a:srgbClr val="00FFFF"/>
                </a:highlight>
                <a:latin typeface="Courier New" panose="02070309020205020404" pitchFamily="49" charset="0"/>
                <a:cs typeface="Courier New" panose="02070309020205020404" pitchFamily="49" charset="0"/>
              </a:rPr>
              <a:t>Is ingredient for</a:t>
            </a:r>
            <a:r>
              <a:rPr lang="en-GB" sz="14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"item":{"reference":"med014","display":"</a:t>
            </a:r>
            <a:r>
              <a:rPr lang="en-GB" sz="1400" b="1" noProof="1">
                <a:highlight>
                  <a:srgbClr val="C0C0C0"/>
                </a:highlight>
                <a:latin typeface="Courier New" panose="02070309020205020404" pitchFamily="49" charset="0"/>
                <a:cs typeface="Courier New" panose="02070309020205020404" pitchFamily="49" charset="0"/>
              </a:rPr>
              <a:t>Paracetamol 500 mg + Codeine 30 capsules</a:t>
            </a:r>
            <a:r>
              <a:rPr lang="en-GB" sz="14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"relatedItem": {</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"relationType":{"coding":"isIng","display":"Is ingredient for"},</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"item":{"reference":"med015","display":"Paracetamol 1000 mg + Codeine tablets"}</a:t>
            </a:r>
          </a:p>
          <a:p>
            <a:pPr marL="0" indent="0">
              <a:lnSpc>
                <a:spcPct val="120000"/>
              </a:lnSpc>
              <a:spcBef>
                <a:spcPts val="0"/>
              </a:spcBef>
              <a:buNone/>
              <a:tabLst>
                <a:tab pos="179388" algn="l"/>
                <a:tab pos="446088" algn="l"/>
              </a:tabLst>
            </a:pPr>
            <a:r>
              <a:rPr lang="en-GB" sz="1400" b="1" noProof="1">
                <a:latin typeface="Courier New" panose="02070309020205020404" pitchFamily="49" charset="0"/>
                <a:cs typeface="Courier New" panose="02070309020205020404" pitchFamily="49" charset="0"/>
              </a:rPr>
              <a:t>		}</a:t>
            </a:r>
          </a:p>
          <a:p>
            <a:pPr marL="0" indent="0">
              <a:lnSpc>
                <a:spcPct val="120000"/>
              </a:lnSpc>
              <a:spcBef>
                <a:spcPts val="0"/>
              </a:spcBef>
              <a:buNone/>
            </a:pPr>
            <a:r>
              <a:rPr lang="en-GB" sz="1400" b="1" noProof="1">
                <a:latin typeface="Courier New" panose="02070309020205020404" pitchFamily="49" charset="0"/>
                <a:cs typeface="Courier New" panose="02070309020205020404" pitchFamily="49" charset="0"/>
              </a:rPr>
              <a:t>}</a:t>
            </a:r>
            <a:endParaRPr lang="en-GB" sz="2000" noProof="1"/>
          </a:p>
        </p:txBody>
      </p:sp>
      <p:cxnSp>
        <p:nvCxnSpPr>
          <p:cNvPr id="14" name="Connector: Curved 13">
            <a:extLst>
              <a:ext uri="{FF2B5EF4-FFF2-40B4-BE49-F238E27FC236}">
                <a16:creationId xmlns:a16="http://schemas.microsoft.com/office/drawing/2014/main" id="{BB8E9F61-F810-40E1-9A78-59363F15574E}"/>
              </a:ext>
            </a:extLst>
          </p:cNvPr>
          <p:cNvCxnSpPr>
            <a:cxnSpLocks/>
            <a:endCxn id="40" idx="2"/>
          </p:cNvCxnSpPr>
          <p:nvPr/>
        </p:nvCxnSpPr>
        <p:spPr>
          <a:xfrm flipV="1">
            <a:off x="7287639" y="2242001"/>
            <a:ext cx="1254238" cy="743987"/>
          </a:xfrm>
          <a:prstGeom prst="curvedConnector2">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7ADF9931-67BC-47E2-8A82-1655FD34768F}"/>
              </a:ext>
            </a:extLst>
          </p:cNvPr>
          <p:cNvCxnSpPr>
            <a:cxnSpLocks/>
          </p:cNvCxnSpPr>
          <p:nvPr/>
        </p:nvCxnSpPr>
        <p:spPr>
          <a:xfrm flipV="1">
            <a:off x="7949307" y="2411278"/>
            <a:ext cx="1790742" cy="132903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D80D42FB-16B8-4C5C-98F1-5F45F6BFEC11}"/>
              </a:ext>
            </a:extLst>
          </p:cNvPr>
          <p:cNvCxnSpPr>
            <a:cxnSpLocks/>
          </p:cNvCxnSpPr>
          <p:nvPr/>
        </p:nvCxnSpPr>
        <p:spPr>
          <a:xfrm flipV="1">
            <a:off x="9860816" y="2871860"/>
            <a:ext cx="1174691" cy="1098198"/>
          </a:xfrm>
          <a:prstGeom prst="curvedConnector2">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Folded Corner 19">
            <a:extLst>
              <a:ext uri="{FF2B5EF4-FFF2-40B4-BE49-F238E27FC236}">
                <a16:creationId xmlns:a16="http://schemas.microsoft.com/office/drawing/2014/main" id="{7B730EFE-4B0F-44D0-BD8E-E8C7B9BA4666}"/>
              </a:ext>
            </a:extLst>
          </p:cNvPr>
          <p:cNvSpPr/>
          <p:nvPr/>
        </p:nvSpPr>
        <p:spPr>
          <a:xfrm>
            <a:off x="7287639" y="1206746"/>
            <a:ext cx="2734843" cy="1665114"/>
          </a:xfrm>
          <a:prstGeom prst="foldedCorner">
            <a:avLst>
              <a:gd name="adj" fmla="val 63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Connector: Curved 21">
            <a:extLst>
              <a:ext uri="{FF2B5EF4-FFF2-40B4-BE49-F238E27FC236}">
                <a16:creationId xmlns:a16="http://schemas.microsoft.com/office/drawing/2014/main" id="{221DB544-6E7D-43D0-B96C-D1399097AF59}"/>
              </a:ext>
            </a:extLst>
          </p:cNvPr>
          <p:cNvCxnSpPr>
            <a:cxnSpLocks/>
          </p:cNvCxnSpPr>
          <p:nvPr/>
        </p:nvCxnSpPr>
        <p:spPr>
          <a:xfrm flipV="1">
            <a:off x="4071148" y="1483745"/>
            <a:ext cx="3193019" cy="89645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908CABC6-0E1F-4EFB-B14A-33011393AECD}"/>
              </a:ext>
            </a:extLst>
          </p:cNvPr>
          <p:cNvGrpSpPr/>
          <p:nvPr/>
        </p:nvGrpSpPr>
        <p:grpSpPr>
          <a:xfrm>
            <a:off x="7708522" y="1206746"/>
            <a:ext cx="3980671" cy="1689102"/>
            <a:chOff x="259067" y="3283425"/>
            <a:chExt cx="4888728" cy="2085865"/>
          </a:xfrm>
        </p:grpSpPr>
        <p:sp>
          <p:nvSpPr>
            <p:cNvPr id="40" name="TextBox 39">
              <a:extLst>
                <a:ext uri="{FF2B5EF4-FFF2-40B4-BE49-F238E27FC236}">
                  <a16:creationId xmlns:a16="http://schemas.microsoft.com/office/drawing/2014/main" id="{1C5F88F5-FF9A-41AC-8ACF-0943674656DB}"/>
                </a:ext>
              </a:extLst>
            </p:cNvPr>
            <p:cNvSpPr txBox="1"/>
            <p:nvPr/>
          </p:nvSpPr>
          <p:spPr>
            <a:xfrm>
              <a:off x="259067" y="4143778"/>
              <a:ext cx="2046913" cy="4180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600" dirty="0"/>
                <a:t>Codeine</a:t>
              </a:r>
            </a:p>
          </p:txBody>
        </p:sp>
        <p:sp>
          <p:nvSpPr>
            <p:cNvPr id="41" name="TextBox 40">
              <a:extLst>
                <a:ext uri="{FF2B5EF4-FFF2-40B4-BE49-F238E27FC236}">
                  <a16:creationId xmlns:a16="http://schemas.microsoft.com/office/drawing/2014/main" id="{BC04746D-8E07-47A7-B206-4A5D52DF96B4}"/>
                </a:ext>
              </a:extLst>
            </p:cNvPr>
            <p:cNvSpPr txBox="1"/>
            <p:nvPr/>
          </p:nvSpPr>
          <p:spPr>
            <a:xfrm>
              <a:off x="259067" y="3844790"/>
              <a:ext cx="2046913" cy="3420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200" dirty="0" err="1"/>
                <a:t>Substance</a:t>
              </a:r>
              <a:endParaRPr lang="pt-PT" sz="1600" dirty="0"/>
            </a:p>
          </p:txBody>
        </p:sp>
        <p:sp>
          <p:nvSpPr>
            <p:cNvPr id="42" name="TextBox 41">
              <a:extLst>
                <a:ext uri="{FF2B5EF4-FFF2-40B4-BE49-F238E27FC236}">
                  <a16:creationId xmlns:a16="http://schemas.microsoft.com/office/drawing/2014/main" id="{64B9FA25-922F-4539-A297-C7DDE50C7647}"/>
                </a:ext>
              </a:extLst>
            </p:cNvPr>
            <p:cNvSpPr txBox="1"/>
            <p:nvPr/>
          </p:nvSpPr>
          <p:spPr>
            <a:xfrm>
              <a:off x="3091127" y="3592903"/>
              <a:ext cx="2046913" cy="532101"/>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100" dirty="0"/>
                <a:t>Paracetamol 500 mg + Codeine 30 Capsules</a:t>
              </a:r>
            </a:p>
          </p:txBody>
        </p:sp>
        <p:sp>
          <p:nvSpPr>
            <p:cNvPr id="43" name="TextBox 42">
              <a:extLst>
                <a:ext uri="{FF2B5EF4-FFF2-40B4-BE49-F238E27FC236}">
                  <a16:creationId xmlns:a16="http://schemas.microsoft.com/office/drawing/2014/main" id="{3E787836-F4AB-4745-8676-9CAF25E4CB6F}"/>
                </a:ext>
              </a:extLst>
            </p:cNvPr>
            <p:cNvSpPr txBox="1"/>
            <p:nvPr/>
          </p:nvSpPr>
          <p:spPr>
            <a:xfrm>
              <a:off x="3091128" y="3283425"/>
              <a:ext cx="2046913" cy="342065"/>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200" dirty="0"/>
                <a:t>Pharmaceutical Product</a:t>
              </a:r>
              <a:endParaRPr lang="pt-PT" sz="1600" dirty="0"/>
            </a:p>
          </p:txBody>
        </p:sp>
        <p:sp>
          <p:nvSpPr>
            <p:cNvPr id="44" name="TextBox 43">
              <a:extLst>
                <a:ext uri="{FF2B5EF4-FFF2-40B4-BE49-F238E27FC236}">
                  <a16:creationId xmlns:a16="http://schemas.microsoft.com/office/drawing/2014/main" id="{80FEEB08-0AC5-45AE-97ED-DFFD804C9A69}"/>
                </a:ext>
              </a:extLst>
            </p:cNvPr>
            <p:cNvSpPr txBox="1"/>
            <p:nvPr/>
          </p:nvSpPr>
          <p:spPr>
            <a:xfrm>
              <a:off x="3100881" y="4837189"/>
              <a:ext cx="2046913" cy="532101"/>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100" dirty="0"/>
                <a:t>Paracetamol 1000 mg + Codeine 60 Tablets</a:t>
              </a:r>
            </a:p>
          </p:txBody>
        </p:sp>
        <p:sp>
          <p:nvSpPr>
            <p:cNvPr id="45" name="TextBox 44">
              <a:extLst>
                <a:ext uri="{FF2B5EF4-FFF2-40B4-BE49-F238E27FC236}">
                  <a16:creationId xmlns:a16="http://schemas.microsoft.com/office/drawing/2014/main" id="{5D046D14-EB10-4AB3-B5E2-9742D48F11D2}"/>
                </a:ext>
              </a:extLst>
            </p:cNvPr>
            <p:cNvSpPr txBox="1"/>
            <p:nvPr/>
          </p:nvSpPr>
          <p:spPr>
            <a:xfrm>
              <a:off x="3100882" y="4527710"/>
              <a:ext cx="2046913" cy="342065"/>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200" dirty="0"/>
                <a:t>Pharmaceutical Product</a:t>
              </a:r>
              <a:endParaRPr lang="pt-PT" sz="1600" dirty="0"/>
            </a:p>
          </p:txBody>
        </p:sp>
        <p:cxnSp>
          <p:nvCxnSpPr>
            <p:cNvPr id="46" name="Straight Arrow Connector 45">
              <a:extLst>
                <a:ext uri="{FF2B5EF4-FFF2-40B4-BE49-F238E27FC236}">
                  <a16:creationId xmlns:a16="http://schemas.microsoft.com/office/drawing/2014/main" id="{069B431C-B101-434C-9902-1282A38D290B}"/>
                </a:ext>
              </a:extLst>
            </p:cNvPr>
            <p:cNvCxnSpPr>
              <a:stCxn id="40" idx="3"/>
              <a:endCxn id="44" idx="1"/>
            </p:cNvCxnSpPr>
            <p:nvPr/>
          </p:nvCxnSpPr>
          <p:spPr>
            <a:xfrm>
              <a:off x="2305980" y="4352818"/>
              <a:ext cx="794901" cy="750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50968E4-F5C9-4EAC-B521-550575FAB7F0}"/>
                </a:ext>
              </a:extLst>
            </p:cNvPr>
            <p:cNvCxnSpPr>
              <a:stCxn id="40" idx="3"/>
              <a:endCxn id="42" idx="1"/>
            </p:cNvCxnSpPr>
            <p:nvPr/>
          </p:nvCxnSpPr>
          <p:spPr>
            <a:xfrm flipV="1">
              <a:off x="2305980" y="3858954"/>
              <a:ext cx="785147" cy="493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739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94193-3304-4288-932F-218A9B088775}"/>
              </a:ext>
            </a:extLst>
          </p:cNvPr>
          <p:cNvSpPr>
            <a:spLocks noGrp="1"/>
          </p:cNvSpPr>
          <p:nvPr>
            <p:ph type="title"/>
          </p:nvPr>
        </p:nvSpPr>
        <p:spPr/>
        <p:txBody>
          <a:bodyPr/>
          <a:lstStyle/>
          <a:p>
            <a:r>
              <a:rPr lang="en-US" dirty="0"/>
              <a:t>Resources contain the details that are not associated with a specific catalog context</a:t>
            </a:r>
            <a:endParaRPr lang="en-GB" dirty="0"/>
          </a:p>
        </p:txBody>
      </p:sp>
      <p:sp>
        <p:nvSpPr>
          <p:cNvPr id="5" name="Content Placeholder 2">
            <a:extLst>
              <a:ext uri="{FF2B5EF4-FFF2-40B4-BE49-F238E27FC236}">
                <a16:creationId xmlns:a16="http://schemas.microsoft.com/office/drawing/2014/main" id="{90F581FC-3FBE-4EBF-BE02-2958F0B72D4D}"/>
              </a:ext>
            </a:extLst>
          </p:cNvPr>
          <p:cNvSpPr>
            <a:spLocks noGrp="1"/>
          </p:cNvSpPr>
          <p:nvPr>
            <p:ph idx="1"/>
          </p:nvPr>
        </p:nvSpPr>
        <p:spPr>
          <a:xfrm>
            <a:off x="802341" y="1690688"/>
            <a:ext cx="10515600" cy="4788227"/>
          </a:xfrm>
        </p:spPr>
        <p:txBody>
          <a:bodyPr>
            <a:normAutofit fontScale="92500" lnSpcReduction="20000"/>
          </a:bodyPr>
          <a:lstStyle/>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"resourceType": "</a:t>
            </a:r>
            <a:r>
              <a:rPr lang="en-GB" sz="1200" b="1" noProof="1">
                <a:highlight>
                  <a:srgbClr val="FFFF00"/>
                </a:highlight>
                <a:latin typeface="Courier New" panose="02070309020205020404" pitchFamily="49" charset="0"/>
                <a:cs typeface="Courier New" panose="02070309020205020404" pitchFamily="49" charset="0"/>
              </a:rPr>
              <a:t>substance</a:t>
            </a: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"id": "subs001",</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"code":{"coding":"sub002","display":"Codeine"}</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"resourceType": "</a:t>
            </a:r>
            <a:r>
              <a:rPr lang="en-GB" sz="1200" b="1" noProof="1">
                <a:highlight>
                  <a:srgbClr val="C0C0C0"/>
                </a:highlight>
                <a:latin typeface="Courier New" panose="02070309020205020404" pitchFamily="49" charset="0"/>
                <a:cs typeface="Courier New" panose="02070309020205020404" pitchFamily="49" charset="0"/>
              </a:rPr>
              <a:t>Medication</a:t>
            </a:r>
            <a:r>
              <a:rPr lang="en-GB" sz="1200" b="1" noProof="1">
                <a:latin typeface="Courier New" panose="02070309020205020404" pitchFamily="49" charset="0"/>
                <a:cs typeface="Courier New" panose="02070309020205020404" pitchFamily="49" charset="0"/>
              </a:rPr>
              <a:t>",</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"id": “med011",</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"code":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"coding":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"system": "http://ema.eu/where_are_the_PhPIDs",</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"code": “PhP001",</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"display": "paracetamol 500 mg Tablets"</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"form":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"coding":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"system": "https://standardterms.edqm.eu/browse/get_concepts/CDF",</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"code": "xxxyyyyzzz",</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"display": "tablets"</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	}</a:t>
            </a:r>
          </a:p>
          <a:p>
            <a:pPr marL="0" indent="0">
              <a:lnSpc>
                <a:spcPct val="120000"/>
              </a:lnSpc>
              <a:spcBef>
                <a:spcPts val="0"/>
              </a:spcBef>
              <a:buNone/>
              <a:tabLst>
                <a:tab pos="179388" algn="l"/>
                <a:tab pos="358775" algn="l"/>
                <a:tab pos="538163" algn="l"/>
              </a:tabLst>
            </a:pPr>
            <a:r>
              <a:rPr lang="en-GB" sz="1200" b="1" noProof="1">
                <a:latin typeface="Courier New" panose="02070309020205020404" pitchFamily="49" charset="0"/>
                <a:cs typeface="Courier New" panose="02070309020205020404" pitchFamily="49" charset="0"/>
              </a:rPr>
              <a:t>}</a:t>
            </a:r>
            <a:endParaRPr lang="en-GB" sz="2000" noProof="1"/>
          </a:p>
        </p:txBody>
      </p:sp>
    </p:spTree>
    <p:extLst>
      <p:ext uri="{BB962C8B-B14F-4D97-AF65-F5344CB8AC3E}">
        <p14:creationId xmlns:p14="http://schemas.microsoft.com/office/powerpoint/2010/main" val="1782735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D150-1870-4053-84E8-BEF2720EDA08}"/>
              </a:ext>
            </a:extLst>
          </p:cNvPr>
          <p:cNvSpPr>
            <a:spLocks noGrp="1"/>
          </p:cNvSpPr>
          <p:nvPr>
            <p:ph type="title"/>
          </p:nvPr>
        </p:nvSpPr>
        <p:spPr>
          <a:xfrm>
            <a:off x="838200" y="365125"/>
            <a:ext cx="4338534" cy="1325563"/>
          </a:xfrm>
        </p:spPr>
        <p:txBody>
          <a:bodyPr>
            <a:normAutofit/>
          </a:bodyPr>
          <a:lstStyle/>
          <a:p>
            <a:r>
              <a:rPr lang="en-US" sz="3600" b="1" dirty="0"/>
              <a:t>Rendered using the structure above</a:t>
            </a:r>
            <a:endParaRPr lang="en-GB" sz="3600" b="1" dirty="0"/>
          </a:p>
        </p:txBody>
      </p:sp>
      <p:sp>
        <p:nvSpPr>
          <p:cNvPr id="3" name="Content Placeholder 2">
            <a:extLst>
              <a:ext uri="{FF2B5EF4-FFF2-40B4-BE49-F238E27FC236}">
                <a16:creationId xmlns:a16="http://schemas.microsoft.com/office/drawing/2014/main" id="{D2477A9D-3DD6-4FA4-B372-C406BF80A47A}"/>
              </a:ext>
            </a:extLst>
          </p:cNvPr>
          <p:cNvSpPr>
            <a:spLocks noGrp="1"/>
          </p:cNvSpPr>
          <p:nvPr>
            <p:ph idx="1"/>
          </p:nvPr>
        </p:nvSpPr>
        <p:spPr>
          <a:xfrm>
            <a:off x="838200" y="1825625"/>
            <a:ext cx="4222376" cy="4351338"/>
          </a:xfrm>
        </p:spPr>
        <p:txBody>
          <a:bodyPr>
            <a:normAutofit/>
          </a:bodyPr>
          <a:lstStyle/>
          <a:p>
            <a:r>
              <a:rPr lang="en-US" dirty="0"/>
              <a:t>Each “catalog” retains the relevant resources.</a:t>
            </a:r>
          </a:p>
          <a:p>
            <a:pPr lvl="1"/>
            <a:r>
              <a:rPr lang="en-US" sz="2000" dirty="0"/>
              <a:t>E.g. “Prescription drug” catalog is curated by the hospital and contains only the authorized elements of type Pharmaceutical Products and Medicinal Products – for “generic prescription” and “brand prescription”. </a:t>
            </a:r>
          </a:p>
          <a:p>
            <a:pPr lvl="1"/>
            <a:r>
              <a:rPr lang="en-US" sz="2000" dirty="0"/>
              <a:t>Similar to retaining </a:t>
            </a:r>
            <a:r>
              <a:rPr lang="en-US" sz="2000" dirty="0" err="1"/>
              <a:t>RxNorm</a:t>
            </a:r>
            <a:r>
              <a:rPr lang="en-US" sz="2000" dirty="0"/>
              <a:t> and NDC without needing the “root” substances </a:t>
            </a:r>
          </a:p>
          <a:p>
            <a:endParaRPr lang="en-GB" dirty="0"/>
          </a:p>
        </p:txBody>
      </p:sp>
      <p:sp>
        <p:nvSpPr>
          <p:cNvPr id="32" name="TextBox 31">
            <a:extLst>
              <a:ext uri="{FF2B5EF4-FFF2-40B4-BE49-F238E27FC236}">
                <a16:creationId xmlns:a16="http://schemas.microsoft.com/office/drawing/2014/main" id="{3121F18B-787F-4B1E-AED9-B437DCBEF5E1}"/>
              </a:ext>
            </a:extLst>
          </p:cNvPr>
          <p:cNvSpPr txBox="1"/>
          <p:nvPr/>
        </p:nvSpPr>
        <p:spPr>
          <a:xfrm>
            <a:off x="6515275" y="6695"/>
            <a:ext cx="3896388" cy="646331"/>
          </a:xfrm>
          <a:prstGeom prst="rect">
            <a:avLst/>
          </a:prstGeom>
          <a:noFill/>
        </p:spPr>
        <p:txBody>
          <a:bodyPr wrap="none" rtlCol="0">
            <a:spAutoFit/>
          </a:bodyPr>
          <a:lstStyle/>
          <a:p>
            <a:r>
              <a:rPr lang="en-US" dirty="0"/>
              <a:t>Medication Catalog for prescribing: </a:t>
            </a:r>
          </a:p>
          <a:p>
            <a:r>
              <a:rPr lang="en-US" dirty="0"/>
              <a:t>Pharmaceutical and Medicinal Products</a:t>
            </a:r>
            <a:endParaRPr lang="en-GB" dirty="0"/>
          </a:p>
        </p:txBody>
      </p:sp>
      <p:sp>
        <p:nvSpPr>
          <p:cNvPr id="56" name="TextBox 55">
            <a:extLst>
              <a:ext uri="{FF2B5EF4-FFF2-40B4-BE49-F238E27FC236}">
                <a16:creationId xmlns:a16="http://schemas.microsoft.com/office/drawing/2014/main" id="{13498E60-AF50-41B5-B9A3-EAEDBBDF961D}"/>
              </a:ext>
            </a:extLst>
          </p:cNvPr>
          <p:cNvSpPr txBox="1"/>
          <p:nvPr/>
        </p:nvSpPr>
        <p:spPr>
          <a:xfrm>
            <a:off x="5729248" y="875880"/>
            <a:ext cx="2629374" cy="646331"/>
          </a:xfrm>
          <a:prstGeom prst="rect">
            <a:avLst/>
          </a:prstGeom>
          <a:noFill/>
        </p:spPr>
        <p:txBody>
          <a:bodyPr wrap="none" rtlCol="0">
            <a:spAutoFit/>
          </a:bodyPr>
          <a:lstStyle/>
          <a:p>
            <a:r>
              <a:rPr lang="en-US" dirty="0"/>
              <a:t>“Generic”/Active Principle</a:t>
            </a:r>
          </a:p>
          <a:p>
            <a:r>
              <a:rPr lang="en-US" dirty="0"/>
              <a:t> prescription list</a:t>
            </a:r>
            <a:endParaRPr lang="en-GB" dirty="0"/>
          </a:p>
        </p:txBody>
      </p:sp>
      <p:sp>
        <p:nvSpPr>
          <p:cNvPr id="57" name="TextBox 56">
            <a:extLst>
              <a:ext uri="{FF2B5EF4-FFF2-40B4-BE49-F238E27FC236}">
                <a16:creationId xmlns:a16="http://schemas.microsoft.com/office/drawing/2014/main" id="{3273CE24-236D-4C35-933D-DB5706AE4DF5}"/>
              </a:ext>
            </a:extLst>
          </p:cNvPr>
          <p:cNvSpPr txBox="1"/>
          <p:nvPr/>
        </p:nvSpPr>
        <p:spPr>
          <a:xfrm>
            <a:off x="8596488" y="997462"/>
            <a:ext cx="2629374" cy="646331"/>
          </a:xfrm>
          <a:prstGeom prst="rect">
            <a:avLst/>
          </a:prstGeom>
          <a:noFill/>
        </p:spPr>
        <p:txBody>
          <a:bodyPr wrap="none" rtlCol="0">
            <a:spAutoFit/>
          </a:bodyPr>
          <a:lstStyle/>
          <a:p>
            <a:r>
              <a:rPr lang="en-US" dirty="0"/>
              <a:t>“Generic”/Active Principle</a:t>
            </a:r>
          </a:p>
          <a:p>
            <a:r>
              <a:rPr lang="en-US" dirty="0"/>
              <a:t> prescription list</a:t>
            </a:r>
            <a:endParaRPr lang="en-GB" dirty="0"/>
          </a:p>
        </p:txBody>
      </p:sp>
      <p:sp>
        <p:nvSpPr>
          <p:cNvPr id="30" name="TextBox 29">
            <a:extLst>
              <a:ext uri="{FF2B5EF4-FFF2-40B4-BE49-F238E27FC236}">
                <a16:creationId xmlns:a16="http://schemas.microsoft.com/office/drawing/2014/main" id="{72DC7032-D7A2-45CD-9F3B-D87CC7738603}"/>
              </a:ext>
            </a:extLst>
          </p:cNvPr>
          <p:cNvSpPr txBox="1"/>
          <p:nvPr/>
        </p:nvSpPr>
        <p:spPr>
          <a:xfrm>
            <a:off x="5744311" y="4067297"/>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500/30 </a:t>
            </a:r>
            <a:r>
              <a:rPr lang="pt-PT" sz="1200" dirty="0" err="1"/>
              <a:t>Cap</a:t>
            </a:r>
            <a:endParaRPr lang="pt-PT" sz="1200" dirty="0"/>
          </a:p>
        </p:txBody>
      </p:sp>
      <p:sp>
        <p:nvSpPr>
          <p:cNvPr id="31" name="TextBox 30">
            <a:extLst>
              <a:ext uri="{FF2B5EF4-FFF2-40B4-BE49-F238E27FC236}">
                <a16:creationId xmlns:a16="http://schemas.microsoft.com/office/drawing/2014/main" id="{06CC07A2-16B8-46FC-B5C4-4B00D28CC6AC}"/>
              </a:ext>
            </a:extLst>
          </p:cNvPr>
          <p:cNvSpPr txBox="1"/>
          <p:nvPr/>
        </p:nvSpPr>
        <p:spPr>
          <a:xfrm>
            <a:off x="5744311" y="3759520"/>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58" name="TextBox 57">
            <a:extLst>
              <a:ext uri="{FF2B5EF4-FFF2-40B4-BE49-F238E27FC236}">
                <a16:creationId xmlns:a16="http://schemas.microsoft.com/office/drawing/2014/main" id="{EA5DF1C1-D9CE-481F-8DEF-C0CF4A7D9295}"/>
              </a:ext>
            </a:extLst>
          </p:cNvPr>
          <p:cNvSpPr txBox="1"/>
          <p:nvPr/>
        </p:nvSpPr>
        <p:spPr>
          <a:xfrm>
            <a:off x="5744311" y="5233394"/>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endParaRPr lang="pt-PT" sz="1200" dirty="0"/>
          </a:p>
        </p:txBody>
      </p:sp>
      <p:sp>
        <p:nvSpPr>
          <p:cNvPr id="59" name="TextBox 58">
            <a:extLst>
              <a:ext uri="{FF2B5EF4-FFF2-40B4-BE49-F238E27FC236}">
                <a16:creationId xmlns:a16="http://schemas.microsoft.com/office/drawing/2014/main" id="{319B00E5-104D-4CCC-8F52-7AABCC013564}"/>
              </a:ext>
            </a:extLst>
          </p:cNvPr>
          <p:cNvSpPr txBox="1"/>
          <p:nvPr/>
        </p:nvSpPr>
        <p:spPr>
          <a:xfrm>
            <a:off x="5744311" y="4925617"/>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grpSp>
        <p:nvGrpSpPr>
          <p:cNvPr id="6" name="Group 5">
            <a:extLst>
              <a:ext uri="{FF2B5EF4-FFF2-40B4-BE49-F238E27FC236}">
                <a16:creationId xmlns:a16="http://schemas.microsoft.com/office/drawing/2014/main" id="{930CF6CE-CCB9-41F7-B964-0724292CA98E}"/>
              </a:ext>
            </a:extLst>
          </p:cNvPr>
          <p:cNvGrpSpPr/>
          <p:nvPr/>
        </p:nvGrpSpPr>
        <p:grpSpPr>
          <a:xfrm>
            <a:off x="8507888" y="4416040"/>
            <a:ext cx="2520000" cy="582472"/>
            <a:chOff x="8507888" y="3962038"/>
            <a:chExt cx="2520000" cy="582472"/>
          </a:xfrm>
        </p:grpSpPr>
        <p:sp>
          <p:nvSpPr>
            <p:cNvPr id="60" name="TextBox 59">
              <a:extLst>
                <a:ext uri="{FF2B5EF4-FFF2-40B4-BE49-F238E27FC236}">
                  <a16:creationId xmlns:a16="http://schemas.microsoft.com/office/drawing/2014/main" id="{3835D2F5-97CB-4C6E-A666-62108DBF525D}"/>
                </a:ext>
              </a:extLst>
            </p:cNvPr>
            <p:cNvSpPr txBox="1"/>
            <p:nvPr/>
          </p:nvSpPr>
          <p:spPr>
            <a:xfrm>
              <a:off x="8507888" y="4267511"/>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r>
                <a:rPr lang="pt-PT" sz="1200" dirty="0"/>
                <a:t>, Box 18</a:t>
              </a:r>
            </a:p>
          </p:txBody>
        </p:sp>
        <p:sp>
          <p:nvSpPr>
            <p:cNvPr id="61" name="TextBox 60">
              <a:extLst>
                <a:ext uri="{FF2B5EF4-FFF2-40B4-BE49-F238E27FC236}">
                  <a16:creationId xmlns:a16="http://schemas.microsoft.com/office/drawing/2014/main" id="{D55713E7-3AB5-4060-B163-9F93AF95BEAF}"/>
                </a:ext>
              </a:extLst>
            </p:cNvPr>
            <p:cNvSpPr txBox="1"/>
            <p:nvPr/>
          </p:nvSpPr>
          <p:spPr>
            <a:xfrm>
              <a:off x="8507888" y="3962038"/>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grpSp>
        <p:nvGrpSpPr>
          <p:cNvPr id="7" name="Group 6">
            <a:extLst>
              <a:ext uri="{FF2B5EF4-FFF2-40B4-BE49-F238E27FC236}">
                <a16:creationId xmlns:a16="http://schemas.microsoft.com/office/drawing/2014/main" id="{81338E79-7F7D-407F-80BC-6CE850C264BB}"/>
              </a:ext>
            </a:extLst>
          </p:cNvPr>
          <p:cNvGrpSpPr/>
          <p:nvPr/>
        </p:nvGrpSpPr>
        <p:grpSpPr>
          <a:xfrm>
            <a:off x="8507888" y="3737030"/>
            <a:ext cx="2520000" cy="576963"/>
            <a:chOff x="8507888" y="3058271"/>
            <a:chExt cx="2520000" cy="576963"/>
          </a:xfrm>
        </p:grpSpPr>
        <p:sp>
          <p:nvSpPr>
            <p:cNvPr id="62" name="TextBox 61">
              <a:extLst>
                <a:ext uri="{FF2B5EF4-FFF2-40B4-BE49-F238E27FC236}">
                  <a16:creationId xmlns:a16="http://schemas.microsoft.com/office/drawing/2014/main" id="{FB54170D-FE20-4329-8258-FA1036410107}"/>
                </a:ext>
              </a:extLst>
            </p:cNvPr>
            <p:cNvSpPr txBox="1"/>
            <p:nvPr/>
          </p:nvSpPr>
          <p:spPr>
            <a:xfrm>
              <a:off x="8507888" y="3358235"/>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500/30 </a:t>
              </a:r>
              <a:r>
                <a:rPr lang="pt-PT" sz="1200" dirty="0" err="1"/>
                <a:t>Cap</a:t>
              </a:r>
              <a:r>
                <a:rPr lang="pt-PT" sz="1200" dirty="0"/>
                <a:t> Box 20</a:t>
              </a:r>
            </a:p>
          </p:txBody>
        </p:sp>
        <p:sp>
          <p:nvSpPr>
            <p:cNvPr id="63" name="TextBox 62">
              <a:extLst>
                <a:ext uri="{FF2B5EF4-FFF2-40B4-BE49-F238E27FC236}">
                  <a16:creationId xmlns:a16="http://schemas.microsoft.com/office/drawing/2014/main" id="{6C32D4D8-1C82-4D2F-A1B8-83EAC620FF83}"/>
                </a:ext>
              </a:extLst>
            </p:cNvPr>
            <p:cNvSpPr txBox="1"/>
            <p:nvPr/>
          </p:nvSpPr>
          <p:spPr>
            <a:xfrm>
              <a:off x="8507888" y="3058271"/>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grpSp>
        <p:nvGrpSpPr>
          <p:cNvPr id="5" name="Group 4">
            <a:extLst>
              <a:ext uri="{FF2B5EF4-FFF2-40B4-BE49-F238E27FC236}">
                <a16:creationId xmlns:a16="http://schemas.microsoft.com/office/drawing/2014/main" id="{3F065FEE-D13D-4E3D-A139-D0EA81D449BF}"/>
              </a:ext>
            </a:extLst>
          </p:cNvPr>
          <p:cNvGrpSpPr/>
          <p:nvPr/>
        </p:nvGrpSpPr>
        <p:grpSpPr>
          <a:xfrm>
            <a:off x="8507887" y="5100559"/>
            <a:ext cx="2520001" cy="578116"/>
            <a:chOff x="8506702" y="4871314"/>
            <a:chExt cx="2520001" cy="578116"/>
          </a:xfrm>
        </p:grpSpPr>
        <p:sp>
          <p:nvSpPr>
            <p:cNvPr id="64" name="TextBox 63">
              <a:extLst>
                <a:ext uri="{FF2B5EF4-FFF2-40B4-BE49-F238E27FC236}">
                  <a16:creationId xmlns:a16="http://schemas.microsoft.com/office/drawing/2014/main" id="{AD97CF93-2759-460C-9D2A-0936C40B5F28}"/>
                </a:ext>
              </a:extLst>
            </p:cNvPr>
            <p:cNvSpPr txBox="1"/>
            <p:nvPr/>
          </p:nvSpPr>
          <p:spPr>
            <a:xfrm>
              <a:off x="8506703" y="5172431"/>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r>
                <a:rPr lang="pt-PT" sz="1200" dirty="0"/>
                <a:t>, Box 45</a:t>
              </a:r>
            </a:p>
          </p:txBody>
        </p:sp>
        <p:sp>
          <p:nvSpPr>
            <p:cNvPr id="65" name="TextBox 64">
              <a:extLst>
                <a:ext uri="{FF2B5EF4-FFF2-40B4-BE49-F238E27FC236}">
                  <a16:creationId xmlns:a16="http://schemas.microsoft.com/office/drawing/2014/main" id="{89B48158-A289-47D5-8779-480600967AF7}"/>
                </a:ext>
              </a:extLst>
            </p:cNvPr>
            <p:cNvSpPr txBox="1"/>
            <p:nvPr/>
          </p:nvSpPr>
          <p:spPr>
            <a:xfrm>
              <a:off x="8506702" y="4871314"/>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sp>
        <p:nvSpPr>
          <p:cNvPr id="66" name="TextBox 65">
            <a:extLst>
              <a:ext uri="{FF2B5EF4-FFF2-40B4-BE49-F238E27FC236}">
                <a16:creationId xmlns:a16="http://schemas.microsoft.com/office/drawing/2014/main" id="{895F529C-B9A3-40B3-8207-8BE94111A2BE}"/>
              </a:ext>
            </a:extLst>
          </p:cNvPr>
          <p:cNvSpPr txBox="1"/>
          <p:nvPr/>
        </p:nvSpPr>
        <p:spPr>
          <a:xfrm>
            <a:off x="5756006" y="2684244"/>
            <a:ext cx="2184305"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Tabl</a:t>
            </a:r>
            <a:endParaRPr lang="pt-PT" sz="1200" dirty="0"/>
          </a:p>
        </p:txBody>
      </p:sp>
      <p:sp>
        <p:nvSpPr>
          <p:cNvPr id="67" name="TextBox 66">
            <a:extLst>
              <a:ext uri="{FF2B5EF4-FFF2-40B4-BE49-F238E27FC236}">
                <a16:creationId xmlns:a16="http://schemas.microsoft.com/office/drawing/2014/main" id="{C132309E-99C2-4AC7-87E7-8250DD9029AB}"/>
              </a:ext>
            </a:extLst>
          </p:cNvPr>
          <p:cNvSpPr txBox="1"/>
          <p:nvPr/>
        </p:nvSpPr>
        <p:spPr>
          <a:xfrm>
            <a:off x="5744311" y="2375749"/>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68" name="TextBox 67">
            <a:extLst>
              <a:ext uri="{FF2B5EF4-FFF2-40B4-BE49-F238E27FC236}">
                <a16:creationId xmlns:a16="http://schemas.microsoft.com/office/drawing/2014/main" id="{56184549-F560-4AC5-9B15-1D350B11996B}"/>
              </a:ext>
            </a:extLst>
          </p:cNvPr>
          <p:cNvSpPr txBox="1"/>
          <p:nvPr/>
        </p:nvSpPr>
        <p:spPr>
          <a:xfrm>
            <a:off x="5744311" y="3379251"/>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Cap</a:t>
            </a:r>
            <a:endParaRPr lang="pt-PT" sz="1200" dirty="0"/>
          </a:p>
        </p:txBody>
      </p:sp>
      <p:sp>
        <p:nvSpPr>
          <p:cNvPr id="69" name="TextBox 68">
            <a:extLst>
              <a:ext uri="{FF2B5EF4-FFF2-40B4-BE49-F238E27FC236}">
                <a16:creationId xmlns:a16="http://schemas.microsoft.com/office/drawing/2014/main" id="{7668078E-EB61-4776-9FF5-EC3D3604A360}"/>
              </a:ext>
            </a:extLst>
          </p:cNvPr>
          <p:cNvSpPr txBox="1"/>
          <p:nvPr/>
        </p:nvSpPr>
        <p:spPr>
          <a:xfrm>
            <a:off x="5744311" y="3071474"/>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70" name="TextBox 69">
            <a:extLst>
              <a:ext uri="{FF2B5EF4-FFF2-40B4-BE49-F238E27FC236}">
                <a16:creationId xmlns:a16="http://schemas.microsoft.com/office/drawing/2014/main" id="{889504EC-FB4E-4958-933C-1F4E0ACFDFE7}"/>
              </a:ext>
            </a:extLst>
          </p:cNvPr>
          <p:cNvSpPr txBox="1"/>
          <p:nvPr/>
        </p:nvSpPr>
        <p:spPr>
          <a:xfrm>
            <a:off x="5744311" y="1953432"/>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a:t>
            </a:r>
            <a:r>
              <a:rPr lang="pt-PT" sz="1200" dirty="0" err="1"/>
              <a:t>Actadis</a:t>
            </a:r>
            <a:r>
              <a:rPr lang="pt-PT" sz="1200" dirty="0"/>
              <a:t>  500 </a:t>
            </a:r>
            <a:r>
              <a:rPr lang="pt-PT" sz="1200" dirty="0" err="1"/>
              <a:t>tab</a:t>
            </a:r>
            <a:endParaRPr lang="pt-PT" sz="1200" dirty="0"/>
          </a:p>
        </p:txBody>
      </p:sp>
      <p:sp>
        <p:nvSpPr>
          <p:cNvPr id="71" name="TextBox 70">
            <a:extLst>
              <a:ext uri="{FF2B5EF4-FFF2-40B4-BE49-F238E27FC236}">
                <a16:creationId xmlns:a16="http://schemas.microsoft.com/office/drawing/2014/main" id="{3888CB6B-5CB4-44D9-92DC-5276B24C96DC}"/>
              </a:ext>
            </a:extLst>
          </p:cNvPr>
          <p:cNvSpPr txBox="1"/>
          <p:nvPr/>
        </p:nvSpPr>
        <p:spPr>
          <a:xfrm>
            <a:off x="5744311" y="1645655"/>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grpSp>
        <p:nvGrpSpPr>
          <p:cNvPr id="9" name="Group 8">
            <a:extLst>
              <a:ext uri="{FF2B5EF4-FFF2-40B4-BE49-F238E27FC236}">
                <a16:creationId xmlns:a16="http://schemas.microsoft.com/office/drawing/2014/main" id="{F765E118-C3AC-4940-8355-9E89FCC25C41}"/>
              </a:ext>
            </a:extLst>
          </p:cNvPr>
          <p:cNvGrpSpPr/>
          <p:nvPr/>
        </p:nvGrpSpPr>
        <p:grpSpPr>
          <a:xfrm>
            <a:off x="8506704" y="2347576"/>
            <a:ext cx="2521184" cy="592239"/>
            <a:chOff x="8506704" y="1219303"/>
            <a:chExt cx="2521184" cy="592239"/>
          </a:xfrm>
        </p:grpSpPr>
        <p:sp>
          <p:nvSpPr>
            <p:cNvPr id="72" name="TextBox 71">
              <a:extLst>
                <a:ext uri="{FF2B5EF4-FFF2-40B4-BE49-F238E27FC236}">
                  <a16:creationId xmlns:a16="http://schemas.microsoft.com/office/drawing/2014/main" id="{8628A72F-2FB2-49C5-86B9-0A62B97799F7}"/>
                </a:ext>
              </a:extLst>
            </p:cNvPr>
            <p:cNvSpPr txBox="1"/>
            <p:nvPr/>
          </p:nvSpPr>
          <p:spPr>
            <a:xfrm>
              <a:off x="8506704" y="1534543"/>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tab</a:t>
              </a:r>
              <a:r>
                <a:rPr lang="pt-PT" sz="1200" dirty="0"/>
                <a:t>, Box 20</a:t>
              </a:r>
            </a:p>
          </p:txBody>
        </p:sp>
        <p:sp>
          <p:nvSpPr>
            <p:cNvPr id="73" name="TextBox 72">
              <a:extLst>
                <a:ext uri="{FF2B5EF4-FFF2-40B4-BE49-F238E27FC236}">
                  <a16:creationId xmlns:a16="http://schemas.microsoft.com/office/drawing/2014/main" id="{306D2EF5-7912-4942-9E47-00B4D51EEFA3}"/>
                </a:ext>
              </a:extLst>
            </p:cNvPr>
            <p:cNvSpPr txBox="1"/>
            <p:nvPr/>
          </p:nvSpPr>
          <p:spPr>
            <a:xfrm>
              <a:off x="8507888" y="1219303"/>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grpSp>
        <p:nvGrpSpPr>
          <p:cNvPr id="10" name="Group 9">
            <a:extLst>
              <a:ext uri="{FF2B5EF4-FFF2-40B4-BE49-F238E27FC236}">
                <a16:creationId xmlns:a16="http://schemas.microsoft.com/office/drawing/2014/main" id="{CE962C1D-72ED-495E-9DB3-8040239BDFA8}"/>
              </a:ext>
            </a:extLst>
          </p:cNvPr>
          <p:cNvGrpSpPr/>
          <p:nvPr/>
        </p:nvGrpSpPr>
        <p:grpSpPr>
          <a:xfrm>
            <a:off x="8506704" y="1651256"/>
            <a:ext cx="2521184" cy="594273"/>
            <a:chOff x="8505518" y="298226"/>
            <a:chExt cx="2521184" cy="594273"/>
          </a:xfrm>
        </p:grpSpPr>
        <p:sp>
          <p:nvSpPr>
            <p:cNvPr id="74" name="TextBox 73">
              <a:extLst>
                <a:ext uri="{FF2B5EF4-FFF2-40B4-BE49-F238E27FC236}">
                  <a16:creationId xmlns:a16="http://schemas.microsoft.com/office/drawing/2014/main" id="{01E14697-616F-48EF-91B3-A9F06F68F30D}"/>
                </a:ext>
              </a:extLst>
            </p:cNvPr>
            <p:cNvSpPr txBox="1"/>
            <p:nvPr/>
          </p:nvSpPr>
          <p:spPr>
            <a:xfrm>
              <a:off x="8505518" y="615500"/>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a:t>
              </a:r>
              <a:r>
                <a:rPr lang="pt-PT" sz="1200" dirty="0" err="1"/>
                <a:t>Actadis</a:t>
              </a:r>
              <a:r>
                <a:rPr lang="pt-PT" sz="1200" dirty="0"/>
                <a:t>  500 </a:t>
              </a:r>
              <a:r>
                <a:rPr lang="pt-PT" sz="1200" dirty="0" err="1"/>
                <a:t>tab</a:t>
              </a:r>
              <a:r>
                <a:rPr lang="pt-PT" sz="1200" dirty="0"/>
                <a:t> </a:t>
              </a:r>
              <a:r>
                <a:rPr lang="pt-PT" sz="1200" dirty="0" err="1"/>
                <a:t>bx</a:t>
              </a:r>
              <a:r>
                <a:rPr lang="pt-PT" sz="1200" dirty="0"/>
                <a:t> 20</a:t>
              </a:r>
            </a:p>
          </p:txBody>
        </p:sp>
        <p:sp>
          <p:nvSpPr>
            <p:cNvPr id="75" name="TextBox 74">
              <a:extLst>
                <a:ext uri="{FF2B5EF4-FFF2-40B4-BE49-F238E27FC236}">
                  <a16:creationId xmlns:a16="http://schemas.microsoft.com/office/drawing/2014/main" id="{DDAD6E9E-752D-4827-9960-0B2E0F1F80BE}"/>
                </a:ext>
              </a:extLst>
            </p:cNvPr>
            <p:cNvSpPr txBox="1"/>
            <p:nvPr/>
          </p:nvSpPr>
          <p:spPr>
            <a:xfrm>
              <a:off x="8506702" y="29822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endParaRPr lang="pt-PT" dirty="0"/>
            </a:p>
          </p:txBody>
        </p:sp>
      </p:grpSp>
      <p:grpSp>
        <p:nvGrpSpPr>
          <p:cNvPr id="8" name="Group 7">
            <a:extLst>
              <a:ext uri="{FF2B5EF4-FFF2-40B4-BE49-F238E27FC236}">
                <a16:creationId xmlns:a16="http://schemas.microsoft.com/office/drawing/2014/main" id="{6BE6F86A-E310-42B0-A929-C558854AE4B0}"/>
              </a:ext>
            </a:extLst>
          </p:cNvPr>
          <p:cNvGrpSpPr/>
          <p:nvPr/>
        </p:nvGrpSpPr>
        <p:grpSpPr>
          <a:xfrm>
            <a:off x="8507888" y="3041862"/>
            <a:ext cx="2520000" cy="593121"/>
            <a:chOff x="8507888" y="2138346"/>
            <a:chExt cx="2520000" cy="593121"/>
          </a:xfrm>
        </p:grpSpPr>
        <p:sp>
          <p:nvSpPr>
            <p:cNvPr id="76" name="TextBox 75">
              <a:extLst>
                <a:ext uri="{FF2B5EF4-FFF2-40B4-BE49-F238E27FC236}">
                  <a16:creationId xmlns:a16="http://schemas.microsoft.com/office/drawing/2014/main" id="{D7C6501F-5AB2-4DDF-AE89-740C43F27527}"/>
                </a:ext>
              </a:extLst>
            </p:cNvPr>
            <p:cNvSpPr txBox="1"/>
            <p:nvPr/>
          </p:nvSpPr>
          <p:spPr>
            <a:xfrm>
              <a:off x="8507888" y="2454468"/>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Cap</a:t>
              </a:r>
              <a:endParaRPr lang="pt-PT" sz="1200" dirty="0"/>
            </a:p>
          </p:txBody>
        </p:sp>
        <p:sp>
          <p:nvSpPr>
            <p:cNvPr id="77" name="TextBox 76">
              <a:extLst>
                <a:ext uri="{FF2B5EF4-FFF2-40B4-BE49-F238E27FC236}">
                  <a16:creationId xmlns:a16="http://schemas.microsoft.com/office/drawing/2014/main" id="{F66EFED5-4670-41DF-9E5C-77B6EBE10F97}"/>
                </a:ext>
              </a:extLst>
            </p:cNvPr>
            <p:cNvSpPr txBox="1"/>
            <p:nvPr/>
          </p:nvSpPr>
          <p:spPr>
            <a:xfrm>
              <a:off x="8507888" y="213834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cxnSp>
        <p:nvCxnSpPr>
          <p:cNvPr id="78" name="Straight Connector 77">
            <a:extLst>
              <a:ext uri="{FF2B5EF4-FFF2-40B4-BE49-F238E27FC236}">
                <a16:creationId xmlns:a16="http://schemas.microsoft.com/office/drawing/2014/main" id="{37473821-EC99-45ED-98CB-40DF5ED7ED1B}"/>
              </a:ext>
            </a:extLst>
          </p:cNvPr>
          <p:cNvCxnSpPr>
            <a:cxnSpLocks/>
            <a:stCxn id="58" idx="3"/>
            <a:endCxn id="64" idx="1"/>
          </p:cNvCxnSpPr>
          <p:nvPr/>
        </p:nvCxnSpPr>
        <p:spPr>
          <a:xfrm>
            <a:off x="7940311" y="5371894"/>
            <a:ext cx="567577" cy="168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8EFF5CD-E82D-4BA8-8EF7-51FD3D04C284}"/>
              </a:ext>
            </a:extLst>
          </p:cNvPr>
          <p:cNvCxnSpPr>
            <a:cxnSpLocks/>
            <a:stCxn id="58" idx="3"/>
            <a:endCxn id="60" idx="1"/>
          </p:cNvCxnSpPr>
          <p:nvPr/>
        </p:nvCxnSpPr>
        <p:spPr>
          <a:xfrm flipV="1">
            <a:off x="7940311" y="4860013"/>
            <a:ext cx="567577" cy="511881"/>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95F3337-28C3-495A-B15D-2587A188A22B}"/>
              </a:ext>
            </a:extLst>
          </p:cNvPr>
          <p:cNvCxnSpPr>
            <a:cxnSpLocks/>
            <a:stCxn id="30" idx="3"/>
            <a:endCxn id="62" idx="1"/>
          </p:cNvCxnSpPr>
          <p:nvPr/>
        </p:nvCxnSpPr>
        <p:spPr>
          <a:xfrm flipV="1">
            <a:off x="7940311" y="4175494"/>
            <a:ext cx="567577" cy="30303"/>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A585F6B8-00D8-4180-9A23-F41E19228272}"/>
              </a:ext>
            </a:extLst>
          </p:cNvPr>
          <p:cNvCxnSpPr>
            <a:cxnSpLocks/>
            <a:stCxn id="66" idx="3"/>
            <a:endCxn id="72" idx="1"/>
          </p:cNvCxnSpPr>
          <p:nvPr/>
        </p:nvCxnSpPr>
        <p:spPr>
          <a:xfrm flipV="1">
            <a:off x="7940311" y="2801316"/>
            <a:ext cx="566393" cy="21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86D7A3B-9DF8-4138-83DC-474DB662D933}"/>
              </a:ext>
            </a:extLst>
          </p:cNvPr>
          <p:cNvCxnSpPr>
            <a:cxnSpLocks/>
            <a:stCxn id="68" idx="3"/>
            <a:endCxn id="76" idx="1"/>
          </p:cNvCxnSpPr>
          <p:nvPr/>
        </p:nvCxnSpPr>
        <p:spPr>
          <a:xfrm flipV="1">
            <a:off x="7940311" y="3496484"/>
            <a:ext cx="567577" cy="21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517E3A6-2A7F-45DA-947F-88124049D8C1}"/>
              </a:ext>
            </a:extLst>
          </p:cNvPr>
          <p:cNvCxnSpPr>
            <a:stCxn id="70" idx="3"/>
            <a:endCxn id="74" idx="1"/>
          </p:cNvCxnSpPr>
          <p:nvPr/>
        </p:nvCxnSpPr>
        <p:spPr>
          <a:xfrm>
            <a:off x="7940311" y="2091932"/>
            <a:ext cx="566393" cy="15098"/>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546F36CB-F165-4DD0-BE0F-B71327687D74}"/>
              </a:ext>
            </a:extLst>
          </p:cNvPr>
          <p:cNvGrpSpPr/>
          <p:nvPr/>
        </p:nvGrpSpPr>
        <p:grpSpPr>
          <a:xfrm>
            <a:off x="8507887" y="5780720"/>
            <a:ext cx="2520001" cy="578116"/>
            <a:chOff x="8506703" y="5780720"/>
            <a:chExt cx="2520001" cy="578116"/>
          </a:xfrm>
        </p:grpSpPr>
        <p:sp>
          <p:nvSpPr>
            <p:cNvPr id="84" name="TextBox 83">
              <a:extLst>
                <a:ext uri="{FF2B5EF4-FFF2-40B4-BE49-F238E27FC236}">
                  <a16:creationId xmlns:a16="http://schemas.microsoft.com/office/drawing/2014/main" id="{02872A27-7285-492D-A778-37E1BEF311E1}"/>
                </a:ext>
              </a:extLst>
            </p:cNvPr>
            <p:cNvSpPr txBox="1"/>
            <p:nvPr/>
          </p:nvSpPr>
          <p:spPr>
            <a:xfrm>
              <a:off x="8506704" y="6081837"/>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Valium</a:t>
              </a:r>
              <a:r>
                <a:rPr lang="pt-PT" sz="1200" dirty="0"/>
                <a:t>® 5, Box 30</a:t>
              </a:r>
            </a:p>
          </p:txBody>
        </p:sp>
        <p:sp>
          <p:nvSpPr>
            <p:cNvPr id="85" name="TextBox 84">
              <a:extLst>
                <a:ext uri="{FF2B5EF4-FFF2-40B4-BE49-F238E27FC236}">
                  <a16:creationId xmlns:a16="http://schemas.microsoft.com/office/drawing/2014/main" id="{DF3E9A1C-4EC7-4445-9F46-D9EECE5005FF}"/>
                </a:ext>
              </a:extLst>
            </p:cNvPr>
            <p:cNvSpPr txBox="1"/>
            <p:nvPr/>
          </p:nvSpPr>
          <p:spPr>
            <a:xfrm>
              <a:off x="8506703" y="5780720"/>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grpSp>
      <p:sp>
        <p:nvSpPr>
          <p:cNvPr id="86" name="TextBox 85">
            <a:extLst>
              <a:ext uri="{FF2B5EF4-FFF2-40B4-BE49-F238E27FC236}">
                <a16:creationId xmlns:a16="http://schemas.microsoft.com/office/drawing/2014/main" id="{7B3249CB-D9FE-464E-8BCB-4FD827C79284}"/>
              </a:ext>
            </a:extLst>
          </p:cNvPr>
          <p:cNvSpPr txBox="1"/>
          <p:nvPr/>
        </p:nvSpPr>
        <p:spPr>
          <a:xfrm>
            <a:off x="5744311" y="6080650"/>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Valium</a:t>
            </a:r>
            <a:r>
              <a:rPr lang="pt-PT" sz="1200" dirty="0"/>
              <a:t>® 5</a:t>
            </a:r>
          </a:p>
        </p:txBody>
      </p:sp>
      <p:sp>
        <p:nvSpPr>
          <p:cNvPr id="87" name="TextBox 86">
            <a:extLst>
              <a:ext uri="{FF2B5EF4-FFF2-40B4-BE49-F238E27FC236}">
                <a16:creationId xmlns:a16="http://schemas.microsoft.com/office/drawing/2014/main" id="{528411E5-0D87-4A57-A011-DD153CB62688}"/>
              </a:ext>
            </a:extLst>
          </p:cNvPr>
          <p:cNvSpPr txBox="1"/>
          <p:nvPr/>
        </p:nvSpPr>
        <p:spPr>
          <a:xfrm>
            <a:off x="5744311" y="5772873"/>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cxnSp>
        <p:nvCxnSpPr>
          <p:cNvPr id="88" name="Straight Arrow Connector 87">
            <a:extLst>
              <a:ext uri="{FF2B5EF4-FFF2-40B4-BE49-F238E27FC236}">
                <a16:creationId xmlns:a16="http://schemas.microsoft.com/office/drawing/2014/main" id="{217A00AC-2C5A-4865-AFD8-667CEC8B9223}"/>
              </a:ext>
            </a:extLst>
          </p:cNvPr>
          <p:cNvCxnSpPr>
            <a:stCxn id="86" idx="3"/>
            <a:endCxn id="84" idx="1"/>
          </p:cNvCxnSpPr>
          <p:nvPr/>
        </p:nvCxnSpPr>
        <p:spPr>
          <a:xfrm>
            <a:off x="7940311" y="6219150"/>
            <a:ext cx="567577" cy="1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Connector: Curved 88">
            <a:extLst>
              <a:ext uri="{FF2B5EF4-FFF2-40B4-BE49-F238E27FC236}">
                <a16:creationId xmlns:a16="http://schemas.microsoft.com/office/drawing/2014/main" id="{51AB4E1A-8A04-4BBB-933E-5644495C9DAC}"/>
              </a:ext>
            </a:extLst>
          </p:cNvPr>
          <p:cNvCxnSpPr/>
          <p:nvPr/>
        </p:nvCxnSpPr>
        <p:spPr>
          <a:xfrm flipV="1">
            <a:off x="11015188" y="5540176"/>
            <a:ext cx="12700" cy="680161"/>
          </a:xfrm>
          <a:prstGeom prst="curvedConnector3">
            <a:avLst>
              <a:gd name="adj1" fmla="val 180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Connector: Curved 89">
            <a:extLst>
              <a:ext uri="{FF2B5EF4-FFF2-40B4-BE49-F238E27FC236}">
                <a16:creationId xmlns:a16="http://schemas.microsoft.com/office/drawing/2014/main" id="{31801981-1A95-4C14-B785-0FAAFA1A5B3D}"/>
              </a:ext>
            </a:extLst>
          </p:cNvPr>
          <p:cNvCxnSpPr/>
          <p:nvPr/>
        </p:nvCxnSpPr>
        <p:spPr>
          <a:xfrm flipV="1">
            <a:off x="11015188" y="4569929"/>
            <a:ext cx="12700" cy="1650408"/>
          </a:xfrm>
          <a:prstGeom prst="curvedConnector3">
            <a:avLst>
              <a:gd name="adj1" fmla="val 180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Folded Corner 11">
            <a:extLst>
              <a:ext uri="{FF2B5EF4-FFF2-40B4-BE49-F238E27FC236}">
                <a16:creationId xmlns:a16="http://schemas.microsoft.com/office/drawing/2014/main" id="{427F27E2-0D6B-45A2-BAF3-E248E2E1142F}"/>
              </a:ext>
            </a:extLst>
          </p:cNvPr>
          <p:cNvSpPr/>
          <p:nvPr/>
        </p:nvSpPr>
        <p:spPr>
          <a:xfrm>
            <a:off x="5376121" y="6696"/>
            <a:ext cx="6331875" cy="6587094"/>
          </a:xfrm>
          <a:prstGeom prst="foldedCorner">
            <a:avLst>
              <a:gd name="adj" fmla="val 48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015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6EE3-495B-48C1-9DEA-B464507F8236}"/>
              </a:ext>
            </a:extLst>
          </p:cNvPr>
          <p:cNvSpPr>
            <a:spLocks noGrp="1"/>
          </p:cNvSpPr>
          <p:nvPr>
            <p:ph type="title"/>
          </p:nvPr>
        </p:nvSpPr>
        <p:spPr/>
        <p:txBody>
          <a:bodyPr/>
          <a:lstStyle/>
          <a:p>
            <a:r>
              <a:rPr lang="en-US" dirty="0"/>
              <a:t>User rendering is not in scope</a:t>
            </a:r>
            <a:endParaRPr lang="en-GB" dirty="0"/>
          </a:p>
        </p:txBody>
      </p:sp>
      <p:sp>
        <p:nvSpPr>
          <p:cNvPr id="3" name="Content Placeholder 2">
            <a:extLst>
              <a:ext uri="{FF2B5EF4-FFF2-40B4-BE49-F238E27FC236}">
                <a16:creationId xmlns:a16="http://schemas.microsoft.com/office/drawing/2014/main" id="{A62E4BBC-1685-4101-BC02-42A7CF639DE7}"/>
              </a:ext>
            </a:extLst>
          </p:cNvPr>
          <p:cNvSpPr>
            <a:spLocks noGrp="1"/>
          </p:cNvSpPr>
          <p:nvPr>
            <p:ph idx="1"/>
          </p:nvPr>
        </p:nvSpPr>
        <p:spPr/>
        <p:txBody>
          <a:bodyPr/>
          <a:lstStyle/>
          <a:p>
            <a:r>
              <a:rPr lang="en-US" dirty="0"/>
              <a:t>Once the information is obtained in a standard format, it can be used in any format that is convenient</a:t>
            </a:r>
            <a:endParaRPr lang="en-GB" dirty="0"/>
          </a:p>
        </p:txBody>
      </p:sp>
      <p:graphicFrame>
        <p:nvGraphicFramePr>
          <p:cNvPr id="4" name="Table 3">
            <a:extLst>
              <a:ext uri="{FF2B5EF4-FFF2-40B4-BE49-F238E27FC236}">
                <a16:creationId xmlns:a16="http://schemas.microsoft.com/office/drawing/2014/main" id="{17B9465A-2367-4198-8982-7A8BFAC67CCA}"/>
              </a:ext>
            </a:extLst>
          </p:cNvPr>
          <p:cNvGraphicFramePr>
            <a:graphicFrameLocks noGrp="1"/>
          </p:cNvGraphicFramePr>
          <p:nvPr>
            <p:extLst>
              <p:ext uri="{D42A27DB-BD31-4B8C-83A1-F6EECF244321}">
                <p14:modId xmlns:p14="http://schemas.microsoft.com/office/powerpoint/2010/main" val="3407906994"/>
              </p:ext>
            </p:extLst>
          </p:nvPr>
        </p:nvGraphicFramePr>
        <p:xfrm>
          <a:off x="730624" y="3615266"/>
          <a:ext cx="5405717" cy="2524760"/>
        </p:xfrm>
        <a:graphic>
          <a:graphicData uri="http://schemas.openxmlformats.org/drawingml/2006/table">
            <a:tbl>
              <a:tblPr lastRow="1" bandRow="1">
                <a:tableStyleId>{F5AB1C69-6EDB-4FF4-983F-18BD219EF322}</a:tableStyleId>
              </a:tblPr>
              <a:tblGrid>
                <a:gridCol w="3693458">
                  <a:extLst>
                    <a:ext uri="{9D8B030D-6E8A-4147-A177-3AD203B41FA5}">
                      <a16:colId xmlns:a16="http://schemas.microsoft.com/office/drawing/2014/main" val="3810178122"/>
                    </a:ext>
                  </a:extLst>
                </a:gridCol>
                <a:gridCol w="860612">
                  <a:extLst>
                    <a:ext uri="{9D8B030D-6E8A-4147-A177-3AD203B41FA5}">
                      <a16:colId xmlns:a16="http://schemas.microsoft.com/office/drawing/2014/main" val="2479791241"/>
                    </a:ext>
                  </a:extLst>
                </a:gridCol>
                <a:gridCol w="851647">
                  <a:extLst>
                    <a:ext uri="{9D8B030D-6E8A-4147-A177-3AD203B41FA5}">
                      <a16:colId xmlns:a16="http://schemas.microsoft.com/office/drawing/2014/main" val="2416325672"/>
                    </a:ext>
                  </a:extLst>
                </a:gridCol>
              </a:tblGrid>
              <a:tr h="370840">
                <a:tc>
                  <a:txBody>
                    <a:bodyPr/>
                    <a:lstStyle/>
                    <a:p>
                      <a:r>
                        <a:rPr lang="en-US" sz="1600" b="1" dirty="0"/>
                        <a:t>Pharmaceutical Product Name</a:t>
                      </a:r>
                      <a:endParaRPr lang="en-GB" sz="1600" b="1" dirty="0"/>
                    </a:p>
                  </a:txBody>
                  <a:tcPr/>
                </a:tc>
                <a:tc>
                  <a:txBody>
                    <a:bodyPr/>
                    <a:lstStyle/>
                    <a:p>
                      <a:r>
                        <a:rPr lang="en-US" sz="1800" b="1" dirty="0"/>
                        <a:t>Code</a:t>
                      </a:r>
                      <a:endParaRPr lang="en-GB" sz="1800" b="1" dirty="0"/>
                    </a:p>
                  </a:txBody>
                  <a:tcPr/>
                </a:tc>
                <a:tc>
                  <a:txBody>
                    <a:bodyPr/>
                    <a:lstStyle/>
                    <a:p>
                      <a:r>
                        <a:rPr lang="en-US" sz="1800" b="1" dirty="0"/>
                        <a:t>Form</a:t>
                      </a:r>
                      <a:endParaRPr lang="en-GB" sz="1800" b="1" dirty="0"/>
                    </a:p>
                  </a:txBody>
                  <a:tcPr/>
                </a:tc>
                <a:extLst>
                  <a:ext uri="{0D108BD9-81ED-4DB2-BD59-A6C34878D82A}">
                    <a16:rowId xmlns:a16="http://schemas.microsoft.com/office/drawing/2014/main" val="1252413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400" dirty="0"/>
                        <a:t>Paracetamol 500 mg Tablets</a:t>
                      </a:r>
                    </a:p>
                  </a:txBody>
                  <a:tcPr/>
                </a:tc>
                <a:tc>
                  <a:txBody>
                    <a:bodyPr/>
                    <a:lstStyle/>
                    <a:p>
                      <a:r>
                        <a:rPr lang="en-US" sz="1600" dirty="0"/>
                        <a:t>PhP001</a:t>
                      </a:r>
                      <a:endParaRPr lang="en-GB" sz="1600" dirty="0"/>
                    </a:p>
                  </a:txBody>
                  <a:tcPr/>
                </a:tc>
                <a:tc>
                  <a:txBody>
                    <a:bodyPr/>
                    <a:lstStyle/>
                    <a:p>
                      <a:r>
                        <a:rPr lang="en-US" sz="1600" dirty="0"/>
                        <a:t>Tablet</a:t>
                      </a:r>
                      <a:endParaRPr lang="en-GB" sz="1600" dirty="0"/>
                    </a:p>
                  </a:txBody>
                  <a:tcPr/>
                </a:tc>
                <a:extLst>
                  <a:ext uri="{0D108BD9-81ED-4DB2-BD59-A6C34878D82A}">
                    <a16:rowId xmlns:a16="http://schemas.microsoft.com/office/drawing/2014/main" val="6933794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400" dirty="0"/>
                        <a:t>Paracetamol 500 mg Tablets</a:t>
                      </a:r>
                    </a:p>
                  </a:txBody>
                  <a:tcPr/>
                </a:tc>
                <a:tc>
                  <a:txBody>
                    <a:bodyPr/>
                    <a:lstStyle/>
                    <a:p>
                      <a:r>
                        <a:rPr lang="en-US" sz="1600" dirty="0"/>
                        <a:t>PhP001</a:t>
                      </a:r>
                      <a:endParaRPr lang="en-GB" sz="1600" dirty="0"/>
                    </a:p>
                  </a:txBody>
                  <a:tcPr/>
                </a:tc>
                <a:tc>
                  <a:txBody>
                    <a:bodyPr/>
                    <a:lstStyle/>
                    <a:p>
                      <a:r>
                        <a:rPr lang="en-US" sz="1600" dirty="0"/>
                        <a:t>Tablet</a:t>
                      </a:r>
                      <a:endParaRPr lang="en-GB" sz="1600" dirty="0"/>
                    </a:p>
                  </a:txBody>
                  <a:tcPr/>
                </a:tc>
                <a:extLst>
                  <a:ext uri="{0D108BD9-81ED-4DB2-BD59-A6C34878D82A}">
                    <a16:rowId xmlns:a16="http://schemas.microsoft.com/office/drawing/2014/main" val="4189728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400" dirty="0"/>
                        <a:t>Paracetamol 500 mg </a:t>
                      </a:r>
                      <a:r>
                        <a:rPr lang="en-US" sz="1400" dirty="0"/>
                        <a:t>Capsules</a:t>
                      </a:r>
                      <a:endParaRPr lang="pt-PT" sz="1400" dirty="0"/>
                    </a:p>
                  </a:txBody>
                  <a:tcPr/>
                </a:tc>
                <a:tc>
                  <a:txBody>
                    <a:bodyPr/>
                    <a:lstStyle/>
                    <a:p>
                      <a:r>
                        <a:rPr lang="en-US" sz="1600" dirty="0"/>
                        <a:t>PhP002</a:t>
                      </a:r>
                      <a:endParaRPr lang="en-GB" sz="1600" dirty="0"/>
                    </a:p>
                  </a:txBody>
                  <a:tcPr/>
                </a:tc>
                <a:tc>
                  <a:txBody>
                    <a:bodyPr/>
                    <a:lstStyle/>
                    <a:p>
                      <a:r>
                        <a:rPr lang="en-US" sz="1600" dirty="0"/>
                        <a:t>Capsule</a:t>
                      </a:r>
                      <a:endParaRPr lang="en-GB" sz="1600" dirty="0"/>
                    </a:p>
                  </a:txBody>
                  <a:tcPr/>
                </a:tc>
                <a:extLst>
                  <a:ext uri="{0D108BD9-81ED-4DB2-BD59-A6C34878D82A}">
                    <a16:rowId xmlns:a16="http://schemas.microsoft.com/office/drawing/2014/main" val="4137562223"/>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400" dirty="0"/>
                        <a:t>Paracetamol 1000 mg + Codeine 30 mg </a:t>
                      </a:r>
                      <a:r>
                        <a:rPr lang="en-US" sz="1400" dirty="0"/>
                        <a:t>Capsules</a:t>
                      </a:r>
                      <a:endParaRPr lang="pt-PT" sz="1400" dirty="0"/>
                    </a:p>
                  </a:txBody>
                  <a:tcPr/>
                </a:tc>
                <a:tc>
                  <a:txBody>
                    <a:bodyPr/>
                    <a:lstStyle/>
                    <a:p>
                      <a:r>
                        <a:rPr lang="en-US" sz="1600" dirty="0"/>
                        <a:t>PhP003</a:t>
                      </a:r>
                      <a:endParaRPr lang="en-GB" sz="1600" dirty="0"/>
                    </a:p>
                  </a:txBody>
                  <a:tcPr/>
                </a:tc>
                <a:tc>
                  <a:txBody>
                    <a:bodyPr/>
                    <a:lstStyle/>
                    <a:p>
                      <a:r>
                        <a:rPr lang="en-US" sz="1600" dirty="0"/>
                        <a:t>Capsule</a:t>
                      </a:r>
                      <a:endParaRPr lang="en-GB" sz="1600" dirty="0"/>
                    </a:p>
                  </a:txBody>
                  <a:tcPr/>
                </a:tc>
                <a:extLst>
                  <a:ext uri="{0D108BD9-81ED-4DB2-BD59-A6C34878D82A}">
                    <a16:rowId xmlns:a16="http://schemas.microsoft.com/office/drawing/2014/main" val="160138766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400" dirty="0"/>
                        <a:t>Paracetamol 1000 mg + Codeine 60 mg </a:t>
                      </a:r>
                      <a:r>
                        <a:rPr lang="en-US" sz="1400" dirty="0"/>
                        <a:t>Capsules</a:t>
                      </a:r>
                      <a:endParaRPr lang="pt-PT" sz="1400" dirty="0"/>
                    </a:p>
                  </a:txBody>
                  <a:tcPr/>
                </a:tc>
                <a:tc>
                  <a:txBody>
                    <a:bodyPr/>
                    <a:lstStyle/>
                    <a:p>
                      <a:r>
                        <a:rPr lang="en-US" sz="1600" dirty="0"/>
                        <a:t>PhP004</a:t>
                      </a:r>
                      <a:endParaRPr lang="en-GB" sz="1600" dirty="0"/>
                    </a:p>
                  </a:txBody>
                  <a:tcPr/>
                </a:tc>
                <a:tc>
                  <a:txBody>
                    <a:bodyPr/>
                    <a:lstStyle/>
                    <a:p>
                      <a:r>
                        <a:rPr lang="en-US" sz="1600" dirty="0"/>
                        <a:t>Tablet</a:t>
                      </a:r>
                      <a:endParaRPr lang="en-GB" sz="1600" dirty="0"/>
                    </a:p>
                  </a:txBody>
                  <a:tcPr/>
                </a:tc>
                <a:extLst>
                  <a:ext uri="{0D108BD9-81ED-4DB2-BD59-A6C34878D82A}">
                    <a16:rowId xmlns:a16="http://schemas.microsoft.com/office/drawing/2014/main" val="1052215518"/>
                  </a:ext>
                </a:extLst>
              </a:tr>
              <a:tr h="370840">
                <a:tc gridSpan="3">
                  <a:txBody>
                    <a:bodyPr/>
                    <a:lstStyle/>
                    <a:p>
                      <a:r>
                        <a:rPr lang="en-US" dirty="0"/>
                        <a:t>From Pharmaceutical Products</a:t>
                      </a:r>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148793494"/>
                  </a:ext>
                </a:extLst>
              </a:tr>
            </a:tbl>
          </a:graphicData>
        </a:graphic>
      </p:graphicFrame>
      <p:graphicFrame>
        <p:nvGraphicFramePr>
          <p:cNvPr id="5" name="Table 4">
            <a:extLst>
              <a:ext uri="{FF2B5EF4-FFF2-40B4-BE49-F238E27FC236}">
                <a16:creationId xmlns:a16="http://schemas.microsoft.com/office/drawing/2014/main" id="{F58329D5-5CA9-439D-9C9B-250AAB042A1D}"/>
              </a:ext>
            </a:extLst>
          </p:cNvPr>
          <p:cNvGraphicFramePr>
            <a:graphicFrameLocks noGrp="1"/>
          </p:cNvGraphicFramePr>
          <p:nvPr>
            <p:extLst>
              <p:ext uri="{D42A27DB-BD31-4B8C-83A1-F6EECF244321}">
                <p14:modId xmlns:p14="http://schemas.microsoft.com/office/powerpoint/2010/main" val="65009637"/>
              </p:ext>
            </p:extLst>
          </p:nvPr>
        </p:nvGraphicFramePr>
        <p:xfrm>
          <a:off x="6136341" y="3615266"/>
          <a:ext cx="4616824" cy="2524760"/>
        </p:xfrm>
        <a:graphic>
          <a:graphicData uri="http://schemas.openxmlformats.org/drawingml/2006/table">
            <a:tbl>
              <a:tblPr lastRow="1" bandRow="1">
                <a:tableStyleId>{93296810-A885-4BE3-A3E7-6D5BEEA58F35}</a:tableStyleId>
              </a:tblPr>
              <a:tblGrid>
                <a:gridCol w="2895600">
                  <a:extLst>
                    <a:ext uri="{9D8B030D-6E8A-4147-A177-3AD203B41FA5}">
                      <a16:colId xmlns:a16="http://schemas.microsoft.com/office/drawing/2014/main" val="1405929460"/>
                    </a:ext>
                  </a:extLst>
                </a:gridCol>
                <a:gridCol w="717177">
                  <a:extLst>
                    <a:ext uri="{9D8B030D-6E8A-4147-A177-3AD203B41FA5}">
                      <a16:colId xmlns:a16="http://schemas.microsoft.com/office/drawing/2014/main" val="4067145735"/>
                    </a:ext>
                  </a:extLst>
                </a:gridCol>
                <a:gridCol w="1004047">
                  <a:extLst>
                    <a:ext uri="{9D8B030D-6E8A-4147-A177-3AD203B41FA5}">
                      <a16:colId xmlns:a16="http://schemas.microsoft.com/office/drawing/2014/main" val="2928341391"/>
                    </a:ext>
                  </a:extLst>
                </a:gridCol>
              </a:tblGrid>
              <a:tr h="370840">
                <a:tc>
                  <a:txBody>
                    <a:bodyPr/>
                    <a:lstStyle/>
                    <a:p>
                      <a:r>
                        <a:rPr lang="en-US" sz="1600" b="1" dirty="0"/>
                        <a:t>Brand</a:t>
                      </a:r>
                      <a:endParaRPr lang="en-GB" sz="1600" b="1" dirty="0"/>
                    </a:p>
                  </a:txBody>
                  <a:tcPr/>
                </a:tc>
                <a:tc>
                  <a:txBody>
                    <a:bodyPr/>
                    <a:lstStyle/>
                    <a:p>
                      <a:r>
                        <a:rPr lang="en-US" sz="1600" b="1" dirty="0"/>
                        <a:t>Code</a:t>
                      </a:r>
                      <a:endParaRPr lang="en-GB" sz="1600" b="1" dirty="0"/>
                    </a:p>
                  </a:txBody>
                  <a:tcPr/>
                </a:tc>
                <a:tc>
                  <a:txBody>
                    <a:bodyPr/>
                    <a:lstStyle/>
                    <a:p>
                      <a:pPr algn="ctr"/>
                      <a:r>
                        <a:rPr lang="en-US" sz="1600" b="1" dirty="0"/>
                        <a:t>Available</a:t>
                      </a:r>
                      <a:endParaRPr lang="en-GB" sz="1600" b="1" dirty="0"/>
                    </a:p>
                  </a:txBody>
                  <a:tcPr/>
                </a:tc>
                <a:extLst>
                  <a:ext uri="{0D108BD9-81ED-4DB2-BD59-A6C34878D82A}">
                    <a16:rowId xmlns:a16="http://schemas.microsoft.com/office/drawing/2014/main" val="3163290368"/>
                  </a:ext>
                </a:extLst>
              </a:tr>
              <a:tr h="370840">
                <a:tc>
                  <a:txBody>
                    <a:bodyPr/>
                    <a:lstStyle/>
                    <a:p>
                      <a:r>
                        <a:rPr lang="pt-PT" sz="1600" b="1" dirty="0"/>
                        <a:t>Paracetamol </a:t>
                      </a:r>
                      <a:r>
                        <a:rPr lang="pt-PT" sz="1600" b="1" dirty="0" err="1"/>
                        <a:t>Actadis</a:t>
                      </a:r>
                      <a:r>
                        <a:rPr lang="pt-PT" sz="1600" b="1" dirty="0"/>
                        <a:t> </a:t>
                      </a:r>
                      <a:endParaRPr lang="en-GB" sz="1600" b="1" dirty="0"/>
                    </a:p>
                  </a:txBody>
                  <a:tcPr/>
                </a:tc>
                <a:tc>
                  <a:txBody>
                    <a:bodyPr/>
                    <a:lstStyle/>
                    <a:p>
                      <a:r>
                        <a:rPr lang="en-US" sz="1400" dirty="0"/>
                        <a:t>MP001</a:t>
                      </a:r>
                      <a:endParaRPr lang="en-GB" sz="1400" dirty="0"/>
                    </a:p>
                  </a:txBody>
                  <a:tcPr/>
                </a:tc>
                <a:tc>
                  <a:txBody>
                    <a:bodyPr/>
                    <a:lstStyle/>
                    <a:p>
                      <a:pPr algn="ctr"/>
                      <a:r>
                        <a:rPr lang="en-US" sz="1600" dirty="0"/>
                        <a:t>N</a:t>
                      </a:r>
                      <a:endParaRPr lang="en-GB" sz="1600" dirty="0"/>
                    </a:p>
                  </a:txBody>
                  <a:tcPr/>
                </a:tc>
                <a:extLst>
                  <a:ext uri="{0D108BD9-81ED-4DB2-BD59-A6C34878D82A}">
                    <a16:rowId xmlns:a16="http://schemas.microsoft.com/office/drawing/2014/main" val="18987206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b="1" dirty="0"/>
                        <a:t>Ben-U-</a:t>
                      </a:r>
                      <a:r>
                        <a:rPr lang="pt-PT" sz="1600" b="1" dirty="0" err="1"/>
                        <a:t>Ron</a:t>
                      </a:r>
                      <a:r>
                        <a:rPr lang="pt-PT" sz="1600" b="1" dirty="0"/>
                        <a:t>  500 </a:t>
                      </a:r>
                      <a:r>
                        <a:rPr lang="pt-PT" sz="1600" b="1" dirty="0" err="1"/>
                        <a:t>Cpr</a:t>
                      </a:r>
                      <a:endParaRPr lang="pt-PT" sz="1600" b="1" dirty="0"/>
                    </a:p>
                  </a:txBody>
                  <a:tcPr/>
                </a:tc>
                <a:tc>
                  <a:txBody>
                    <a:bodyPr/>
                    <a:lstStyle/>
                    <a:p>
                      <a:r>
                        <a:rPr lang="en-US" sz="1400" dirty="0"/>
                        <a:t>MP002</a:t>
                      </a:r>
                      <a:endParaRPr lang="en-GB" sz="1400" dirty="0"/>
                    </a:p>
                  </a:txBody>
                  <a:tcPr/>
                </a:tc>
                <a:tc>
                  <a:txBody>
                    <a:bodyPr/>
                    <a:lstStyle/>
                    <a:p>
                      <a:pPr algn="ctr"/>
                      <a:r>
                        <a:rPr lang="en-US" sz="1600" dirty="0"/>
                        <a:t>Y</a:t>
                      </a:r>
                      <a:endParaRPr lang="en-GB" sz="1600" dirty="0"/>
                    </a:p>
                  </a:txBody>
                  <a:tcPr/>
                </a:tc>
                <a:extLst>
                  <a:ext uri="{0D108BD9-81ED-4DB2-BD59-A6C34878D82A}">
                    <a16:rowId xmlns:a16="http://schemas.microsoft.com/office/drawing/2014/main" val="3976702842"/>
                  </a:ext>
                </a:extLst>
              </a:tr>
              <a:tr h="370840">
                <a:tc>
                  <a:txBody>
                    <a:bodyPr/>
                    <a:lstStyle/>
                    <a:p>
                      <a:r>
                        <a:rPr lang="pt-PT" sz="1600" b="1" dirty="0"/>
                        <a:t>Ben-U-</a:t>
                      </a:r>
                      <a:r>
                        <a:rPr lang="pt-PT" sz="1600" b="1" dirty="0" err="1"/>
                        <a:t>Ron</a:t>
                      </a:r>
                      <a:r>
                        <a:rPr lang="pt-PT" sz="1600" b="1" dirty="0"/>
                        <a:t>  500 </a:t>
                      </a:r>
                      <a:r>
                        <a:rPr lang="pt-PT" sz="1600" b="1" dirty="0" err="1"/>
                        <a:t>Caps</a:t>
                      </a:r>
                      <a:endParaRPr lang="en-GB" sz="1600" b="1" dirty="0"/>
                    </a:p>
                  </a:txBody>
                  <a:tcPr/>
                </a:tc>
                <a:tc>
                  <a:txBody>
                    <a:bodyPr/>
                    <a:lstStyle/>
                    <a:p>
                      <a:r>
                        <a:rPr lang="en-US" sz="1400" dirty="0"/>
                        <a:t>MP003</a:t>
                      </a:r>
                      <a:endParaRPr lang="en-GB" sz="1400" dirty="0"/>
                    </a:p>
                  </a:txBody>
                  <a:tcPr/>
                </a:tc>
                <a:tc>
                  <a:txBody>
                    <a:bodyPr/>
                    <a:lstStyle/>
                    <a:p>
                      <a:pPr algn="ctr"/>
                      <a:r>
                        <a:rPr lang="en-US" sz="1600" dirty="0"/>
                        <a:t>Y</a:t>
                      </a:r>
                      <a:endParaRPr lang="en-GB" sz="1600" dirty="0"/>
                    </a:p>
                  </a:txBody>
                  <a:tcPr/>
                </a:tc>
                <a:extLst>
                  <a:ext uri="{0D108BD9-81ED-4DB2-BD59-A6C34878D82A}">
                    <a16:rowId xmlns:a16="http://schemas.microsoft.com/office/drawing/2014/main" val="2902614837"/>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b="1" dirty="0" err="1"/>
                        <a:t>Dol</a:t>
                      </a:r>
                      <a:r>
                        <a:rPr lang="pt-PT" sz="1600" b="1" dirty="0"/>
                        <a:t>-u-</a:t>
                      </a:r>
                      <a:r>
                        <a:rPr lang="pt-PT" sz="1600" b="1" dirty="0" err="1"/>
                        <a:t>ron</a:t>
                      </a:r>
                      <a:r>
                        <a:rPr lang="pt-PT" sz="1600" b="1" dirty="0"/>
                        <a:t> 500/30 </a:t>
                      </a:r>
                      <a:r>
                        <a:rPr lang="pt-PT" sz="1600" b="1" dirty="0" err="1"/>
                        <a:t>Cap</a:t>
                      </a:r>
                      <a:endParaRPr lang="pt-PT" sz="1600" b="1" dirty="0"/>
                    </a:p>
                  </a:txBody>
                  <a:tcPr/>
                </a:tc>
                <a:tc>
                  <a:txBody>
                    <a:bodyPr/>
                    <a:lstStyle/>
                    <a:p>
                      <a:r>
                        <a:rPr lang="en-US" sz="1400" dirty="0"/>
                        <a:t>MP004</a:t>
                      </a:r>
                      <a:endParaRPr lang="en-GB" sz="1400" dirty="0"/>
                    </a:p>
                  </a:txBody>
                  <a:tcPr/>
                </a:tc>
                <a:tc>
                  <a:txBody>
                    <a:bodyPr/>
                    <a:lstStyle/>
                    <a:p>
                      <a:pPr algn="ctr"/>
                      <a:r>
                        <a:rPr lang="en-US" sz="1600" dirty="0"/>
                        <a:t>Y</a:t>
                      </a:r>
                      <a:endParaRPr lang="en-GB" sz="1600" dirty="0"/>
                    </a:p>
                  </a:txBody>
                  <a:tcPr/>
                </a:tc>
                <a:extLst>
                  <a:ext uri="{0D108BD9-81ED-4DB2-BD59-A6C34878D82A}">
                    <a16:rowId xmlns:a16="http://schemas.microsoft.com/office/drawing/2014/main" val="1833200538"/>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600" b="1" dirty="0" err="1"/>
                        <a:t>Dol</a:t>
                      </a:r>
                      <a:r>
                        <a:rPr lang="pt-PT" sz="1600" b="1" dirty="0"/>
                        <a:t>-u-</a:t>
                      </a:r>
                      <a:r>
                        <a:rPr lang="pt-PT" sz="1600" b="1" dirty="0" err="1"/>
                        <a:t>ron</a:t>
                      </a:r>
                      <a:r>
                        <a:rPr lang="pt-PT" sz="1600" b="1" dirty="0"/>
                        <a:t> Forte® 1000/60 </a:t>
                      </a:r>
                      <a:r>
                        <a:rPr lang="pt-PT" sz="1600" b="1" dirty="0" err="1"/>
                        <a:t>Tab</a:t>
                      </a:r>
                      <a:endParaRPr lang="pt-PT" sz="1600" b="1" dirty="0"/>
                    </a:p>
                  </a:txBody>
                  <a:tcPr/>
                </a:tc>
                <a:tc>
                  <a:txBody>
                    <a:bodyPr/>
                    <a:lstStyle/>
                    <a:p>
                      <a:r>
                        <a:rPr lang="en-US" sz="1400" dirty="0"/>
                        <a:t>MP005</a:t>
                      </a:r>
                      <a:endParaRPr lang="en-GB" sz="1400" dirty="0"/>
                    </a:p>
                  </a:txBody>
                  <a:tcPr/>
                </a:tc>
                <a:tc>
                  <a:txBody>
                    <a:bodyPr/>
                    <a:lstStyle/>
                    <a:p>
                      <a:pPr algn="ctr"/>
                      <a:r>
                        <a:rPr lang="en-US" sz="1600" dirty="0"/>
                        <a:t>Y</a:t>
                      </a:r>
                      <a:endParaRPr lang="en-GB" sz="1600" dirty="0"/>
                    </a:p>
                  </a:txBody>
                  <a:tcPr/>
                </a:tc>
                <a:extLst>
                  <a:ext uri="{0D108BD9-81ED-4DB2-BD59-A6C34878D82A}">
                    <a16:rowId xmlns:a16="http://schemas.microsoft.com/office/drawing/2014/main" val="1933169240"/>
                  </a:ext>
                </a:extLst>
              </a:tr>
              <a:tr h="370840">
                <a:tc gridSpan="3">
                  <a:txBody>
                    <a:bodyPr/>
                    <a:lstStyle/>
                    <a:p>
                      <a:r>
                        <a:rPr lang="en-US" dirty="0"/>
                        <a:t>From Medicinal Products</a:t>
                      </a: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79904393"/>
                  </a:ext>
                </a:extLst>
              </a:tr>
            </a:tbl>
          </a:graphicData>
        </a:graphic>
      </p:graphicFrame>
      <p:graphicFrame>
        <p:nvGraphicFramePr>
          <p:cNvPr id="6" name="Table 5">
            <a:extLst>
              <a:ext uri="{FF2B5EF4-FFF2-40B4-BE49-F238E27FC236}">
                <a16:creationId xmlns:a16="http://schemas.microsoft.com/office/drawing/2014/main" id="{551C12CE-8946-4AE2-A7FF-E32D07E5E2F5}"/>
              </a:ext>
            </a:extLst>
          </p:cNvPr>
          <p:cNvGraphicFramePr>
            <a:graphicFrameLocks noGrp="1"/>
          </p:cNvGraphicFramePr>
          <p:nvPr>
            <p:extLst>
              <p:ext uri="{D42A27DB-BD31-4B8C-83A1-F6EECF244321}">
                <p14:modId xmlns:p14="http://schemas.microsoft.com/office/powerpoint/2010/main" val="2227422043"/>
              </p:ext>
            </p:extLst>
          </p:nvPr>
        </p:nvGraphicFramePr>
        <p:xfrm>
          <a:off x="730624" y="3211855"/>
          <a:ext cx="10022541" cy="370840"/>
        </p:xfrm>
        <a:graphic>
          <a:graphicData uri="http://schemas.openxmlformats.org/drawingml/2006/table">
            <a:tbl>
              <a:tblPr firstRow="1" bandRow="1">
                <a:tableStyleId>{F5AB1C69-6EDB-4FF4-983F-18BD219EF322}</a:tableStyleId>
              </a:tblPr>
              <a:tblGrid>
                <a:gridCol w="10022541">
                  <a:extLst>
                    <a:ext uri="{9D8B030D-6E8A-4147-A177-3AD203B41FA5}">
                      <a16:colId xmlns:a16="http://schemas.microsoft.com/office/drawing/2014/main" val="3810178122"/>
                    </a:ext>
                  </a:extLst>
                </a:gridCol>
              </a:tblGrid>
              <a:tr h="370840">
                <a:tc>
                  <a:txBody>
                    <a:bodyPr/>
                    <a:lstStyle/>
                    <a:p>
                      <a:r>
                        <a:rPr lang="en-US" dirty="0"/>
                        <a:t>Medication for prescribing</a:t>
                      </a:r>
                      <a:endParaRPr lang="en-GB" dirty="0"/>
                    </a:p>
                  </a:txBody>
                  <a:tcPr/>
                </a:tc>
                <a:extLst>
                  <a:ext uri="{0D108BD9-81ED-4DB2-BD59-A6C34878D82A}">
                    <a16:rowId xmlns:a16="http://schemas.microsoft.com/office/drawing/2014/main" val="125241350"/>
                  </a:ext>
                </a:extLst>
              </a:tr>
            </a:tbl>
          </a:graphicData>
        </a:graphic>
      </p:graphicFrame>
    </p:spTree>
    <p:extLst>
      <p:ext uri="{BB962C8B-B14F-4D97-AF65-F5344CB8AC3E}">
        <p14:creationId xmlns:p14="http://schemas.microsoft.com/office/powerpoint/2010/main" val="109518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C610E-9C35-48AE-8984-C569433301B6}"/>
              </a:ext>
            </a:extLst>
          </p:cNvPr>
          <p:cNvSpPr>
            <a:spLocks noGrp="1"/>
          </p:cNvSpPr>
          <p:nvPr>
            <p:ph type="title"/>
          </p:nvPr>
        </p:nvSpPr>
        <p:spPr/>
        <p:txBody>
          <a:bodyPr/>
          <a:lstStyle/>
          <a:p>
            <a:r>
              <a:rPr lang="en-US" dirty="0"/>
              <a:t>For devices</a:t>
            </a:r>
            <a:endParaRPr lang="en-GB" dirty="0"/>
          </a:p>
        </p:txBody>
      </p:sp>
      <p:sp>
        <p:nvSpPr>
          <p:cNvPr id="3" name="Content Placeholder 2">
            <a:extLst>
              <a:ext uri="{FF2B5EF4-FFF2-40B4-BE49-F238E27FC236}">
                <a16:creationId xmlns:a16="http://schemas.microsoft.com/office/drawing/2014/main" id="{BA127AB4-53E5-410B-BBAE-2CAF85EAF6A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5129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9164-59BA-4634-9A0E-7EAB494A83FC}"/>
              </a:ext>
            </a:extLst>
          </p:cNvPr>
          <p:cNvSpPr>
            <a:spLocks noGrp="1"/>
          </p:cNvSpPr>
          <p:nvPr>
            <p:ph type="title"/>
          </p:nvPr>
        </p:nvSpPr>
        <p:spPr/>
        <p:txBody>
          <a:bodyPr/>
          <a:lstStyle/>
          <a:p>
            <a:r>
              <a:rPr lang="en-US" dirty="0"/>
              <a:t>Scope of this effort</a:t>
            </a:r>
            <a:endParaRPr lang="en-GB" dirty="0"/>
          </a:p>
        </p:txBody>
      </p:sp>
      <p:sp>
        <p:nvSpPr>
          <p:cNvPr id="3" name="Content Placeholder 2">
            <a:extLst>
              <a:ext uri="{FF2B5EF4-FFF2-40B4-BE49-F238E27FC236}">
                <a16:creationId xmlns:a16="http://schemas.microsoft.com/office/drawing/2014/main" id="{408D4DE4-57A4-4516-9515-7810B1B85D5B}"/>
              </a:ext>
            </a:extLst>
          </p:cNvPr>
          <p:cNvSpPr>
            <a:spLocks noGrp="1"/>
          </p:cNvSpPr>
          <p:nvPr>
            <p:ph idx="1"/>
          </p:nvPr>
        </p:nvSpPr>
        <p:spPr/>
        <p:txBody>
          <a:bodyPr/>
          <a:lstStyle/>
          <a:p>
            <a:r>
              <a:rPr lang="en-US" dirty="0"/>
              <a:t>Implement some catalog requirements using existing / draft resources</a:t>
            </a:r>
          </a:p>
          <a:p>
            <a:r>
              <a:rPr lang="en-US" dirty="0"/>
              <a:t>Uncover gaps to decide approach: </a:t>
            </a:r>
          </a:p>
          <a:p>
            <a:pPr lvl="1"/>
            <a:r>
              <a:rPr lang="en-US" dirty="0"/>
              <a:t>Which resources to use</a:t>
            </a:r>
          </a:p>
          <a:p>
            <a:pPr lvl="1"/>
            <a:r>
              <a:rPr lang="en-US" dirty="0"/>
              <a:t>Additional elements missing – for starting discussions</a:t>
            </a:r>
            <a:endParaRPr lang="en-GB" dirty="0"/>
          </a:p>
        </p:txBody>
      </p:sp>
    </p:spTree>
    <p:extLst>
      <p:ext uri="{BB962C8B-B14F-4D97-AF65-F5344CB8AC3E}">
        <p14:creationId xmlns:p14="http://schemas.microsoft.com/office/powerpoint/2010/main" val="992490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C610E-9C35-48AE-8984-C569433301B6}"/>
              </a:ext>
            </a:extLst>
          </p:cNvPr>
          <p:cNvSpPr>
            <a:spLocks noGrp="1"/>
          </p:cNvSpPr>
          <p:nvPr>
            <p:ph type="title"/>
          </p:nvPr>
        </p:nvSpPr>
        <p:spPr/>
        <p:txBody>
          <a:bodyPr/>
          <a:lstStyle/>
          <a:p>
            <a:r>
              <a:rPr lang="en-US" dirty="0"/>
              <a:t>For Lab stuff</a:t>
            </a:r>
            <a:endParaRPr lang="en-GB" dirty="0"/>
          </a:p>
        </p:txBody>
      </p:sp>
      <p:sp>
        <p:nvSpPr>
          <p:cNvPr id="3" name="Content Placeholder 2">
            <a:extLst>
              <a:ext uri="{FF2B5EF4-FFF2-40B4-BE49-F238E27FC236}">
                <a16:creationId xmlns:a16="http://schemas.microsoft.com/office/drawing/2014/main" id="{BA127AB4-53E5-410B-BBAE-2CAF85EAF6A1}"/>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99312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5DCA55-C04E-4DA9-8FC3-30DE13349102}"/>
              </a:ext>
            </a:extLst>
          </p:cNvPr>
          <p:cNvSpPr/>
          <p:nvPr/>
        </p:nvSpPr>
        <p:spPr>
          <a:xfrm>
            <a:off x="389964" y="582707"/>
            <a:ext cx="1819836"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a:t>
            </a:r>
            <a:endParaRPr lang="en-GB" dirty="0"/>
          </a:p>
        </p:txBody>
      </p:sp>
      <p:sp>
        <p:nvSpPr>
          <p:cNvPr id="5" name="Rectangle 4">
            <a:extLst>
              <a:ext uri="{FF2B5EF4-FFF2-40B4-BE49-F238E27FC236}">
                <a16:creationId xmlns:a16="http://schemas.microsoft.com/office/drawing/2014/main" id="{F054EC85-F694-415C-B0F6-175CAAEBD66E}"/>
              </a:ext>
            </a:extLst>
          </p:cNvPr>
          <p:cNvSpPr/>
          <p:nvPr/>
        </p:nvSpPr>
        <p:spPr>
          <a:xfrm>
            <a:off x="1653987" y="1156448"/>
            <a:ext cx="2178424"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a:t>
            </a:r>
            <a:endParaRPr lang="en-GB" dirty="0"/>
          </a:p>
        </p:txBody>
      </p:sp>
      <p:cxnSp>
        <p:nvCxnSpPr>
          <p:cNvPr id="7" name="Connector: Elbow 6">
            <a:extLst>
              <a:ext uri="{FF2B5EF4-FFF2-40B4-BE49-F238E27FC236}">
                <a16:creationId xmlns:a16="http://schemas.microsoft.com/office/drawing/2014/main" id="{69483E90-C78B-4C8B-912A-2E5C66EE75AC}"/>
              </a:ext>
            </a:extLst>
          </p:cNvPr>
          <p:cNvCxnSpPr>
            <a:cxnSpLocks/>
            <a:stCxn id="4" idx="2"/>
            <a:endCxn id="5" idx="1"/>
          </p:cNvCxnSpPr>
          <p:nvPr/>
        </p:nvCxnSpPr>
        <p:spPr>
          <a:xfrm rot="16200000" flipH="1">
            <a:off x="1270746" y="934571"/>
            <a:ext cx="412377" cy="35410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1F8C48D-4A02-4F9A-94B0-5A92524B4F7B}"/>
              </a:ext>
            </a:extLst>
          </p:cNvPr>
          <p:cNvSpPr/>
          <p:nvPr/>
        </p:nvSpPr>
        <p:spPr>
          <a:xfrm>
            <a:off x="1653986" y="173018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attributes…</a:t>
            </a:r>
            <a:endParaRPr lang="en-GB" dirty="0"/>
          </a:p>
        </p:txBody>
      </p:sp>
      <p:cxnSp>
        <p:nvCxnSpPr>
          <p:cNvPr id="12" name="Connector: Elbow 11">
            <a:extLst>
              <a:ext uri="{FF2B5EF4-FFF2-40B4-BE49-F238E27FC236}">
                <a16:creationId xmlns:a16="http://schemas.microsoft.com/office/drawing/2014/main" id="{6BD696BE-862E-4120-AA18-2F5EF37D6C7A}"/>
              </a:ext>
            </a:extLst>
          </p:cNvPr>
          <p:cNvCxnSpPr>
            <a:stCxn id="4" idx="2"/>
            <a:endCxn id="9" idx="1"/>
          </p:cNvCxnSpPr>
          <p:nvPr/>
        </p:nvCxnSpPr>
        <p:spPr>
          <a:xfrm rot="16200000" flipH="1">
            <a:off x="983875" y="1221443"/>
            <a:ext cx="986118" cy="35410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787D639-F7DF-4AA8-808D-061E11ECDAC8}"/>
              </a:ext>
            </a:extLst>
          </p:cNvPr>
          <p:cNvSpPr/>
          <p:nvPr/>
        </p:nvSpPr>
        <p:spPr>
          <a:xfrm>
            <a:off x="1653985" y="230393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Catalog Entry</a:t>
            </a:r>
            <a:endParaRPr lang="en-GB" dirty="0"/>
          </a:p>
        </p:txBody>
      </p:sp>
      <p:sp>
        <p:nvSpPr>
          <p:cNvPr id="14" name="Rectangle 13">
            <a:extLst>
              <a:ext uri="{FF2B5EF4-FFF2-40B4-BE49-F238E27FC236}">
                <a16:creationId xmlns:a16="http://schemas.microsoft.com/office/drawing/2014/main" id="{895E88D6-0D85-4923-944B-880E4AEFBF23}"/>
              </a:ext>
            </a:extLst>
          </p:cNvPr>
          <p:cNvSpPr/>
          <p:nvPr/>
        </p:nvSpPr>
        <p:spPr>
          <a:xfrm>
            <a:off x="3164538" y="2877670"/>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Type</a:t>
            </a:r>
            <a:endParaRPr lang="en-GB" dirty="0"/>
          </a:p>
        </p:txBody>
      </p:sp>
      <p:cxnSp>
        <p:nvCxnSpPr>
          <p:cNvPr id="16" name="Connector: Elbow 15">
            <a:extLst>
              <a:ext uri="{FF2B5EF4-FFF2-40B4-BE49-F238E27FC236}">
                <a16:creationId xmlns:a16="http://schemas.microsoft.com/office/drawing/2014/main" id="{8169C414-AF5A-41A4-8CD5-D0262F8FFA5F}"/>
              </a:ext>
            </a:extLst>
          </p:cNvPr>
          <p:cNvCxnSpPr>
            <a:stCxn id="4" idx="2"/>
            <a:endCxn id="13" idx="1"/>
          </p:cNvCxnSpPr>
          <p:nvPr/>
        </p:nvCxnSpPr>
        <p:spPr>
          <a:xfrm rot="16200000" flipH="1">
            <a:off x="697004" y="1508313"/>
            <a:ext cx="1559859" cy="3541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4441050-7741-42A7-8926-211DDE82B23B}"/>
              </a:ext>
            </a:extLst>
          </p:cNvPr>
          <p:cNvSpPr/>
          <p:nvPr/>
        </p:nvSpPr>
        <p:spPr>
          <a:xfrm>
            <a:off x="3164539" y="3451411"/>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ItemReference</a:t>
            </a:r>
            <a:endParaRPr lang="en-GB" dirty="0"/>
          </a:p>
        </p:txBody>
      </p:sp>
      <p:sp>
        <p:nvSpPr>
          <p:cNvPr id="18" name="Rectangle 17">
            <a:extLst>
              <a:ext uri="{FF2B5EF4-FFF2-40B4-BE49-F238E27FC236}">
                <a16:creationId xmlns:a16="http://schemas.microsoft.com/office/drawing/2014/main" id="{C6AEDE1F-5AA4-4580-B3C2-7ED0BDCBB926}"/>
              </a:ext>
            </a:extLst>
          </p:cNvPr>
          <p:cNvSpPr/>
          <p:nvPr/>
        </p:nvSpPr>
        <p:spPr>
          <a:xfrm>
            <a:off x="3164538" y="4616812"/>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a:t>
            </a:r>
            <a:endParaRPr lang="en-GB" dirty="0"/>
          </a:p>
        </p:txBody>
      </p:sp>
      <p:sp>
        <p:nvSpPr>
          <p:cNvPr id="19" name="Rectangle 18">
            <a:extLst>
              <a:ext uri="{FF2B5EF4-FFF2-40B4-BE49-F238E27FC236}">
                <a16:creationId xmlns:a16="http://schemas.microsoft.com/office/drawing/2014/main" id="{4BD2E764-4324-4B45-BC1A-BE5B361C8371}"/>
              </a:ext>
            </a:extLst>
          </p:cNvPr>
          <p:cNvSpPr/>
          <p:nvPr/>
        </p:nvSpPr>
        <p:spPr>
          <a:xfrm>
            <a:off x="4634744" y="5204007"/>
            <a:ext cx="2402542"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RelationType</a:t>
            </a:r>
            <a:endParaRPr lang="en-GB" dirty="0"/>
          </a:p>
        </p:txBody>
      </p:sp>
      <p:sp>
        <p:nvSpPr>
          <p:cNvPr id="20" name="Rectangle 19">
            <a:extLst>
              <a:ext uri="{FF2B5EF4-FFF2-40B4-BE49-F238E27FC236}">
                <a16:creationId xmlns:a16="http://schemas.microsoft.com/office/drawing/2014/main" id="{3A3EC2F7-D76B-4250-BCDE-9A3862B7B3D7}"/>
              </a:ext>
            </a:extLst>
          </p:cNvPr>
          <p:cNvSpPr/>
          <p:nvPr/>
        </p:nvSpPr>
        <p:spPr>
          <a:xfrm>
            <a:off x="4634743" y="5777748"/>
            <a:ext cx="2402543"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RelatedItemReference</a:t>
            </a:r>
            <a:endParaRPr lang="en-GB" dirty="0"/>
          </a:p>
        </p:txBody>
      </p:sp>
      <p:cxnSp>
        <p:nvCxnSpPr>
          <p:cNvPr id="29" name="Connector: Elbow 28">
            <a:extLst>
              <a:ext uri="{FF2B5EF4-FFF2-40B4-BE49-F238E27FC236}">
                <a16:creationId xmlns:a16="http://schemas.microsoft.com/office/drawing/2014/main" id="{523A2AD5-0861-4293-B320-806ACB57B5F1}"/>
              </a:ext>
            </a:extLst>
          </p:cNvPr>
          <p:cNvCxnSpPr>
            <a:stCxn id="13" idx="2"/>
            <a:endCxn id="14" idx="1"/>
          </p:cNvCxnSpPr>
          <p:nvPr/>
        </p:nvCxnSpPr>
        <p:spPr>
          <a:xfrm rot="16200000" flipH="1">
            <a:off x="2747680" y="2622177"/>
            <a:ext cx="412376"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3085208B-E02D-44F2-8DF9-0F8377D8E306}"/>
              </a:ext>
            </a:extLst>
          </p:cNvPr>
          <p:cNvCxnSpPr>
            <a:stCxn id="13" idx="2"/>
            <a:endCxn id="17" idx="1"/>
          </p:cNvCxnSpPr>
          <p:nvPr/>
        </p:nvCxnSpPr>
        <p:spPr>
          <a:xfrm rot="16200000" flipH="1">
            <a:off x="2460810" y="2909046"/>
            <a:ext cx="986117" cy="42134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CA570826-B61B-4101-9CC1-65F7DE4083BD}"/>
              </a:ext>
            </a:extLst>
          </p:cNvPr>
          <p:cNvCxnSpPr>
            <a:stCxn id="13" idx="2"/>
            <a:endCxn id="18" idx="1"/>
          </p:cNvCxnSpPr>
          <p:nvPr/>
        </p:nvCxnSpPr>
        <p:spPr>
          <a:xfrm rot="16200000" flipH="1">
            <a:off x="1878109" y="3491748"/>
            <a:ext cx="2151518" cy="4213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C3A6B7FC-E215-487E-AC18-B7EE8555B5EF}"/>
              </a:ext>
            </a:extLst>
          </p:cNvPr>
          <p:cNvCxnSpPr>
            <a:stCxn id="18" idx="2"/>
            <a:endCxn id="19" idx="1"/>
          </p:cNvCxnSpPr>
          <p:nvPr/>
        </p:nvCxnSpPr>
        <p:spPr>
          <a:xfrm rot="16200000" flipH="1">
            <a:off x="4231332" y="4961959"/>
            <a:ext cx="425831" cy="3809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5175A52E-3579-4B4A-8E5D-F0EB0E779FDE}"/>
              </a:ext>
            </a:extLst>
          </p:cNvPr>
          <p:cNvCxnSpPr>
            <a:stCxn id="18" idx="2"/>
            <a:endCxn id="20" idx="1"/>
          </p:cNvCxnSpPr>
          <p:nvPr/>
        </p:nvCxnSpPr>
        <p:spPr>
          <a:xfrm rot="16200000" flipH="1">
            <a:off x="3944461" y="5248831"/>
            <a:ext cx="999572" cy="38099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96F6BB2-2708-4D02-B8A6-F27DD4692FA8}"/>
              </a:ext>
            </a:extLst>
          </p:cNvPr>
          <p:cNvSpPr txBox="1"/>
          <p:nvPr/>
        </p:nvSpPr>
        <p:spPr>
          <a:xfrm>
            <a:off x="3904127" y="1647265"/>
            <a:ext cx="1527726" cy="461665"/>
          </a:xfrm>
          <a:prstGeom prst="rect">
            <a:avLst/>
          </a:prstGeom>
          <a:noFill/>
        </p:spPr>
        <p:txBody>
          <a:bodyPr wrap="none" rtlCol="0">
            <a:spAutoFit/>
          </a:bodyPr>
          <a:lstStyle/>
          <a:p>
            <a:r>
              <a:rPr lang="en-US" sz="1200" dirty="0"/>
              <a:t>Catalog attributes</a:t>
            </a:r>
          </a:p>
          <a:p>
            <a:r>
              <a:rPr lang="en-US" sz="1200" dirty="0"/>
              <a:t>like Validity, context…</a:t>
            </a:r>
            <a:endParaRPr lang="en-GB" sz="1200" dirty="0"/>
          </a:p>
        </p:txBody>
      </p:sp>
      <p:sp>
        <p:nvSpPr>
          <p:cNvPr id="39" name="TextBox 38">
            <a:extLst>
              <a:ext uri="{FF2B5EF4-FFF2-40B4-BE49-F238E27FC236}">
                <a16:creationId xmlns:a16="http://schemas.microsoft.com/office/drawing/2014/main" id="{DE11FEAD-2229-4CA8-9403-18AFF5C1F6F1}"/>
              </a:ext>
            </a:extLst>
          </p:cNvPr>
          <p:cNvSpPr txBox="1"/>
          <p:nvPr/>
        </p:nvSpPr>
        <p:spPr>
          <a:xfrm>
            <a:off x="5342962" y="3941347"/>
            <a:ext cx="2790892" cy="461665"/>
          </a:xfrm>
          <a:prstGeom prst="rect">
            <a:avLst/>
          </a:prstGeom>
          <a:noFill/>
        </p:spPr>
        <p:txBody>
          <a:bodyPr wrap="none" rtlCol="0">
            <a:spAutoFit/>
          </a:bodyPr>
          <a:lstStyle/>
          <a:p>
            <a:r>
              <a:rPr lang="en-US" sz="1200" dirty="0"/>
              <a:t>Attributes like status(in this catalog e.g. </a:t>
            </a:r>
          </a:p>
          <a:p>
            <a:r>
              <a:rPr lang="en-US" sz="1200" dirty="0"/>
              <a:t>deleted, active), additional classification…</a:t>
            </a:r>
            <a:endParaRPr lang="en-GB" sz="1200" dirty="0"/>
          </a:p>
        </p:txBody>
      </p:sp>
      <p:sp>
        <p:nvSpPr>
          <p:cNvPr id="41" name="Rectangle 40">
            <a:extLst>
              <a:ext uri="{FF2B5EF4-FFF2-40B4-BE49-F238E27FC236}">
                <a16:creationId xmlns:a16="http://schemas.microsoft.com/office/drawing/2014/main" id="{67C3652B-F1D3-4D0F-86F9-4BE2B8D38C49}"/>
              </a:ext>
            </a:extLst>
          </p:cNvPr>
          <p:cNvSpPr/>
          <p:nvPr/>
        </p:nvSpPr>
        <p:spPr>
          <a:xfrm>
            <a:off x="3164537" y="4025149"/>
            <a:ext cx="2178425" cy="322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Item Attributes…</a:t>
            </a:r>
            <a:endParaRPr lang="en-GB" dirty="0"/>
          </a:p>
        </p:txBody>
      </p:sp>
      <p:sp>
        <p:nvSpPr>
          <p:cNvPr id="53" name="Right Brace 52">
            <a:extLst>
              <a:ext uri="{FF2B5EF4-FFF2-40B4-BE49-F238E27FC236}">
                <a16:creationId xmlns:a16="http://schemas.microsoft.com/office/drawing/2014/main" id="{E4E84000-280E-48BB-AD18-C4A4F95E517B}"/>
              </a:ext>
            </a:extLst>
          </p:cNvPr>
          <p:cNvSpPr/>
          <p:nvPr/>
        </p:nvSpPr>
        <p:spPr>
          <a:xfrm>
            <a:off x="6082553" y="582707"/>
            <a:ext cx="331694" cy="1882587"/>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4" name="Right Brace 53">
            <a:extLst>
              <a:ext uri="{FF2B5EF4-FFF2-40B4-BE49-F238E27FC236}">
                <a16:creationId xmlns:a16="http://schemas.microsoft.com/office/drawing/2014/main" id="{CD4DBC54-BA3B-4BE8-8B33-B9883C49F98D}"/>
              </a:ext>
            </a:extLst>
          </p:cNvPr>
          <p:cNvSpPr/>
          <p:nvPr/>
        </p:nvSpPr>
        <p:spPr>
          <a:xfrm>
            <a:off x="8012837" y="2447364"/>
            <a:ext cx="331694" cy="2196354"/>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Right Brace 54">
            <a:extLst>
              <a:ext uri="{FF2B5EF4-FFF2-40B4-BE49-F238E27FC236}">
                <a16:creationId xmlns:a16="http://schemas.microsoft.com/office/drawing/2014/main" id="{7EEA1FAC-9F17-4596-BD24-ECB2A03B9F03}"/>
              </a:ext>
            </a:extLst>
          </p:cNvPr>
          <p:cNvSpPr/>
          <p:nvPr/>
        </p:nvSpPr>
        <p:spPr>
          <a:xfrm>
            <a:off x="7470466" y="4616812"/>
            <a:ext cx="331694" cy="1483665"/>
          </a:xfrm>
          <a:prstGeom prst="rightBrace">
            <a:avLst>
              <a:gd name="adj1" fmla="val 1693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6" name="TextBox 55">
            <a:extLst>
              <a:ext uri="{FF2B5EF4-FFF2-40B4-BE49-F238E27FC236}">
                <a16:creationId xmlns:a16="http://schemas.microsoft.com/office/drawing/2014/main" id="{34067F28-0570-49FB-BC4A-BCF0E368710F}"/>
              </a:ext>
            </a:extLst>
          </p:cNvPr>
          <p:cNvSpPr txBox="1"/>
          <p:nvPr/>
        </p:nvSpPr>
        <p:spPr>
          <a:xfrm>
            <a:off x="3099707" y="40125"/>
            <a:ext cx="3070071" cy="369332"/>
          </a:xfrm>
          <a:prstGeom prst="rect">
            <a:avLst/>
          </a:prstGeom>
          <a:noFill/>
        </p:spPr>
        <p:txBody>
          <a:bodyPr wrap="none" rtlCol="0">
            <a:spAutoFit/>
          </a:bodyPr>
          <a:lstStyle/>
          <a:p>
            <a:r>
              <a:rPr lang="en-US" dirty="0"/>
              <a:t>Conveying Catalog Information</a:t>
            </a:r>
            <a:endParaRPr lang="en-GB" dirty="0"/>
          </a:p>
        </p:txBody>
      </p:sp>
      <p:sp>
        <p:nvSpPr>
          <p:cNvPr id="57" name="TextBox 56">
            <a:extLst>
              <a:ext uri="{FF2B5EF4-FFF2-40B4-BE49-F238E27FC236}">
                <a16:creationId xmlns:a16="http://schemas.microsoft.com/office/drawing/2014/main" id="{C8011EA4-72EC-41E1-BD9F-C30F4BC90C38}"/>
              </a:ext>
            </a:extLst>
          </p:cNvPr>
          <p:cNvSpPr txBox="1"/>
          <p:nvPr/>
        </p:nvSpPr>
        <p:spPr>
          <a:xfrm>
            <a:off x="6943165" y="1192306"/>
            <a:ext cx="2885534" cy="369332"/>
          </a:xfrm>
          <a:prstGeom prst="rect">
            <a:avLst/>
          </a:prstGeom>
          <a:noFill/>
        </p:spPr>
        <p:txBody>
          <a:bodyPr wrap="none" rtlCol="0">
            <a:spAutoFit/>
          </a:bodyPr>
          <a:lstStyle/>
          <a:p>
            <a:r>
              <a:rPr lang="en-US" dirty="0"/>
              <a:t>Catalog Info (at “document”)</a:t>
            </a:r>
            <a:endParaRPr lang="en-GB" dirty="0"/>
          </a:p>
        </p:txBody>
      </p:sp>
      <p:sp>
        <p:nvSpPr>
          <p:cNvPr id="58" name="TextBox 57">
            <a:extLst>
              <a:ext uri="{FF2B5EF4-FFF2-40B4-BE49-F238E27FC236}">
                <a16:creationId xmlns:a16="http://schemas.microsoft.com/office/drawing/2014/main" id="{A422D988-7E25-462D-A9E4-09C7DAD7EB53}"/>
              </a:ext>
            </a:extLst>
          </p:cNvPr>
          <p:cNvSpPr txBox="1"/>
          <p:nvPr/>
        </p:nvSpPr>
        <p:spPr>
          <a:xfrm>
            <a:off x="8449379" y="3222375"/>
            <a:ext cx="2758640" cy="646331"/>
          </a:xfrm>
          <a:prstGeom prst="rect">
            <a:avLst/>
          </a:prstGeom>
          <a:noFill/>
        </p:spPr>
        <p:txBody>
          <a:bodyPr wrap="none" rtlCol="0">
            <a:spAutoFit/>
          </a:bodyPr>
          <a:lstStyle/>
          <a:p>
            <a:r>
              <a:rPr lang="en-US" dirty="0"/>
              <a:t>Elements listed, contextual </a:t>
            </a:r>
          </a:p>
          <a:p>
            <a:r>
              <a:rPr lang="en-US" dirty="0"/>
              <a:t>and additional info</a:t>
            </a:r>
            <a:endParaRPr lang="en-GB" dirty="0"/>
          </a:p>
        </p:txBody>
      </p:sp>
      <p:sp>
        <p:nvSpPr>
          <p:cNvPr id="59" name="TextBox 58">
            <a:extLst>
              <a:ext uri="{FF2B5EF4-FFF2-40B4-BE49-F238E27FC236}">
                <a16:creationId xmlns:a16="http://schemas.microsoft.com/office/drawing/2014/main" id="{16533CB0-3F0E-406A-8A20-FA300ABBE1B6}"/>
              </a:ext>
            </a:extLst>
          </p:cNvPr>
          <p:cNvSpPr txBox="1"/>
          <p:nvPr/>
        </p:nvSpPr>
        <p:spPr>
          <a:xfrm>
            <a:off x="8012837" y="5131417"/>
            <a:ext cx="2777620" cy="646331"/>
          </a:xfrm>
          <a:prstGeom prst="rect">
            <a:avLst/>
          </a:prstGeom>
          <a:noFill/>
        </p:spPr>
        <p:txBody>
          <a:bodyPr wrap="none" rtlCol="0">
            <a:spAutoFit/>
          </a:bodyPr>
          <a:lstStyle/>
          <a:p>
            <a:r>
              <a:rPr lang="en-US" dirty="0"/>
              <a:t>Relations between items in </a:t>
            </a:r>
          </a:p>
          <a:p>
            <a:r>
              <a:rPr lang="en-US" dirty="0"/>
              <a:t>the context of this catalog</a:t>
            </a:r>
            <a:endParaRPr lang="en-GB" dirty="0"/>
          </a:p>
        </p:txBody>
      </p:sp>
    </p:spTree>
    <p:extLst>
      <p:ext uri="{BB962C8B-B14F-4D97-AF65-F5344CB8AC3E}">
        <p14:creationId xmlns:p14="http://schemas.microsoft.com/office/powerpoint/2010/main" val="82043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34067F28-0570-49FB-BC4A-BCF0E368710F}"/>
              </a:ext>
            </a:extLst>
          </p:cNvPr>
          <p:cNvSpPr txBox="1"/>
          <p:nvPr/>
        </p:nvSpPr>
        <p:spPr>
          <a:xfrm>
            <a:off x="3099707" y="40125"/>
            <a:ext cx="2907334" cy="369332"/>
          </a:xfrm>
          <a:prstGeom prst="rect">
            <a:avLst/>
          </a:prstGeom>
          <a:noFill/>
        </p:spPr>
        <p:txBody>
          <a:bodyPr wrap="none" rtlCol="0">
            <a:spAutoFit/>
          </a:bodyPr>
          <a:lstStyle/>
          <a:p>
            <a:r>
              <a:rPr lang="en-US" dirty="0"/>
              <a:t>Complete Information model</a:t>
            </a:r>
            <a:endParaRPr lang="en-GB" dirty="0"/>
          </a:p>
        </p:txBody>
      </p:sp>
    </p:spTree>
    <p:extLst>
      <p:ext uri="{BB962C8B-B14F-4D97-AF65-F5344CB8AC3E}">
        <p14:creationId xmlns:p14="http://schemas.microsoft.com/office/powerpoint/2010/main" val="11069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52D7EB6-BBEB-45F1-883B-E816D72E0086}"/>
              </a:ext>
            </a:extLst>
          </p:cNvPr>
          <p:cNvSpPr txBox="1"/>
          <p:nvPr/>
        </p:nvSpPr>
        <p:spPr>
          <a:xfrm>
            <a:off x="3091125" y="2517577"/>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39" name="TextBox 38">
            <a:extLst>
              <a:ext uri="{FF2B5EF4-FFF2-40B4-BE49-F238E27FC236}">
                <a16:creationId xmlns:a16="http://schemas.microsoft.com/office/drawing/2014/main" id="{92842A4A-E405-4760-97CD-259F6E98C449}"/>
              </a:ext>
            </a:extLst>
          </p:cNvPr>
          <p:cNvSpPr txBox="1"/>
          <p:nvPr/>
        </p:nvSpPr>
        <p:spPr>
          <a:xfrm>
            <a:off x="3091126" y="2208098"/>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43" name="TextBox 42">
            <a:extLst>
              <a:ext uri="{FF2B5EF4-FFF2-40B4-BE49-F238E27FC236}">
                <a16:creationId xmlns:a16="http://schemas.microsoft.com/office/drawing/2014/main" id="{5B5179A0-7416-46FA-8ED4-892CB8EDB4ED}"/>
              </a:ext>
            </a:extLst>
          </p:cNvPr>
          <p:cNvSpPr txBox="1"/>
          <p:nvPr/>
        </p:nvSpPr>
        <p:spPr>
          <a:xfrm>
            <a:off x="255811" y="2558648"/>
            <a:ext cx="204691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a:t>…</a:t>
            </a:r>
          </a:p>
        </p:txBody>
      </p:sp>
      <p:sp>
        <p:nvSpPr>
          <p:cNvPr id="45" name="TextBox 44">
            <a:extLst>
              <a:ext uri="{FF2B5EF4-FFF2-40B4-BE49-F238E27FC236}">
                <a16:creationId xmlns:a16="http://schemas.microsoft.com/office/drawing/2014/main" id="{6E3939E8-FD23-4AF0-AC08-FFDEBA850058}"/>
              </a:ext>
            </a:extLst>
          </p:cNvPr>
          <p:cNvSpPr txBox="1"/>
          <p:nvPr/>
        </p:nvSpPr>
        <p:spPr>
          <a:xfrm>
            <a:off x="255811" y="2264386"/>
            <a:ext cx="2046913"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47" name="TextBox 46">
            <a:extLst>
              <a:ext uri="{FF2B5EF4-FFF2-40B4-BE49-F238E27FC236}">
                <a16:creationId xmlns:a16="http://schemas.microsoft.com/office/drawing/2014/main" id="{1D0E11F1-2523-41E1-84C3-11C915E19D14}"/>
              </a:ext>
            </a:extLst>
          </p:cNvPr>
          <p:cNvSpPr txBox="1"/>
          <p:nvPr/>
        </p:nvSpPr>
        <p:spPr>
          <a:xfrm>
            <a:off x="3100882" y="1433201"/>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49" name="TextBox 48">
            <a:extLst>
              <a:ext uri="{FF2B5EF4-FFF2-40B4-BE49-F238E27FC236}">
                <a16:creationId xmlns:a16="http://schemas.microsoft.com/office/drawing/2014/main" id="{B2CF3F5B-D24B-4D50-921C-21E4B919B571}"/>
              </a:ext>
            </a:extLst>
          </p:cNvPr>
          <p:cNvSpPr txBox="1"/>
          <p:nvPr/>
        </p:nvSpPr>
        <p:spPr>
          <a:xfrm>
            <a:off x="3100883" y="1123722"/>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52" name="TextBox 51">
            <a:extLst>
              <a:ext uri="{FF2B5EF4-FFF2-40B4-BE49-F238E27FC236}">
                <a16:creationId xmlns:a16="http://schemas.microsoft.com/office/drawing/2014/main" id="{E38563AF-0283-4311-93B2-C4A48CF21935}"/>
              </a:ext>
            </a:extLst>
          </p:cNvPr>
          <p:cNvSpPr txBox="1"/>
          <p:nvPr/>
        </p:nvSpPr>
        <p:spPr>
          <a:xfrm>
            <a:off x="5744311" y="1586067"/>
            <a:ext cx="2184305"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61" name="TextBox 60">
            <a:extLst>
              <a:ext uri="{FF2B5EF4-FFF2-40B4-BE49-F238E27FC236}">
                <a16:creationId xmlns:a16="http://schemas.microsoft.com/office/drawing/2014/main" id="{7575260A-3015-42B6-9BFD-A3CB07B1CF1E}"/>
              </a:ext>
            </a:extLst>
          </p:cNvPr>
          <p:cNvSpPr txBox="1"/>
          <p:nvPr/>
        </p:nvSpPr>
        <p:spPr>
          <a:xfrm>
            <a:off x="5744311" y="127757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62" name="TextBox 61">
            <a:extLst>
              <a:ext uri="{FF2B5EF4-FFF2-40B4-BE49-F238E27FC236}">
                <a16:creationId xmlns:a16="http://schemas.microsoft.com/office/drawing/2014/main" id="{57EDF463-CC39-4DA1-932F-4295AD38613A}"/>
              </a:ext>
            </a:extLst>
          </p:cNvPr>
          <p:cNvSpPr txBox="1"/>
          <p:nvPr/>
        </p:nvSpPr>
        <p:spPr>
          <a:xfrm>
            <a:off x="5744311" y="2545537"/>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63" name="TextBox 62">
            <a:extLst>
              <a:ext uri="{FF2B5EF4-FFF2-40B4-BE49-F238E27FC236}">
                <a16:creationId xmlns:a16="http://schemas.microsoft.com/office/drawing/2014/main" id="{2B846248-BE12-4D1F-9516-C1CCACF352AE}"/>
              </a:ext>
            </a:extLst>
          </p:cNvPr>
          <p:cNvSpPr txBox="1"/>
          <p:nvPr/>
        </p:nvSpPr>
        <p:spPr>
          <a:xfrm>
            <a:off x="5744311" y="2237760"/>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64" name="TextBox 63">
            <a:extLst>
              <a:ext uri="{FF2B5EF4-FFF2-40B4-BE49-F238E27FC236}">
                <a16:creationId xmlns:a16="http://schemas.microsoft.com/office/drawing/2014/main" id="{7D3437CD-65AC-47D2-A9EB-263DB0334FEE}"/>
              </a:ext>
            </a:extLst>
          </p:cNvPr>
          <p:cNvSpPr txBox="1"/>
          <p:nvPr/>
        </p:nvSpPr>
        <p:spPr>
          <a:xfrm>
            <a:off x="5744311" y="617689"/>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65" name="TextBox 64">
            <a:extLst>
              <a:ext uri="{FF2B5EF4-FFF2-40B4-BE49-F238E27FC236}">
                <a16:creationId xmlns:a16="http://schemas.microsoft.com/office/drawing/2014/main" id="{80D697BB-0063-4AC6-8D1C-A5D82FDF5CC5}"/>
              </a:ext>
            </a:extLst>
          </p:cNvPr>
          <p:cNvSpPr txBox="1"/>
          <p:nvPr/>
        </p:nvSpPr>
        <p:spPr>
          <a:xfrm>
            <a:off x="5744311" y="30991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71" name="TextBox 70">
            <a:extLst>
              <a:ext uri="{FF2B5EF4-FFF2-40B4-BE49-F238E27FC236}">
                <a16:creationId xmlns:a16="http://schemas.microsoft.com/office/drawing/2014/main" id="{3F9D92F3-D9E0-4CB5-85D1-A807D0A0531E}"/>
              </a:ext>
            </a:extLst>
          </p:cNvPr>
          <p:cNvSpPr txBox="1"/>
          <p:nvPr/>
        </p:nvSpPr>
        <p:spPr>
          <a:xfrm>
            <a:off x="8506704" y="1585088"/>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72" name="TextBox 71">
            <a:extLst>
              <a:ext uri="{FF2B5EF4-FFF2-40B4-BE49-F238E27FC236}">
                <a16:creationId xmlns:a16="http://schemas.microsoft.com/office/drawing/2014/main" id="{AB6C7B65-29E7-4AF8-AE55-7978A6A2B098}"/>
              </a:ext>
            </a:extLst>
          </p:cNvPr>
          <p:cNvSpPr txBox="1"/>
          <p:nvPr/>
        </p:nvSpPr>
        <p:spPr>
          <a:xfrm>
            <a:off x="8507888" y="1269848"/>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p>
        </p:txBody>
      </p:sp>
      <p:sp>
        <p:nvSpPr>
          <p:cNvPr id="73" name="TextBox 72">
            <a:extLst>
              <a:ext uri="{FF2B5EF4-FFF2-40B4-BE49-F238E27FC236}">
                <a16:creationId xmlns:a16="http://schemas.microsoft.com/office/drawing/2014/main" id="{15E27B1B-B7E1-456B-A448-1CB18F349931}"/>
              </a:ext>
            </a:extLst>
          </p:cNvPr>
          <p:cNvSpPr txBox="1"/>
          <p:nvPr/>
        </p:nvSpPr>
        <p:spPr>
          <a:xfrm>
            <a:off x="8505518" y="615500"/>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74" name="TextBox 73">
            <a:extLst>
              <a:ext uri="{FF2B5EF4-FFF2-40B4-BE49-F238E27FC236}">
                <a16:creationId xmlns:a16="http://schemas.microsoft.com/office/drawing/2014/main" id="{AFE4A15F-8575-4A10-9994-131FB8DAE7A4}"/>
              </a:ext>
            </a:extLst>
          </p:cNvPr>
          <p:cNvSpPr txBox="1"/>
          <p:nvPr/>
        </p:nvSpPr>
        <p:spPr>
          <a:xfrm>
            <a:off x="8506702" y="29822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75" name="TextBox 74">
            <a:extLst>
              <a:ext uri="{FF2B5EF4-FFF2-40B4-BE49-F238E27FC236}">
                <a16:creationId xmlns:a16="http://schemas.microsoft.com/office/drawing/2014/main" id="{2AEF5F81-7AEF-462A-961F-3A3D5D390B82}"/>
              </a:ext>
            </a:extLst>
          </p:cNvPr>
          <p:cNvSpPr txBox="1"/>
          <p:nvPr/>
        </p:nvSpPr>
        <p:spPr>
          <a:xfrm>
            <a:off x="8507888" y="2550963"/>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76" name="TextBox 75">
            <a:extLst>
              <a:ext uri="{FF2B5EF4-FFF2-40B4-BE49-F238E27FC236}">
                <a16:creationId xmlns:a16="http://schemas.microsoft.com/office/drawing/2014/main" id="{7FF64D6C-E893-41E1-8B6C-F12CDB9B8091}"/>
              </a:ext>
            </a:extLst>
          </p:cNvPr>
          <p:cNvSpPr txBox="1"/>
          <p:nvPr/>
        </p:nvSpPr>
        <p:spPr>
          <a:xfrm>
            <a:off x="8507888" y="2234841"/>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p>
        </p:txBody>
      </p:sp>
      <p:cxnSp>
        <p:nvCxnSpPr>
          <p:cNvPr id="107" name="Straight Connector 106">
            <a:extLst>
              <a:ext uri="{FF2B5EF4-FFF2-40B4-BE49-F238E27FC236}">
                <a16:creationId xmlns:a16="http://schemas.microsoft.com/office/drawing/2014/main" id="{5219F239-D108-4593-9F1C-0E0C51305E64}"/>
              </a:ext>
            </a:extLst>
          </p:cNvPr>
          <p:cNvCxnSpPr>
            <a:cxnSpLocks/>
            <a:stCxn id="52" idx="3"/>
            <a:endCxn id="71" idx="1"/>
          </p:cNvCxnSpPr>
          <p:nvPr/>
        </p:nvCxnSpPr>
        <p:spPr>
          <a:xfrm flipV="1">
            <a:off x="7928616" y="1723588"/>
            <a:ext cx="578088" cy="9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6AACAF0-BE03-4B81-9F52-DCF3DBACE8EE}"/>
              </a:ext>
            </a:extLst>
          </p:cNvPr>
          <p:cNvCxnSpPr>
            <a:cxnSpLocks/>
            <a:stCxn id="62" idx="3"/>
            <a:endCxn id="75" idx="1"/>
          </p:cNvCxnSpPr>
          <p:nvPr/>
        </p:nvCxnSpPr>
        <p:spPr>
          <a:xfrm>
            <a:off x="7940311" y="2684037"/>
            <a:ext cx="567577" cy="5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E3F6C53-92A4-4075-9DCC-54779F8F32DA}"/>
              </a:ext>
            </a:extLst>
          </p:cNvPr>
          <p:cNvCxnSpPr>
            <a:cxnSpLocks/>
            <a:stCxn id="64" idx="3"/>
            <a:endCxn id="73" idx="1"/>
          </p:cNvCxnSpPr>
          <p:nvPr/>
        </p:nvCxnSpPr>
        <p:spPr>
          <a:xfrm flipV="1">
            <a:off x="7940311" y="754000"/>
            <a:ext cx="565207" cy="2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16D6383-23BC-4D3D-AA22-6CE30D34EBD4}"/>
              </a:ext>
            </a:extLst>
          </p:cNvPr>
          <p:cNvCxnSpPr>
            <a:stCxn id="43" idx="3"/>
            <a:endCxn id="47" idx="1"/>
          </p:cNvCxnSpPr>
          <p:nvPr/>
        </p:nvCxnSpPr>
        <p:spPr>
          <a:xfrm flipV="1">
            <a:off x="2302724" y="1571701"/>
            <a:ext cx="798158" cy="1171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73EC447-157A-4E3A-987C-BCF4FC592887}"/>
              </a:ext>
            </a:extLst>
          </p:cNvPr>
          <p:cNvCxnSpPr>
            <a:stCxn id="43" idx="3"/>
            <a:endCxn id="7" idx="1"/>
          </p:cNvCxnSpPr>
          <p:nvPr/>
        </p:nvCxnSpPr>
        <p:spPr>
          <a:xfrm flipV="1">
            <a:off x="2302724" y="2656077"/>
            <a:ext cx="788401" cy="87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AD4FADA-C632-46C3-B8B4-8B9CE83A5F8C}"/>
              </a:ext>
            </a:extLst>
          </p:cNvPr>
          <p:cNvCxnSpPr>
            <a:cxnSpLocks/>
            <a:stCxn id="47" idx="3"/>
            <a:endCxn id="64" idx="1"/>
          </p:cNvCxnSpPr>
          <p:nvPr/>
        </p:nvCxnSpPr>
        <p:spPr>
          <a:xfrm flipV="1">
            <a:off x="5147795" y="756189"/>
            <a:ext cx="596516" cy="81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A8CE65E-CFAA-4441-8E3A-FAE7A84A7E3D}"/>
              </a:ext>
            </a:extLst>
          </p:cNvPr>
          <p:cNvCxnSpPr>
            <a:cxnSpLocks/>
            <a:stCxn id="47" idx="3"/>
            <a:endCxn id="52" idx="1"/>
          </p:cNvCxnSpPr>
          <p:nvPr/>
        </p:nvCxnSpPr>
        <p:spPr>
          <a:xfrm>
            <a:off x="5147795" y="1571701"/>
            <a:ext cx="596516" cy="15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F876127-4194-46A7-A308-37F55704F1F8}"/>
              </a:ext>
            </a:extLst>
          </p:cNvPr>
          <p:cNvCxnSpPr>
            <a:cxnSpLocks/>
            <a:stCxn id="7" idx="3"/>
            <a:endCxn id="62" idx="1"/>
          </p:cNvCxnSpPr>
          <p:nvPr/>
        </p:nvCxnSpPr>
        <p:spPr>
          <a:xfrm>
            <a:off x="5138038" y="2656077"/>
            <a:ext cx="606273" cy="27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BF5A102-C1E3-46D1-9C7C-934F35CC1024}"/>
              </a:ext>
            </a:extLst>
          </p:cNvPr>
          <p:cNvSpPr txBox="1"/>
          <p:nvPr/>
        </p:nvSpPr>
        <p:spPr>
          <a:xfrm>
            <a:off x="312458" y="298226"/>
            <a:ext cx="2596929" cy="461665"/>
          </a:xfrm>
          <a:prstGeom prst="rect">
            <a:avLst/>
          </a:prstGeom>
          <a:noFill/>
        </p:spPr>
        <p:txBody>
          <a:bodyPr wrap="none" rtlCol="0">
            <a:spAutoFit/>
          </a:bodyPr>
          <a:lstStyle/>
          <a:p>
            <a:r>
              <a:rPr lang="en-US" sz="2400" b="1" dirty="0"/>
              <a:t>Example: Lab  stuff</a:t>
            </a:r>
            <a:endParaRPr lang="en-GB" sz="2400" b="1" dirty="0"/>
          </a:p>
        </p:txBody>
      </p:sp>
    </p:spTree>
    <p:extLst>
      <p:ext uri="{BB962C8B-B14F-4D97-AF65-F5344CB8AC3E}">
        <p14:creationId xmlns:p14="http://schemas.microsoft.com/office/powerpoint/2010/main" val="24696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5A102-C1E3-46D1-9C7C-934F35CC1024}"/>
              </a:ext>
            </a:extLst>
          </p:cNvPr>
          <p:cNvSpPr txBox="1"/>
          <p:nvPr/>
        </p:nvSpPr>
        <p:spPr>
          <a:xfrm>
            <a:off x="312458" y="298226"/>
            <a:ext cx="2400144" cy="461665"/>
          </a:xfrm>
          <a:prstGeom prst="rect">
            <a:avLst/>
          </a:prstGeom>
          <a:noFill/>
        </p:spPr>
        <p:txBody>
          <a:bodyPr wrap="none" rtlCol="0">
            <a:spAutoFit/>
          </a:bodyPr>
          <a:lstStyle/>
          <a:p>
            <a:r>
              <a:rPr lang="en-US" sz="2400" b="1" dirty="0"/>
              <a:t>Example: Devices</a:t>
            </a:r>
            <a:endParaRPr lang="en-GB" sz="2400" b="1" dirty="0"/>
          </a:p>
        </p:txBody>
      </p:sp>
      <p:sp>
        <p:nvSpPr>
          <p:cNvPr id="67" name="TextBox 66">
            <a:extLst>
              <a:ext uri="{FF2B5EF4-FFF2-40B4-BE49-F238E27FC236}">
                <a16:creationId xmlns:a16="http://schemas.microsoft.com/office/drawing/2014/main" id="{F1CCC9A7-83E9-4543-A2EF-53A5472634F0}"/>
              </a:ext>
            </a:extLst>
          </p:cNvPr>
          <p:cNvSpPr txBox="1"/>
          <p:nvPr/>
        </p:nvSpPr>
        <p:spPr>
          <a:xfrm>
            <a:off x="3091125" y="2517577"/>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68" name="TextBox 67">
            <a:extLst>
              <a:ext uri="{FF2B5EF4-FFF2-40B4-BE49-F238E27FC236}">
                <a16:creationId xmlns:a16="http://schemas.microsoft.com/office/drawing/2014/main" id="{8A44B201-7279-4F48-A164-A301FC771553}"/>
              </a:ext>
            </a:extLst>
          </p:cNvPr>
          <p:cNvSpPr txBox="1"/>
          <p:nvPr/>
        </p:nvSpPr>
        <p:spPr>
          <a:xfrm>
            <a:off x="3091126" y="2208098"/>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69" name="TextBox 68">
            <a:extLst>
              <a:ext uri="{FF2B5EF4-FFF2-40B4-BE49-F238E27FC236}">
                <a16:creationId xmlns:a16="http://schemas.microsoft.com/office/drawing/2014/main" id="{C637EE21-B4C5-4F3F-9A00-B2FEC7D25B95}"/>
              </a:ext>
            </a:extLst>
          </p:cNvPr>
          <p:cNvSpPr txBox="1"/>
          <p:nvPr/>
        </p:nvSpPr>
        <p:spPr>
          <a:xfrm>
            <a:off x="255811" y="2558648"/>
            <a:ext cx="204691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a:t>…</a:t>
            </a:r>
          </a:p>
        </p:txBody>
      </p:sp>
      <p:sp>
        <p:nvSpPr>
          <p:cNvPr id="70" name="TextBox 69">
            <a:extLst>
              <a:ext uri="{FF2B5EF4-FFF2-40B4-BE49-F238E27FC236}">
                <a16:creationId xmlns:a16="http://schemas.microsoft.com/office/drawing/2014/main" id="{035A1970-A552-43F0-93DA-469DFFEFD4A0}"/>
              </a:ext>
            </a:extLst>
          </p:cNvPr>
          <p:cNvSpPr txBox="1"/>
          <p:nvPr/>
        </p:nvSpPr>
        <p:spPr>
          <a:xfrm>
            <a:off x="255811" y="2264386"/>
            <a:ext cx="2046913"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77" name="TextBox 76">
            <a:extLst>
              <a:ext uri="{FF2B5EF4-FFF2-40B4-BE49-F238E27FC236}">
                <a16:creationId xmlns:a16="http://schemas.microsoft.com/office/drawing/2014/main" id="{69B92235-88D2-41E8-BB7D-F68F6075CAAF}"/>
              </a:ext>
            </a:extLst>
          </p:cNvPr>
          <p:cNvSpPr txBox="1"/>
          <p:nvPr/>
        </p:nvSpPr>
        <p:spPr>
          <a:xfrm>
            <a:off x="3100882" y="1433201"/>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78" name="TextBox 77">
            <a:extLst>
              <a:ext uri="{FF2B5EF4-FFF2-40B4-BE49-F238E27FC236}">
                <a16:creationId xmlns:a16="http://schemas.microsoft.com/office/drawing/2014/main" id="{7EB1D302-0D3D-4B71-A3E2-86D03544A42A}"/>
              </a:ext>
            </a:extLst>
          </p:cNvPr>
          <p:cNvSpPr txBox="1"/>
          <p:nvPr/>
        </p:nvSpPr>
        <p:spPr>
          <a:xfrm>
            <a:off x="3100883" y="1123722"/>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79" name="TextBox 78">
            <a:extLst>
              <a:ext uri="{FF2B5EF4-FFF2-40B4-BE49-F238E27FC236}">
                <a16:creationId xmlns:a16="http://schemas.microsoft.com/office/drawing/2014/main" id="{0898F1B8-7A98-4EDA-8579-C754969FE940}"/>
              </a:ext>
            </a:extLst>
          </p:cNvPr>
          <p:cNvSpPr txBox="1"/>
          <p:nvPr/>
        </p:nvSpPr>
        <p:spPr>
          <a:xfrm>
            <a:off x="5744311" y="1586067"/>
            <a:ext cx="2184305"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82" name="TextBox 81">
            <a:extLst>
              <a:ext uri="{FF2B5EF4-FFF2-40B4-BE49-F238E27FC236}">
                <a16:creationId xmlns:a16="http://schemas.microsoft.com/office/drawing/2014/main" id="{C5EB4426-2FBF-4C2C-AEB3-ED4E60831E74}"/>
              </a:ext>
            </a:extLst>
          </p:cNvPr>
          <p:cNvSpPr txBox="1"/>
          <p:nvPr/>
        </p:nvSpPr>
        <p:spPr>
          <a:xfrm>
            <a:off x="5744311" y="127757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83" name="TextBox 82">
            <a:extLst>
              <a:ext uri="{FF2B5EF4-FFF2-40B4-BE49-F238E27FC236}">
                <a16:creationId xmlns:a16="http://schemas.microsoft.com/office/drawing/2014/main" id="{FB242737-89EC-412B-A825-FF1D77B4D18E}"/>
              </a:ext>
            </a:extLst>
          </p:cNvPr>
          <p:cNvSpPr txBox="1"/>
          <p:nvPr/>
        </p:nvSpPr>
        <p:spPr>
          <a:xfrm>
            <a:off x="5744311" y="2545537"/>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84" name="TextBox 83">
            <a:extLst>
              <a:ext uri="{FF2B5EF4-FFF2-40B4-BE49-F238E27FC236}">
                <a16:creationId xmlns:a16="http://schemas.microsoft.com/office/drawing/2014/main" id="{5D946CBE-0AB2-4CF1-8900-884FBD04C6FF}"/>
              </a:ext>
            </a:extLst>
          </p:cNvPr>
          <p:cNvSpPr txBox="1"/>
          <p:nvPr/>
        </p:nvSpPr>
        <p:spPr>
          <a:xfrm>
            <a:off x="5744311" y="2237760"/>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86" name="TextBox 85">
            <a:extLst>
              <a:ext uri="{FF2B5EF4-FFF2-40B4-BE49-F238E27FC236}">
                <a16:creationId xmlns:a16="http://schemas.microsoft.com/office/drawing/2014/main" id="{14E296D4-1673-434D-9B82-E773BA36B61D}"/>
              </a:ext>
            </a:extLst>
          </p:cNvPr>
          <p:cNvSpPr txBox="1"/>
          <p:nvPr/>
        </p:nvSpPr>
        <p:spPr>
          <a:xfrm>
            <a:off x="5744311" y="617689"/>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87" name="TextBox 86">
            <a:extLst>
              <a:ext uri="{FF2B5EF4-FFF2-40B4-BE49-F238E27FC236}">
                <a16:creationId xmlns:a16="http://schemas.microsoft.com/office/drawing/2014/main" id="{4CDB6DDD-45B8-40B2-9975-BD8D1E996C15}"/>
              </a:ext>
            </a:extLst>
          </p:cNvPr>
          <p:cNvSpPr txBox="1"/>
          <p:nvPr/>
        </p:nvSpPr>
        <p:spPr>
          <a:xfrm>
            <a:off x="5744311" y="30991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88" name="TextBox 87">
            <a:extLst>
              <a:ext uri="{FF2B5EF4-FFF2-40B4-BE49-F238E27FC236}">
                <a16:creationId xmlns:a16="http://schemas.microsoft.com/office/drawing/2014/main" id="{8FC99D5B-9FB0-4685-9EF4-69CC26C53A43}"/>
              </a:ext>
            </a:extLst>
          </p:cNvPr>
          <p:cNvSpPr txBox="1"/>
          <p:nvPr/>
        </p:nvSpPr>
        <p:spPr>
          <a:xfrm>
            <a:off x="8506704" y="1585088"/>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90" name="TextBox 89">
            <a:extLst>
              <a:ext uri="{FF2B5EF4-FFF2-40B4-BE49-F238E27FC236}">
                <a16:creationId xmlns:a16="http://schemas.microsoft.com/office/drawing/2014/main" id="{22AD005F-B67F-4A52-A0B8-49FD63FC56E8}"/>
              </a:ext>
            </a:extLst>
          </p:cNvPr>
          <p:cNvSpPr txBox="1"/>
          <p:nvPr/>
        </p:nvSpPr>
        <p:spPr>
          <a:xfrm>
            <a:off x="8507888" y="1269848"/>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p>
        </p:txBody>
      </p:sp>
      <p:sp>
        <p:nvSpPr>
          <p:cNvPr id="101" name="TextBox 100">
            <a:extLst>
              <a:ext uri="{FF2B5EF4-FFF2-40B4-BE49-F238E27FC236}">
                <a16:creationId xmlns:a16="http://schemas.microsoft.com/office/drawing/2014/main" id="{447317A5-D109-4630-9135-3C165CE28EE0}"/>
              </a:ext>
            </a:extLst>
          </p:cNvPr>
          <p:cNvSpPr txBox="1"/>
          <p:nvPr/>
        </p:nvSpPr>
        <p:spPr>
          <a:xfrm>
            <a:off x="8505518" y="615500"/>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103" name="TextBox 102">
            <a:extLst>
              <a:ext uri="{FF2B5EF4-FFF2-40B4-BE49-F238E27FC236}">
                <a16:creationId xmlns:a16="http://schemas.microsoft.com/office/drawing/2014/main" id="{AE67C00D-AFC9-42E5-9EEC-0B2AE08FF18D}"/>
              </a:ext>
            </a:extLst>
          </p:cNvPr>
          <p:cNvSpPr txBox="1"/>
          <p:nvPr/>
        </p:nvSpPr>
        <p:spPr>
          <a:xfrm>
            <a:off x="8506702" y="29822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endParaRPr lang="pt-PT" dirty="0"/>
          </a:p>
        </p:txBody>
      </p:sp>
      <p:sp>
        <p:nvSpPr>
          <p:cNvPr id="105" name="TextBox 104">
            <a:extLst>
              <a:ext uri="{FF2B5EF4-FFF2-40B4-BE49-F238E27FC236}">
                <a16:creationId xmlns:a16="http://schemas.microsoft.com/office/drawing/2014/main" id="{E9448573-6AB3-4423-9AB8-A6788AE12F24}"/>
              </a:ext>
            </a:extLst>
          </p:cNvPr>
          <p:cNvSpPr txBox="1"/>
          <p:nvPr/>
        </p:nvSpPr>
        <p:spPr>
          <a:xfrm>
            <a:off x="8507888" y="2550963"/>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a:t>
            </a:r>
          </a:p>
        </p:txBody>
      </p:sp>
      <p:sp>
        <p:nvSpPr>
          <p:cNvPr id="106" name="TextBox 105">
            <a:extLst>
              <a:ext uri="{FF2B5EF4-FFF2-40B4-BE49-F238E27FC236}">
                <a16:creationId xmlns:a16="http://schemas.microsoft.com/office/drawing/2014/main" id="{E7060CBE-CA93-4DEA-9E3C-44401051574D}"/>
              </a:ext>
            </a:extLst>
          </p:cNvPr>
          <p:cNvSpPr txBox="1"/>
          <p:nvPr/>
        </p:nvSpPr>
        <p:spPr>
          <a:xfrm>
            <a:off x="8507888" y="2234841"/>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a:t>
            </a:r>
          </a:p>
        </p:txBody>
      </p:sp>
      <p:cxnSp>
        <p:nvCxnSpPr>
          <p:cNvPr id="108" name="Straight Connector 107">
            <a:extLst>
              <a:ext uri="{FF2B5EF4-FFF2-40B4-BE49-F238E27FC236}">
                <a16:creationId xmlns:a16="http://schemas.microsoft.com/office/drawing/2014/main" id="{FBD2C7C9-FF80-4A24-A63E-315173CCA3F2}"/>
              </a:ext>
            </a:extLst>
          </p:cNvPr>
          <p:cNvCxnSpPr>
            <a:cxnSpLocks/>
            <a:stCxn id="79" idx="3"/>
            <a:endCxn id="88" idx="1"/>
          </p:cNvCxnSpPr>
          <p:nvPr/>
        </p:nvCxnSpPr>
        <p:spPr>
          <a:xfrm flipV="1">
            <a:off x="7928616" y="1723588"/>
            <a:ext cx="578088" cy="9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5BA6228-6DC8-4A9A-B787-D35E42C6B1AA}"/>
              </a:ext>
            </a:extLst>
          </p:cNvPr>
          <p:cNvCxnSpPr>
            <a:cxnSpLocks/>
            <a:stCxn id="83" idx="3"/>
            <a:endCxn id="105" idx="1"/>
          </p:cNvCxnSpPr>
          <p:nvPr/>
        </p:nvCxnSpPr>
        <p:spPr>
          <a:xfrm>
            <a:off x="7940311" y="2684037"/>
            <a:ext cx="567577" cy="5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45877A6-2BB4-42F0-88FD-1E702EC70509}"/>
              </a:ext>
            </a:extLst>
          </p:cNvPr>
          <p:cNvCxnSpPr>
            <a:cxnSpLocks/>
            <a:stCxn id="86" idx="3"/>
            <a:endCxn id="101" idx="1"/>
          </p:cNvCxnSpPr>
          <p:nvPr/>
        </p:nvCxnSpPr>
        <p:spPr>
          <a:xfrm flipV="1">
            <a:off x="7940311" y="754000"/>
            <a:ext cx="565207" cy="2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A3E829F7-7137-42A7-984B-91477176B22D}"/>
              </a:ext>
            </a:extLst>
          </p:cNvPr>
          <p:cNvCxnSpPr>
            <a:stCxn id="69" idx="3"/>
            <a:endCxn id="77" idx="1"/>
          </p:cNvCxnSpPr>
          <p:nvPr/>
        </p:nvCxnSpPr>
        <p:spPr>
          <a:xfrm flipV="1">
            <a:off x="2302724" y="1571701"/>
            <a:ext cx="798158" cy="1171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462C90DA-8902-419F-8B28-70F8243AACB7}"/>
              </a:ext>
            </a:extLst>
          </p:cNvPr>
          <p:cNvCxnSpPr>
            <a:stCxn id="69" idx="3"/>
            <a:endCxn id="67" idx="1"/>
          </p:cNvCxnSpPr>
          <p:nvPr/>
        </p:nvCxnSpPr>
        <p:spPr>
          <a:xfrm flipV="1">
            <a:off x="2302724" y="2656077"/>
            <a:ext cx="788401" cy="87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4BEEB055-91A1-4D5E-8E23-5750C4BC0A16}"/>
              </a:ext>
            </a:extLst>
          </p:cNvPr>
          <p:cNvCxnSpPr>
            <a:cxnSpLocks/>
            <a:stCxn id="77" idx="3"/>
            <a:endCxn id="86" idx="1"/>
          </p:cNvCxnSpPr>
          <p:nvPr/>
        </p:nvCxnSpPr>
        <p:spPr>
          <a:xfrm flipV="1">
            <a:off x="5147795" y="756189"/>
            <a:ext cx="596516" cy="81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D66D58EE-4122-4517-8260-08EEA0255E98}"/>
              </a:ext>
            </a:extLst>
          </p:cNvPr>
          <p:cNvCxnSpPr>
            <a:cxnSpLocks/>
            <a:stCxn id="77" idx="3"/>
            <a:endCxn id="79" idx="1"/>
          </p:cNvCxnSpPr>
          <p:nvPr/>
        </p:nvCxnSpPr>
        <p:spPr>
          <a:xfrm>
            <a:off x="5147795" y="1571701"/>
            <a:ext cx="596516" cy="15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06B71CF1-E5DA-4C56-BBAD-D2687A82BA6F}"/>
              </a:ext>
            </a:extLst>
          </p:cNvPr>
          <p:cNvCxnSpPr>
            <a:cxnSpLocks/>
            <a:stCxn id="67" idx="3"/>
            <a:endCxn id="83" idx="1"/>
          </p:cNvCxnSpPr>
          <p:nvPr/>
        </p:nvCxnSpPr>
        <p:spPr>
          <a:xfrm>
            <a:off x="5138038" y="2656077"/>
            <a:ext cx="606273" cy="27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9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52D7EB6-BBEB-45F1-883B-E816D72E0086}"/>
              </a:ext>
            </a:extLst>
          </p:cNvPr>
          <p:cNvSpPr txBox="1"/>
          <p:nvPr/>
        </p:nvSpPr>
        <p:spPr>
          <a:xfrm>
            <a:off x="3091125" y="2517577"/>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500 mg Capsules</a:t>
            </a:r>
          </a:p>
        </p:txBody>
      </p:sp>
      <p:sp>
        <p:nvSpPr>
          <p:cNvPr id="31" name="TextBox 30">
            <a:extLst>
              <a:ext uri="{FF2B5EF4-FFF2-40B4-BE49-F238E27FC236}">
                <a16:creationId xmlns:a16="http://schemas.microsoft.com/office/drawing/2014/main" id="{8488A0C1-1227-4790-98E6-EB80CBD93D50}"/>
              </a:ext>
            </a:extLst>
          </p:cNvPr>
          <p:cNvSpPr txBox="1"/>
          <p:nvPr/>
        </p:nvSpPr>
        <p:spPr>
          <a:xfrm>
            <a:off x="259067" y="4143778"/>
            <a:ext cx="204691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a:t>Codeine</a:t>
            </a:r>
          </a:p>
        </p:txBody>
      </p:sp>
      <p:sp>
        <p:nvSpPr>
          <p:cNvPr id="32" name="TextBox 31">
            <a:extLst>
              <a:ext uri="{FF2B5EF4-FFF2-40B4-BE49-F238E27FC236}">
                <a16:creationId xmlns:a16="http://schemas.microsoft.com/office/drawing/2014/main" id="{CBD6B738-4240-4AF9-86C1-D5A670B385DE}"/>
              </a:ext>
            </a:extLst>
          </p:cNvPr>
          <p:cNvSpPr txBox="1"/>
          <p:nvPr/>
        </p:nvSpPr>
        <p:spPr>
          <a:xfrm>
            <a:off x="5744311" y="3753534"/>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500/30 </a:t>
            </a:r>
            <a:r>
              <a:rPr lang="pt-PT" sz="1200" dirty="0" err="1"/>
              <a:t>Cap</a:t>
            </a:r>
            <a:endParaRPr lang="pt-PT" sz="1200" dirty="0"/>
          </a:p>
        </p:txBody>
      </p:sp>
      <p:sp>
        <p:nvSpPr>
          <p:cNvPr id="21" name="TextBox 20">
            <a:extLst>
              <a:ext uri="{FF2B5EF4-FFF2-40B4-BE49-F238E27FC236}">
                <a16:creationId xmlns:a16="http://schemas.microsoft.com/office/drawing/2014/main" id="{94BB60B6-0AE8-4ABE-8B5F-487FE35ECB15}"/>
              </a:ext>
            </a:extLst>
          </p:cNvPr>
          <p:cNvSpPr txBox="1"/>
          <p:nvPr/>
        </p:nvSpPr>
        <p:spPr>
          <a:xfrm>
            <a:off x="259067" y="3844790"/>
            <a:ext cx="2046913"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Substance</a:t>
            </a:r>
            <a:endParaRPr lang="pt-PT" dirty="0"/>
          </a:p>
        </p:txBody>
      </p:sp>
      <p:sp>
        <p:nvSpPr>
          <p:cNvPr id="24" name="TextBox 23">
            <a:extLst>
              <a:ext uri="{FF2B5EF4-FFF2-40B4-BE49-F238E27FC236}">
                <a16:creationId xmlns:a16="http://schemas.microsoft.com/office/drawing/2014/main" id="{ED6120FA-BE8F-40FB-953C-C1B7A09641BD}"/>
              </a:ext>
            </a:extLst>
          </p:cNvPr>
          <p:cNvSpPr txBox="1"/>
          <p:nvPr/>
        </p:nvSpPr>
        <p:spPr>
          <a:xfrm>
            <a:off x="5744311" y="3445757"/>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39" name="TextBox 38">
            <a:extLst>
              <a:ext uri="{FF2B5EF4-FFF2-40B4-BE49-F238E27FC236}">
                <a16:creationId xmlns:a16="http://schemas.microsoft.com/office/drawing/2014/main" id="{92842A4A-E405-4760-97CD-259F6E98C449}"/>
              </a:ext>
            </a:extLst>
          </p:cNvPr>
          <p:cNvSpPr txBox="1"/>
          <p:nvPr/>
        </p:nvSpPr>
        <p:spPr>
          <a:xfrm>
            <a:off x="3091126" y="2208098"/>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Pharmaceutical Product</a:t>
            </a:r>
            <a:endParaRPr lang="pt-PT" dirty="0"/>
          </a:p>
        </p:txBody>
      </p:sp>
      <p:sp>
        <p:nvSpPr>
          <p:cNvPr id="41" name="TextBox 40">
            <a:extLst>
              <a:ext uri="{FF2B5EF4-FFF2-40B4-BE49-F238E27FC236}">
                <a16:creationId xmlns:a16="http://schemas.microsoft.com/office/drawing/2014/main" id="{E93A96FC-08D6-4060-BD1F-9FD3510891FE}"/>
              </a:ext>
            </a:extLst>
          </p:cNvPr>
          <p:cNvSpPr txBox="1"/>
          <p:nvPr/>
        </p:nvSpPr>
        <p:spPr>
          <a:xfrm>
            <a:off x="3091127" y="3592904"/>
            <a:ext cx="2046913" cy="461665"/>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500 mg + Codeine 30 Capsules</a:t>
            </a:r>
          </a:p>
        </p:txBody>
      </p:sp>
      <p:sp>
        <p:nvSpPr>
          <p:cNvPr id="42" name="TextBox 41">
            <a:extLst>
              <a:ext uri="{FF2B5EF4-FFF2-40B4-BE49-F238E27FC236}">
                <a16:creationId xmlns:a16="http://schemas.microsoft.com/office/drawing/2014/main" id="{2033F691-1744-47D1-A76E-6144D105D415}"/>
              </a:ext>
            </a:extLst>
          </p:cNvPr>
          <p:cNvSpPr txBox="1"/>
          <p:nvPr/>
        </p:nvSpPr>
        <p:spPr>
          <a:xfrm>
            <a:off x="3091128" y="3283425"/>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Pharmaceutical Product</a:t>
            </a:r>
            <a:endParaRPr lang="pt-PT" dirty="0"/>
          </a:p>
        </p:txBody>
      </p:sp>
      <p:sp>
        <p:nvSpPr>
          <p:cNvPr id="43" name="TextBox 42">
            <a:extLst>
              <a:ext uri="{FF2B5EF4-FFF2-40B4-BE49-F238E27FC236}">
                <a16:creationId xmlns:a16="http://schemas.microsoft.com/office/drawing/2014/main" id="{5B5179A0-7416-46FA-8ED4-892CB8EDB4ED}"/>
              </a:ext>
            </a:extLst>
          </p:cNvPr>
          <p:cNvSpPr txBox="1"/>
          <p:nvPr/>
        </p:nvSpPr>
        <p:spPr>
          <a:xfrm>
            <a:off x="255811" y="2558648"/>
            <a:ext cx="204691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a:t>Paracetamol</a:t>
            </a:r>
          </a:p>
        </p:txBody>
      </p:sp>
      <p:sp>
        <p:nvSpPr>
          <p:cNvPr id="45" name="TextBox 44">
            <a:extLst>
              <a:ext uri="{FF2B5EF4-FFF2-40B4-BE49-F238E27FC236}">
                <a16:creationId xmlns:a16="http://schemas.microsoft.com/office/drawing/2014/main" id="{6E3939E8-FD23-4AF0-AC08-FFDEBA850058}"/>
              </a:ext>
            </a:extLst>
          </p:cNvPr>
          <p:cNvSpPr txBox="1"/>
          <p:nvPr/>
        </p:nvSpPr>
        <p:spPr>
          <a:xfrm>
            <a:off x="255811" y="2264386"/>
            <a:ext cx="2046913"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Substance</a:t>
            </a:r>
            <a:endParaRPr lang="pt-PT" dirty="0"/>
          </a:p>
        </p:txBody>
      </p:sp>
      <p:sp>
        <p:nvSpPr>
          <p:cNvPr id="47" name="TextBox 46">
            <a:extLst>
              <a:ext uri="{FF2B5EF4-FFF2-40B4-BE49-F238E27FC236}">
                <a16:creationId xmlns:a16="http://schemas.microsoft.com/office/drawing/2014/main" id="{1D0E11F1-2523-41E1-84C3-11C915E19D14}"/>
              </a:ext>
            </a:extLst>
          </p:cNvPr>
          <p:cNvSpPr txBox="1"/>
          <p:nvPr/>
        </p:nvSpPr>
        <p:spPr>
          <a:xfrm>
            <a:off x="3100882" y="1433201"/>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500 mg Tablets</a:t>
            </a:r>
          </a:p>
        </p:txBody>
      </p:sp>
      <p:sp>
        <p:nvSpPr>
          <p:cNvPr id="49" name="TextBox 48">
            <a:extLst>
              <a:ext uri="{FF2B5EF4-FFF2-40B4-BE49-F238E27FC236}">
                <a16:creationId xmlns:a16="http://schemas.microsoft.com/office/drawing/2014/main" id="{B2CF3F5B-D24B-4D50-921C-21E4B919B571}"/>
              </a:ext>
            </a:extLst>
          </p:cNvPr>
          <p:cNvSpPr txBox="1"/>
          <p:nvPr/>
        </p:nvSpPr>
        <p:spPr>
          <a:xfrm>
            <a:off x="3100883" y="1123722"/>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Pharmaceutical Product</a:t>
            </a:r>
            <a:endParaRPr lang="pt-PT" dirty="0"/>
          </a:p>
        </p:txBody>
      </p:sp>
      <p:sp>
        <p:nvSpPr>
          <p:cNvPr id="50" name="TextBox 49">
            <a:extLst>
              <a:ext uri="{FF2B5EF4-FFF2-40B4-BE49-F238E27FC236}">
                <a16:creationId xmlns:a16="http://schemas.microsoft.com/office/drawing/2014/main" id="{1AB8A726-AEA5-4F3B-9BA2-F0303902B7EA}"/>
              </a:ext>
            </a:extLst>
          </p:cNvPr>
          <p:cNvSpPr txBox="1"/>
          <p:nvPr/>
        </p:nvSpPr>
        <p:spPr>
          <a:xfrm>
            <a:off x="3100881" y="4837189"/>
            <a:ext cx="2046913" cy="461665"/>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1000 mg + Codeine 60 Tablets</a:t>
            </a:r>
          </a:p>
        </p:txBody>
      </p:sp>
      <p:sp>
        <p:nvSpPr>
          <p:cNvPr id="51" name="TextBox 50">
            <a:extLst>
              <a:ext uri="{FF2B5EF4-FFF2-40B4-BE49-F238E27FC236}">
                <a16:creationId xmlns:a16="http://schemas.microsoft.com/office/drawing/2014/main" id="{58D9EC19-281D-4AF1-947E-37B3FD952672}"/>
              </a:ext>
            </a:extLst>
          </p:cNvPr>
          <p:cNvSpPr txBox="1"/>
          <p:nvPr/>
        </p:nvSpPr>
        <p:spPr>
          <a:xfrm>
            <a:off x="3100882" y="4527710"/>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Pharmaceutical Product</a:t>
            </a:r>
            <a:endParaRPr lang="pt-PT" dirty="0"/>
          </a:p>
        </p:txBody>
      </p:sp>
      <p:sp>
        <p:nvSpPr>
          <p:cNvPr id="53" name="TextBox 52">
            <a:extLst>
              <a:ext uri="{FF2B5EF4-FFF2-40B4-BE49-F238E27FC236}">
                <a16:creationId xmlns:a16="http://schemas.microsoft.com/office/drawing/2014/main" id="{0E9A76D1-160E-4A24-9148-5407DFD449A2}"/>
              </a:ext>
            </a:extLst>
          </p:cNvPr>
          <p:cNvSpPr txBox="1"/>
          <p:nvPr/>
        </p:nvSpPr>
        <p:spPr>
          <a:xfrm>
            <a:off x="5744311" y="5058585"/>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endParaRPr lang="pt-PT" sz="1200" dirty="0"/>
          </a:p>
        </p:txBody>
      </p:sp>
      <p:sp>
        <p:nvSpPr>
          <p:cNvPr id="54" name="TextBox 53">
            <a:extLst>
              <a:ext uri="{FF2B5EF4-FFF2-40B4-BE49-F238E27FC236}">
                <a16:creationId xmlns:a16="http://schemas.microsoft.com/office/drawing/2014/main" id="{EC722EE0-7031-456A-88C7-5C94834832B7}"/>
              </a:ext>
            </a:extLst>
          </p:cNvPr>
          <p:cNvSpPr txBox="1"/>
          <p:nvPr/>
        </p:nvSpPr>
        <p:spPr>
          <a:xfrm>
            <a:off x="5744311" y="4750808"/>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55" name="TextBox 54">
            <a:extLst>
              <a:ext uri="{FF2B5EF4-FFF2-40B4-BE49-F238E27FC236}">
                <a16:creationId xmlns:a16="http://schemas.microsoft.com/office/drawing/2014/main" id="{DA09F5DE-AFED-49E6-B5FF-31EB66864E17}"/>
              </a:ext>
            </a:extLst>
          </p:cNvPr>
          <p:cNvSpPr txBox="1"/>
          <p:nvPr/>
        </p:nvSpPr>
        <p:spPr>
          <a:xfrm>
            <a:off x="8507888" y="4267511"/>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r>
              <a:rPr lang="pt-PT" sz="1200" dirty="0"/>
              <a:t>, Box 18</a:t>
            </a:r>
          </a:p>
        </p:txBody>
      </p:sp>
      <p:sp>
        <p:nvSpPr>
          <p:cNvPr id="56" name="TextBox 55">
            <a:extLst>
              <a:ext uri="{FF2B5EF4-FFF2-40B4-BE49-F238E27FC236}">
                <a16:creationId xmlns:a16="http://schemas.microsoft.com/office/drawing/2014/main" id="{823CBAC4-9569-4209-8960-6664430D0B22}"/>
              </a:ext>
            </a:extLst>
          </p:cNvPr>
          <p:cNvSpPr txBox="1"/>
          <p:nvPr/>
        </p:nvSpPr>
        <p:spPr>
          <a:xfrm>
            <a:off x="8507888" y="3962038"/>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sp>
        <p:nvSpPr>
          <p:cNvPr id="57" name="TextBox 56">
            <a:extLst>
              <a:ext uri="{FF2B5EF4-FFF2-40B4-BE49-F238E27FC236}">
                <a16:creationId xmlns:a16="http://schemas.microsoft.com/office/drawing/2014/main" id="{6540F248-1D20-4A8A-8BC4-9EF96BE39BAE}"/>
              </a:ext>
            </a:extLst>
          </p:cNvPr>
          <p:cNvSpPr txBox="1"/>
          <p:nvPr/>
        </p:nvSpPr>
        <p:spPr>
          <a:xfrm>
            <a:off x="8507888" y="3358235"/>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500/30 </a:t>
            </a:r>
            <a:r>
              <a:rPr lang="pt-PT" sz="1200" dirty="0" err="1"/>
              <a:t>Cap</a:t>
            </a:r>
            <a:r>
              <a:rPr lang="pt-PT" sz="1200" dirty="0"/>
              <a:t> Box 20</a:t>
            </a:r>
          </a:p>
        </p:txBody>
      </p:sp>
      <p:sp>
        <p:nvSpPr>
          <p:cNvPr id="58" name="TextBox 57">
            <a:extLst>
              <a:ext uri="{FF2B5EF4-FFF2-40B4-BE49-F238E27FC236}">
                <a16:creationId xmlns:a16="http://schemas.microsoft.com/office/drawing/2014/main" id="{009D3954-3C22-4F96-A98E-408C933742B4}"/>
              </a:ext>
            </a:extLst>
          </p:cNvPr>
          <p:cNvSpPr txBox="1"/>
          <p:nvPr/>
        </p:nvSpPr>
        <p:spPr>
          <a:xfrm>
            <a:off x="8507888" y="3058271"/>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sp>
        <p:nvSpPr>
          <p:cNvPr id="59" name="TextBox 58">
            <a:extLst>
              <a:ext uri="{FF2B5EF4-FFF2-40B4-BE49-F238E27FC236}">
                <a16:creationId xmlns:a16="http://schemas.microsoft.com/office/drawing/2014/main" id="{E914522E-7041-489D-B91C-5E4B2D985703}"/>
              </a:ext>
            </a:extLst>
          </p:cNvPr>
          <p:cNvSpPr txBox="1"/>
          <p:nvPr/>
        </p:nvSpPr>
        <p:spPr>
          <a:xfrm>
            <a:off x="8506703" y="5172431"/>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Dol</a:t>
            </a:r>
            <a:r>
              <a:rPr lang="pt-PT" sz="1200" dirty="0"/>
              <a:t>-u-</a:t>
            </a:r>
            <a:r>
              <a:rPr lang="pt-PT" sz="1200" dirty="0" err="1"/>
              <a:t>ron</a:t>
            </a:r>
            <a:r>
              <a:rPr lang="pt-PT" sz="1200" dirty="0"/>
              <a:t> Forte® 1000/60 </a:t>
            </a:r>
            <a:r>
              <a:rPr lang="pt-PT" sz="1200" dirty="0" err="1"/>
              <a:t>Tab</a:t>
            </a:r>
            <a:r>
              <a:rPr lang="pt-PT" sz="1200" dirty="0"/>
              <a:t>, Box 45</a:t>
            </a:r>
          </a:p>
        </p:txBody>
      </p:sp>
      <p:sp>
        <p:nvSpPr>
          <p:cNvPr id="60" name="TextBox 59">
            <a:extLst>
              <a:ext uri="{FF2B5EF4-FFF2-40B4-BE49-F238E27FC236}">
                <a16:creationId xmlns:a16="http://schemas.microsoft.com/office/drawing/2014/main" id="{A8587ABF-11AC-42B6-B7B5-678FDC4884BC}"/>
              </a:ext>
            </a:extLst>
          </p:cNvPr>
          <p:cNvSpPr txBox="1"/>
          <p:nvPr/>
        </p:nvSpPr>
        <p:spPr>
          <a:xfrm>
            <a:off x="8506702" y="4871314"/>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sp>
        <p:nvSpPr>
          <p:cNvPr id="52" name="TextBox 51">
            <a:extLst>
              <a:ext uri="{FF2B5EF4-FFF2-40B4-BE49-F238E27FC236}">
                <a16:creationId xmlns:a16="http://schemas.microsoft.com/office/drawing/2014/main" id="{E38563AF-0283-4311-93B2-C4A48CF21935}"/>
              </a:ext>
            </a:extLst>
          </p:cNvPr>
          <p:cNvSpPr txBox="1"/>
          <p:nvPr/>
        </p:nvSpPr>
        <p:spPr>
          <a:xfrm>
            <a:off x="5744311" y="1586067"/>
            <a:ext cx="2184305"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Tabl</a:t>
            </a:r>
            <a:endParaRPr lang="pt-PT" sz="1200" dirty="0"/>
          </a:p>
        </p:txBody>
      </p:sp>
      <p:sp>
        <p:nvSpPr>
          <p:cNvPr id="61" name="TextBox 60">
            <a:extLst>
              <a:ext uri="{FF2B5EF4-FFF2-40B4-BE49-F238E27FC236}">
                <a16:creationId xmlns:a16="http://schemas.microsoft.com/office/drawing/2014/main" id="{7575260A-3015-42B6-9BFD-A3CB07B1CF1E}"/>
              </a:ext>
            </a:extLst>
          </p:cNvPr>
          <p:cNvSpPr txBox="1"/>
          <p:nvPr/>
        </p:nvSpPr>
        <p:spPr>
          <a:xfrm>
            <a:off x="5744311" y="127757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62" name="TextBox 61">
            <a:extLst>
              <a:ext uri="{FF2B5EF4-FFF2-40B4-BE49-F238E27FC236}">
                <a16:creationId xmlns:a16="http://schemas.microsoft.com/office/drawing/2014/main" id="{57EDF463-CC39-4DA1-932F-4295AD38613A}"/>
              </a:ext>
            </a:extLst>
          </p:cNvPr>
          <p:cNvSpPr txBox="1"/>
          <p:nvPr/>
        </p:nvSpPr>
        <p:spPr>
          <a:xfrm>
            <a:off x="5744311" y="2545537"/>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Cap</a:t>
            </a:r>
            <a:endParaRPr lang="pt-PT" sz="1200" dirty="0"/>
          </a:p>
        </p:txBody>
      </p:sp>
      <p:sp>
        <p:nvSpPr>
          <p:cNvPr id="63" name="TextBox 62">
            <a:extLst>
              <a:ext uri="{FF2B5EF4-FFF2-40B4-BE49-F238E27FC236}">
                <a16:creationId xmlns:a16="http://schemas.microsoft.com/office/drawing/2014/main" id="{2B846248-BE12-4D1F-9516-C1CCACF352AE}"/>
              </a:ext>
            </a:extLst>
          </p:cNvPr>
          <p:cNvSpPr txBox="1"/>
          <p:nvPr/>
        </p:nvSpPr>
        <p:spPr>
          <a:xfrm>
            <a:off x="5744311" y="2237760"/>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64" name="TextBox 63">
            <a:extLst>
              <a:ext uri="{FF2B5EF4-FFF2-40B4-BE49-F238E27FC236}">
                <a16:creationId xmlns:a16="http://schemas.microsoft.com/office/drawing/2014/main" id="{7D3437CD-65AC-47D2-A9EB-263DB0334FEE}"/>
              </a:ext>
            </a:extLst>
          </p:cNvPr>
          <p:cNvSpPr txBox="1"/>
          <p:nvPr/>
        </p:nvSpPr>
        <p:spPr>
          <a:xfrm>
            <a:off x="5744311" y="617689"/>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a:t>
            </a:r>
            <a:r>
              <a:rPr lang="pt-PT" sz="1200" dirty="0" err="1"/>
              <a:t>Actadis</a:t>
            </a:r>
            <a:r>
              <a:rPr lang="pt-PT" sz="1200" dirty="0"/>
              <a:t>  500 </a:t>
            </a:r>
            <a:r>
              <a:rPr lang="pt-PT" sz="1200" dirty="0" err="1"/>
              <a:t>tab</a:t>
            </a:r>
            <a:endParaRPr lang="pt-PT" sz="1200" dirty="0"/>
          </a:p>
        </p:txBody>
      </p:sp>
      <p:sp>
        <p:nvSpPr>
          <p:cNvPr id="65" name="TextBox 64">
            <a:extLst>
              <a:ext uri="{FF2B5EF4-FFF2-40B4-BE49-F238E27FC236}">
                <a16:creationId xmlns:a16="http://schemas.microsoft.com/office/drawing/2014/main" id="{80D697BB-0063-4AC6-8D1C-A5D82FDF5CC5}"/>
              </a:ext>
            </a:extLst>
          </p:cNvPr>
          <p:cNvSpPr txBox="1"/>
          <p:nvPr/>
        </p:nvSpPr>
        <p:spPr>
          <a:xfrm>
            <a:off x="5744311" y="309912"/>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sp>
        <p:nvSpPr>
          <p:cNvPr id="71" name="TextBox 70">
            <a:extLst>
              <a:ext uri="{FF2B5EF4-FFF2-40B4-BE49-F238E27FC236}">
                <a16:creationId xmlns:a16="http://schemas.microsoft.com/office/drawing/2014/main" id="{3F9D92F3-D9E0-4CB5-85D1-A807D0A0531E}"/>
              </a:ext>
            </a:extLst>
          </p:cNvPr>
          <p:cNvSpPr txBox="1"/>
          <p:nvPr/>
        </p:nvSpPr>
        <p:spPr>
          <a:xfrm>
            <a:off x="8506704" y="1534543"/>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tab</a:t>
            </a:r>
            <a:r>
              <a:rPr lang="pt-PT" sz="1200" dirty="0"/>
              <a:t>, Box 20</a:t>
            </a:r>
          </a:p>
        </p:txBody>
      </p:sp>
      <p:sp>
        <p:nvSpPr>
          <p:cNvPr id="72" name="TextBox 71">
            <a:extLst>
              <a:ext uri="{FF2B5EF4-FFF2-40B4-BE49-F238E27FC236}">
                <a16:creationId xmlns:a16="http://schemas.microsoft.com/office/drawing/2014/main" id="{AB6C7B65-29E7-4AF8-AE55-7978A6A2B098}"/>
              </a:ext>
            </a:extLst>
          </p:cNvPr>
          <p:cNvSpPr txBox="1"/>
          <p:nvPr/>
        </p:nvSpPr>
        <p:spPr>
          <a:xfrm>
            <a:off x="8507888" y="1219303"/>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sp>
        <p:nvSpPr>
          <p:cNvPr id="73" name="TextBox 72">
            <a:extLst>
              <a:ext uri="{FF2B5EF4-FFF2-40B4-BE49-F238E27FC236}">
                <a16:creationId xmlns:a16="http://schemas.microsoft.com/office/drawing/2014/main" id="{15E27B1B-B7E1-456B-A448-1CB18F349931}"/>
              </a:ext>
            </a:extLst>
          </p:cNvPr>
          <p:cNvSpPr txBox="1"/>
          <p:nvPr/>
        </p:nvSpPr>
        <p:spPr>
          <a:xfrm>
            <a:off x="8505518" y="615500"/>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Paracetamol </a:t>
            </a:r>
            <a:r>
              <a:rPr lang="pt-PT" sz="1200" dirty="0" err="1"/>
              <a:t>Actadis</a:t>
            </a:r>
            <a:r>
              <a:rPr lang="pt-PT" sz="1200" dirty="0"/>
              <a:t>  500 </a:t>
            </a:r>
            <a:r>
              <a:rPr lang="pt-PT" sz="1200" dirty="0" err="1"/>
              <a:t>tab</a:t>
            </a:r>
            <a:r>
              <a:rPr lang="pt-PT" sz="1200" dirty="0"/>
              <a:t> </a:t>
            </a:r>
            <a:r>
              <a:rPr lang="pt-PT" sz="1200" dirty="0" err="1"/>
              <a:t>bx</a:t>
            </a:r>
            <a:r>
              <a:rPr lang="pt-PT" sz="1200" dirty="0"/>
              <a:t> 20</a:t>
            </a:r>
          </a:p>
        </p:txBody>
      </p:sp>
      <p:sp>
        <p:nvSpPr>
          <p:cNvPr id="74" name="TextBox 73">
            <a:extLst>
              <a:ext uri="{FF2B5EF4-FFF2-40B4-BE49-F238E27FC236}">
                <a16:creationId xmlns:a16="http://schemas.microsoft.com/office/drawing/2014/main" id="{AFE4A15F-8575-4A10-9994-131FB8DAE7A4}"/>
              </a:ext>
            </a:extLst>
          </p:cNvPr>
          <p:cNvSpPr txBox="1"/>
          <p:nvPr/>
        </p:nvSpPr>
        <p:spPr>
          <a:xfrm>
            <a:off x="8506702" y="29822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endParaRPr lang="pt-PT" dirty="0"/>
          </a:p>
        </p:txBody>
      </p:sp>
      <p:sp>
        <p:nvSpPr>
          <p:cNvPr id="75" name="TextBox 74">
            <a:extLst>
              <a:ext uri="{FF2B5EF4-FFF2-40B4-BE49-F238E27FC236}">
                <a16:creationId xmlns:a16="http://schemas.microsoft.com/office/drawing/2014/main" id="{2AEF5F81-7AEF-462A-961F-3A3D5D390B82}"/>
              </a:ext>
            </a:extLst>
          </p:cNvPr>
          <p:cNvSpPr txBox="1"/>
          <p:nvPr/>
        </p:nvSpPr>
        <p:spPr>
          <a:xfrm>
            <a:off x="8507888" y="2454468"/>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Ben-U-</a:t>
            </a:r>
            <a:r>
              <a:rPr lang="pt-PT" sz="1200" dirty="0" err="1"/>
              <a:t>Ron</a:t>
            </a:r>
            <a:r>
              <a:rPr lang="pt-PT" sz="1200" dirty="0"/>
              <a:t>  500 </a:t>
            </a:r>
            <a:r>
              <a:rPr lang="pt-PT" sz="1200" dirty="0" err="1"/>
              <a:t>Cap</a:t>
            </a:r>
            <a:endParaRPr lang="pt-PT" sz="1200" dirty="0"/>
          </a:p>
        </p:txBody>
      </p:sp>
      <p:sp>
        <p:nvSpPr>
          <p:cNvPr id="76" name="TextBox 75">
            <a:extLst>
              <a:ext uri="{FF2B5EF4-FFF2-40B4-BE49-F238E27FC236}">
                <a16:creationId xmlns:a16="http://schemas.microsoft.com/office/drawing/2014/main" id="{7FF64D6C-E893-41E1-8B6C-F12CDB9B8091}"/>
              </a:ext>
            </a:extLst>
          </p:cNvPr>
          <p:cNvSpPr txBox="1"/>
          <p:nvPr/>
        </p:nvSpPr>
        <p:spPr>
          <a:xfrm>
            <a:off x="8507888" y="2138346"/>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cxnSp>
        <p:nvCxnSpPr>
          <p:cNvPr id="94" name="Straight Connector 93">
            <a:extLst>
              <a:ext uri="{FF2B5EF4-FFF2-40B4-BE49-F238E27FC236}">
                <a16:creationId xmlns:a16="http://schemas.microsoft.com/office/drawing/2014/main" id="{7E4991D2-000E-4F46-AE24-83C7960F9C59}"/>
              </a:ext>
            </a:extLst>
          </p:cNvPr>
          <p:cNvCxnSpPr>
            <a:cxnSpLocks/>
            <a:stCxn id="53" idx="3"/>
            <a:endCxn id="59" idx="1"/>
          </p:cNvCxnSpPr>
          <p:nvPr/>
        </p:nvCxnSpPr>
        <p:spPr>
          <a:xfrm>
            <a:off x="7940311" y="5197085"/>
            <a:ext cx="566392" cy="113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DDA3DE8B-115C-4327-AA5D-5C3D20C56AB2}"/>
              </a:ext>
            </a:extLst>
          </p:cNvPr>
          <p:cNvCxnSpPr>
            <a:cxnSpLocks/>
            <a:stCxn id="53" idx="3"/>
            <a:endCxn id="55" idx="1"/>
          </p:cNvCxnSpPr>
          <p:nvPr/>
        </p:nvCxnSpPr>
        <p:spPr>
          <a:xfrm flipV="1">
            <a:off x="7940311" y="4406011"/>
            <a:ext cx="567577" cy="791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DEFD89-A609-4883-A0AB-E1AEB581B0F5}"/>
              </a:ext>
            </a:extLst>
          </p:cNvPr>
          <p:cNvCxnSpPr>
            <a:cxnSpLocks/>
            <a:stCxn id="32" idx="3"/>
            <a:endCxn id="57" idx="1"/>
          </p:cNvCxnSpPr>
          <p:nvPr/>
        </p:nvCxnSpPr>
        <p:spPr>
          <a:xfrm flipV="1">
            <a:off x="7940311" y="3496735"/>
            <a:ext cx="567577" cy="3952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219F239-D108-4593-9F1C-0E0C51305E64}"/>
              </a:ext>
            </a:extLst>
          </p:cNvPr>
          <p:cNvCxnSpPr>
            <a:cxnSpLocks/>
            <a:stCxn id="52" idx="3"/>
            <a:endCxn id="71" idx="1"/>
          </p:cNvCxnSpPr>
          <p:nvPr/>
        </p:nvCxnSpPr>
        <p:spPr>
          <a:xfrm flipV="1">
            <a:off x="7928616" y="1673043"/>
            <a:ext cx="578088" cy="51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6AACAF0-BE03-4B81-9F52-DCF3DBACE8EE}"/>
              </a:ext>
            </a:extLst>
          </p:cNvPr>
          <p:cNvCxnSpPr>
            <a:cxnSpLocks/>
            <a:stCxn id="62" idx="3"/>
            <a:endCxn id="75" idx="1"/>
          </p:cNvCxnSpPr>
          <p:nvPr/>
        </p:nvCxnSpPr>
        <p:spPr>
          <a:xfrm flipV="1">
            <a:off x="7940311" y="2592968"/>
            <a:ext cx="567577" cy="910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E3F6C53-92A4-4075-9DCC-54779F8F32DA}"/>
              </a:ext>
            </a:extLst>
          </p:cNvPr>
          <p:cNvCxnSpPr>
            <a:stCxn id="64" idx="3"/>
            <a:endCxn id="73" idx="1"/>
          </p:cNvCxnSpPr>
          <p:nvPr/>
        </p:nvCxnSpPr>
        <p:spPr>
          <a:xfrm flipV="1">
            <a:off x="7940311" y="754000"/>
            <a:ext cx="565207" cy="2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16D6383-23BC-4D3D-AA22-6CE30D34EBD4}"/>
              </a:ext>
            </a:extLst>
          </p:cNvPr>
          <p:cNvCxnSpPr>
            <a:stCxn id="43" idx="3"/>
            <a:endCxn id="47" idx="1"/>
          </p:cNvCxnSpPr>
          <p:nvPr/>
        </p:nvCxnSpPr>
        <p:spPr>
          <a:xfrm flipV="1">
            <a:off x="2302724" y="1571701"/>
            <a:ext cx="798158" cy="1171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D40F7FE-65F1-453A-A74A-7DECDA019C73}"/>
              </a:ext>
            </a:extLst>
          </p:cNvPr>
          <p:cNvCxnSpPr>
            <a:stCxn id="31" idx="3"/>
            <a:endCxn id="50" idx="1"/>
          </p:cNvCxnSpPr>
          <p:nvPr/>
        </p:nvCxnSpPr>
        <p:spPr>
          <a:xfrm>
            <a:off x="2305980" y="4328444"/>
            <a:ext cx="794901" cy="739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73EC447-157A-4E3A-987C-BCF4FC592887}"/>
              </a:ext>
            </a:extLst>
          </p:cNvPr>
          <p:cNvCxnSpPr>
            <a:stCxn id="43" idx="3"/>
            <a:endCxn id="7" idx="1"/>
          </p:cNvCxnSpPr>
          <p:nvPr/>
        </p:nvCxnSpPr>
        <p:spPr>
          <a:xfrm flipV="1">
            <a:off x="2302724" y="2656077"/>
            <a:ext cx="788401" cy="87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C850546-4B52-4FD7-A219-DDEF3C8D8AC7}"/>
              </a:ext>
            </a:extLst>
          </p:cNvPr>
          <p:cNvCxnSpPr>
            <a:stCxn id="43" idx="3"/>
            <a:endCxn id="41" idx="1"/>
          </p:cNvCxnSpPr>
          <p:nvPr/>
        </p:nvCxnSpPr>
        <p:spPr>
          <a:xfrm>
            <a:off x="2302724" y="2743314"/>
            <a:ext cx="788403" cy="1080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6951AD6-AF4A-4673-AAFD-636687C5963B}"/>
              </a:ext>
            </a:extLst>
          </p:cNvPr>
          <p:cNvCxnSpPr>
            <a:stCxn id="31" idx="3"/>
            <a:endCxn id="41" idx="1"/>
          </p:cNvCxnSpPr>
          <p:nvPr/>
        </p:nvCxnSpPr>
        <p:spPr>
          <a:xfrm flipV="1">
            <a:off x="2305980" y="3823737"/>
            <a:ext cx="785147" cy="5047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943FB03-A628-4757-8EC1-D80786BCFD56}"/>
              </a:ext>
            </a:extLst>
          </p:cNvPr>
          <p:cNvCxnSpPr>
            <a:stCxn id="43" idx="3"/>
            <a:endCxn id="50" idx="1"/>
          </p:cNvCxnSpPr>
          <p:nvPr/>
        </p:nvCxnSpPr>
        <p:spPr>
          <a:xfrm>
            <a:off x="2302724" y="2743314"/>
            <a:ext cx="798157" cy="23247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AD4FADA-C632-46C3-B8B4-8B9CE83A5F8C}"/>
              </a:ext>
            </a:extLst>
          </p:cNvPr>
          <p:cNvCxnSpPr>
            <a:stCxn id="47" idx="3"/>
            <a:endCxn id="64" idx="1"/>
          </p:cNvCxnSpPr>
          <p:nvPr/>
        </p:nvCxnSpPr>
        <p:spPr>
          <a:xfrm flipV="1">
            <a:off x="5147795" y="756189"/>
            <a:ext cx="596516" cy="815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CA8CE65E-CFAA-4441-8E3A-FAE7A84A7E3D}"/>
              </a:ext>
            </a:extLst>
          </p:cNvPr>
          <p:cNvCxnSpPr>
            <a:stCxn id="47" idx="3"/>
            <a:endCxn id="52" idx="1"/>
          </p:cNvCxnSpPr>
          <p:nvPr/>
        </p:nvCxnSpPr>
        <p:spPr>
          <a:xfrm>
            <a:off x="5147795" y="1571701"/>
            <a:ext cx="596516" cy="152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F876127-4194-46A7-A308-37F55704F1F8}"/>
              </a:ext>
            </a:extLst>
          </p:cNvPr>
          <p:cNvCxnSpPr>
            <a:stCxn id="7" idx="3"/>
            <a:endCxn id="62" idx="1"/>
          </p:cNvCxnSpPr>
          <p:nvPr/>
        </p:nvCxnSpPr>
        <p:spPr>
          <a:xfrm>
            <a:off x="5138038" y="2656077"/>
            <a:ext cx="606273" cy="27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34F321C-A5D0-4FA6-A651-C8DAB1AC8D0D}"/>
              </a:ext>
            </a:extLst>
          </p:cNvPr>
          <p:cNvCxnSpPr>
            <a:stCxn id="41" idx="3"/>
            <a:endCxn id="32" idx="1"/>
          </p:cNvCxnSpPr>
          <p:nvPr/>
        </p:nvCxnSpPr>
        <p:spPr>
          <a:xfrm>
            <a:off x="5138040" y="3823737"/>
            <a:ext cx="606271" cy="68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AF4CBFB-87A7-4B8C-B99C-B7F3EC056F80}"/>
              </a:ext>
            </a:extLst>
          </p:cNvPr>
          <p:cNvCxnSpPr>
            <a:stCxn id="50" idx="3"/>
            <a:endCxn id="53" idx="1"/>
          </p:cNvCxnSpPr>
          <p:nvPr/>
        </p:nvCxnSpPr>
        <p:spPr>
          <a:xfrm>
            <a:off x="5147794" y="5068022"/>
            <a:ext cx="596517" cy="129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8F6A6ED-01FE-481F-8472-5392CC8A8784}"/>
              </a:ext>
            </a:extLst>
          </p:cNvPr>
          <p:cNvSpPr txBox="1"/>
          <p:nvPr/>
        </p:nvSpPr>
        <p:spPr>
          <a:xfrm>
            <a:off x="8506704" y="6081837"/>
            <a:ext cx="2520000" cy="276999"/>
          </a:xfrm>
          <a:prstGeom prst="rect">
            <a:avLst/>
          </a:prstGeom>
          <a:solidFill>
            <a:schemeClr val="bg1"/>
          </a:solidFill>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Valium</a:t>
            </a:r>
            <a:r>
              <a:rPr lang="pt-PT" sz="1200" dirty="0"/>
              <a:t>® 5, Box 30</a:t>
            </a:r>
          </a:p>
        </p:txBody>
      </p:sp>
      <p:sp>
        <p:nvSpPr>
          <p:cNvPr id="81" name="TextBox 80">
            <a:extLst>
              <a:ext uri="{FF2B5EF4-FFF2-40B4-BE49-F238E27FC236}">
                <a16:creationId xmlns:a16="http://schemas.microsoft.com/office/drawing/2014/main" id="{A5553819-1A76-4CB3-84CD-3C74DFA4FE73}"/>
              </a:ext>
            </a:extLst>
          </p:cNvPr>
          <p:cNvSpPr txBox="1"/>
          <p:nvPr/>
        </p:nvSpPr>
        <p:spPr>
          <a:xfrm>
            <a:off x="8506703" y="5780720"/>
            <a:ext cx="2520000" cy="307777"/>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Packaged</a:t>
            </a:r>
            <a:r>
              <a:rPr lang="pt-PT" sz="1400" dirty="0"/>
              <a:t> Medicinal Product</a:t>
            </a:r>
          </a:p>
        </p:txBody>
      </p:sp>
      <p:sp>
        <p:nvSpPr>
          <p:cNvPr id="91" name="TextBox 90">
            <a:extLst>
              <a:ext uri="{FF2B5EF4-FFF2-40B4-BE49-F238E27FC236}">
                <a16:creationId xmlns:a16="http://schemas.microsoft.com/office/drawing/2014/main" id="{42591C8C-13AB-4375-A123-C207E0E9199E}"/>
              </a:ext>
            </a:extLst>
          </p:cNvPr>
          <p:cNvSpPr txBox="1"/>
          <p:nvPr/>
        </p:nvSpPr>
        <p:spPr>
          <a:xfrm>
            <a:off x="255811" y="6035065"/>
            <a:ext cx="204691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dirty="0"/>
              <a:t>Diazepam</a:t>
            </a:r>
          </a:p>
        </p:txBody>
      </p:sp>
      <p:sp>
        <p:nvSpPr>
          <p:cNvPr id="92" name="TextBox 91">
            <a:extLst>
              <a:ext uri="{FF2B5EF4-FFF2-40B4-BE49-F238E27FC236}">
                <a16:creationId xmlns:a16="http://schemas.microsoft.com/office/drawing/2014/main" id="{5A862144-1B94-4B77-BB61-2DF1F46C0E7A}"/>
              </a:ext>
            </a:extLst>
          </p:cNvPr>
          <p:cNvSpPr txBox="1"/>
          <p:nvPr/>
        </p:nvSpPr>
        <p:spPr>
          <a:xfrm>
            <a:off x="255811" y="5736077"/>
            <a:ext cx="2046913"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err="1"/>
              <a:t>Substance</a:t>
            </a:r>
            <a:endParaRPr lang="pt-PT" dirty="0"/>
          </a:p>
        </p:txBody>
      </p:sp>
      <p:sp>
        <p:nvSpPr>
          <p:cNvPr id="95" name="TextBox 94">
            <a:extLst>
              <a:ext uri="{FF2B5EF4-FFF2-40B4-BE49-F238E27FC236}">
                <a16:creationId xmlns:a16="http://schemas.microsoft.com/office/drawing/2014/main" id="{21704B55-2275-4717-9343-918EEB077E12}"/>
              </a:ext>
            </a:extLst>
          </p:cNvPr>
          <p:cNvSpPr txBox="1"/>
          <p:nvPr/>
        </p:nvSpPr>
        <p:spPr>
          <a:xfrm>
            <a:off x="3100881" y="6082352"/>
            <a:ext cx="2046913" cy="276999"/>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a:t>Diazepam 5 mg Tablets</a:t>
            </a:r>
          </a:p>
        </p:txBody>
      </p:sp>
      <p:sp>
        <p:nvSpPr>
          <p:cNvPr id="96" name="TextBox 95">
            <a:extLst>
              <a:ext uri="{FF2B5EF4-FFF2-40B4-BE49-F238E27FC236}">
                <a16:creationId xmlns:a16="http://schemas.microsoft.com/office/drawing/2014/main" id="{9C913982-835B-4543-A983-2CFC7DF4B031}"/>
              </a:ext>
            </a:extLst>
          </p:cNvPr>
          <p:cNvSpPr txBox="1"/>
          <p:nvPr/>
        </p:nvSpPr>
        <p:spPr>
          <a:xfrm>
            <a:off x="3100882" y="5772873"/>
            <a:ext cx="2046913" cy="307777"/>
          </a:xfrm>
          <a:prstGeom prst="rect">
            <a:avLst/>
          </a:prstGeom>
          <a:solidFill>
            <a:schemeClr val="bg1">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Pharmaceutical Product</a:t>
            </a:r>
            <a:endParaRPr lang="pt-PT" dirty="0"/>
          </a:p>
        </p:txBody>
      </p:sp>
      <p:sp>
        <p:nvSpPr>
          <p:cNvPr id="97" name="TextBox 96">
            <a:extLst>
              <a:ext uri="{FF2B5EF4-FFF2-40B4-BE49-F238E27FC236}">
                <a16:creationId xmlns:a16="http://schemas.microsoft.com/office/drawing/2014/main" id="{4235F576-1F4F-4721-A4A1-72B1AA6D559D}"/>
              </a:ext>
            </a:extLst>
          </p:cNvPr>
          <p:cNvSpPr txBox="1"/>
          <p:nvPr/>
        </p:nvSpPr>
        <p:spPr>
          <a:xfrm>
            <a:off x="5729248" y="6080650"/>
            <a:ext cx="2196000" cy="276999"/>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t-PT" sz="1200" dirty="0" err="1"/>
              <a:t>Valium</a:t>
            </a:r>
            <a:r>
              <a:rPr lang="pt-PT" sz="1200" dirty="0"/>
              <a:t>® 5</a:t>
            </a:r>
          </a:p>
        </p:txBody>
      </p:sp>
      <p:sp>
        <p:nvSpPr>
          <p:cNvPr id="99" name="TextBox 98">
            <a:extLst>
              <a:ext uri="{FF2B5EF4-FFF2-40B4-BE49-F238E27FC236}">
                <a16:creationId xmlns:a16="http://schemas.microsoft.com/office/drawing/2014/main" id="{C20EC101-01CB-43F5-A559-2ADA61179AF9}"/>
              </a:ext>
            </a:extLst>
          </p:cNvPr>
          <p:cNvSpPr txBox="1"/>
          <p:nvPr/>
        </p:nvSpPr>
        <p:spPr>
          <a:xfrm>
            <a:off x="5729248" y="5772873"/>
            <a:ext cx="2196000" cy="307777"/>
          </a:xfrm>
          <a:prstGeom prst="rect">
            <a:avLst/>
          </a:prstGeom>
          <a:solidFill>
            <a:schemeClr val="accent6"/>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pt-PT" sz="1400" dirty="0"/>
              <a:t>Medicinal Product</a:t>
            </a:r>
            <a:endParaRPr lang="pt-PT" dirty="0"/>
          </a:p>
        </p:txBody>
      </p:sp>
      <p:cxnSp>
        <p:nvCxnSpPr>
          <p:cNvPr id="85" name="Straight Arrow Connector 84">
            <a:extLst>
              <a:ext uri="{FF2B5EF4-FFF2-40B4-BE49-F238E27FC236}">
                <a16:creationId xmlns:a16="http://schemas.microsoft.com/office/drawing/2014/main" id="{B132FDD2-A05C-499A-9FD9-4E993594AAC5}"/>
              </a:ext>
            </a:extLst>
          </p:cNvPr>
          <p:cNvCxnSpPr>
            <a:stCxn id="91" idx="3"/>
            <a:endCxn id="95" idx="1"/>
          </p:cNvCxnSpPr>
          <p:nvPr/>
        </p:nvCxnSpPr>
        <p:spPr>
          <a:xfrm>
            <a:off x="2302724" y="6219731"/>
            <a:ext cx="798157" cy="11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7972D72C-DAC9-4CEE-B216-106D22EDB751}"/>
              </a:ext>
            </a:extLst>
          </p:cNvPr>
          <p:cNvCxnSpPr>
            <a:stCxn id="95" idx="3"/>
            <a:endCxn id="97" idx="1"/>
          </p:cNvCxnSpPr>
          <p:nvPr/>
        </p:nvCxnSpPr>
        <p:spPr>
          <a:xfrm flipV="1">
            <a:off x="5147794" y="6219150"/>
            <a:ext cx="581454" cy="1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DFF136D-54DE-41B6-9448-16235790D287}"/>
              </a:ext>
            </a:extLst>
          </p:cNvPr>
          <p:cNvCxnSpPr>
            <a:stCxn id="97" idx="3"/>
            <a:endCxn id="80" idx="1"/>
          </p:cNvCxnSpPr>
          <p:nvPr/>
        </p:nvCxnSpPr>
        <p:spPr>
          <a:xfrm>
            <a:off x="7925248" y="6219150"/>
            <a:ext cx="581456" cy="1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222F2F1E-D9E4-4D79-8545-78D40C76BFE8}"/>
              </a:ext>
            </a:extLst>
          </p:cNvPr>
          <p:cNvCxnSpPr>
            <a:stCxn id="80" idx="3"/>
            <a:endCxn id="59" idx="3"/>
          </p:cNvCxnSpPr>
          <p:nvPr/>
        </p:nvCxnSpPr>
        <p:spPr>
          <a:xfrm flipH="1" flipV="1">
            <a:off x="11026703" y="5310931"/>
            <a:ext cx="1" cy="909406"/>
          </a:xfrm>
          <a:prstGeom prst="curvedConnector3">
            <a:avLst>
              <a:gd name="adj1" fmla="val -2286000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Connector: Curved 103">
            <a:extLst>
              <a:ext uri="{FF2B5EF4-FFF2-40B4-BE49-F238E27FC236}">
                <a16:creationId xmlns:a16="http://schemas.microsoft.com/office/drawing/2014/main" id="{75DF026C-B5F9-462C-9E71-579664DBCC69}"/>
              </a:ext>
            </a:extLst>
          </p:cNvPr>
          <p:cNvCxnSpPr>
            <a:stCxn id="80" idx="3"/>
            <a:endCxn id="56" idx="3"/>
          </p:cNvCxnSpPr>
          <p:nvPr/>
        </p:nvCxnSpPr>
        <p:spPr>
          <a:xfrm flipV="1">
            <a:off x="11026704" y="4115927"/>
            <a:ext cx="1184" cy="2104410"/>
          </a:xfrm>
          <a:prstGeom prst="curvedConnector3">
            <a:avLst>
              <a:gd name="adj1" fmla="val 1940743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BF5A102-C1E3-46D1-9C7C-934F35CC1024}"/>
              </a:ext>
            </a:extLst>
          </p:cNvPr>
          <p:cNvSpPr txBox="1"/>
          <p:nvPr/>
        </p:nvSpPr>
        <p:spPr>
          <a:xfrm>
            <a:off x="312458" y="298226"/>
            <a:ext cx="2736647" cy="461665"/>
          </a:xfrm>
          <a:prstGeom prst="rect">
            <a:avLst/>
          </a:prstGeom>
          <a:noFill/>
        </p:spPr>
        <p:txBody>
          <a:bodyPr wrap="none" rtlCol="0">
            <a:spAutoFit/>
          </a:bodyPr>
          <a:lstStyle/>
          <a:p>
            <a:r>
              <a:rPr lang="en-US" sz="2400" b="1" dirty="0"/>
              <a:t>Example: Medicines</a:t>
            </a:r>
            <a:endParaRPr lang="en-GB" sz="2400" b="1" dirty="0"/>
          </a:p>
        </p:txBody>
      </p:sp>
    </p:spTree>
    <p:extLst>
      <p:ext uri="{BB962C8B-B14F-4D97-AF65-F5344CB8AC3E}">
        <p14:creationId xmlns:p14="http://schemas.microsoft.com/office/powerpoint/2010/main" val="422428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D150-1870-4053-84E8-BEF2720EDA08}"/>
              </a:ext>
            </a:extLst>
          </p:cNvPr>
          <p:cNvSpPr>
            <a:spLocks noGrp="1"/>
          </p:cNvSpPr>
          <p:nvPr>
            <p:ph type="title"/>
          </p:nvPr>
        </p:nvSpPr>
        <p:spPr/>
        <p:txBody>
          <a:bodyPr/>
          <a:lstStyle/>
          <a:p>
            <a:r>
              <a:rPr lang="en-US" dirty="0"/>
              <a:t>How is this presented as resources</a:t>
            </a:r>
            <a:endParaRPr lang="en-GB" dirty="0"/>
          </a:p>
        </p:txBody>
      </p:sp>
      <p:sp>
        <p:nvSpPr>
          <p:cNvPr id="3" name="Content Placeholder 2">
            <a:extLst>
              <a:ext uri="{FF2B5EF4-FFF2-40B4-BE49-F238E27FC236}">
                <a16:creationId xmlns:a16="http://schemas.microsoft.com/office/drawing/2014/main" id="{D2477A9D-3DD6-4FA4-B372-C406BF80A47A}"/>
              </a:ext>
            </a:extLst>
          </p:cNvPr>
          <p:cNvSpPr>
            <a:spLocks noGrp="1"/>
          </p:cNvSpPr>
          <p:nvPr>
            <p:ph idx="1"/>
          </p:nvPr>
        </p:nvSpPr>
        <p:spPr/>
        <p:txBody>
          <a:bodyPr>
            <a:normAutofit/>
          </a:bodyPr>
          <a:lstStyle/>
          <a:p>
            <a:r>
              <a:rPr lang="en-US" dirty="0"/>
              <a:t>N different resource instances</a:t>
            </a:r>
          </a:p>
          <a:p>
            <a:pPr lvl="1"/>
            <a:r>
              <a:rPr lang="en-US" dirty="0"/>
              <a:t>2 Substances</a:t>
            </a:r>
          </a:p>
          <a:p>
            <a:pPr lvl="1"/>
            <a:r>
              <a:rPr lang="en-US" dirty="0"/>
              <a:t>4 Pharmaceutical Products (modeled as---?)</a:t>
            </a:r>
          </a:p>
          <a:p>
            <a:pPr lvl="1"/>
            <a:r>
              <a:rPr lang="en-US" dirty="0"/>
              <a:t>5 Medicinal Products</a:t>
            </a:r>
          </a:p>
          <a:p>
            <a:pPr lvl="1"/>
            <a:r>
              <a:rPr lang="en-US" dirty="0"/>
              <a:t>6 Packaged Medicinal Products</a:t>
            </a:r>
          </a:p>
          <a:p>
            <a:pPr lvl="1"/>
            <a:endParaRPr lang="en-US" dirty="0"/>
          </a:p>
          <a:p>
            <a:r>
              <a:rPr lang="en-US" dirty="0"/>
              <a:t>One catalog to List &amp; Link them all</a:t>
            </a:r>
          </a:p>
          <a:p>
            <a:pPr lvl="1"/>
            <a:r>
              <a:rPr lang="en-US" dirty="0"/>
              <a:t>Containing one </a:t>
            </a:r>
            <a:r>
              <a:rPr lang="en-US" dirty="0" err="1"/>
              <a:t>catalogEntry</a:t>
            </a:r>
            <a:r>
              <a:rPr lang="en-US" dirty="0"/>
              <a:t> per each entry:</a:t>
            </a:r>
          </a:p>
          <a:p>
            <a:pPr lvl="2"/>
            <a:r>
              <a:rPr lang="en-US" dirty="0"/>
              <a:t>Identify the resource</a:t>
            </a:r>
          </a:p>
          <a:p>
            <a:pPr lvl="2"/>
            <a:r>
              <a:rPr lang="en-US" dirty="0"/>
              <a:t>Context-sensitive data, relationships</a:t>
            </a:r>
          </a:p>
          <a:p>
            <a:pPr lvl="1"/>
            <a:endParaRPr lang="en-GB" dirty="0"/>
          </a:p>
        </p:txBody>
      </p:sp>
    </p:spTree>
    <p:extLst>
      <p:ext uri="{BB962C8B-B14F-4D97-AF65-F5344CB8AC3E}">
        <p14:creationId xmlns:p14="http://schemas.microsoft.com/office/powerpoint/2010/main" val="3131750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C134D-6C53-4113-9B71-C8B76AA252AD}"/>
              </a:ext>
            </a:extLst>
          </p:cNvPr>
          <p:cNvSpPr>
            <a:spLocks noGrp="1"/>
          </p:cNvSpPr>
          <p:nvPr>
            <p:ph type="title"/>
          </p:nvPr>
        </p:nvSpPr>
        <p:spPr/>
        <p:txBody>
          <a:bodyPr/>
          <a:lstStyle/>
          <a:p>
            <a:r>
              <a:rPr lang="en-US" dirty="0"/>
              <a:t>Other concepts (for later)</a:t>
            </a:r>
            <a:endParaRPr lang="en-GB" dirty="0"/>
          </a:p>
        </p:txBody>
      </p:sp>
      <p:sp>
        <p:nvSpPr>
          <p:cNvPr id="3" name="Content Placeholder 2">
            <a:extLst>
              <a:ext uri="{FF2B5EF4-FFF2-40B4-BE49-F238E27FC236}">
                <a16:creationId xmlns:a16="http://schemas.microsoft.com/office/drawing/2014/main" id="{B45FED3F-7F95-4D3F-B60E-C3471C0F5A30}"/>
              </a:ext>
            </a:extLst>
          </p:cNvPr>
          <p:cNvSpPr>
            <a:spLocks noGrp="1"/>
          </p:cNvSpPr>
          <p:nvPr>
            <p:ph idx="1"/>
          </p:nvPr>
        </p:nvSpPr>
        <p:spPr/>
        <p:txBody>
          <a:bodyPr/>
          <a:lstStyle/>
          <a:p>
            <a:r>
              <a:rPr lang="en-US" dirty="0"/>
              <a:t>Local implementations may use local concepts. That is straightforward to derive:</a:t>
            </a:r>
          </a:p>
          <a:p>
            <a:pPr lvl="1"/>
            <a:r>
              <a:rPr lang="en-US" dirty="0"/>
              <a:t>Concept can be a specialization of an existing concept – CTPP, a national “Non-Brand” code</a:t>
            </a:r>
          </a:p>
          <a:p>
            <a:pPr marL="457200" lvl="1" indent="0">
              <a:buNone/>
            </a:pPr>
            <a:endParaRPr lang="en-US" dirty="0"/>
          </a:p>
          <a:p>
            <a:pPr marL="457200" lvl="1" indent="0">
              <a:buNone/>
            </a:pPr>
            <a:r>
              <a:rPr lang="en-US" dirty="0"/>
              <a:t>Example: Non-brand includes all products of a given formulation and dose form for a same package size, regardless of brand</a:t>
            </a:r>
          </a:p>
          <a:p>
            <a:pPr lvl="2"/>
            <a:endParaRPr lang="en-US" dirty="0"/>
          </a:p>
          <a:p>
            <a:pPr lvl="2"/>
            <a:endParaRPr lang="en-US" dirty="0"/>
          </a:p>
        </p:txBody>
      </p:sp>
    </p:spTree>
    <p:extLst>
      <p:ext uri="{BB962C8B-B14F-4D97-AF65-F5344CB8AC3E}">
        <p14:creationId xmlns:p14="http://schemas.microsoft.com/office/powerpoint/2010/main" val="2834465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2651</TotalTime>
  <Words>871</Words>
  <Application>Microsoft Office PowerPoint</Application>
  <PresentationFormat>Widescreen</PresentationFormat>
  <Paragraphs>335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 New</vt:lpstr>
      <vt:lpstr>Office Theme</vt:lpstr>
      <vt:lpstr>Catalog Document and entries</vt:lpstr>
      <vt:lpstr>Scope of this effort</vt:lpstr>
      <vt:lpstr>PowerPoint Presentation</vt:lpstr>
      <vt:lpstr>PowerPoint Presentation</vt:lpstr>
      <vt:lpstr>PowerPoint Presentation</vt:lpstr>
      <vt:lpstr>PowerPoint Presentation</vt:lpstr>
      <vt:lpstr>PowerPoint Presentation</vt:lpstr>
      <vt:lpstr>How is this presented as resources</vt:lpstr>
      <vt:lpstr>Other concepts (for later)</vt:lpstr>
      <vt:lpstr>Resources</vt:lpstr>
      <vt:lpstr>PowerPoint Presentation</vt:lpstr>
      <vt:lpstr>PowerPoint Presentation</vt:lpstr>
      <vt:lpstr>1. Composition contains entries…</vt:lpstr>
      <vt:lpstr>1. …or List contains entries…</vt:lpstr>
      <vt:lpstr>2. …CatalogEntries …</vt:lpstr>
      <vt:lpstr>Resources contain the details that are not associated with a specific catalog context</vt:lpstr>
      <vt:lpstr>Rendered using the structure above</vt:lpstr>
      <vt:lpstr>User rendering is not in scope</vt:lpstr>
      <vt:lpstr>For devices</vt:lpstr>
      <vt:lpstr>For Lab stuff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João Almeida</dc:creator>
  <cp:lastModifiedBy>Jose Costa Teixeira</cp:lastModifiedBy>
  <cp:revision>49</cp:revision>
  <dcterms:created xsi:type="dcterms:W3CDTF">2017-08-05T18:57:12Z</dcterms:created>
  <dcterms:modified xsi:type="dcterms:W3CDTF">2017-08-21T18:01:21Z</dcterms:modified>
</cp:coreProperties>
</file>