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89" r:id="rId3"/>
    <p:sldId id="264" r:id="rId4"/>
    <p:sldId id="287" r:id="rId5"/>
    <p:sldId id="265" r:id="rId6"/>
    <p:sldId id="267" r:id="rId7"/>
    <p:sldId id="268" r:id="rId8"/>
    <p:sldId id="269" r:id="rId9"/>
    <p:sldId id="270" r:id="rId10"/>
    <p:sldId id="271" r:id="rId11"/>
    <p:sldId id="266" r:id="rId12"/>
    <p:sldId id="259" r:id="rId13"/>
    <p:sldId id="261" r:id="rId14"/>
    <p:sldId id="260" r:id="rId15"/>
    <p:sldId id="263" r:id="rId16"/>
    <p:sldId id="272" r:id="rId17"/>
    <p:sldId id="29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882" autoAdjust="0"/>
    <p:restoredTop sz="94660"/>
  </p:normalViewPr>
  <p:slideViewPr>
    <p:cSldViewPr snapToGrid="0">
      <p:cViewPr varScale="1">
        <p:scale>
          <a:sx n="94" d="100"/>
          <a:sy n="94" d="100"/>
        </p:scale>
        <p:origin x="1020" y="78"/>
      </p:cViewPr>
      <p:guideLst/>
    </p:cSldViewPr>
  </p:slideViewPr>
  <p:notesTextViewPr>
    <p:cViewPr>
      <p:scale>
        <a:sx n="1" d="1"/>
        <a:sy n="1" d="1"/>
      </p:scale>
      <p:origin x="0" y="0"/>
    </p:cViewPr>
  </p:notesTextViewPr>
  <p:sorterViewPr>
    <p:cViewPr>
      <p:scale>
        <a:sx n="100" d="100"/>
        <a:sy n="100" d="100"/>
      </p:scale>
      <p:origin x="0" y="-29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7AEAF-FA80-46A6-B158-9A5B612E07F9}"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288643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7AEAF-FA80-46A6-B158-9A5B612E07F9}"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254913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7AEAF-FA80-46A6-B158-9A5B612E07F9}"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361988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7AEAF-FA80-46A6-B158-9A5B612E07F9}"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230295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7AEAF-FA80-46A6-B158-9A5B612E07F9}"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321642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97AEAF-FA80-46A6-B158-9A5B612E07F9}"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413662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97AEAF-FA80-46A6-B158-9A5B612E07F9}"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68988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7AEAF-FA80-46A6-B158-9A5B612E07F9}"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353865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AEAF-FA80-46A6-B158-9A5B612E07F9}"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360177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7AEAF-FA80-46A6-B158-9A5B612E07F9}"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373066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7AEAF-FA80-46A6-B158-9A5B612E07F9}"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FC575-C8EE-401C-88FE-763ECBE4EF90}" type="slidenum">
              <a:rPr lang="en-US" smtClean="0"/>
              <a:t>‹#›</a:t>
            </a:fld>
            <a:endParaRPr lang="en-US"/>
          </a:p>
        </p:txBody>
      </p:sp>
    </p:spTree>
    <p:extLst>
      <p:ext uri="{BB962C8B-B14F-4D97-AF65-F5344CB8AC3E}">
        <p14:creationId xmlns:p14="http://schemas.microsoft.com/office/powerpoint/2010/main" val="412725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AEAF-FA80-46A6-B158-9A5B612E07F9}" type="datetimeFigureOut">
              <a:rPr lang="en-US" smtClean="0"/>
              <a:t>5/7/2014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FC575-C8EE-401C-88FE-763ECBE4EF90}" type="slidenum">
              <a:rPr lang="en-US" smtClean="0"/>
              <a:t>‹#›</a:t>
            </a:fld>
            <a:endParaRPr lang="en-US"/>
          </a:p>
        </p:txBody>
      </p:sp>
    </p:spTree>
    <p:extLst>
      <p:ext uri="{BB962C8B-B14F-4D97-AF65-F5344CB8AC3E}">
        <p14:creationId xmlns:p14="http://schemas.microsoft.com/office/powerpoint/2010/main" val="287438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EHR Action Verbs</a:t>
            </a:r>
            <a:r>
              <a:rPr lang="en-US" sz="2000" dirty="0" smtClean="0"/>
              <a:t/>
            </a:r>
            <a:br>
              <a:rPr lang="en-US" sz="2000" dirty="0" smtClean="0"/>
            </a:br>
            <a:r>
              <a:rPr lang="en-US" sz="4400" dirty="0" smtClean="0"/>
              <a:t>and</a:t>
            </a:r>
            <a:r>
              <a:rPr lang="en-US" dirty="0" smtClean="0"/>
              <a:t/>
            </a:r>
            <a:br>
              <a:rPr lang="en-US" dirty="0" smtClean="0"/>
            </a:br>
            <a:r>
              <a:rPr lang="en-US" dirty="0" smtClean="0"/>
              <a:t>Security Operations</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sz="2800" dirty="0" smtClean="0"/>
              <a:t>Tony Weida</a:t>
            </a:r>
          </a:p>
          <a:p>
            <a:r>
              <a:rPr lang="en-US" sz="1400" dirty="0" smtClean="0"/>
              <a:t>HL7 May WGM</a:t>
            </a:r>
          </a:p>
          <a:p>
            <a:r>
              <a:rPr lang="en-US" sz="1400" dirty="0" smtClean="0"/>
              <a:t>May 7, 2014</a:t>
            </a:r>
            <a:endParaRPr lang="en-US" sz="1400" dirty="0"/>
          </a:p>
        </p:txBody>
      </p:sp>
    </p:spTree>
    <p:extLst>
      <p:ext uri="{BB962C8B-B14F-4D97-AF65-F5344CB8AC3E}">
        <p14:creationId xmlns:p14="http://schemas.microsoft.com/office/powerpoint/2010/main" val="3477925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from SPO Specification (Section 7.7)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0124895"/>
              </p:ext>
            </p:extLst>
          </p:nvPr>
        </p:nvGraphicFramePr>
        <p:xfrm>
          <a:off x="228600" y="1650214"/>
          <a:ext cx="11802534" cy="4767072"/>
        </p:xfrm>
        <a:graphic>
          <a:graphicData uri="http://schemas.openxmlformats.org/drawingml/2006/table">
            <a:tbl>
              <a:tblPr firstRow="1" firstCol="1" bandRow="1" bandCol="1">
                <a:tableStyleId>{F5AB1C69-6EDB-4FF4-983F-18BD219EF322}</a:tableStyleId>
              </a:tblPr>
              <a:tblGrid>
                <a:gridCol w="2579511"/>
                <a:gridCol w="8472311"/>
                <a:gridCol w="750712"/>
              </a:tblGrid>
              <a:tr h="40110">
                <a:tc>
                  <a:txBody>
                    <a:bodyPr/>
                    <a:lstStyle/>
                    <a:p>
                      <a:pPr marL="0" marR="0" algn="ctr">
                        <a:lnSpc>
                          <a:spcPct val="115000"/>
                        </a:lnSpc>
                        <a:spcBef>
                          <a:spcPts val="1000"/>
                        </a:spcBef>
                        <a:spcAft>
                          <a:spcPts val="1000"/>
                        </a:spcAft>
                      </a:pPr>
                      <a:r>
                        <a:rPr lang="en-US" sz="1600" dirty="0">
                          <a:effectLst/>
                        </a:rPr>
                        <a:t>OWL Class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dirty="0">
                          <a:effectLst/>
                        </a:rPr>
                        <a:t>OWL Description (Textual Definition)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a:effectLst/>
                        </a:rPr>
                        <a:t>Source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Restore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Produce another object with the same content as one previously backed up (i.e., recreates a readily usable copy).</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Resume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Change the status of a suspended object representing an Act to "active", i.e., so it can be performed or is being performed.</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DO</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Sign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Affix authentication information (i.e. An electronic signature) to an object so that its origin and integrity can be verified.</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Suspend</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an object representing an Act to "suspended", i.e., so it is temporarily not in service.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DO</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Transfer</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Communicate (the content of) an object to an external clearinghouse without examining the content. </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Translate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Derive another object in a different natural language (e.g., from English to Spanish).</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Update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Fundamental operation in an Information System (IS) that results only in the revision or alteration of an object.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Verify</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Determine whether an object has been altered and whether its signature was affixed by the claimed signer.</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bl>
          </a:graphicData>
        </a:graphic>
      </p:graphicFrame>
    </p:spTree>
    <p:extLst>
      <p:ext uri="{BB962C8B-B14F-4D97-AF65-F5344CB8AC3E}">
        <p14:creationId xmlns:p14="http://schemas.microsoft.com/office/powerpoint/2010/main" val="3918245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Operations</a:t>
            </a:r>
            <a:endParaRPr lang="en-US" dirty="0"/>
          </a:p>
        </p:txBody>
      </p:sp>
      <p:sp>
        <p:nvSpPr>
          <p:cNvPr id="3" name="Content Placeholder 2"/>
          <p:cNvSpPr>
            <a:spLocks noGrp="1"/>
          </p:cNvSpPr>
          <p:nvPr>
            <p:ph idx="1"/>
          </p:nvPr>
        </p:nvSpPr>
        <p:spPr/>
        <p:txBody>
          <a:bodyPr/>
          <a:lstStyle/>
          <a:p>
            <a:r>
              <a:rPr lang="en-US" dirty="0" smtClean="0"/>
              <a:t>Collect</a:t>
            </a:r>
          </a:p>
          <a:p>
            <a:r>
              <a:rPr lang="en-US" dirty="0" smtClean="0"/>
              <a:t>Access</a:t>
            </a:r>
          </a:p>
          <a:p>
            <a:r>
              <a:rPr lang="en-US" dirty="0" smtClean="0"/>
              <a:t>Use</a:t>
            </a:r>
          </a:p>
          <a:p>
            <a:r>
              <a:rPr lang="en-US" dirty="0" smtClean="0"/>
              <a:t>Disclose</a:t>
            </a:r>
          </a:p>
        </p:txBody>
      </p:sp>
    </p:spTree>
    <p:extLst>
      <p:ext uri="{BB962C8B-B14F-4D97-AF65-F5344CB8AC3E}">
        <p14:creationId xmlns:p14="http://schemas.microsoft.com/office/powerpoint/2010/main" val="2099077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729314" y="824451"/>
            <a:ext cx="73337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 (Data)</a:t>
            </a:r>
          </a:p>
        </p:txBody>
      </p:sp>
      <p:sp>
        <p:nvSpPr>
          <p:cNvPr id="5" name="Rounded Rectangle 4"/>
          <p:cNvSpPr/>
          <p:nvPr/>
        </p:nvSpPr>
        <p:spPr>
          <a:xfrm>
            <a:off x="1243649" y="2478389"/>
            <a:ext cx="44634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Capture</a:t>
            </a:r>
            <a:endParaRPr lang="en-US" sz="800" b="1" dirty="0" smtClean="0">
              <a:solidFill>
                <a:schemeClr val="tx1"/>
              </a:solidFill>
            </a:endParaRPr>
          </a:p>
        </p:txBody>
      </p:sp>
      <p:sp>
        <p:nvSpPr>
          <p:cNvPr id="6" name="Rounded Rectangle 5"/>
          <p:cNvSpPr/>
          <p:nvPr/>
        </p:nvSpPr>
        <p:spPr>
          <a:xfrm>
            <a:off x="2588414" y="3608322"/>
            <a:ext cx="33477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Store</a:t>
            </a:r>
            <a:endParaRPr lang="en-US" sz="800" dirty="0">
              <a:solidFill>
                <a:schemeClr val="tx1"/>
              </a:solidFill>
            </a:endParaRPr>
          </a:p>
        </p:txBody>
      </p:sp>
      <p:sp>
        <p:nvSpPr>
          <p:cNvPr id="13" name="Rounded Rectangle 12"/>
          <p:cNvSpPr/>
          <p:nvPr/>
        </p:nvSpPr>
        <p:spPr>
          <a:xfrm>
            <a:off x="6806458" y="2478389"/>
            <a:ext cx="41441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Render</a:t>
            </a:r>
            <a:endParaRPr lang="en-US" sz="800" dirty="0">
              <a:solidFill>
                <a:schemeClr val="tx1"/>
              </a:solidFill>
            </a:endParaRPr>
          </a:p>
        </p:txBody>
      </p:sp>
      <p:sp>
        <p:nvSpPr>
          <p:cNvPr id="14" name="Rounded Rectangle 13"/>
          <p:cNvSpPr/>
          <p:nvPr/>
        </p:nvSpPr>
        <p:spPr>
          <a:xfrm>
            <a:off x="8124893" y="2478389"/>
            <a:ext cx="507164"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Exchange</a:t>
            </a:r>
            <a:endParaRPr lang="en-US" sz="800" dirty="0">
              <a:solidFill>
                <a:schemeClr val="tx1"/>
              </a:solidFill>
            </a:endParaRPr>
          </a:p>
        </p:txBody>
      </p:sp>
      <p:sp>
        <p:nvSpPr>
          <p:cNvPr id="15" name="Rounded Rectangle 14"/>
          <p:cNvSpPr/>
          <p:nvPr/>
        </p:nvSpPr>
        <p:spPr>
          <a:xfrm>
            <a:off x="9242162" y="2478389"/>
            <a:ext cx="5587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Determine</a:t>
            </a:r>
            <a:endParaRPr lang="en-US" sz="800" dirty="0">
              <a:solidFill>
                <a:schemeClr val="tx1"/>
              </a:solidFill>
            </a:endParaRPr>
          </a:p>
        </p:txBody>
      </p:sp>
      <p:sp>
        <p:nvSpPr>
          <p:cNvPr id="16" name="Rounded Rectangle 15"/>
          <p:cNvSpPr/>
          <p:nvPr/>
        </p:nvSpPr>
        <p:spPr>
          <a:xfrm>
            <a:off x="10319602" y="2478389"/>
            <a:ext cx="106635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Manage-Data-Visibility</a:t>
            </a:r>
            <a:endParaRPr lang="en-US" sz="800" dirty="0">
              <a:solidFill>
                <a:schemeClr val="tx1"/>
              </a:solidFill>
            </a:endParaRPr>
          </a:p>
        </p:txBody>
      </p:sp>
      <p:sp>
        <p:nvSpPr>
          <p:cNvPr id="17" name="Rounded Rectangle 16"/>
          <p:cNvSpPr/>
          <p:nvPr/>
        </p:nvSpPr>
        <p:spPr>
          <a:xfrm>
            <a:off x="25321" y="3062504"/>
            <a:ext cx="72347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Auto-populate</a:t>
            </a:r>
            <a:endParaRPr lang="en-US" sz="800" dirty="0">
              <a:solidFill>
                <a:schemeClr val="tx1"/>
              </a:solidFill>
            </a:endParaRPr>
          </a:p>
        </p:txBody>
      </p:sp>
      <p:sp>
        <p:nvSpPr>
          <p:cNvPr id="18" name="Rounded Rectangle 17"/>
          <p:cNvSpPr/>
          <p:nvPr/>
        </p:nvSpPr>
        <p:spPr>
          <a:xfrm>
            <a:off x="516610" y="3489140"/>
            <a:ext cx="338198" cy="238363"/>
          </a:xfrm>
          <a:prstGeom prst="roundRect">
            <a:avLst>
              <a:gd name="adj"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Enter</a:t>
            </a:r>
            <a:endParaRPr lang="en-US" sz="800" dirty="0">
              <a:solidFill>
                <a:schemeClr val="tx1"/>
              </a:solidFill>
            </a:endParaRPr>
          </a:p>
        </p:txBody>
      </p:sp>
      <p:sp>
        <p:nvSpPr>
          <p:cNvPr id="19" name="Rounded Rectangle 18"/>
          <p:cNvSpPr/>
          <p:nvPr/>
        </p:nvSpPr>
        <p:spPr>
          <a:xfrm>
            <a:off x="1053451" y="3421036"/>
            <a:ext cx="399582" cy="238363"/>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Import</a:t>
            </a:r>
          </a:p>
        </p:txBody>
      </p:sp>
      <p:sp>
        <p:nvSpPr>
          <p:cNvPr id="20" name="Rounded Rectangle 19"/>
          <p:cNvSpPr/>
          <p:nvPr/>
        </p:nvSpPr>
        <p:spPr>
          <a:xfrm>
            <a:off x="1514865" y="3036703"/>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Receive</a:t>
            </a:r>
            <a:endParaRPr lang="en-US" sz="800" dirty="0">
              <a:solidFill>
                <a:schemeClr val="tx1"/>
              </a:solidFill>
            </a:endParaRPr>
          </a:p>
        </p:txBody>
      </p:sp>
      <p:sp>
        <p:nvSpPr>
          <p:cNvPr id="21" name="Rounded Rectangle 20"/>
          <p:cNvSpPr/>
          <p:nvPr/>
        </p:nvSpPr>
        <p:spPr>
          <a:xfrm>
            <a:off x="1505795" y="4540678"/>
            <a:ext cx="4261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Archive</a:t>
            </a:r>
          </a:p>
        </p:txBody>
      </p:sp>
      <p:sp>
        <p:nvSpPr>
          <p:cNvPr id="22" name="Rounded Rectangle 21"/>
          <p:cNvSpPr/>
          <p:nvPr/>
        </p:nvSpPr>
        <p:spPr>
          <a:xfrm>
            <a:off x="1523506" y="5264362"/>
            <a:ext cx="41609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Backup</a:t>
            </a:r>
          </a:p>
        </p:txBody>
      </p:sp>
      <p:sp>
        <p:nvSpPr>
          <p:cNvPr id="23" name="Rounded Rectangle 22"/>
          <p:cNvSpPr/>
          <p:nvPr/>
        </p:nvSpPr>
        <p:spPr>
          <a:xfrm>
            <a:off x="3442512" y="5412297"/>
            <a:ext cx="429540"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Encrypt</a:t>
            </a:r>
          </a:p>
        </p:txBody>
      </p:sp>
      <p:sp>
        <p:nvSpPr>
          <p:cNvPr id="24" name="Rounded Rectangle 23"/>
          <p:cNvSpPr/>
          <p:nvPr/>
        </p:nvSpPr>
        <p:spPr>
          <a:xfrm>
            <a:off x="3775392" y="4914474"/>
            <a:ext cx="43962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Decrypt</a:t>
            </a:r>
          </a:p>
        </p:txBody>
      </p:sp>
      <p:sp>
        <p:nvSpPr>
          <p:cNvPr id="25" name="Rounded Rectangle 24"/>
          <p:cNvSpPr/>
          <p:nvPr/>
        </p:nvSpPr>
        <p:spPr>
          <a:xfrm>
            <a:off x="2388564" y="5957127"/>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Recover</a:t>
            </a:r>
            <a:endParaRPr lang="en-US" sz="800" dirty="0">
              <a:solidFill>
                <a:schemeClr val="tx1"/>
              </a:solidFill>
            </a:endParaRPr>
          </a:p>
        </p:txBody>
      </p:sp>
      <p:sp>
        <p:nvSpPr>
          <p:cNvPr id="26" name="Rounded Rectangle 25"/>
          <p:cNvSpPr/>
          <p:nvPr/>
        </p:nvSpPr>
        <p:spPr>
          <a:xfrm>
            <a:off x="2740154" y="6414979"/>
            <a:ext cx="434582"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Restore</a:t>
            </a:r>
            <a:endParaRPr lang="en-US" sz="800" dirty="0" smtClean="0">
              <a:solidFill>
                <a:srgbClr val="00B050"/>
              </a:solidFill>
            </a:endParaRPr>
          </a:p>
        </p:txBody>
      </p:sp>
      <p:sp>
        <p:nvSpPr>
          <p:cNvPr id="27" name="Rounded Rectangle 26"/>
          <p:cNvSpPr/>
          <p:nvPr/>
        </p:nvSpPr>
        <p:spPr>
          <a:xfrm>
            <a:off x="3164113" y="5952907"/>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Save</a:t>
            </a:r>
            <a:endParaRPr lang="en-US" sz="800" dirty="0">
              <a:solidFill>
                <a:schemeClr val="tx1"/>
              </a:solidFill>
            </a:endParaRPr>
          </a:p>
        </p:txBody>
      </p:sp>
      <p:sp>
        <p:nvSpPr>
          <p:cNvPr id="28" name="Rounded Rectangle 27"/>
          <p:cNvSpPr/>
          <p:nvPr/>
        </p:nvSpPr>
        <p:spPr>
          <a:xfrm>
            <a:off x="3347718" y="2487909"/>
            <a:ext cx="49340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Maintain</a:t>
            </a:r>
            <a:endParaRPr lang="en-US" sz="800" dirty="0">
              <a:solidFill>
                <a:schemeClr val="tx1"/>
              </a:solidFill>
            </a:endParaRPr>
          </a:p>
        </p:txBody>
      </p:sp>
      <p:cxnSp>
        <p:nvCxnSpPr>
          <p:cNvPr id="31" name="Straight Arrow Connector 30"/>
          <p:cNvCxnSpPr>
            <a:stCxn id="5" idx="0"/>
            <a:endCxn id="4" idx="2"/>
          </p:cNvCxnSpPr>
          <p:nvPr/>
        </p:nvCxnSpPr>
        <p:spPr>
          <a:xfrm flipV="1">
            <a:off x="1466822" y="1062814"/>
            <a:ext cx="4629179"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6" idx="0"/>
            <a:endCxn id="28" idx="2"/>
          </p:cNvCxnSpPr>
          <p:nvPr/>
        </p:nvCxnSpPr>
        <p:spPr>
          <a:xfrm flipV="1">
            <a:off x="2755802" y="2726272"/>
            <a:ext cx="838617" cy="8820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0"/>
            <a:endCxn id="4" idx="2"/>
          </p:cNvCxnSpPr>
          <p:nvPr/>
        </p:nvCxnSpPr>
        <p:spPr>
          <a:xfrm flipH="1" flipV="1">
            <a:off x="6096001" y="1062814"/>
            <a:ext cx="917665"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4" idx="0"/>
            <a:endCxn id="4" idx="2"/>
          </p:cNvCxnSpPr>
          <p:nvPr/>
        </p:nvCxnSpPr>
        <p:spPr>
          <a:xfrm flipH="1" flipV="1">
            <a:off x="6096001" y="1062814"/>
            <a:ext cx="2282474"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5" idx="0"/>
            <a:endCxn id="4" idx="2"/>
          </p:cNvCxnSpPr>
          <p:nvPr/>
        </p:nvCxnSpPr>
        <p:spPr>
          <a:xfrm flipH="1" flipV="1">
            <a:off x="6096001" y="1062814"/>
            <a:ext cx="3425551"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0"/>
            <a:endCxn id="4" idx="2"/>
          </p:cNvCxnSpPr>
          <p:nvPr/>
        </p:nvCxnSpPr>
        <p:spPr>
          <a:xfrm flipH="1" flipV="1">
            <a:off x="6096001" y="1062814"/>
            <a:ext cx="4756779"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7" idx="0"/>
            <a:endCxn id="5" idx="2"/>
          </p:cNvCxnSpPr>
          <p:nvPr/>
        </p:nvCxnSpPr>
        <p:spPr>
          <a:xfrm flipV="1">
            <a:off x="387059" y="2716752"/>
            <a:ext cx="1079763" cy="3457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8" idx="0"/>
            <a:endCxn id="5" idx="2"/>
          </p:cNvCxnSpPr>
          <p:nvPr/>
        </p:nvCxnSpPr>
        <p:spPr>
          <a:xfrm flipV="1">
            <a:off x="685709" y="2716752"/>
            <a:ext cx="781113" cy="7723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9" idx="0"/>
            <a:endCxn id="5" idx="2"/>
          </p:cNvCxnSpPr>
          <p:nvPr/>
        </p:nvCxnSpPr>
        <p:spPr>
          <a:xfrm flipV="1">
            <a:off x="1253242" y="2716752"/>
            <a:ext cx="213580" cy="704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0" idx="0"/>
            <a:endCxn id="5" idx="2"/>
          </p:cNvCxnSpPr>
          <p:nvPr/>
        </p:nvCxnSpPr>
        <p:spPr>
          <a:xfrm flipH="1" flipV="1">
            <a:off x="1466822" y="2716752"/>
            <a:ext cx="266174" cy="319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1" idx="0"/>
            <a:endCxn id="6" idx="2"/>
          </p:cNvCxnSpPr>
          <p:nvPr/>
        </p:nvCxnSpPr>
        <p:spPr>
          <a:xfrm flipV="1">
            <a:off x="1718885" y="3846685"/>
            <a:ext cx="1036917" cy="6939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0"/>
            <a:endCxn id="6" idx="2"/>
          </p:cNvCxnSpPr>
          <p:nvPr/>
        </p:nvCxnSpPr>
        <p:spPr>
          <a:xfrm flipV="1">
            <a:off x="1731554" y="3846685"/>
            <a:ext cx="1024248" cy="14176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23" idx="0"/>
            <a:endCxn id="6" idx="2"/>
          </p:cNvCxnSpPr>
          <p:nvPr/>
        </p:nvCxnSpPr>
        <p:spPr>
          <a:xfrm flipH="1" flipV="1">
            <a:off x="2755802" y="3846685"/>
            <a:ext cx="901480" cy="15656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24" idx="0"/>
            <a:endCxn id="6" idx="2"/>
          </p:cNvCxnSpPr>
          <p:nvPr/>
        </p:nvCxnSpPr>
        <p:spPr>
          <a:xfrm flipH="1" flipV="1">
            <a:off x="2755802" y="3846685"/>
            <a:ext cx="1239402" cy="10677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28" idx="0"/>
            <a:endCxn id="4" idx="2"/>
          </p:cNvCxnSpPr>
          <p:nvPr/>
        </p:nvCxnSpPr>
        <p:spPr>
          <a:xfrm flipV="1">
            <a:off x="3594419" y="1062814"/>
            <a:ext cx="2501582" cy="14250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25" idx="0"/>
            <a:endCxn id="6" idx="2"/>
          </p:cNvCxnSpPr>
          <p:nvPr/>
        </p:nvCxnSpPr>
        <p:spPr>
          <a:xfrm flipV="1">
            <a:off x="2614258" y="3846685"/>
            <a:ext cx="141544" cy="2110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26" idx="0"/>
            <a:endCxn id="6" idx="2"/>
          </p:cNvCxnSpPr>
          <p:nvPr/>
        </p:nvCxnSpPr>
        <p:spPr>
          <a:xfrm flipH="1" flipV="1">
            <a:off x="2755802" y="3846685"/>
            <a:ext cx="201643" cy="25682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27" idx="0"/>
            <a:endCxn id="6" idx="2"/>
          </p:cNvCxnSpPr>
          <p:nvPr/>
        </p:nvCxnSpPr>
        <p:spPr>
          <a:xfrm flipH="1" flipV="1">
            <a:off x="2755802" y="3846685"/>
            <a:ext cx="562535" cy="21062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9793336" y="3636841"/>
            <a:ext cx="547124"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Deidentify</a:t>
            </a:r>
          </a:p>
        </p:txBody>
      </p:sp>
      <p:sp>
        <p:nvSpPr>
          <p:cNvPr id="105" name="Rounded Rectangle 104"/>
          <p:cNvSpPr/>
          <p:nvPr/>
        </p:nvSpPr>
        <p:spPr>
          <a:xfrm>
            <a:off x="10456351" y="3298748"/>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Hide</a:t>
            </a:r>
            <a:endParaRPr lang="en-US" sz="800" dirty="0">
              <a:solidFill>
                <a:schemeClr val="tx1"/>
              </a:solidFill>
            </a:endParaRPr>
          </a:p>
        </p:txBody>
      </p:sp>
      <p:sp>
        <p:nvSpPr>
          <p:cNvPr id="106" name="Rounded Rectangle 105"/>
          <p:cNvSpPr/>
          <p:nvPr/>
        </p:nvSpPr>
        <p:spPr>
          <a:xfrm>
            <a:off x="10605147" y="3852806"/>
            <a:ext cx="33819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Mask</a:t>
            </a:r>
          </a:p>
        </p:txBody>
      </p:sp>
      <p:sp>
        <p:nvSpPr>
          <p:cNvPr id="107" name="Rounded Rectangle 106"/>
          <p:cNvSpPr/>
          <p:nvPr/>
        </p:nvSpPr>
        <p:spPr>
          <a:xfrm>
            <a:off x="11046683" y="4699468"/>
            <a:ext cx="54046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Reidentify</a:t>
            </a:r>
          </a:p>
        </p:txBody>
      </p:sp>
      <p:sp>
        <p:nvSpPr>
          <p:cNvPr id="108" name="Rounded Rectangle 107"/>
          <p:cNvSpPr/>
          <p:nvPr/>
        </p:nvSpPr>
        <p:spPr>
          <a:xfrm>
            <a:off x="11658910" y="4660441"/>
            <a:ext cx="41609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Unhide</a:t>
            </a:r>
            <a:endParaRPr lang="en-US" sz="800" dirty="0">
              <a:solidFill>
                <a:schemeClr val="tx1"/>
              </a:solidFill>
            </a:endParaRPr>
          </a:p>
        </p:txBody>
      </p:sp>
      <p:cxnSp>
        <p:nvCxnSpPr>
          <p:cNvPr id="109" name="Straight Arrow Connector 108"/>
          <p:cNvCxnSpPr>
            <a:stCxn id="104" idx="0"/>
            <a:endCxn id="16" idx="2"/>
          </p:cNvCxnSpPr>
          <p:nvPr/>
        </p:nvCxnSpPr>
        <p:spPr>
          <a:xfrm flipV="1">
            <a:off x="10066898" y="2716752"/>
            <a:ext cx="785882" cy="9200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5" idx="0"/>
            <a:endCxn id="16" idx="2"/>
          </p:cNvCxnSpPr>
          <p:nvPr/>
        </p:nvCxnSpPr>
        <p:spPr>
          <a:xfrm flipV="1">
            <a:off x="10610575" y="2716752"/>
            <a:ext cx="242205" cy="5819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6" idx="0"/>
            <a:endCxn id="16" idx="2"/>
          </p:cNvCxnSpPr>
          <p:nvPr/>
        </p:nvCxnSpPr>
        <p:spPr>
          <a:xfrm flipV="1">
            <a:off x="10774246" y="2716752"/>
            <a:ext cx="78534" cy="1136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107" idx="0"/>
            <a:endCxn id="16" idx="2"/>
          </p:cNvCxnSpPr>
          <p:nvPr/>
        </p:nvCxnSpPr>
        <p:spPr>
          <a:xfrm flipH="1" flipV="1">
            <a:off x="10852780" y="2716752"/>
            <a:ext cx="464135" cy="19827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8" idx="0"/>
            <a:endCxn id="16" idx="2"/>
          </p:cNvCxnSpPr>
          <p:nvPr/>
        </p:nvCxnSpPr>
        <p:spPr>
          <a:xfrm flipH="1" flipV="1">
            <a:off x="10852780" y="2716752"/>
            <a:ext cx="1014178" cy="19436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Rounded Rectangle 113"/>
          <p:cNvSpPr/>
          <p:nvPr/>
        </p:nvSpPr>
        <p:spPr>
          <a:xfrm>
            <a:off x="11713344" y="3826168"/>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Unmask</a:t>
            </a:r>
            <a:endParaRPr lang="en-US" sz="800" dirty="0">
              <a:solidFill>
                <a:schemeClr val="tx1"/>
              </a:solidFill>
            </a:endParaRPr>
          </a:p>
        </p:txBody>
      </p:sp>
      <p:cxnSp>
        <p:nvCxnSpPr>
          <p:cNvPr id="115" name="Straight Arrow Connector 114"/>
          <p:cNvCxnSpPr>
            <a:stCxn id="114" idx="0"/>
            <a:endCxn id="16" idx="2"/>
          </p:cNvCxnSpPr>
          <p:nvPr/>
        </p:nvCxnSpPr>
        <p:spPr>
          <a:xfrm flipH="1" flipV="1">
            <a:off x="10852780" y="2716752"/>
            <a:ext cx="1086258" cy="11094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Rounded Rectangle 121"/>
          <p:cNvSpPr/>
          <p:nvPr/>
        </p:nvSpPr>
        <p:spPr>
          <a:xfrm>
            <a:off x="9107208" y="2939417"/>
            <a:ext cx="43794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Analyze</a:t>
            </a:r>
            <a:endParaRPr lang="en-US" sz="800" dirty="0">
              <a:solidFill>
                <a:schemeClr val="tx1"/>
              </a:solidFill>
            </a:endParaRPr>
          </a:p>
        </p:txBody>
      </p:sp>
      <p:sp>
        <p:nvSpPr>
          <p:cNvPr id="123" name="Rounded Rectangle 122"/>
          <p:cNvSpPr/>
          <p:nvPr/>
        </p:nvSpPr>
        <p:spPr>
          <a:xfrm>
            <a:off x="9484285" y="3253105"/>
            <a:ext cx="4012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Decide</a:t>
            </a:r>
            <a:endParaRPr lang="en-US" sz="800" dirty="0">
              <a:solidFill>
                <a:schemeClr val="tx1"/>
              </a:solidFill>
            </a:endParaRPr>
          </a:p>
        </p:txBody>
      </p:sp>
      <p:cxnSp>
        <p:nvCxnSpPr>
          <p:cNvPr id="124" name="Straight Arrow Connector 123"/>
          <p:cNvCxnSpPr>
            <a:stCxn id="122" idx="0"/>
            <a:endCxn id="15" idx="2"/>
          </p:cNvCxnSpPr>
          <p:nvPr/>
        </p:nvCxnSpPr>
        <p:spPr>
          <a:xfrm flipV="1">
            <a:off x="9326180" y="2716752"/>
            <a:ext cx="195372" cy="222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3" idx="0"/>
            <a:endCxn id="15" idx="2"/>
          </p:cNvCxnSpPr>
          <p:nvPr/>
        </p:nvCxnSpPr>
        <p:spPr>
          <a:xfrm flipH="1" flipV="1">
            <a:off x="9521552" y="2716752"/>
            <a:ext cx="163373" cy="536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Rounded Rectangle 127"/>
          <p:cNvSpPr/>
          <p:nvPr/>
        </p:nvSpPr>
        <p:spPr>
          <a:xfrm>
            <a:off x="7776595" y="3763029"/>
            <a:ext cx="399582" cy="238363"/>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Import</a:t>
            </a:r>
            <a:endParaRPr lang="en-US" sz="800" dirty="0">
              <a:solidFill>
                <a:schemeClr val="tx1"/>
              </a:solidFill>
            </a:endParaRPr>
          </a:p>
        </p:txBody>
      </p:sp>
      <p:cxnSp>
        <p:nvCxnSpPr>
          <p:cNvPr id="129" name="Straight Arrow Connector 128"/>
          <p:cNvCxnSpPr>
            <a:stCxn id="128" idx="0"/>
            <a:endCxn id="14" idx="2"/>
          </p:cNvCxnSpPr>
          <p:nvPr/>
        </p:nvCxnSpPr>
        <p:spPr>
          <a:xfrm flipV="1">
            <a:off x="7976386" y="2716752"/>
            <a:ext cx="402089" cy="10462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Rounded Rectangle 132"/>
          <p:cNvSpPr/>
          <p:nvPr/>
        </p:nvSpPr>
        <p:spPr>
          <a:xfrm>
            <a:off x="8110301" y="4185350"/>
            <a:ext cx="386014"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Export</a:t>
            </a:r>
          </a:p>
        </p:txBody>
      </p:sp>
      <p:cxnSp>
        <p:nvCxnSpPr>
          <p:cNvPr id="134" name="Straight Arrow Connector 133"/>
          <p:cNvCxnSpPr>
            <a:stCxn id="133" idx="0"/>
            <a:endCxn id="14" idx="2"/>
          </p:cNvCxnSpPr>
          <p:nvPr/>
        </p:nvCxnSpPr>
        <p:spPr>
          <a:xfrm flipV="1">
            <a:off x="8303308" y="2716752"/>
            <a:ext cx="75167" cy="14685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Rounded Rectangle 136"/>
          <p:cNvSpPr/>
          <p:nvPr/>
        </p:nvSpPr>
        <p:spPr>
          <a:xfrm>
            <a:off x="8403364" y="3609809"/>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Receive</a:t>
            </a:r>
            <a:endParaRPr lang="en-US" sz="800" dirty="0">
              <a:solidFill>
                <a:schemeClr val="tx1"/>
              </a:solidFill>
            </a:endParaRPr>
          </a:p>
        </p:txBody>
      </p:sp>
      <p:cxnSp>
        <p:nvCxnSpPr>
          <p:cNvPr id="138" name="Straight Arrow Connector 137"/>
          <p:cNvCxnSpPr>
            <a:stCxn id="137" idx="0"/>
            <a:endCxn id="14" idx="2"/>
          </p:cNvCxnSpPr>
          <p:nvPr/>
        </p:nvCxnSpPr>
        <p:spPr>
          <a:xfrm flipH="1" flipV="1">
            <a:off x="8378475" y="2716752"/>
            <a:ext cx="243020" cy="8930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1" name="Rounded Rectangle 140"/>
          <p:cNvSpPr/>
          <p:nvPr/>
        </p:nvSpPr>
        <p:spPr>
          <a:xfrm>
            <a:off x="8903755" y="4094196"/>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Transmit</a:t>
            </a:r>
            <a:endParaRPr lang="en-US" sz="800" dirty="0">
              <a:solidFill>
                <a:schemeClr val="tx1"/>
              </a:solidFill>
            </a:endParaRPr>
          </a:p>
        </p:txBody>
      </p:sp>
      <p:cxnSp>
        <p:nvCxnSpPr>
          <p:cNvPr id="142" name="Straight Arrow Connector 141"/>
          <p:cNvCxnSpPr>
            <a:stCxn id="141" idx="0"/>
            <a:endCxn id="14" idx="2"/>
          </p:cNvCxnSpPr>
          <p:nvPr/>
        </p:nvCxnSpPr>
        <p:spPr>
          <a:xfrm flipH="1" flipV="1">
            <a:off x="8378475" y="2716752"/>
            <a:ext cx="766939" cy="13774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Rounded Rectangle 146"/>
          <p:cNvSpPr/>
          <p:nvPr/>
        </p:nvSpPr>
        <p:spPr>
          <a:xfrm>
            <a:off x="7511462" y="2909014"/>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800" dirty="0" smtClean="0">
                <a:solidFill>
                  <a:schemeClr val="tx1"/>
                </a:solidFill>
              </a:rPr>
              <a:t>Transmit</a:t>
            </a:r>
            <a:endParaRPr lang="en-US" sz="800" dirty="0">
              <a:solidFill>
                <a:schemeClr val="tx1"/>
              </a:solidFill>
            </a:endParaRPr>
          </a:p>
        </p:txBody>
      </p:sp>
      <p:cxnSp>
        <p:nvCxnSpPr>
          <p:cNvPr id="148" name="Straight Arrow Connector 147"/>
          <p:cNvCxnSpPr>
            <a:stCxn id="147" idx="0"/>
            <a:endCxn id="13" idx="2"/>
          </p:cNvCxnSpPr>
          <p:nvPr/>
        </p:nvCxnSpPr>
        <p:spPr>
          <a:xfrm flipH="1" flipV="1">
            <a:off x="7013666" y="2716752"/>
            <a:ext cx="739455" cy="192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0" name="Rounded Rectangle 149"/>
          <p:cNvSpPr/>
          <p:nvPr/>
        </p:nvSpPr>
        <p:spPr>
          <a:xfrm>
            <a:off x="6896851" y="3123554"/>
            <a:ext cx="40467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Extract</a:t>
            </a:r>
            <a:endParaRPr lang="en-US" sz="800" dirty="0">
              <a:solidFill>
                <a:schemeClr val="tx1"/>
              </a:solidFill>
            </a:endParaRPr>
          </a:p>
        </p:txBody>
      </p:sp>
      <p:sp>
        <p:nvSpPr>
          <p:cNvPr id="151" name="Rounded Rectangle 150"/>
          <p:cNvSpPr/>
          <p:nvPr/>
        </p:nvSpPr>
        <p:spPr>
          <a:xfrm>
            <a:off x="7373767" y="3327613"/>
            <a:ext cx="43122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Present</a:t>
            </a:r>
            <a:endParaRPr lang="en-US" sz="800" dirty="0">
              <a:solidFill>
                <a:schemeClr val="tx1"/>
              </a:solidFill>
            </a:endParaRPr>
          </a:p>
        </p:txBody>
      </p:sp>
      <p:cxnSp>
        <p:nvCxnSpPr>
          <p:cNvPr id="152" name="Straight Arrow Connector 151"/>
          <p:cNvCxnSpPr>
            <a:stCxn id="150" idx="0"/>
            <a:endCxn id="13" idx="2"/>
          </p:cNvCxnSpPr>
          <p:nvPr/>
        </p:nvCxnSpPr>
        <p:spPr>
          <a:xfrm flipH="1" flipV="1">
            <a:off x="7013666" y="2716752"/>
            <a:ext cx="85521" cy="4068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51" idx="0"/>
            <a:endCxn id="13" idx="2"/>
          </p:cNvCxnSpPr>
          <p:nvPr/>
        </p:nvCxnSpPr>
        <p:spPr>
          <a:xfrm flipH="1" flipV="1">
            <a:off x="7013666" y="2716752"/>
            <a:ext cx="575712" cy="6108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5" name="Rounded Rectangle 164"/>
          <p:cNvSpPr/>
          <p:nvPr/>
        </p:nvSpPr>
        <p:spPr>
          <a:xfrm>
            <a:off x="5658366" y="2474682"/>
            <a:ext cx="45474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Remove</a:t>
            </a:r>
            <a:endParaRPr lang="en-US" sz="800" dirty="0">
              <a:solidFill>
                <a:schemeClr val="tx1"/>
              </a:solidFill>
            </a:endParaRPr>
          </a:p>
        </p:txBody>
      </p:sp>
      <p:sp>
        <p:nvSpPr>
          <p:cNvPr id="166" name="Rounded Rectangle 165"/>
          <p:cNvSpPr/>
          <p:nvPr/>
        </p:nvSpPr>
        <p:spPr>
          <a:xfrm>
            <a:off x="5510312" y="3040913"/>
            <a:ext cx="38771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Delete</a:t>
            </a:r>
          </a:p>
        </p:txBody>
      </p:sp>
      <p:sp>
        <p:nvSpPr>
          <p:cNvPr id="167" name="Rounded Rectangle 166"/>
          <p:cNvSpPr/>
          <p:nvPr/>
        </p:nvSpPr>
        <p:spPr>
          <a:xfrm>
            <a:off x="5886467" y="3474302"/>
            <a:ext cx="35702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Purge</a:t>
            </a:r>
            <a:endParaRPr lang="en-US" sz="800" dirty="0" smtClean="0">
              <a:solidFill>
                <a:srgbClr val="00B050"/>
              </a:solidFill>
            </a:endParaRPr>
          </a:p>
        </p:txBody>
      </p:sp>
      <p:cxnSp>
        <p:nvCxnSpPr>
          <p:cNvPr id="168" name="Straight Arrow Connector 167"/>
          <p:cNvCxnSpPr>
            <a:stCxn id="166" idx="0"/>
            <a:endCxn id="165" idx="2"/>
          </p:cNvCxnSpPr>
          <p:nvPr/>
        </p:nvCxnSpPr>
        <p:spPr>
          <a:xfrm flipV="1">
            <a:off x="5704168" y="2713045"/>
            <a:ext cx="181573" cy="3278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a:stCxn id="167" idx="0"/>
            <a:endCxn id="165" idx="2"/>
          </p:cNvCxnSpPr>
          <p:nvPr/>
        </p:nvCxnSpPr>
        <p:spPr>
          <a:xfrm flipH="1" flipV="1">
            <a:off x="5885741" y="2713045"/>
            <a:ext cx="179238" cy="761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stCxn id="165" idx="0"/>
            <a:endCxn id="4" idx="2"/>
          </p:cNvCxnSpPr>
          <p:nvPr/>
        </p:nvCxnSpPr>
        <p:spPr>
          <a:xfrm flipV="1">
            <a:off x="5885741" y="1062814"/>
            <a:ext cx="210260" cy="14118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0" name="Rounded Rectangle 179"/>
          <p:cNvSpPr/>
          <p:nvPr/>
        </p:nvSpPr>
        <p:spPr>
          <a:xfrm>
            <a:off x="4754769" y="3386424"/>
            <a:ext cx="42113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Update</a:t>
            </a:r>
          </a:p>
        </p:txBody>
      </p:sp>
      <p:sp>
        <p:nvSpPr>
          <p:cNvPr id="181" name="Rounded Rectangle 180"/>
          <p:cNvSpPr/>
          <p:nvPr/>
        </p:nvSpPr>
        <p:spPr>
          <a:xfrm>
            <a:off x="3922168" y="3892920"/>
            <a:ext cx="50216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Annotate</a:t>
            </a:r>
          </a:p>
        </p:txBody>
      </p:sp>
      <p:sp>
        <p:nvSpPr>
          <p:cNvPr id="182" name="Rounded Rectangle 181"/>
          <p:cNvSpPr/>
          <p:nvPr/>
        </p:nvSpPr>
        <p:spPr>
          <a:xfrm>
            <a:off x="4200741" y="4312428"/>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Attest</a:t>
            </a:r>
            <a:endParaRPr lang="en-US" sz="800" dirty="0">
              <a:solidFill>
                <a:schemeClr val="tx1"/>
              </a:solidFill>
            </a:endParaRPr>
          </a:p>
        </p:txBody>
      </p:sp>
      <p:sp>
        <p:nvSpPr>
          <p:cNvPr id="183" name="Rounded Rectangle 182"/>
          <p:cNvSpPr/>
          <p:nvPr/>
        </p:nvSpPr>
        <p:spPr>
          <a:xfrm>
            <a:off x="4644222" y="4520296"/>
            <a:ext cx="27636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Edit</a:t>
            </a:r>
            <a:endParaRPr lang="en-US" sz="800" dirty="0">
              <a:solidFill>
                <a:schemeClr val="tx1"/>
              </a:solidFill>
            </a:endParaRPr>
          </a:p>
        </p:txBody>
      </p:sp>
      <p:sp>
        <p:nvSpPr>
          <p:cNvPr id="184" name="Rounded Rectangle 183"/>
          <p:cNvSpPr/>
          <p:nvPr/>
        </p:nvSpPr>
        <p:spPr>
          <a:xfrm>
            <a:off x="4725031" y="4823042"/>
            <a:ext cx="56876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Harmonize</a:t>
            </a:r>
            <a:endParaRPr lang="en-US" sz="800" dirty="0">
              <a:solidFill>
                <a:schemeClr val="tx1"/>
              </a:solidFill>
            </a:endParaRPr>
          </a:p>
        </p:txBody>
      </p:sp>
      <p:sp>
        <p:nvSpPr>
          <p:cNvPr id="185" name="Rounded Rectangle 184"/>
          <p:cNvSpPr/>
          <p:nvPr/>
        </p:nvSpPr>
        <p:spPr>
          <a:xfrm>
            <a:off x="5197450" y="5163923"/>
            <a:ext cx="498442"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Integrate</a:t>
            </a:r>
            <a:endParaRPr lang="en-US" sz="800" dirty="0">
              <a:solidFill>
                <a:schemeClr val="tx1"/>
              </a:solidFill>
            </a:endParaRPr>
          </a:p>
        </p:txBody>
      </p:sp>
      <p:sp>
        <p:nvSpPr>
          <p:cNvPr id="186" name="Rounded Rectangle 185"/>
          <p:cNvSpPr/>
          <p:nvPr/>
        </p:nvSpPr>
        <p:spPr>
          <a:xfrm>
            <a:off x="5775223" y="5461359"/>
            <a:ext cx="28333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Link</a:t>
            </a:r>
            <a:endParaRPr lang="en-US" sz="800" dirty="0">
              <a:solidFill>
                <a:schemeClr val="tx1"/>
              </a:solidFill>
            </a:endParaRPr>
          </a:p>
        </p:txBody>
      </p:sp>
      <p:sp>
        <p:nvSpPr>
          <p:cNvPr id="187" name="Rounded Rectangle 186"/>
          <p:cNvSpPr/>
          <p:nvPr/>
        </p:nvSpPr>
        <p:spPr>
          <a:xfrm>
            <a:off x="5956631" y="5165636"/>
            <a:ext cx="26068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Tag</a:t>
            </a:r>
            <a:endParaRPr lang="en-US" sz="800" dirty="0">
              <a:solidFill>
                <a:schemeClr val="tx1"/>
              </a:solidFill>
            </a:endParaRPr>
          </a:p>
        </p:txBody>
      </p:sp>
      <p:cxnSp>
        <p:nvCxnSpPr>
          <p:cNvPr id="188" name="Straight Arrow Connector 187"/>
          <p:cNvCxnSpPr>
            <a:stCxn id="181" idx="0"/>
            <a:endCxn id="180" idx="2"/>
          </p:cNvCxnSpPr>
          <p:nvPr/>
        </p:nvCxnSpPr>
        <p:spPr>
          <a:xfrm flipV="1">
            <a:off x="4173252" y="3624787"/>
            <a:ext cx="792086" cy="2681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82" idx="0"/>
            <a:endCxn id="180" idx="2"/>
          </p:cNvCxnSpPr>
          <p:nvPr/>
        </p:nvCxnSpPr>
        <p:spPr>
          <a:xfrm flipV="1">
            <a:off x="4382725" y="3624787"/>
            <a:ext cx="582613" cy="6876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83" idx="0"/>
            <a:endCxn id="180" idx="2"/>
          </p:cNvCxnSpPr>
          <p:nvPr/>
        </p:nvCxnSpPr>
        <p:spPr>
          <a:xfrm flipV="1">
            <a:off x="4782405" y="3624787"/>
            <a:ext cx="182933" cy="8955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84" idx="0"/>
            <a:endCxn id="180" idx="2"/>
          </p:cNvCxnSpPr>
          <p:nvPr/>
        </p:nvCxnSpPr>
        <p:spPr>
          <a:xfrm flipH="1" flipV="1">
            <a:off x="4965338" y="3624787"/>
            <a:ext cx="44078" cy="1198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stCxn id="185" idx="0"/>
            <a:endCxn id="180" idx="2"/>
          </p:cNvCxnSpPr>
          <p:nvPr/>
        </p:nvCxnSpPr>
        <p:spPr>
          <a:xfrm flipH="1" flipV="1">
            <a:off x="4965338" y="3624787"/>
            <a:ext cx="481333" cy="15391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186" idx="0"/>
            <a:endCxn id="180" idx="2"/>
          </p:cNvCxnSpPr>
          <p:nvPr/>
        </p:nvCxnSpPr>
        <p:spPr>
          <a:xfrm flipH="1" flipV="1">
            <a:off x="4965338" y="3624787"/>
            <a:ext cx="951553" cy="18365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187" idx="0"/>
            <a:endCxn id="180" idx="2"/>
          </p:cNvCxnSpPr>
          <p:nvPr/>
        </p:nvCxnSpPr>
        <p:spPr>
          <a:xfrm flipH="1" flipV="1">
            <a:off x="4965338" y="3624787"/>
            <a:ext cx="1121635" cy="15408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5" name="Rounded Rectangle 194"/>
          <p:cNvSpPr/>
          <p:nvPr/>
        </p:nvSpPr>
        <p:spPr>
          <a:xfrm>
            <a:off x="6036438" y="4798104"/>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err="1" smtClean="0">
                <a:solidFill>
                  <a:schemeClr val="tx1"/>
                </a:solidFill>
              </a:rPr>
              <a:t>Untag</a:t>
            </a:r>
            <a:endParaRPr lang="en-US" sz="800" dirty="0">
              <a:solidFill>
                <a:schemeClr val="tx1"/>
              </a:solidFill>
            </a:endParaRPr>
          </a:p>
        </p:txBody>
      </p:sp>
      <p:cxnSp>
        <p:nvCxnSpPr>
          <p:cNvPr id="196" name="Straight Arrow Connector 195"/>
          <p:cNvCxnSpPr>
            <a:stCxn id="195" idx="0"/>
            <a:endCxn id="180" idx="2"/>
          </p:cNvCxnSpPr>
          <p:nvPr/>
        </p:nvCxnSpPr>
        <p:spPr>
          <a:xfrm flipH="1" flipV="1">
            <a:off x="4965338" y="3624787"/>
            <a:ext cx="1253084" cy="11733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80" idx="0"/>
            <a:endCxn id="28" idx="2"/>
          </p:cNvCxnSpPr>
          <p:nvPr/>
        </p:nvCxnSpPr>
        <p:spPr>
          <a:xfrm flipH="1" flipV="1">
            <a:off x="3594419" y="2726272"/>
            <a:ext cx="1370919" cy="6601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6589" y="113127"/>
            <a:ext cx="2946640" cy="769441"/>
          </a:xfrm>
          <a:prstGeom prst="rect">
            <a:avLst/>
          </a:prstGeom>
          <a:noFill/>
        </p:spPr>
        <p:txBody>
          <a:bodyPr wrap="none" rtlCol="0">
            <a:spAutoFit/>
          </a:bodyPr>
          <a:lstStyle/>
          <a:p>
            <a:r>
              <a:rPr lang="en-US" sz="4400" dirty="0" smtClean="0"/>
              <a:t>EHR Actions</a:t>
            </a:r>
            <a:endParaRPr lang="en-US" sz="4400" dirty="0"/>
          </a:p>
        </p:txBody>
      </p:sp>
      <p:sp>
        <p:nvSpPr>
          <p:cNvPr id="8" name="TextBox 7"/>
          <p:cNvSpPr txBox="1"/>
          <p:nvPr/>
        </p:nvSpPr>
        <p:spPr>
          <a:xfrm>
            <a:off x="3706879" y="6588077"/>
            <a:ext cx="8474961" cy="261610"/>
          </a:xfrm>
          <a:prstGeom prst="rect">
            <a:avLst/>
          </a:prstGeom>
          <a:noFill/>
        </p:spPr>
        <p:txBody>
          <a:bodyPr wrap="square" rtlCol="0">
            <a:spAutoFit/>
          </a:bodyPr>
          <a:lstStyle/>
          <a:p>
            <a:r>
              <a:rPr lang="en-US" sz="1100" dirty="0" smtClean="0"/>
              <a:t>Derived from Table </a:t>
            </a:r>
            <a:r>
              <a:rPr lang="en-US" sz="1100" dirty="0"/>
              <a:t>7. Action Verbs representing the Data Management </a:t>
            </a:r>
            <a:r>
              <a:rPr lang="en-US" sz="1100" dirty="0" smtClean="0"/>
              <a:t>category in </a:t>
            </a:r>
            <a:r>
              <a:rPr lang="en-US" sz="1100" dirty="0"/>
              <a:t>HL7 EHR-System Functional Model,  Release 2 (February 2014) </a:t>
            </a:r>
          </a:p>
        </p:txBody>
      </p:sp>
      <p:sp>
        <p:nvSpPr>
          <p:cNvPr id="10" name="Oval Callout 9"/>
          <p:cNvSpPr/>
          <p:nvPr/>
        </p:nvSpPr>
        <p:spPr>
          <a:xfrm>
            <a:off x="8352387" y="4665447"/>
            <a:ext cx="1291387" cy="714107"/>
          </a:xfrm>
          <a:prstGeom prst="wedgeEllipseCallout">
            <a:avLst>
              <a:gd name="adj1" fmla="val -39571"/>
              <a:gd name="adj2" fmla="val -8084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900" u="sng" dirty="0" smtClean="0">
                <a:solidFill>
                  <a:schemeClr val="tx1"/>
                </a:solidFill>
              </a:rPr>
              <a:t>Note</a:t>
            </a:r>
            <a:r>
              <a:rPr lang="en-US" sz="900" dirty="0" smtClean="0">
                <a:solidFill>
                  <a:schemeClr val="tx1"/>
                </a:solidFill>
              </a:rPr>
              <a:t>: </a:t>
            </a:r>
            <a:r>
              <a:rPr lang="en-US" sz="900" i="1" dirty="0" smtClean="0">
                <a:solidFill>
                  <a:schemeClr val="tx1"/>
                </a:solidFill>
              </a:rPr>
              <a:t>Export</a:t>
            </a:r>
            <a:r>
              <a:rPr lang="en-US" sz="900" dirty="0" smtClean="0">
                <a:solidFill>
                  <a:schemeClr val="tx1"/>
                </a:solidFill>
              </a:rPr>
              <a:t> </a:t>
            </a:r>
            <a:r>
              <a:rPr lang="en-US" sz="900" dirty="0">
                <a:solidFill>
                  <a:schemeClr val="tx1"/>
                </a:solidFill>
              </a:rPr>
              <a:t>is deprecated in the </a:t>
            </a:r>
            <a:r>
              <a:rPr lang="en-US" sz="900" dirty="0" smtClean="0">
                <a:solidFill>
                  <a:schemeClr val="tx1"/>
                </a:solidFill>
              </a:rPr>
              <a:t>glossary</a:t>
            </a:r>
            <a:endParaRPr lang="en-US" sz="900" dirty="0">
              <a:solidFill>
                <a:schemeClr val="tx1"/>
              </a:solidFill>
            </a:endParaRPr>
          </a:p>
        </p:txBody>
      </p:sp>
      <p:sp>
        <p:nvSpPr>
          <p:cNvPr id="100" name="TextBox 99"/>
          <p:cNvSpPr txBox="1"/>
          <p:nvPr/>
        </p:nvSpPr>
        <p:spPr>
          <a:xfrm>
            <a:off x="6368426" y="6019007"/>
            <a:ext cx="4956550" cy="369332"/>
          </a:xfrm>
          <a:prstGeom prst="rect">
            <a:avLst/>
          </a:prstGeom>
          <a:solidFill>
            <a:srgbClr val="FFFF00"/>
          </a:solidFill>
        </p:spPr>
        <p:txBody>
          <a:bodyPr wrap="none" rtlCol="0">
            <a:spAutoFit/>
          </a:bodyPr>
          <a:lstStyle/>
          <a:p>
            <a:r>
              <a:rPr lang="en-US" dirty="0"/>
              <a:t>A</a:t>
            </a:r>
            <a:r>
              <a:rPr lang="en-US" dirty="0" smtClean="0"/>
              <a:t>ctions shaded in gray appear in multiple locations</a:t>
            </a:r>
            <a:endParaRPr lang="en-US" dirty="0"/>
          </a:p>
        </p:txBody>
      </p:sp>
    </p:spTree>
    <p:extLst>
      <p:ext uri="{BB962C8B-B14F-4D97-AF65-F5344CB8AC3E}">
        <p14:creationId xmlns:p14="http://schemas.microsoft.com/office/powerpoint/2010/main" val="44973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729314" y="824451"/>
            <a:ext cx="73337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 (Data)</a:t>
            </a:r>
          </a:p>
        </p:txBody>
      </p:sp>
      <p:sp>
        <p:nvSpPr>
          <p:cNvPr id="5" name="Rounded Rectangle 4"/>
          <p:cNvSpPr/>
          <p:nvPr/>
        </p:nvSpPr>
        <p:spPr>
          <a:xfrm>
            <a:off x="1243649" y="2478389"/>
            <a:ext cx="44634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Capture</a:t>
            </a:r>
            <a:endParaRPr lang="en-US" sz="800" b="1" dirty="0" smtClean="0">
              <a:solidFill>
                <a:schemeClr val="tx1"/>
              </a:solidFill>
            </a:endParaRPr>
          </a:p>
        </p:txBody>
      </p:sp>
      <p:sp>
        <p:nvSpPr>
          <p:cNvPr id="6" name="Rounded Rectangle 5"/>
          <p:cNvSpPr/>
          <p:nvPr/>
        </p:nvSpPr>
        <p:spPr>
          <a:xfrm>
            <a:off x="2588414" y="3608322"/>
            <a:ext cx="33477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Store</a:t>
            </a:r>
            <a:endParaRPr lang="en-US" sz="800" dirty="0">
              <a:solidFill>
                <a:schemeClr val="tx1"/>
              </a:solidFill>
            </a:endParaRPr>
          </a:p>
        </p:txBody>
      </p:sp>
      <p:sp>
        <p:nvSpPr>
          <p:cNvPr id="13" name="Rounded Rectangle 12"/>
          <p:cNvSpPr/>
          <p:nvPr/>
        </p:nvSpPr>
        <p:spPr>
          <a:xfrm>
            <a:off x="6806458" y="2478389"/>
            <a:ext cx="41441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Render</a:t>
            </a:r>
            <a:endParaRPr lang="en-US" sz="800" dirty="0">
              <a:solidFill>
                <a:schemeClr val="tx1"/>
              </a:solidFill>
            </a:endParaRPr>
          </a:p>
        </p:txBody>
      </p:sp>
      <p:sp>
        <p:nvSpPr>
          <p:cNvPr id="14" name="Rounded Rectangle 13"/>
          <p:cNvSpPr/>
          <p:nvPr/>
        </p:nvSpPr>
        <p:spPr>
          <a:xfrm>
            <a:off x="8124893" y="2478389"/>
            <a:ext cx="507164"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Exchange</a:t>
            </a:r>
            <a:endParaRPr lang="en-US" sz="800" dirty="0">
              <a:solidFill>
                <a:schemeClr val="tx1"/>
              </a:solidFill>
            </a:endParaRPr>
          </a:p>
        </p:txBody>
      </p:sp>
      <p:sp>
        <p:nvSpPr>
          <p:cNvPr id="15" name="Rounded Rectangle 14"/>
          <p:cNvSpPr/>
          <p:nvPr/>
        </p:nvSpPr>
        <p:spPr>
          <a:xfrm>
            <a:off x="9242162" y="2478389"/>
            <a:ext cx="5587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Determine</a:t>
            </a:r>
            <a:endParaRPr lang="en-US" sz="800" dirty="0">
              <a:solidFill>
                <a:schemeClr val="tx1"/>
              </a:solidFill>
            </a:endParaRPr>
          </a:p>
        </p:txBody>
      </p:sp>
      <p:sp>
        <p:nvSpPr>
          <p:cNvPr id="16" name="Rounded Rectangle 15"/>
          <p:cNvSpPr/>
          <p:nvPr/>
        </p:nvSpPr>
        <p:spPr>
          <a:xfrm>
            <a:off x="10319602" y="2478389"/>
            <a:ext cx="106635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Manage-Data-Visibility</a:t>
            </a:r>
            <a:endParaRPr lang="en-US" sz="800" dirty="0">
              <a:solidFill>
                <a:schemeClr val="tx1"/>
              </a:solidFill>
            </a:endParaRPr>
          </a:p>
        </p:txBody>
      </p:sp>
      <p:sp>
        <p:nvSpPr>
          <p:cNvPr id="17" name="Rounded Rectangle 16"/>
          <p:cNvSpPr/>
          <p:nvPr/>
        </p:nvSpPr>
        <p:spPr>
          <a:xfrm>
            <a:off x="25321" y="3062504"/>
            <a:ext cx="72347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Auto-populate</a:t>
            </a:r>
            <a:endParaRPr lang="en-US" sz="800" dirty="0">
              <a:solidFill>
                <a:schemeClr val="tx1"/>
              </a:solidFill>
            </a:endParaRPr>
          </a:p>
        </p:txBody>
      </p:sp>
      <p:sp>
        <p:nvSpPr>
          <p:cNvPr id="18" name="Rounded Rectangle 17"/>
          <p:cNvSpPr/>
          <p:nvPr/>
        </p:nvSpPr>
        <p:spPr>
          <a:xfrm>
            <a:off x="516610" y="3489140"/>
            <a:ext cx="338198" cy="238363"/>
          </a:xfrm>
          <a:prstGeom prst="roundRect">
            <a:avLst>
              <a:gd name="adj"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Enter</a:t>
            </a:r>
            <a:endParaRPr lang="en-US" sz="800" dirty="0">
              <a:solidFill>
                <a:schemeClr val="tx1"/>
              </a:solidFill>
            </a:endParaRPr>
          </a:p>
        </p:txBody>
      </p:sp>
      <p:sp>
        <p:nvSpPr>
          <p:cNvPr id="19" name="Rounded Rectangle 18"/>
          <p:cNvSpPr/>
          <p:nvPr/>
        </p:nvSpPr>
        <p:spPr>
          <a:xfrm>
            <a:off x="1044487" y="3352932"/>
            <a:ext cx="417510" cy="374571"/>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Import</a:t>
            </a:r>
          </a:p>
          <a:p>
            <a:pPr algn="ctr"/>
            <a:r>
              <a:rPr lang="en-US" sz="800" b="1" dirty="0" smtClean="0">
                <a:solidFill>
                  <a:srgbClr val="00B050"/>
                </a:solidFill>
              </a:rPr>
              <a:t>Import</a:t>
            </a:r>
            <a:endParaRPr lang="en-US" sz="800" b="1" dirty="0">
              <a:solidFill>
                <a:srgbClr val="00B050"/>
              </a:solidFill>
            </a:endParaRPr>
          </a:p>
        </p:txBody>
      </p:sp>
      <p:sp>
        <p:nvSpPr>
          <p:cNvPr id="20" name="Rounded Rectangle 19"/>
          <p:cNvSpPr/>
          <p:nvPr/>
        </p:nvSpPr>
        <p:spPr>
          <a:xfrm>
            <a:off x="1514865" y="3036703"/>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Receive</a:t>
            </a:r>
            <a:endParaRPr lang="en-US" sz="800" dirty="0">
              <a:solidFill>
                <a:schemeClr val="tx1"/>
              </a:solidFill>
            </a:endParaRPr>
          </a:p>
        </p:txBody>
      </p:sp>
      <p:sp>
        <p:nvSpPr>
          <p:cNvPr id="21" name="Rounded Rectangle 20"/>
          <p:cNvSpPr/>
          <p:nvPr/>
        </p:nvSpPr>
        <p:spPr>
          <a:xfrm>
            <a:off x="1493575" y="4472574"/>
            <a:ext cx="4506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Archive</a:t>
            </a:r>
          </a:p>
          <a:p>
            <a:pPr algn="ctr"/>
            <a:r>
              <a:rPr lang="en-US" sz="800" b="1" dirty="0" smtClean="0">
                <a:solidFill>
                  <a:srgbClr val="00B050"/>
                </a:solidFill>
              </a:rPr>
              <a:t>Archive</a:t>
            </a:r>
            <a:endParaRPr lang="en-US" sz="800" b="1" dirty="0">
              <a:solidFill>
                <a:srgbClr val="00B050"/>
              </a:solidFill>
            </a:endParaRPr>
          </a:p>
        </p:txBody>
      </p:sp>
      <p:sp>
        <p:nvSpPr>
          <p:cNvPr id="22" name="Rounded Rectangle 21"/>
          <p:cNvSpPr/>
          <p:nvPr/>
        </p:nvSpPr>
        <p:spPr>
          <a:xfrm>
            <a:off x="1512344" y="5196258"/>
            <a:ext cx="438421"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Backup</a:t>
            </a:r>
          </a:p>
          <a:p>
            <a:pPr algn="ctr"/>
            <a:r>
              <a:rPr lang="en-US" sz="800" b="1" dirty="0" smtClean="0">
                <a:solidFill>
                  <a:srgbClr val="00B050"/>
                </a:solidFill>
              </a:rPr>
              <a:t>Backup</a:t>
            </a:r>
            <a:endParaRPr lang="en-US" sz="800" b="1" dirty="0">
              <a:solidFill>
                <a:srgbClr val="00B050"/>
              </a:solidFill>
            </a:endParaRPr>
          </a:p>
        </p:txBody>
      </p:sp>
      <p:sp>
        <p:nvSpPr>
          <p:cNvPr id="23" name="Rounded Rectangle 22"/>
          <p:cNvSpPr/>
          <p:nvPr/>
        </p:nvSpPr>
        <p:spPr>
          <a:xfrm>
            <a:off x="3431973" y="5344193"/>
            <a:ext cx="4506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Encrypt</a:t>
            </a:r>
          </a:p>
          <a:p>
            <a:pPr algn="ctr"/>
            <a:r>
              <a:rPr lang="en-US" sz="800" b="1" dirty="0" smtClean="0">
                <a:solidFill>
                  <a:srgbClr val="00B050"/>
                </a:solidFill>
              </a:rPr>
              <a:t>Encrypt</a:t>
            </a:r>
            <a:endParaRPr lang="en-US" sz="800" b="1" dirty="0">
              <a:solidFill>
                <a:srgbClr val="00B050"/>
              </a:solidFill>
            </a:endParaRPr>
          </a:p>
        </p:txBody>
      </p:sp>
      <p:sp>
        <p:nvSpPr>
          <p:cNvPr id="24" name="Rounded Rectangle 23"/>
          <p:cNvSpPr/>
          <p:nvPr/>
        </p:nvSpPr>
        <p:spPr>
          <a:xfrm>
            <a:off x="3765855" y="4846370"/>
            <a:ext cx="458698"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Decrypt</a:t>
            </a:r>
          </a:p>
          <a:p>
            <a:pPr algn="ctr"/>
            <a:r>
              <a:rPr lang="en-US" sz="800" b="1" dirty="0" smtClean="0">
                <a:solidFill>
                  <a:srgbClr val="00B050"/>
                </a:solidFill>
              </a:rPr>
              <a:t>Decrypt</a:t>
            </a:r>
            <a:endParaRPr lang="en-US" sz="800" b="1" dirty="0">
              <a:solidFill>
                <a:srgbClr val="00B050"/>
              </a:solidFill>
            </a:endParaRPr>
          </a:p>
        </p:txBody>
      </p:sp>
      <p:sp>
        <p:nvSpPr>
          <p:cNvPr id="25" name="Rounded Rectangle 24"/>
          <p:cNvSpPr/>
          <p:nvPr/>
        </p:nvSpPr>
        <p:spPr>
          <a:xfrm>
            <a:off x="2388564" y="5957127"/>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Recover</a:t>
            </a:r>
            <a:endParaRPr lang="en-US" sz="800" dirty="0">
              <a:solidFill>
                <a:schemeClr val="tx1"/>
              </a:solidFill>
            </a:endParaRPr>
          </a:p>
        </p:txBody>
      </p:sp>
      <p:sp>
        <p:nvSpPr>
          <p:cNvPr id="26" name="Rounded Rectangle 25"/>
          <p:cNvSpPr/>
          <p:nvPr/>
        </p:nvSpPr>
        <p:spPr>
          <a:xfrm>
            <a:off x="2730686" y="6346875"/>
            <a:ext cx="453518"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Restore</a:t>
            </a:r>
            <a:endParaRPr lang="en-US" sz="800" dirty="0" smtClean="0">
              <a:solidFill>
                <a:srgbClr val="00B050"/>
              </a:solidFill>
            </a:endParaRPr>
          </a:p>
          <a:p>
            <a:pPr algn="ctr"/>
            <a:r>
              <a:rPr lang="en-US" sz="800" b="1" dirty="0" smtClean="0">
                <a:solidFill>
                  <a:srgbClr val="00B050"/>
                </a:solidFill>
              </a:rPr>
              <a:t>Restore</a:t>
            </a:r>
            <a:endParaRPr lang="en-US" sz="800" b="1" dirty="0">
              <a:solidFill>
                <a:schemeClr val="tx1"/>
              </a:solidFill>
            </a:endParaRPr>
          </a:p>
        </p:txBody>
      </p:sp>
      <p:sp>
        <p:nvSpPr>
          <p:cNvPr id="27" name="Rounded Rectangle 26"/>
          <p:cNvSpPr/>
          <p:nvPr/>
        </p:nvSpPr>
        <p:spPr>
          <a:xfrm>
            <a:off x="3164113" y="5952907"/>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Save</a:t>
            </a:r>
            <a:endParaRPr lang="en-US" sz="800" dirty="0">
              <a:solidFill>
                <a:schemeClr val="tx1"/>
              </a:solidFill>
            </a:endParaRPr>
          </a:p>
        </p:txBody>
      </p:sp>
      <p:sp>
        <p:nvSpPr>
          <p:cNvPr id="28" name="Rounded Rectangle 27"/>
          <p:cNvSpPr/>
          <p:nvPr/>
        </p:nvSpPr>
        <p:spPr>
          <a:xfrm>
            <a:off x="3347718" y="2487909"/>
            <a:ext cx="49340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Maintain</a:t>
            </a:r>
            <a:endParaRPr lang="en-US" sz="800" dirty="0">
              <a:solidFill>
                <a:schemeClr val="tx1"/>
              </a:solidFill>
            </a:endParaRPr>
          </a:p>
        </p:txBody>
      </p:sp>
      <p:cxnSp>
        <p:nvCxnSpPr>
          <p:cNvPr id="31" name="Straight Arrow Connector 30"/>
          <p:cNvCxnSpPr>
            <a:stCxn id="5" idx="0"/>
            <a:endCxn id="4" idx="2"/>
          </p:cNvCxnSpPr>
          <p:nvPr/>
        </p:nvCxnSpPr>
        <p:spPr>
          <a:xfrm flipV="1">
            <a:off x="1466822" y="1062814"/>
            <a:ext cx="4629179"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6" idx="0"/>
            <a:endCxn id="28" idx="2"/>
          </p:cNvCxnSpPr>
          <p:nvPr/>
        </p:nvCxnSpPr>
        <p:spPr>
          <a:xfrm flipV="1">
            <a:off x="2755802" y="2726272"/>
            <a:ext cx="838617" cy="8820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0"/>
            <a:endCxn id="4" idx="2"/>
          </p:cNvCxnSpPr>
          <p:nvPr/>
        </p:nvCxnSpPr>
        <p:spPr>
          <a:xfrm flipH="1" flipV="1">
            <a:off x="6096001" y="1062814"/>
            <a:ext cx="917665"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4" idx="0"/>
            <a:endCxn id="4" idx="2"/>
          </p:cNvCxnSpPr>
          <p:nvPr/>
        </p:nvCxnSpPr>
        <p:spPr>
          <a:xfrm flipH="1" flipV="1">
            <a:off x="6096001" y="1062814"/>
            <a:ext cx="2282474"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5" idx="0"/>
            <a:endCxn id="4" idx="2"/>
          </p:cNvCxnSpPr>
          <p:nvPr/>
        </p:nvCxnSpPr>
        <p:spPr>
          <a:xfrm flipH="1" flipV="1">
            <a:off x="6096001" y="1062814"/>
            <a:ext cx="3425551"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0"/>
            <a:endCxn id="4" idx="2"/>
          </p:cNvCxnSpPr>
          <p:nvPr/>
        </p:nvCxnSpPr>
        <p:spPr>
          <a:xfrm flipH="1" flipV="1">
            <a:off x="6096001" y="1062814"/>
            <a:ext cx="4756779" cy="1415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7" idx="0"/>
            <a:endCxn id="5" idx="2"/>
          </p:cNvCxnSpPr>
          <p:nvPr/>
        </p:nvCxnSpPr>
        <p:spPr>
          <a:xfrm flipV="1">
            <a:off x="387059" y="2716752"/>
            <a:ext cx="1079763" cy="3457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8" idx="0"/>
            <a:endCxn id="5" idx="2"/>
          </p:cNvCxnSpPr>
          <p:nvPr/>
        </p:nvCxnSpPr>
        <p:spPr>
          <a:xfrm flipV="1">
            <a:off x="685709" y="2716752"/>
            <a:ext cx="781113" cy="7723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9" idx="0"/>
            <a:endCxn id="5" idx="2"/>
          </p:cNvCxnSpPr>
          <p:nvPr/>
        </p:nvCxnSpPr>
        <p:spPr>
          <a:xfrm flipV="1">
            <a:off x="1253242" y="2716752"/>
            <a:ext cx="213580" cy="636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0" idx="0"/>
            <a:endCxn id="5" idx="2"/>
          </p:cNvCxnSpPr>
          <p:nvPr/>
        </p:nvCxnSpPr>
        <p:spPr>
          <a:xfrm flipH="1" flipV="1">
            <a:off x="1466822" y="2716752"/>
            <a:ext cx="266174" cy="319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1" idx="0"/>
            <a:endCxn id="6" idx="2"/>
          </p:cNvCxnSpPr>
          <p:nvPr/>
        </p:nvCxnSpPr>
        <p:spPr>
          <a:xfrm flipV="1">
            <a:off x="1718885" y="3846685"/>
            <a:ext cx="1036917" cy="6258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0"/>
            <a:endCxn id="6" idx="2"/>
          </p:cNvCxnSpPr>
          <p:nvPr/>
        </p:nvCxnSpPr>
        <p:spPr>
          <a:xfrm flipV="1">
            <a:off x="1731555" y="3846685"/>
            <a:ext cx="1024247" cy="13495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23" idx="0"/>
            <a:endCxn id="6" idx="2"/>
          </p:cNvCxnSpPr>
          <p:nvPr/>
        </p:nvCxnSpPr>
        <p:spPr>
          <a:xfrm flipH="1" flipV="1">
            <a:off x="2755802" y="3846685"/>
            <a:ext cx="901481" cy="14975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24" idx="0"/>
            <a:endCxn id="6" idx="2"/>
          </p:cNvCxnSpPr>
          <p:nvPr/>
        </p:nvCxnSpPr>
        <p:spPr>
          <a:xfrm flipH="1" flipV="1">
            <a:off x="2755802" y="3846685"/>
            <a:ext cx="1239402" cy="9996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28" idx="0"/>
            <a:endCxn id="4" idx="2"/>
          </p:cNvCxnSpPr>
          <p:nvPr/>
        </p:nvCxnSpPr>
        <p:spPr>
          <a:xfrm flipV="1">
            <a:off x="3594419" y="1062814"/>
            <a:ext cx="2501582" cy="14250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25" idx="0"/>
            <a:endCxn id="6" idx="2"/>
          </p:cNvCxnSpPr>
          <p:nvPr/>
        </p:nvCxnSpPr>
        <p:spPr>
          <a:xfrm flipV="1">
            <a:off x="2614258" y="3846685"/>
            <a:ext cx="141544" cy="2110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26" idx="0"/>
            <a:endCxn id="6" idx="2"/>
          </p:cNvCxnSpPr>
          <p:nvPr/>
        </p:nvCxnSpPr>
        <p:spPr>
          <a:xfrm flipH="1" flipV="1">
            <a:off x="2755802" y="3846685"/>
            <a:ext cx="201643" cy="25001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27" idx="0"/>
            <a:endCxn id="6" idx="2"/>
          </p:cNvCxnSpPr>
          <p:nvPr/>
        </p:nvCxnSpPr>
        <p:spPr>
          <a:xfrm flipH="1" flipV="1">
            <a:off x="2755802" y="3846685"/>
            <a:ext cx="562535" cy="21062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9781416" y="3568737"/>
            <a:ext cx="570965"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Deidentify</a:t>
            </a:r>
          </a:p>
          <a:p>
            <a:pPr algn="ctr"/>
            <a:r>
              <a:rPr lang="en-US" sz="800" b="1" dirty="0" smtClean="0">
                <a:solidFill>
                  <a:srgbClr val="00B050"/>
                </a:solidFill>
              </a:rPr>
              <a:t>Deidentify</a:t>
            </a:r>
            <a:endParaRPr lang="en-US" sz="800" b="1" dirty="0">
              <a:solidFill>
                <a:srgbClr val="00B050"/>
              </a:solidFill>
            </a:endParaRPr>
          </a:p>
        </p:txBody>
      </p:sp>
      <p:sp>
        <p:nvSpPr>
          <p:cNvPr id="105" name="Rounded Rectangle 104"/>
          <p:cNvSpPr/>
          <p:nvPr/>
        </p:nvSpPr>
        <p:spPr>
          <a:xfrm>
            <a:off x="10456351" y="3298748"/>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Hide</a:t>
            </a:r>
            <a:endParaRPr lang="en-US" sz="800" dirty="0">
              <a:solidFill>
                <a:schemeClr val="tx1"/>
              </a:solidFill>
            </a:endParaRPr>
          </a:p>
        </p:txBody>
      </p:sp>
      <p:sp>
        <p:nvSpPr>
          <p:cNvPr id="106" name="Rounded Rectangle 105"/>
          <p:cNvSpPr/>
          <p:nvPr/>
        </p:nvSpPr>
        <p:spPr>
          <a:xfrm>
            <a:off x="10594586" y="3786340"/>
            <a:ext cx="359319" cy="3712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Mask</a:t>
            </a:r>
          </a:p>
          <a:p>
            <a:pPr algn="ctr"/>
            <a:r>
              <a:rPr lang="en-US" sz="800" b="1" dirty="0" smtClean="0">
                <a:solidFill>
                  <a:srgbClr val="00B050"/>
                </a:solidFill>
              </a:rPr>
              <a:t>Mask</a:t>
            </a:r>
            <a:endParaRPr lang="en-US" sz="800" b="1" dirty="0">
              <a:solidFill>
                <a:srgbClr val="00B050"/>
              </a:solidFill>
            </a:endParaRPr>
          </a:p>
        </p:txBody>
      </p:sp>
      <p:sp>
        <p:nvSpPr>
          <p:cNvPr id="107" name="Rounded Rectangle 106"/>
          <p:cNvSpPr/>
          <p:nvPr/>
        </p:nvSpPr>
        <p:spPr>
          <a:xfrm>
            <a:off x="11034855" y="4631364"/>
            <a:ext cx="5641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Reidentify</a:t>
            </a:r>
          </a:p>
          <a:p>
            <a:pPr algn="ctr"/>
            <a:r>
              <a:rPr lang="en-US" sz="800" b="1" dirty="0" smtClean="0">
                <a:solidFill>
                  <a:srgbClr val="00B050"/>
                </a:solidFill>
              </a:rPr>
              <a:t>Reidentify</a:t>
            </a:r>
            <a:endParaRPr lang="en-US" sz="800" b="1" dirty="0">
              <a:solidFill>
                <a:srgbClr val="00B050"/>
              </a:solidFill>
            </a:endParaRPr>
          </a:p>
        </p:txBody>
      </p:sp>
      <p:sp>
        <p:nvSpPr>
          <p:cNvPr id="108" name="Rounded Rectangle 107"/>
          <p:cNvSpPr/>
          <p:nvPr/>
        </p:nvSpPr>
        <p:spPr>
          <a:xfrm>
            <a:off x="11658910" y="4660441"/>
            <a:ext cx="41609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Unhide</a:t>
            </a:r>
            <a:endParaRPr lang="en-US" sz="800" dirty="0">
              <a:solidFill>
                <a:schemeClr val="tx1"/>
              </a:solidFill>
            </a:endParaRPr>
          </a:p>
        </p:txBody>
      </p:sp>
      <p:cxnSp>
        <p:nvCxnSpPr>
          <p:cNvPr id="109" name="Straight Arrow Connector 108"/>
          <p:cNvCxnSpPr>
            <a:stCxn id="104" idx="0"/>
            <a:endCxn id="16" idx="2"/>
          </p:cNvCxnSpPr>
          <p:nvPr/>
        </p:nvCxnSpPr>
        <p:spPr>
          <a:xfrm flipV="1">
            <a:off x="10066899" y="2716752"/>
            <a:ext cx="785881" cy="8519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5" idx="0"/>
            <a:endCxn id="16" idx="2"/>
          </p:cNvCxnSpPr>
          <p:nvPr/>
        </p:nvCxnSpPr>
        <p:spPr>
          <a:xfrm flipV="1">
            <a:off x="10610575" y="2716752"/>
            <a:ext cx="242205" cy="5819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6" idx="0"/>
            <a:endCxn id="16" idx="2"/>
          </p:cNvCxnSpPr>
          <p:nvPr/>
        </p:nvCxnSpPr>
        <p:spPr>
          <a:xfrm flipV="1">
            <a:off x="10774246" y="2716752"/>
            <a:ext cx="78534" cy="1069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107" idx="0"/>
            <a:endCxn id="16" idx="2"/>
          </p:cNvCxnSpPr>
          <p:nvPr/>
        </p:nvCxnSpPr>
        <p:spPr>
          <a:xfrm flipH="1" flipV="1">
            <a:off x="10852780" y="2716752"/>
            <a:ext cx="464135" cy="19146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8" idx="0"/>
            <a:endCxn id="16" idx="2"/>
          </p:cNvCxnSpPr>
          <p:nvPr/>
        </p:nvCxnSpPr>
        <p:spPr>
          <a:xfrm flipH="1" flipV="1">
            <a:off x="10852780" y="2716752"/>
            <a:ext cx="1014178" cy="19436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Rounded Rectangle 113"/>
          <p:cNvSpPr/>
          <p:nvPr/>
        </p:nvSpPr>
        <p:spPr>
          <a:xfrm>
            <a:off x="11713344" y="3826168"/>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Unmask</a:t>
            </a:r>
            <a:endParaRPr lang="en-US" sz="800" dirty="0">
              <a:solidFill>
                <a:schemeClr val="tx1"/>
              </a:solidFill>
            </a:endParaRPr>
          </a:p>
        </p:txBody>
      </p:sp>
      <p:cxnSp>
        <p:nvCxnSpPr>
          <p:cNvPr id="115" name="Straight Arrow Connector 114"/>
          <p:cNvCxnSpPr>
            <a:stCxn id="114" idx="0"/>
            <a:endCxn id="16" idx="2"/>
          </p:cNvCxnSpPr>
          <p:nvPr/>
        </p:nvCxnSpPr>
        <p:spPr>
          <a:xfrm flipH="1" flipV="1">
            <a:off x="10852780" y="2716752"/>
            <a:ext cx="1086258" cy="11094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Rounded Rectangle 121"/>
          <p:cNvSpPr/>
          <p:nvPr/>
        </p:nvSpPr>
        <p:spPr>
          <a:xfrm>
            <a:off x="9107208" y="2939417"/>
            <a:ext cx="43794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Analyze</a:t>
            </a:r>
            <a:endParaRPr lang="en-US" sz="800" dirty="0">
              <a:solidFill>
                <a:schemeClr val="tx1"/>
              </a:solidFill>
            </a:endParaRPr>
          </a:p>
        </p:txBody>
      </p:sp>
      <p:sp>
        <p:nvSpPr>
          <p:cNvPr id="123" name="Rounded Rectangle 122"/>
          <p:cNvSpPr/>
          <p:nvPr/>
        </p:nvSpPr>
        <p:spPr>
          <a:xfrm>
            <a:off x="9484285" y="3253105"/>
            <a:ext cx="4012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Decide</a:t>
            </a:r>
            <a:endParaRPr lang="en-US" sz="800" dirty="0">
              <a:solidFill>
                <a:schemeClr val="tx1"/>
              </a:solidFill>
            </a:endParaRPr>
          </a:p>
        </p:txBody>
      </p:sp>
      <p:cxnSp>
        <p:nvCxnSpPr>
          <p:cNvPr id="124" name="Straight Arrow Connector 123"/>
          <p:cNvCxnSpPr>
            <a:stCxn id="122" idx="0"/>
            <a:endCxn id="15" idx="2"/>
          </p:cNvCxnSpPr>
          <p:nvPr/>
        </p:nvCxnSpPr>
        <p:spPr>
          <a:xfrm flipV="1">
            <a:off x="9326180" y="2716752"/>
            <a:ext cx="195372" cy="222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3" idx="0"/>
            <a:endCxn id="15" idx="2"/>
          </p:cNvCxnSpPr>
          <p:nvPr/>
        </p:nvCxnSpPr>
        <p:spPr>
          <a:xfrm flipH="1" flipV="1">
            <a:off x="9521552" y="2716752"/>
            <a:ext cx="163373" cy="536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Rounded Rectangle 127"/>
          <p:cNvSpPr/>
          <p:nvPr/>
        </p:nvSpPr>
        <p:spPr>
          <a:xfrm>
            <a:off x="7767631" y="3694925"/>
            <a:ext cx="417510" cy="374571"/>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Import</a:t>
            </a:r>
          </a:p>
          <a:p>
            <a:pPr algn="ctr"/>
            <a:r>
              <a:rPr lang="en-US" sz="800" b="1" dirty="0">
                <a:solidFill>
                  <a:srgbClr val="00B050"/>
                </a:solidFill>
              </a:rPr>
              <a:t>Import</a:t>
            </a:r>
            <a:endParaRPr lang="en-US" sz="800" dirty="0">
              <a:solidFill>
                <a:schemeClr val="tx1"/>
              </a:solidFill>
            </a:endParaRPr>
          </a:p>
        </p:txBody>
      </p:sp>
      <p:cxnSp>
        <p:nvCxnSpPr>
          <p:cNvPr id="129" name="Straight Arrow Connector 128"/>
          <p:cNvCxnSpPr>
            <a:stCxn id="128" idx="0"/>
            <a:endCxn id="14" idx="2"/>
          </p:cNvCxnSpPr>
          <p:nvPr/>
        </p:nvCxnSpPr>
        <p:spPr>
          <a:xfrm flipV="1">
            <a:off x="7976386" y="2716752"/>
            <a:ext cx="402089" cy="978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Rounded Rectangle 132"/>
          <p:cNvSpPr/>
          <p:nvPr/>
        </p:nvSpPr>
        <p:spPr>
          <a:xfrm>
            <a:off x="8110301" y="4185350"/>
            <a:ext cx="386014"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Export</a:t>
            </a:r>
          </a:p>
        </p:txBody>
      </p:sp>
      <p:cxnSp>
        <p:nvCxnSpPr>
          <p:cNvPr id="134" name="Straight Arrow Connector 133"/>
          <p:cNvCxnSpPr>
            <a:stCxn id="133" idx="0"/>
            <a:endCxn id="14" idx="2"/>
          </p:cNvCxnSpPr>
          <p:nvPr/>
        </p:nvCxnSpPr>
        <p:spPr>
          <a:xfrm flipV="1">
            <a:off x="8303308" y="2716752"/>
            <a:ext cx="75167" cy="14685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Rounded Rectangle 136"/>
          <p:cNvSpPr/>
          <p:nvPr/>
        </p:nvSpPr>
        <p:spPr>
          <a:xfrm>
            <a:off x="8403364" y="3609809"/>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Receive</a:t>
            </a:r>
            <a:endParaRPr lang="en-US" sz="800" dirty="0">
              <a:solidFill>
                <a:schemeClr val="tx1"/>
              </a:solidFill>
            </a:endParaRPr>
          </a:p>
        </p:txBody>
      </p:sp>
      <p:cxnSp>
        <p:nvCxnSpPr>
          <p:cNvPr id="138" name="Straight Arrow Connector 137"/>
          <p:cNvCxnSpPr>
            <a:stCxn id="137" idx="0"/>
            <a:endCxn id="14" idx="2"/>
          </p:cNvCxnSpPr>
          <p:nvPr/>
        </p:nvCxnSpPr>
        <p:spPr>
          <a:xfrm flipH="1" flipV="1">
            <a:off x="8378475" y="2716752"/>
            <a:ext cx="243020" cy="8930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1" name="Rounded Rectangle 140"/>
          <p:cNvSpPr/>
          <p:nvPr/>
        </p:nvSpPr>
        <p:spPr>
          <a:xfrm>
            <a:off x="8903755" y="4094196"/>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Transmit</a:t>
            </a:r>
            <a:endParaRPr lang="en-US" sz="800" dirty="0">
              <a:solidFill>
                <a:schemeClr val="tx1"/>
              </a:solidFill>
            </a:endParaRPr>
          </a:p>
        </p:txBody>
      </p:sp>
      <p:cxnSp>
        <p:nvCxnSpPr>
          <p:cNvPr id="142" name="Straight Arrow Connector 141"/>
          <p:cNvCxnSpPr>
            <a:stCxn id="141" idx="0"/>
            <a:endCxn id="14" idx="2"/>
          </p:cNvCxnSpPr>
          <p:nvPr/>
        </p:nvCxnSpPr>
        <p:spPr>
          <a:xfrm flipH="1" flipV="1">
            <a:off x="8378475" y="2716752"/>
            <a:ext cx="766939" cy="13774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Rounded Rectangle 146"/>
          <p:cNvSpPr/>
          <p:nvPr/>
        </p:nvSpPr>
        <p:spPr>
          <a:xfrm>
            <a:off x="7511462" y="2909014"/>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800" dirty="0" smtClean="0">
                <a:solidFill>
                  <a:schemeClr val="tx1"/>
                </a:solidFill>
              </a:rPr>
              <a:t>Transmit</a:t>
            </a:r>
            <a:endParaRPr lang="en-US" sz="800" dirty="0">
              <a:solidFill>
                <a:schemeClr val="tx1"/>
              </a:solidFill>
            </a:endParaRPr>
          </a:p>
        </p:txBody>
      </p:sp>
      <p:cxnSp>
        <p:nvCxnSpPr>
          <p:cNvPr id="148" name="Straight Arrow Connector 147"/>
          <p:cNvCxnSpPr>
            <a:stCxn id="147" idx="0"/>
            <a:endCxn id="13" idx="2"/>
          </p:cNvCxnSpPr>
          <p:nvPr/>
        </p:nvCxnSpPr>
        <p:spPr>
          <a:xfrm flipH="1" flipV="1">
            <a:off x="7013666" y="2716752"/>
            <a:ext cx="739455" cy="192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0" name="Rounded Rectangle 149"/>
          <p:cNvSpPr/>
          <p:nvPr/>
        </p:nvSpPr>
        <p:spPr>
          <a:xfrm>
            <a:off x="6896851" y="3123554"/>
            <a:ext cx="40467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Extract</a:t>
            </a:r>
            <a:endParaRPr lang="en-US" sz="800" dirty="0">
              <a:solidFill>
                <a:schemeClr val="tx1"/>
              </a:solidFill>
            </a:endParaRPr>
          </a:p>
        </p:txBody>
      </p:sp>
      <p:sp>
        <p:nvSpPr>
          <p:cNvPr id="151" name="Rounded Rectangle 150"/>
          <p:cNvSpPr/>
          <p:nvPr/>
        </p:nvSpPr>
        <p:spPr>
          <a:xfrm>
            <a:off x="7373767" y="3327613"/>
            <a:ext cx="43122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Present</a:t>
            </a:r>
            <a:endParaRPr lang="en-US" sz="800" dirty="0">
              <a:solidFill>
                <a:schemeClr val="tx1"/>
              </a:solidFill>
            </a:endParaRPr>
          </a:p>
        </p:txBody>
      </p:sp>
      <p:cxnSp>
        <p:nvCxnSpPr>
          <p:cNvPr id="152" name="Straight Arrow Connector 151"/>
          <p:cNvCxnSpPr>
            <a:stCxn id="150" idx="0"/>
            <a:endCxn id="13" idx="2"/>
          </p:cNvCxnSpPr>
          <p:nvPr/>
        </p:nvCxnSpPr>
        <p:spPr>
          <a:xfrm flipH="1" flipV="1">
            <a:off x="7013666" y="2716752"/>
            <a:ext cx="85521" cy="4068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51" idx="0"/>
            <a:endCxn id="13" idx="2"/>
          </p:cNvCxnSpPr>
          <p:nvPr/>
        </p:nvCxnSpPr>
        <p:spPr>
          <a:xfrm flipH="1" flipV="1">
            <a:off x="7013666" y="2716752"/>
            <a:ext cx="575712" cy="6108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5" name="Rounded Rectangle 164"/>
          <p:cNvSpPr/>
          <p:nvPr/>
        </p:nvSpPr>
        <p:spPr>
          <a:xfrm>
            <a:off x="5658366" y="2474682"/>
            <a:ext cx="45474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Remove</a:t>
            </a:r>
            <a:endParaRPr lang="en-US" sz="800" dirty="0">
              <a:solidFill>
                <a:schemeClr val="tx1"/>
              </a:solidFill>
            </a:endParaRPr>
          </a:p>
        </p:txBody>
      </p:sp>
      <p:sp>
        <p:nvSpPr>
          <p:cNvPr id="166" name="Rounded Rectangle 165"/>
          <p:cNvSpPr/>
          <p:nvPr/>
        </p:nvSpPr>
        <p:spPr>
          <a:xfrm>
            <a:off x="5500587" y="2972809"/>
            <a:ext cx="407161"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Delete</a:t>
            </a:r>
          </a:p>
          <a:p>
            <a:pPr algn="ctr"/>
            <a:r>
              <a:rPr lang="en-US" sz="800" b="1" dirty="0" smtClean="0">
                <a:solidFill>
                  <a:srgbClr val="00B050"/>
                </a:solidFill>
              </a:rPr>
              <a:t>Delete</a:t>
            </a:r>
            <a:endParaRPr lang="en-US" sz="800" b="1" dirty="0">
              <a:solidFill>
                <a:srgbClr val="00B050"/>
              </a:solidFill>
            </a:endParaRPr>
          </a:p>
        </p:txBody>
      </p:sp>
      <p:sp>
        <p:nvSpPr>
          <p:cNvPr id="167" name="Rounded Rectangle 166"/>
          <p:cNvSpPr/>
          <p:nvPr/>
        </p:nvSpPr>
        <p:spPr>
          <a:xfrm>
            <a:off x="5878225" y="3406198"/>
            <a:ext cx="373507"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Purge</a:t>
            </a:r>
            <a:endParaRPr lang="en-US" sz="800" dirty="0" smtClean="0">
              <a:solidFill>
                <a:srgbClr val="00B050"/>
              </a:solidFill>
            </a:endParaRPr>
          </a:p>
          <a:p>
            <a:pPr algn="ctr"/>
            <a:r>
              <a:rPr lang="en-US" sz="800" b="1" dirty="0" smtClean="0">
                <a:solidFill>
                  <a:srgbClr val="00B050"/>
                </a:solidFill>
              </a:rPr>
              <a:t>Purge</a:t>
            </a:r>
            <a:endParaRPr lang="en-US" sz="800" b="1" dirty="0">
              <a:solidFill>
                <a:schemeClr val="tx1"/>
              </a:solidFill>
            </a:endParaRPr>
          </a:p>
        </p:txBody>
      </p:sp>
      <p:cxnSp>
        <p:nvCxnSpPr>
          <p:cNvPr id="168" name="Straight Arrow Connector 167"/>
          <p:cNvCxnSpPr>
            <a:stCxn id="166" idx="0"/>
            <a:endCxn id="165" idx="2"/>
          </p:cNvCxnSpPr>
          <p:nvPr/>
        </p:nvCxnSpPr>
        <p:spPr>
          <a:xfrm flipV="1">
            <a:off x="5704168" y="2713045"/>
            <a:ext cx="181573" cy="2597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a:stCxn id="167" idx="0"/>
            <a:endCxn id="165" idx="2"/>
          </p:cNvCxnSpPr>
          <p:nvPr/>
        </p:nvCxnSpPr>
        <p:spPr>
          <a:xfrm flipH="1" flipV="1">
            <a:off x="5885741" y="2713045"/>
            <a:ext cx="179238" cy="6931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stCxn id="165" idx="0"/>
            <a:endCxn id="4" idx="2"/>
          </p:cNvCxnSpPr>
          <p:nvPr/>
        </p:nvCxnSpPr>
        <p:spPr>
          <a:xfrm flipV="1">
            <a:off x="5885741" y="1062814"/>
            <a:ext cx="210260" cy="14118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0" name="Rounded Rectangle 179"/>
          <p:cNvSpPr/>
          <p:nvPr/>
        </p:nvSpPr>
        <p:spPr>
          <a:xfrm>
            <a:off x="4744385" y="3318320"/>
            <a:ext cx="441907"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Update</a:t>
            </a:r>
          </a:p>
          <a:p>
            <a:pPr algn="ctr"/>
            <a:r>
              <a:rPr lang="en-US" sz="800" b="1" dirty="0" smtClean="0">
                <a:solidFill>
                  <a:srgbClr val="00B050"/>
                </a:solidFill>
              </a:rPr>
              <a:t>Update</a:t>
            </a:r>
            <a:endParaRPr lang="en-US" sz="800" b="1" dirty="0">
              <a:solidFill>
                <a:srgbClr val="00B050"/>
              </a:solidFill>
            </a:endParaRPr>
          </a:p>
        </p:txBody>
      </p:sp>
      <p:sp>
        <p:nvSpPr>
          <p:cNvPr id="181" name="Rounded Rectangle 180"/>
          <p:cNvSpPr/>
          <p:nvPr/>
        </p:nvSpPr>
        <p:spPr>
          <a:xfrm>
            <a:off x="3910875" y="3824816"/>
            <a:ext cx="524754"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Annotate</a:t>
            </a:r>
          </a:p>
          <a:p>
            <a:pPr algn="ctr"/>
            <a:r>
              <a:rPr lang="en-US" sz="800" b="1" dirty="0" smtClean="0">
                <a:solidFill>
                  <a:srgbClr val="00B050"/>
                </a:solidFill>
              </a:rPr>
              <a:t>Annotate</a:t>
            </a:r>
            <a:endParaRPr lang="en-US" sz="800" b="1" dirty="0">
              <a:solidFill>
                <a:srgbClr val="00B050"/>
              </a:solidFill>
            </a:endParaRPr>
          </a:p>
        </p:txBody>
      </p:sp>
      <p:sp>
        <p:nvSpPr>
          <p:cNvPr id="182" name="Rounded Rectangle 181"/>
          <p:cNvSpPr/>
          <p:nvPr/>
        </p:nvSpPr>
        <p:spPr>
          <a:xfrm>
            <a:off x="4200741" y="4312428"/>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Attest</a:t>
            </a:r>
            <a:endParaRPr lang="en-US" sz="800" dirty="0">
              <a:solidFill>
                <a:schemeClr val="tx1"/>
              </a:solidFill>
            </a:endParaRPr>
          </a:p>
        </p:txBody>
      </p:sp>
      <p:sp>
        <p:nvSpPr>
          <p:cNvPr id="183" name="Rounded Rectangle 182"/>
          <p:cNvSpPr/>
          <p:nvPr/>
        </p:nvSpPr>
        <p:spPr>
          <a:xfrm>
            <a:off x="4644222" y="4520296"/>
            <a:ext cx="27636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Edit</a:t>
            </a:r>
            <a:endParaRPr lang="en-US" sz="800" dirty="0">
              <a:solidFill>
                <a:schemeClr val="tx1"/>
              </a:solidFill>
            </a:endParaRPr>
          </a:p>
        </p:txBody>
      </p:sp>
      <p:sp>
        <p:nvSpPr>
          <p:cNvPr id="184" name="Rounded Rectangle 183"/>
          <p:cNvSpPr/>
          <p:nvPr/>
        </p:nvSpPr>
        <p:spPr>
          <a:xfrm>
            <a:off x="4725031" y="4823042"/>
            <a:ext cx="56876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Harmonize</a:t>
            </a:r>
            <a:endParaRPr lang="en-US" sz="800" dirty="0">
              <a:solidFill>
                <a:schemeClr val="tx1"/>
              </a:solidFill>
            </a:endParaRPr>
          </a:p>
        </p:txBody>
      </p:sp>
      <p:sp>
        <p:nvSpPr>
          <p:cNvPr id="185" name="Rounded Rectangle 184"/>
          <p:cNvSpPr/>
          <p:nvPr/>
        </p:nvSpPr>
        <p:spPr>
          <a:xfrm>
            <a:off x="5197450" y="5163923"/>
            <a:ext cx="498442"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Integrate</a:t>
            </a:r>
            <a:endParaRPr lang="en-US" sz="800" dirty="0">
              <a:solidFill>
                <a:schemeClr val="tx1"/>
              </a:solidFill>
            </a:endParaRPr>
          </a:p>
        </p:txBody>
      </p:sp>
      <p:sp>
        <p:nvSpPr>
          <p:cNvPr id="186" name="Rounded Rectangle 185"/>
          <p:cNvSpPr/>
          <p:nvPr/>
        </p:nvSpPr>
        <p:spPr>
          <a:xfrm>
            <a:off x="5775223" y="5461359"/>
            <a:ext cx="28333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Link</a:t>
            </a:r>
            <a:endParaRPr lang="en-US" sz="800" dirty="0">
              <a:solidFill>
                <a:schemeClr val="tx1"/>
              </a:solidFill>
            </a:endParaRPr>
          </a:p>
        </p:txBody>
      </p:sp>
      <p:sp>
        <p:nvSpPr>
          <p:cNvPr id="187" name="Rounded Rectangle 186"/>
          <p:cNvSpPr/>
          <p:nvPr/>
        </p:nvSpPr>
        <p:spPr>
          <a:xfrm>
            <a:off x="5956631" y="5165636"/>
            <a:ext cx="26068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Tag</a:t>
            </a:r>
            <a:endParaRPr lang="en-US" sz="800" dirty="0">
              <a:solidFill>
                <a:schemeClr val="tx1"/>
              </a:solidFill>
            </a:endParaRPr>
          </a:p>
        </p:txBody>
      </p:sp>
      <p:cxnSp>
        <p:nvCxnSpPr>
          <p:cNvPr id="188" name="Straight Arrow Connector 187"/>
          <p:cNvCxnSpPr>
            <a:stCxn id="181" idx="0"/>
            <a:endCxn id="180" idx="2"/>
          </p:cNvCxnSpPr>
          <p:nvPr/>
        </p:nvCxnSpPr>
        <p:spPr>
          <a:xfrm flipV="1">
            <a:off x="4173252" y="3692891"/>
            <a:ext cx="792087" cy="131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82" idx="0"/>
            <a:endCxn id="180" idx="2"/>
          </p:cNvCxnSpPr>
          <p:nvPr/>
        </p:nvCxnSpPr>
        <p:spPr>
          <a:xfrm flipV="1">
            <a:off x="4382725" y="3692891"/>
            <a:ext cx="582614" cy="6195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83" idx="0"/>
            <a:endCxn id="180" idx="2"/>
          </p:cNvCxnSpPr>
          <p:nvPr/>
        </p:nvCxnSpPr>
        <p:spPr>
          <a:xfrm flipV="1">
            <a:off x="4782405" y="3692891"/>
            <a:ext cx="182934" cy="8274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84" idx="0"/>
            <a:endCxn id="180" idx="2"/>
          </p:cNvCxnSpPr>
          <p:nvPr/>
        </p:nvCxnSpPr>
        <p:spPr>
          <a:xfrm flipH="1" flipV="1">
            <a:off x="4965339" y="3692891"/>
            <a:ext cx="44077" cy="1130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stCxn id="185" idx="0"/>
            <a:endCxn id="180" idx="2"/>
          </p:cNvCxnSpPr>
          <p:nvPr/>
        </p:nvCxnSpPr>
        <p:spPr>
          <a:xfrm flipH="1" flipV="1">
            <a:off x="4965339" y="3692891"/>
            <a:ext cx="481332" cy="1471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186" idx="0"/>
            <a:endCxn id="180" idx="2"/>
          </p:cNvCxnSpPr>
          <p:nvPr/>
        </p:nvCxnSpPr>
        <p:spPr>
          <a:xfrm flipH="1" flipV="1">
            <a:off x="4965339" y="3692891"/>
            <a:ext cx="951552" cy="1768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187" idx="0"/>
            <a:endCxn id="180" idx="2"/>
          </p:cNvCxnSpPr>
          <p:nvPr/>
        </p:nvCxnSpPr>
        <p:spPr>
          <a:xfrm flipH="1" flipV="1">
            <a:off x="4965339" y="3692891"/>
            <a:ext cx="1121634" cy="14727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5" name="Rounded Rectangle 194"/>
          <p:cNvSpPr/>
          <p:nvPr/>
        </p:nvSpPr>
        <p:spPr>
          <a:xfrm>
            <a:off x="6036438" y="4798104"/>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err="1" smtClean="0">
                <a:solidFill>
                  <a:schemeClr val="tx1"/>
                </a:solidFill>
              </a:rPr>
              <a:t>Untag</a:t>
            </a:r>
            <a:endParaRPr lang="en-US" sz="800" dirty="0">
              <a:solidFill>
                <a:schemeClr val="tx1"/>
              </a:solidFill>
            </a:endParaRPr>
          </a:p>
        </p:txBody>
      </p:sp>
      <p:cxnSp>
        <p:nvCxnSpPr>
          <p:cNvPr id="196" name="Straight Arrow Connector 195"/>
          <p:cNvCxnSpPr>
            <a:stCxn id="195" idx="0"/>
            <a:endCxn id="180" idx="2"/>
          </p:cNvCxnSpPr>
          <p:nvPr/>
        </p:nvCxnSpPr>
        <p:spPr>
          <a:xfrm flipH="1" flipV="1">
            <a:off x="4965339" y="3692891"/>
            <a:ext cx="1253083" cy="11052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80" idx="0"/>
            <a:endCxn id="28" idx="2"/>
          </p:cNvCxnSpPr>
          <p:nvPr/>
        </p:nvCxnSpPr>
        <p:spPr>
          <a:xfrm flipH="1" flipV="1">
            <a:off x="3594419" y="2726272"/>
            <a:ext cx="1370920" cy="592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26589" y="10387"/>
            <a:ext cx="2946640" cy="769441"/>
          </a:xfrm>
          <a:prstGeom prst="rect">
            <a:avLst/>
          </a:prstGeom>
          <a:noFill/>
        </p:spPr>
        <p:txBody>
          <a:bodyPr wrap="none" rtlCol="0">
            <a:spAutoFit/>
          </a:bodyPr>
          <a:lstStyle/>
          <a:p>
            <a:r>
              <a:rPr lang="en-US" sz="4400" dirty="0" smtClean="0"/>
              <a:t>EHR Actions</a:t>
            </a:r>
            <a:endParaRPr lang="en-US" sz="4400" dirty="0"/>
          </a:p>
        </p:txBody>
      </p:sp>
      <p:sp>
        <p:nvSpPr>
          <p:cNvPr id="94" name="TextBox 93"/>
          <p:cNvSpPr txBox="1"/>
          <p:nvPr/>
        </p:nvSpPr>
        <p:spPr>
          <a:xfrm>
            <a:off x="6342702" y="10387"/>
            <a:ext cx="5846356" cy="1508105"/>
          </a:xfrm>
          <a:prstGeom prst="rect">
            <a:avLst/>
          </a:prstGeom>
          <a:noFill/>
        </p:spPr>
        <p:txBody>
          <a:bodyPr wrap="square" rtlCol="0">
            <a:spAutoFit/>
          </a:bodyPr>
          <a:lstStyle/>
          <a:p>
            <a:pPr algn="ctr"/>
            <a:r>
              <a:rPr lang="en-US" sz="4400" dirty="0" smtClean="0">
                <a:solidFill>
                  <a:srgbClr val="00B050"/>
                </a:solidFill>
              </a:rPr>
              <a:t>Security Data Operations</a:t>
            </a:r>
          </a:p>
          <a:p>
            <a:pPr algn="ctr"/>
            <a:r>
              <a:rPr lang="en-US" sz="2800" dirty="0">
                <a:solidFill>
                  <a:srgbClr val="00B050"/>
                </a:solidFill>
              </a:rPr>
              <a:t>w</a:t>
            </a:r>
            <a:r>
              <a:rPr lang="en-US" sz="2800" dirty="0" smtClean="0">
                <a:solidFill>
                  <a:srgbClr val="00B050"/>
                </a:solidFill>
              </a:rPr>
              <a:t>ith same names </a:t>
            </a:r>
          </a:p>
          <a:p>
            <a:pPr algn="ctr"/>
            <a:r>
              <a:rPr lang="en-US" sz="2000" dirty="0" smtClean="0">
                <a:solidFill>
                  <a:srgbClr val="00B050"/>
                </a:solidFill>
              </a:rPr>
              <a:t>(but not identical definitions)</a:t>
            </a:r>
            <a:endParaRPr lang="en-US" dirty="0">
              <a:solidFill>
                <a:srgbClr val="00B050"/>
              </a:solidFill>
            </a:endParaRPr>
          </a:p>
        </p:txBody>
      </p:sp>
    </p:spTree>
    <p:extLst>
      <p:ext uri="{BB962C8B-B14F-4D97-AF65-F5344CB8AC3E}">
        <p14:creationId xmlns:p14="http://schemas.microsoft.com/office/powerpoint/2010/main" val="1833742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709779" y="756347"/>
            <a:ext cx="762284"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 (Data)</a:t>
            </a:r>
          </a:p>
          <a:p>
            <a:pPr algn="ctr"/>
            <a:r>
              <a:rPr lang="en-US" sz="800" b="1" dirty="0" smtClean="0">
                <a:solidFill>
                  <a:srgbClr val="C00000"/>
                </a:solidFill>
              </a:rPr>
              <a:t>DataOperation</a:t>
            </a:r>
            <a:endParaRPr lang="en-US" sz="800" b="1" dirty="0">
              <a:solidFill>
                <a:srgbClr val="C00000"/>
              </a:solidFill>
            </a:endParaRPr>
          </a:p>
        </p:txBody>
      </p:sp>
      <p:sp>
        <p:nvSpPr>
          <p:cNvPr id="5" name="Rounded Rectangle 4"/>
          <p:cNvSpPr/>
          <p:nvPr/>
        </p:nvSpPr>
        <p:spPr>
          <a:xfrm>
            <a:off x="1238569" y="2478389"/>
            <a:ext cx="44634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Capture</a:t>
            </a:r>
            <a:endParaRPr lang="en-US" sz="800" b="1" dirty="0" smtClean="0">
              <a:solidFill>
                <a:schemeClr val="tx1"/>
              </a:solidFill>
            </a:endParaRPr>
          </a:p>
        </p:txBody>
      </p:sp>
      <p:sp>
        <p:nvSpPr>
          <p:cNvPr id="6" name="Rounded Rectangle 5"/>
          <p:cNvSpPr/>
          <p:nvPr/>
        </p:nvSpPr>
        <p:spPr>
          <a:xfrm>
            <a:off x="2583334" y="3608322"/>
            <a:ext cx="33477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Store</a:t>
            </a:r>
            <a:endParaRPr lang="en-US" sz="800" dirty="0">
              <a:solidFill>
                <a:schemeClr val="tx1"/>
              </a:solidFill>
            </a:endParaRPr>
          </a:p>
        </p:txBody>
      </p:sp>
      <p:sp>
        <p:nvSpPr>
          <p:cNvPr id="13" name="Rounded Rectangle 12"/>
          <p:cNvSpPr/>
          <p:nvPr/>
        </p:nvSpPr>
        <p:spPr>
          <a:xfrm>
            <a:off x="6801378" y="2478389"/>
            <a:ext cx="41441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Render</a:t>
            </a:r>
            <a:endParaRPr lang="en-US" sz="800" dirty="0">
              <a:solidFill>
                <a:schemeClr val="tx1"/>
              </a:solidFill>
            </a:endParaRPr>
          </a:p>
        </p:txBody>
      </p:sp>
      <p:sp>
        <p:nvSpPr>
          <p:cNvPr id="14" name="Rounded Rectangle 13"/>
          <p:cNvSpPr/>
          <p:nvPr/>
        </p:nvSpPr>
        <p:spPr>
          <a:xfrm>
            <a:off x="8119813" y="2478389"/>
            <a:ext cx="507164"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Exchange</a:t>
            </a:r>
            <a:endParaRPr lang="en-US" sz="800" dirty="0">
              <a:solidFill>
                <a:schemeClr val="tx1"/>
              </a:solidFill>
            </a:endParaRPr>
          </a:p>
        </p:txBody>
      </p:sp>
      <p:sp>
        <p:nvSpPr>
          <p:cNvPr id="15" name="Rounded Rectangle 14"/>
          <p:cNvSpPr/>
          <p:nvPr/>
        </p:nvSpPr>
        <p:spPr>
          <a:xfrm>
            <a:off x="9237082" y="2478389"/>
            <a:ext cx="5587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Determine</a:t>
            </a:r>
            <a:endParaRPr lang="en-US" sz="800" dirty="0">
              <a:solidFill>
                <a:schemeClr val="tx1"/>
              </a:solidFill>
            </a:endParaRPr>
          </a:p>
        </p:txBody>
      </p:sp>
      <p:sp>
        <p:nvSpPr>
          <p:cNvPr id="16" name="Rounded Rectangle 15"/>
          <p:cNvSpPr/>
          <p:nvPr/>
        </p:nvSpPr>
        <p:spPr>
          <a:xfrm>
            <a:off x="10314522" y="2478389"/>
            <a:ext cx="106635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Manage-Data-Visibility</a:t>
            </a:r>
            <a:endParaRPr lang="en-US" sz="800" dirty="0">
              <a:solidFill>
                <a:schemeClr val="tx1"/>
              </a:solidFill>
            </a:endParaRPr>
          </a:p>
        </p:txBody>
      </p:sp>
      <p:sp>
        <p:nvSpPr>
          <p:cNvPr id="17" name="Rounded Rectangle 16"/>
          <p:cNvSpPr/>
          <p:nvPr/>
        </p:nvSpPr>
        <p:spPr>
          <a:xfrm>
            <a:off x="20241" y="3062504"/>
            <a:ext cx="72347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Auto-populate</a:t>
            </a:r>
            <a:endParaRPr lang="en-US" sz="800" dirty="0">
              <a:solidFill>
                <a:schemeClr val="tx1"/>
              </a:solidFill>
            </a:endParaRPr>
          </a:p>
        </p:txBody>
      </p:sp>
      <p:sp>
        <p:nvSpPr>
          <p:cNvPr id="18" name="Rounded Rectangle 17"/>
          <p:cNvSpPr/>
          <p:nvPr/>
        </p:nvSpPr>
        <p:spPr>
          <a:xfrm>
            <a:off x="511530" y="3489140"/>
            <a:ext cx="338198" cy="238363"/>
          </a:xfrm>
          <a:prstGeom prst="roundRect">
            <a:avLst>
              <a:gd name="adj"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Enter</a:t>
            </a:r>
            <a:endParaRPr lang="en-US" sz="800" dirty="0">
              <a:solidFill>
                <a:schemeClr val="tx1"/>
              </a:solidFill>
            </a:endParaRPr>
          </a:p>
        </p:txBody>
      </p:sp>
      <p:sp>
        <p:nvSpPr>
          <p:cNvPr id="19" name="Rounded Rectangle 18"/>
          <p:cNvSpPr/>
          <p:nvPr/>
        </p:nvSpPr>
        <p:spPr>
          <a:xfrm>
            <a:off x="1039407" y="3352932"/>
            <a:ext cx="417510" cy="374571"/>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Import</a:t>
            </a:r>
          </a:p>
          <a:p>
            <a:pPr algn="ctr"/>
            <a:r>
              <a:rPr lang="en-US" sz="800" b="1" dirty="0" smtClean="0">
                <a:solidFill>
                  <a:srgbClr val="00B050"/>
                </a:solidFill>
              </a:rPr>
              <a:t>Import</a:t>
            </a:r>
            <a:endParaRPr lang="en-US" sz="800" b="1" dirty="0">
              <a:solidFill>
                <a:srgbClr val="00B050"/>
              </a:solidFill>
            </a:endParaRPr>
          </a:p>
        </p:txBody>
      </p:sp>
      <p:sp>
        <p:nvSpPr>
          <p:cNvPr id="20" name="Rounded Rectangle 19"/>
          <p:cNvSpPr/>
          <p:nvPr/>
        </p:nvSpPr>
        <p:spPr>
          <a:xfrm>
            <a:off x="1509785" y="3036703"/>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Receive</a:t>
            </a:r>
            <a:endParaRPr lang="en-US" sz="800" dirty="0">
              <a:solidFill>
                <a:schemeClr val="tx1"/>
              </a:solidFill>
            </a:endParaRPr>
          </a:p>
        </p:txBody>
      </p:sp>
      <p:sp>
        <p:nvSpPr>
          <p:cNvPr id="21" name="Rounded Rectangle 20"/>
          <p:cNvSpPr/>
          <p:nvPr/>
        </p:nvSpPr>
        <p:spPr>
          <a:xfrm>
            <a:off x="1488495" y="4472574"/>
            <a:ext cx="4506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Archive</a:t>
            </a:r>
          </a:p>
          <a:p>
            <a:pPr algn="ctr"/>
            <a:r>
              <a:rPr lang="en-US" sz="800" b="1" dirty="0" smtClean="0">
                <a:solidFill>
                  <a:srgbClr val="00B050"/>
                </a:solidFill>
              </a:rPr>
              <a:t>Archive</a:t>
            </a:r>
            <a:endParaRPr lang="en-US" sz="800" b="1" dirty="0">
              <a:solidFill>
                <a:srgbClr val="00B050"/>
              </a:solidFill>
            </a:endParaRPr>
          </a:p>
        </p:txBody>
      </p:sp>
      <p:sp>
        <p:nvSpPr>
          <p:cNvPr id="22" name="Rounded Rectangle 21"/>
          <p:cNvSpPr/>
          <p:nvPr/>
        </p:nvSpPr>
        <p:spPr>
          <a:xfrm>
            <a:off x="1507264" y="5196258"/>
            <a:ext cx="438421"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Backup</a:t>
            </a:r>
          </a:p>
          <a:p>
            <a:pPr algn="ctr"/>
            <a:r>
              <a:rPr lang="en-US" sz="800" b="1" dirty="0" smtClean="0">
                <a:solidFill>
                  <a:srgbClr val="00B050"/>
                </a:solidFill>
              </a:rPr>
              <a:t>Backup</a:t>
            </a:r>
            <a:endParaRPr lang="en-US" sz="800" b="1" dirty="0">
              <a:solidFill>
                <a:srgbClr val="00B050"/>
              </a:solidFill>
            </a:endParaRPr>
          </a:p>
        </p:txBody>
      </p:sp>
      <p:sp>
        <p:nvSpPr>
          <p:cNvPr id="23" name="Rounded Rectangle 22"/>
          <p:cNvSpPr/>
          <p:nvPr/>
        </p:nvSpPr>
        <p:spPr>
          <a:xfrm>
            <a:off x="3426893" y="5344193"/>
            <a:ext cx="4506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Encrypt</a:t>
            </a:r>
          </a:p>
          <a:p>
            <a:pPr algn="ctr"/>
            <a:r>
              <a:rPr lang="en-US" sz="800" b="1" dirty="0" smtClean="0">
                <a:solidFill>
                  <a:srgbClr val="00B050"/>
                </a:solidFill>
              </a:rPr>
              <a:t>Encrypt</a:t>
            </a:r>
            <a:endParaRPr lang="en-US" sz="800" b="1" dirty="0">
              <a:solidFill>
                <a:srgbClr val="00B050"/>
              </a:solidFill>
            </a:endParaRPr>
          </a:p>
        </p:txBody>
      </p:sp>
      <p:sp>
        <p:nvSpPr>
          <p:cNvPr id="24" name="Rounded Rectangle 23"/>
          <p:cNvSpPr/>
          <p:nvPr/>
        </p:nvSpPr>
        <p:spPr>
          <a:xfrm>
            <a:off x="3760775" y="4846370"/>
            <a:ext cx="458698"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Decrypt</a:t>
            </a:r>
          </a:p>
          <a:p>
            <a:pPr algn="ctr"/>
            <a:r>
              <a:rPr lang="en-US" sz="800" b="1" dirty="0" smtClean="0">
                <a:solidFill>
                  <a:srgbClr val="00B050"/>
                </a:solidFill>
              </a:rPr>
              <a:t>Decrypt</a:t>
            </a:r>
            <a:endParaRPr lang="en-US" sz="800" b="1" dirty="0">
              <a:solidFill>
                <a:srgbClr val="00B050"/>
              </a:solidFill>
            </a:endParaRPr>
          </a:p>
        </p:txBody>
      </p:sp>
      <p:sp>
        <p:nvSpPr>
          <p:cNvPr id="25" name="Rounded Rectangle 24"/>
          <p:cNvSpPr/>
          <p:nvPr/>
        </p:nvSpPr>
        <p:spPr>
          <a:xfrm>
            <a:off x="2383484" y="5957127"/>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Recover</a:t>
            </a:r>
            <a:endParaRPr lang="en-US" sz="800" dirty="0">
              <a:solidFill>
                <a:schemeClr val="tx1"/>
              </a:solidFill>
            </a:endParaRPr>
          </a:p>
        </p:txBody>
      </p:sp>
      <p:sp>
        <p:nvSpPr>
          <p:cNvPr id="26" name="Rounded Rectangle 25"/>
          <p:cNvSpPr/>
          <p:nvPr/>
        </p:nvSpPr>
        <p:spPr>
          <a:xfrm>
            <a:off x="2725606" y="6346875"/>
            <a:ext cx="453518"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Restore</a:t>
            </a:r>
            <a:endParaRPr lang="en-US" sz="800" dirty="0" smtClean="0">
              <a:solidFill>
                <a:srgbClr val="00B050"/>
              </a:solidFill>
            </a:endParaRPr>
          </a:p>
          <a:p>
            <a:pPr algn="ctr"/>
            <a:r>
              <a:rPr lang="en-US" sz="800" b="1" dirty="0" smtClean="0">
                <a:solidFill>
                  <a:srgbClr val="00B050"/>
                </a:solidFill>
              </a:rPr>
              <a:t>Restore</a:t>
            </a:r>
            <a:endParaRPr lang="en-US" sz="800" b="1" dirty="0">
              <a:solidFill>
                <a:schemeClr val="tx1"/>
              </a:solidFill>
            </a:endParaRPr>
          </a:p>
        </p:txBody>
      </p:sp>
      <p:sp>
        <p:nvSpPr>
          <p:cNvPr id="27" name="Rounded Rectangle 26"/>
          <p:cNvSpPr/>
          <p:nvPr/>
        </p:nvSpPr>
        <p:spPr>
          <a:xfrm>
            <a:off x="3159033" y="5952907"/>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Save</a:t>
            </a:r>
            <a:endParaRPr lang="en-US" sz="800" dirty="0">
              <a:solidFill>
                <a:schemeClr val="tx1"/>
              </a:solidFill>
            </a:endParaRPr>
          </a:p>
        </p:txBody>
      </p:sp>
      <p:sp>
        <p:nvSpPr>
          <p:cNvPr id="28" name="Rounded Rectangle 27"/>
          <p:cNvSpPr/>
          <p:nvPr/>
        </p:nvSpPr>
        <p:spPr>
          <a:xfrm>
            <a:off x="3342638" y="2487909"/>
            <a:ext cx="49340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Maintain</a:t>
            </a:r>
            <a:endParaRPr lang="en-US" sz="800" dirty="0">
              <a:solidFill>
                <a:schemeClr val="tx1"/>
              </a:solidFill>
            </a:endParaRPr>
          </a:p>
        </p:txBody>
      </p:sp>
      <p:sp>
        <p:nvSpPr>
          <p:cNvPr id="29" name="Rounded Rectangle 28"/>
          <p:cNvSpPr/>
          <p:nvPr/>
        </p:nvSpPr>
        <p:spPr>
          <a:xfrm>
            <a:off x="6511939" y="2840910"/>
            <a:ext cx="391103"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Derive</a:t>
            </a:r>
            <a:endParaRPr lang="en-US" sz="800" b="1" dirty="0">
              <a:solidFill>
                <a:srgbClr val="C00000"/>
              </a:solidFill>
            </a:endParaRPr>
          </a:p>
        </p:txBody>
      </p:sp>
      <p:cxnSp>
        <p:nvCxnSpPr>
          <p:cNvPr id="31" name="Straight Arrow Connector 30"/>
          <p:cNvCxnSpPr>
            <a:stCxn id="5" idx="0"/>
            <a:endCxn id="4" idx="2"/>
          </p:cNvCxnSpPr>
          <p:nvPr/>
        </p:nvCxnSpPr>
        <p:spPr>
          <a:xfrm flipV="1">
            <a:off x="1461742" y="1130918"/>
            <a:ext cx="4629179"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6" idx="0"/>
            <a:endCxn id="28" idx="2"/>
          </p:cNvCxnSpPr>
          <p:nvPr/>
        </p:nvCxnSpPr>
        <p:spPr>
          <a:xfrm flipV="1">
            <a:off x="2750722" y="2726272"/>
            <a:ext cx="838617" cy="8820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0"/>
            <a:endCxn id="4" idx="2"/>
          </p:cNvCxnSpPr>
          <p:nvPr/>
        </p:nvCxnSpPr>
        <p:spPr>
          <a:xfrm flipH="1" flipV="1">
            <a:off x="6090921" y="1130918"/>
            <a:ext cx="917665"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4" idx="0"/>
            <a:endCxn id="4" idx="2"/>
          </p:cNvCxnSpPr>
          <p:nvPr/>
        </p:nvCxnSpPr>
        <p:spPr>
          <a:xfrm flipH="1" flipV="1">
            <a:off x="6090921" y="1130918"/>
            <a:ext cx="2282474"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5" idx="0"/>
            <a:endCxn id="4" idx="2"/>
          </p:cNvCxnSpPr>
          <p:nvPr/>
        </p:nvCxnSpPr>
        <p:spPr>
          <a:xfrm flipH="1" flipV="1">
            <a:off x="6090921" y="1130918"/>
            <a:ext cx="3425551"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0"/>
            <a:endCxn id="4" idx="2"/>
          </p:cNvCxnSpPr>
          <p:nvPr/>
        </p:nvCxnSpPr>
        <p:spPr>
          <a:xfrm flipH="1" flipV="1">
            <a:off x="6090921" y="1130918"/>
            <a:ext cx="4756779"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7" idx="0"/>
            <a:endCxn id="5" idx="2"/>
          </p:cNvCxnSpPr>
          <p:nvPr/>
        </p:nvCxnSpPr>
        <p:spPr>
          <a:xfrm flipV="1">
            <a:off x="381979" y="2716752"/>
            <a:ext cx="1079763" cy="3457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8" idx="0"/>
            <a:endCxn id="5" idx="2"/>
          </p:cNvCxnSpPr>
          <p:nvPr/>
        </p:nvCxnSpPr>
        <p:spPr>
          <a:xfrm flipV="1">
            <a:off x="680629" y="2716752"/>
            <a:ext cx="781113" cy="7723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9" idx="0"/>
            <a:endCxn id="5" idx="2"/>
          </p:cNvCxnSpPr>
          <p:nvPr/>
        </p:nvCxnSpPr>
        <p:spPr>
          <a:xfrm flipV="1">
            <a:off x="1248162" y="2716752"/>
            <a:ext cx="213580" cy="636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0" idx="0"/>
            <a:endCxn id="5" idx="2"/>
          </p:cNvCxnSpPr>
          <p:nvPr/>
        </p:nvCxnSpPr>
        <p:spPr>
          <a:xfrm flipH="1" flipV="1">
            <a:off x="1461742" y="2716752"/>
            <a:ext cx="266174" cy="319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1" idx="0"/>
            <a:endCxn id="6" idx="2"/>
          </p:cNvCxnSpPr>
          <p:nvPr/>
        </p:nvCxnSpPr>
        <p:spPr>
          <a:xfrm flipV="1">
            <a:off x="1713805" y="3846685"/>
            <a:ext cx="1036917" cy="6258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0"/>
            <a:endCxn id="6" idx="2"/>
          </p:cNvCxnSpPr>
          <p:nvPr/>
        </p:nvCxnSpPr>
        <p:spPr>
          <a:xfrm flipV="1">
            <a:off x="1726475" y="3846685"/>
            <a:ext cx="1024247" cy="13495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23" idx="0"/>
            <a:endCxn id="6" idx="2"/>
          </p:cNvCxnSpPr>
          <p:nvPr/>
        </p:nvCxnSpPr>
        <p:spPr>
          <a:xfrm flipH="1" flipV="1">
            <a:off x="2750722" y="3846685"/>
            <a:ext cx="901481" cy="14975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24" idx="0"/>
            <a:endCxn id="6" idx="2"/>
          </p:cNvCxnSpPr>
          <p:nvPr/>
        </p:nvCxnSpPr>
        <p:spPr>
          <a:xfrm flipH="1" flipV="1">
            <a:off x="2750722" y="3846685"/>
            <a:ext cx="1239402" cy="9996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28" idx="0"/>
            <a:endCxn id="4" idx="2"/>
          </p:cNvCxnSpPr>
          <p:nvPr/>
        </p:nvCxnSpPr>
        <p:spPr>
          <a:xfrm flipV="1">
            <a:off x="3589339" y="1130918"/>
            <a:ext cx="2501582" cy="13569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25" idx="0"/>
            <a:endCxn id="6" idx="2"/>
          </p:cNvCxnSpPr>
          <p:nvPr/>
        </p:nvCxnSpPr>
        <p:spPr>
          <a:xfrm flipV="1">
            <a:off x="2609178" y="3846685"/>
            <a:ext cx="141544" cy="2110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26" idx="0"/>
            <a:endCxn id="6" idx="2"/>
          </p:cNvCxnSpPr>
          <p:nvPr/>
        </p:nvCxnSpPr>
        <p:spPr>
          <a:xfrm flipH="1" flipV="1">
            <a:off x="2750722" y="3846685"/>
            <a:ext cx="201643" cy="25001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27" idx="0"/>
            <a:endCxn id="6" idx="2"/>
          </p:cNvCxnSpPr>
          <p:nvPr/>
        </p:nvCxnSpPr>
        <p:spPr>
          <a:xfrm flipH="1" flipV="1">
            <a:off x="2750722" y="3846685"/>
            <a:ext cx="562535" cy="21062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9776336" y="3568737"/>
            <a:ext cx="570965"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Deidentify</a:t>
            </a:r>
          </a:p>
          <a:p>
            <a:pPr algn="ctr"/>
            <a:r>
              <a:rPr lang="en-US" sz="800" b="1" dirty="0" smtClean="0">
                <a:solidFill>
                  <a:srgbClr val="00B050"/>
                </a:solidFill>
              </a:rPr>
              <a:t>Deidentify</a:t>
            </a:r>
            <a:endParaRPr lang="en-US" sz="800" b="1" dirty="0">
              <a:solidFill>
                <a:srgbClr val="00B050"/>
              </a:solidFill>
            </a:endParaRPr>
          </a:p>
        </p:txBody>
      </p:sp>
      <p:sp>
        <p:nvSpPr>
          <p:cNvPr id="105" name="Rounded Rectangle 104"/>
          <p:cNvSpPr/>
          <p:nvPr/>
        </p:nvSpPr>
        <p:spPr>
          <a:xfrm>
            <a:off x="10451271" y="3298748"/>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Hide</a:t>
            </a:r>
            <a:endParaRPr lang="en-US" sz="800" dirty="0">
              <a:solidFill>
                <a:schemeClr val="tx1"/>
              </a:solidFill>
            </a:endParaRPr>
          </a:p>
        </p:txBody>
      </p:sp>
      <p:sp>
        <p:nvSpPr>
          <p:cNvPr id="106" name="Rounded Rectangle 105"/>
          <p:cNvSpPr/>
          <p:nvPr/>
        </p:nvSpPr>
        <p:spPr>
          <a:xfrm>
            <a:off x="10589506" y="3786340"/>
            <a:ext cx="359319" cy="3712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Mask</a:t>
            </a:r>
          </a:p>
          <a:p>
            <a:pPr algn="ctr"/>
            <a:r>
              <a:rPr lang="en-US" sz="800" b="1" dirty="0" smtClean="0">
                <a:solidFill>
                  <a:srgbClr val="00B050"/>
                </a:solidFill>
              </a:rPr>
              <a:t>Mask</a:t>
            </a:r>
            <a:endParaRPr lang="en-US" sz="800" b="1" dirty="0">
              <a:solidFill>
                <a:srgbClr val="00B050"/>
              </a:solidFill>
            </a:endParaRPr>
          </a:p>
        </p:txBody>
      </p:sp>
      <p:sp>
        <p:nvSpPr>
          <p:cNvPr id="107" name="Rounded Rectangle 106"/>
          <p:cNvSpPr/>
          <p:nvPr/>
        </p:nvSpPr>
        <p:spPr>
          <a:xfrm>
            <a:off x="11029775" y="4631364"/>
            <a:ext cx="5641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Reidentify</a:t>
            </a:r>
          </a:p>
          <a:p>
            <a:pPr algn="ctr"/>
            <a:r>
              <a:rPr lang="en-US" sz="800" b="1" dirty="0" smtClean="0">
                <a:solidFill>
                  <a:srgbClr val="00B050"/>
                </a:solidFill>
              </a:rPr>
              <a:t>Reidentify</a:t>
            </a:r>
            <a:endParaRPr lang="en-US" sz="800" b="1" dirty="0">
              <a:solidFill>
                <a:srgbClr val="00B050"/>
              </a:solidFill>
            </a:endParaRPr>
          </a:p>
        </p:txBody>
      </p:sp>
      <p:sp>
        <p:nvSpPr>
          <p:cNvPr id="108" name="Rounded Rectangle 107"/>
          <p:cNvSpPr/>
          <p:nvPr/>
        </p:nvSpPr>
        <p:spPr>
          <a:xfrm>
            <a:off x="11653830" y="4660441"/>
            <a:ext cx="41609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Unhide</a:t>
            </a:r>
            <a:endParaRPr lang="en-US" sz="800" dirty="0">
              <a:solidFill>
                <a:schemeClr val="tx1"/>
              </a:solidFill>
            </a:endParaRPr>
          </a:p>
        </p:txBody>
      </p:sp>
      <p:cxnSp>
        <p:nvCxnSpPr>
          <p:cNvPr id="109" name="Straight Arrow Connector 108"/>
          <p:cNvCxnSpPr>
            <a:stCxn id="104" idx="0"/>
            <a:endCxn id="16" idx="2"/>
          </p:cNvCxnSpPr>
          <p:nvPr/>
        </p:nvCxnSpPr>
        <p:spPr>
          <a:xfrm flipV="1">
            <a:off x="10061819" y="2716752"/>
            <a:ext cx="785881" cy="8519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5" idx="0"/>
            <a:endCxn id="16" idx="2"/>
          </p:cNvCxnSpPr>
          <p:nvPr/>
        </p:nvCxnSpPr>
        <p:spPr>
          <a:xfrm flipV="1">
            <a:off x="10605495" y="2716752"/>
            <a:ext cx="242205" cy="5819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6" idx="0"/>
            <a:endCxn id="16" idx="2"/>
          </p:cNvCxnSpPr>
          <p:nvPr/>
        </p:nvCxnSpPr>
        <p:spPr>
          <a:xfrm flipV="1">
            <a:off x="10769166" y="2716752"/>
            <a:ext cx="78534" cy="1069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107" idx="0"/>
            <a:endCxn id="16" idx="2"/>
          </p:cNvCxnSpPr>
          <p:nvPr/>
        </p:nvCxnSpPr>
        <p:spPr>
          <a:xfrm flipH="1" flipV="1">
            <a:off x="10847700" y="2716752"/>
            <a:ext cx="464135" cy="19146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8" idx="0"/>
            <a:endCxn id="16" idx="2"/>
          </p:cNvCxnSpPr>
          <p:nvPr/>
        </p:nvCxnSpPr>
        <p:spPr>
          <a:xfrm flipH="1" flipV="1">
            <a:off x="10847700" y="2716752"/>
            <a:ext cx="1014178" cy="19436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Rounded Rectangle 113"/>
          <p:cNvSpPr/>
          <p:nvPr/>
        </p:nvSpPr>
        <p:spPr>
          <a:xfrm>
            <a:off x="11708264" y="3826168"/>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Unmask</a:t>
            </a:r>
            <a:endParaRPr lang="en-US" sz="800" dirty="0">
              <a:solidFill>
                <a:schemeClr val="tx1"/>
              </a:solidFill>
            </a:endParaRPr>
          </a:p>
        </p:txBody>
      </p:sp>
      <p:cxnSp>
        <p:nvCxnSpPr>
          <p:cNvPr id="115" name="Straight Arrow Connector 114"/>
          <p:cNvCxnSpPr>
            <a:stCxn id="114" idx="0"/>
            <a:endCxn id="16" idx="2"/>
          </p:cNvCxnSpPr>
          <p:nvPr/>
        </p:nvCxnSpPr>
        <p:spPr>
          <a:xfrm flipH="1" flipV="1">
            <a:off x="10847700" y="2716752"/>
            <a:ext cx="1086258" cy="11094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Rounded Rectangle 121"/>
          <p:cNvSpPr/>
          <p:nvPr/>
        </p:nvSpPr>
        <p:spPr>
          <a:xfrm>
            <a:off x="9102128" y="2939417"/>
            <a:ext cx="43794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Analyze</a:t>
            </a:r>
            <a:endParaRPr lang="en-US" sz="800" dirty="0">
              <a:solidFill>
                <a:schemeClr val="tx1"/>
              </a:solidFill>
            </a:endParaRPr>
          </a:p>
        </p:txBody>
      </p:sp>
      <p:sp>
        <p:nvSpPr>
          <p:cNvPr id="123" name="Rounded Rectangle 122"/>
          <p:cNvSpPr/>
          <p:nvPr/>
        </p:nvSpPr>
        <p:spPr>
          <a:xfrm>
            <a:off x="9479205" y="3253105"/>
            <a:ext cx="4012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Decide</a:t>
            </a:r>
            <a:endParaRPr lang="en-US" sz="800" dirty="0">
              <a:solidFill>
                <a:schemeClr val="tx1"/>
              </a:solidFill>
            </a:endParaRPr>
          </a:p>
        </p:txBody>
      </p:sp>
      <p:cxnSp>
        <p:nvCxnSpPr>
          <p:cNvPr id="124" name="Straight Arrow Connector 123"/>
          <p:cNvCxnSpPr>
            <a:stCxn id="122" idx="0"/>
            <a:endCxn id="15" idx="2"/>
          </p:cNvCxnSpPr>
          <p:nvPr/>
        </p:nvCxnSpPr>
        <p:spPr>
          <a:xfrm flipV="1">
            <a:off x="9321100" y="2716752"/>
            <a:ext cx="195372" cy="222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3" idx="0"/>
            <a:endCxn id="15" idx="2"/>
          </p:cNvCxnSpPr>
          <p:nvPr/>
        </p:nvCxnSpPr>
        <p:spPr>
          <a:xfrm flipH="1" flipV="1">
            <a:off x="9516472" y="2716752"/>
            <a:ext cx="163373" cy="536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Rounded Rectangle 127"/>
          <p:cNvSpPr/>
          <p:nvPr/>
        </p:nvSpPr>
        <p:spPr>
          <a:xfrm>
            <a:off x="7762551" y="3694925"/>
            <a:ext cx="417510" cy="374571"/>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Import</a:t>
            </a:r>
          </a:p>
          <a:p>
            <a:pPr algn="ctr"/>
            <a:r>
              <a:rPr lang="en-US" sz="800" b="1" dirty="0">
                <a:solidFill>
                  <a:srgbClr val="00B050"/>
                </a:solidFill>
              </a:rPr>
              <a:t>Import</a:t>
            </a:r>
            <a:endParaRPr lang="en-US" sz="800" dirty="0">
              <a:solidFill>
                <a:schemeClr val="tx1"/>
              </a:solidFill>
            </a:endParaRPr>
          </a:p>
        </p:txBody>
      </p:sp>
      <p:cxnSp>
        <p:nvCxnSpPr>
          <p:cNvPr id="129" name="Straight Arrow Connector 128"/>
          <p:cNvCxnSpPr>
            <a:stCxn id="128" idx="0"/>
            <a:endCxn id="14" idx="2"/>
          </p:cNvCxnSpPr>
          <p:nvPr/>
        </p:nvCxnSpPr>
        <p:spPr>
          <a:xfrm flipV="1">
            <a:off x="7971306" y="2716752"/>
            <a:ext cx="402089" cy="978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Rounded Rectangle 132"/>
          <p:cNvSpPr/>
          <p:nvPr/>
        </p:nvSpPr>
        <p:spPr>
          <a:xfrm>
            <a:off x="8095527" y="4117246"/>
            <a:ext cx="405403" cy="37457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Export</a:t>
            </a:r>
          </a:p>
          <a:p>
            <a:pPr algn="ctr"/>
            <a:r>
              <a:rPr lang="en-US" sz="800" b="1" dirty="0" smtClean="0">
                <a:solidFill>
                  <a:srgbClr val="00B050"/>
                </a:solidFill>
              </a:rPr>
              <a:t>Export</a:t>
            </a:r>
            <a:endParaRPr lang="en-US" sz="800" b="1" dirty="0">
              <a:solidFill>
                <a:srgbClr val="00B050"/>
              </a:solidFill>
            </a:endParaRPr>
          </a:p>
        </p:txBody>
      </p:sp>
      <p:cxnSp>
        <p:nvCxnSpPr>
          <p:cNvPr id="134" name="Straight Arrow Connector 133"/>
          <p:cNvCxnSpPr>
            <a:stCxn id="133" idx="0"/>
            <a:endCxn id="14" idx="2"/>
          </p:cNvCxnSpPr>
          <p:nvPr/>
        </p:nvCxnSpPr>
        <p:spPr>
          <a:xfrm flipV="1">
            <a:off x="8298229" y="2716752"/>
            <a:ext cx="75166" cy="14004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Rounded Rectangle 136"/>
          <p:cNvSpPr/>
          <p:nvPr/>
        </p:nvSpPr>
        <p:spPr>
          <a:xfrm>
            <a:off x="8398284" y="3609809"/>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Receive</a:t>
            </a:r>
            <a:endParaRPr lang="en-US" sz="800" dirty="0">
              <a:solidFill>
                <a:schemeClr val="tx1"/>
              </a:solidFill>
            </a:endParaRPr>
          </a:p>
        </p:txBody>
      </p:sp>
      <p:cxnSp>
        <p:nvCxnSpPr>
          <p:cNvPr id="138" name="Straight Arrow Connector 137"/>
          <p:cNvCxnSpPr>
            <a:stCxn id="137" idx="0"/>
            <a:endCxn id="14" idx="2"/>
          </p:cNvCxnSpPr>
          <p:nvPr/>
        </p:nvCxnSpPr>
        <p:spPr>
          <a:xfrm flipH="1" flipV="1">
            <a:off x="8373395" y="2716752"/>
            <a:ext cx="243020" cy="8930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1" name="Rounded Rectangle 140"/>
          <p:cNvSpPr/>
          <p:nvPr/>
        </p:nvSpPr>
        <p:spPr>
          <a:xfrm>
            <a:off x="8898675" y="4094196"/>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Transmit</a:t>
            </a:r>
            <a:endParaRPr lang="en-US" sz="800" dirty="0">
              <a:solidFill>
                <a:schemeClr val="tx1"/>
              </a:solidFill>
            </a:endParaRPr>
          </a:p>
        </p:txBody>
      </p:sp>
      <p:cxnSp>
        <p:nvCxnSpPr>
          <p:cNvPr id="142" name="Straight Arrow Connector 141"/>
          <p:cNvCxnSpPr>
            <a:stCxn id="141" idx="0"/>
            <a:endCxn id="14" idx="2"/>
          </p:cNvCxnSpPr>
          <p:nvPr/>
        </p:nvCxnSpPr>
        <p:spPr>
          <a:xfrm flipH="1" flipV="1">
            <a:off x="8373395" y="2716752"/>
            <a:ext cx="766939" cy="13774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Rounded Rectangle 146"/>
          <p:cNvSpPr/>
          <p:nvPr/>
        </p:nvSpPr>
        <p:spPr>
          <a:xfrm>
            <a:off x="7506382" y="2909014"/>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800" dirty="0" smtClean="0">
                <a:solidFill>
                  <a:schemeClr val="tx1"/>
                </a:solidFill>
              </a:rPr>
              <a:t>Transmit</a:t>
            </a:r>
            <a:endParaRPr lang="en-US" sz="800" dirty="0">
              <a:solidFill>
                <a:schemeClr val="tx1"/>
              </a:solidFill>
            </a:endParaRPr>
          </a:p>
        </p:txBody>
      </p:sp>
      <p:cxnSp>
        <p:nvCxnSpPr>
          <p:cNvPr id="148" name="Straight Arrow Connector 147"/>
          <p:cNvCxnSpPr>
            <a:stCxn id="147" idx="0"/>
            <a:endCxn id="13" idx="2"/>
          </p:cNvCxnSpPr>
          <p:nvPr/>
        </p:nvCxnSpPr>
        <p:spPr>
          <a:xfrm flipH="1" flipV="1">
            <a:off x="7008586" y="2716752"/>
            <a:ext cx="739455" cy="192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0" name="Rounded Rectangle 149"/>
          <p:cNvSpPr/>
          <p:nvPr/>
        </p:nvSpPr>
        <p:spPr>
          <a:xfrm>
            <a:off x="6891771" y="3123554"/>
            <a:ext cx="40467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Extract</a:t>
            </a:r>
            <a:endParaRPr lang="en-US" sz="800" dirty="0">
              <a:solidFill>
                <a:schemeClr val="tx1"/>
              </a:solidFill>
            </a:endParaRPr>
          </a:p>
        </p:txBody>
      </p:sp>
      <p:sp>
        <p:nvSpPr>
          <p:cNvPr id="151" name="Rounded Rectangle 150"/>
          <p:cNvSpPr/>
          <p:nvPr/>
        </p:nvSpPr>
        <p:spPr>
          <a:xfrm>
            <a:off x="7368687" y="3327613"/>
            <a:ext cx="43122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Present</a:t>
            </a:r>
            <a:endParaRPr lang="en-US" sz="800" dirty="0">
              <a:solidFill>
                <a:schemeClr val="tx1"/>
              </a:solidFill>
            </a:endParaRPr>
          </a:p>
        </p:txBody>
      </p:sp>
      <p:cxnSp>
        <p:nvCxnSpPr>
          <p:cNvPr id="152" name="Straight Arrow Connector 151"/>
          <p:cNvCxnSpPr>
            <a:stCxn id="150" idx="0"/>
            <a:endCxn id="13" idx="2"/>
          </p:cNvCxnSpPr>
          <p:nvPr/>
        </p:nvCxnSpPr>
        <p:spPr>
          <a:xfrm flipH="1" flipV="1">
            <a:off x="7008586" y="2716752"/>
            <a:ext cx="85521" cy="4068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51" idx="0"/>
            <a:endCxn id="13" idx="2"/>
          </p:cNvCxnSpPr>
          <p:nvPr/>
        </p:nvCxnSpPr>
        <p:spPr>
          <a:xfrm flipH="1" flipV="1">
            <a:off x="7008586" y="2716752"/>
            <a:ext cx="575712" cy="6108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5" name="Rounded Rectangle 164"/>
          <p:cNvSpPr/>
          <p:nvPr/>
        </p:nvSpPr>
        <p:spPr>
          <a:xfrm>
            <a:off x="5653286" y="2474682"/>
            <a:ext cx="45474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Remove</a:t>
            </a:r>
            <a:endParaRPr lang="en-US" sz="800" dirty="0">
              <a:solidFill>
                <a:schemeClr val="tx1"/>
              </a:solidFill>
            </a:endParaRPr>
          </a:p>
        </p:txBody>
      </p:sp>
      <p:sp>
        <p:nvSpPr>
          <p:cNvPr id="166" name="Rounded Rectangle 165"/>
          <p:cNvSpPr/>
          <p:nvPr/>
        </p:nvSpPr>
        <p:spPr>
          <a:xfrm>
            <a:off x="5495507" y="2972809"/>
            <a:ext cx="407161"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Delete</a:t>
            </a:r>
          </a:p>
          <a:p>
            <a:pPr algn="ctr"/>
            <a:r>
              <a:rPr lang="en-US" sz="800" b="1" dirty="0" smtClean="0">
                <a:solidFill>
                  <a:srgbClr val="00B050"/>
                </a:solidFill>
              </a:rPr>
              <a:t>Delete</a:t>
            </a:r>
            <a:endParaRPr lang="en-US" sz="800" b="1" dirty="0">
              <a:solidFill>
                <a:srgbClr val="00B050"/>
              </a:solidFill>
            </a:endParaRPr>
          </a:p>
        </p:txBody>
      </p:sp>
      <p:sp>
        <p:nvSpPr>
          <p:cNvPr id="167" name="Rounded Rectangle 166"/>
          <p:cNvSpPr/>
          <p:nvPr/>
        </p:nvSpPr>
        <p:spPr>
          <a:xfrm>
            <a:off x="5873145" y="3406198"/>
            <a:ext cx="373507"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Purge</a:t>
            </a:r>
            <a:endParaRPr lang="en-US" sz="800" dirty="0" smtClean="0">
              <a:solidFill>
                <a:srgbClr val="00B050"/>
              </a:solidFill>
            </a:endParaRPr>
          </a:p>
          <a:p>
            <a:pPr algn="ctr"/>
            <a:r>
              <a:rPr lang="en-US" sz="800" b="1" dirty="0" smtClean="0">
                <a:solidFill>
                  <a:srgbClr val="00B050"/>
                </a:solidFill>
              </a:rPr>
              <a:t>Purge</a:t>
            </a:r>
            <a:endParaRPr lang="en-US" sz="800" b="1" dirty="0">
              <a:solidFill>
                <a:schemeClr val="tx1"/>
              </a:solidFill>
            </a:endParaRPr>
          </a:p>
        </p:txBody>
      </p:sp>
      <p:cxnSp>
        <p:nvCxnSpPr>
          <p:cNvPr id="168" name="Straight Arrow Connector 167"/>
          <p:cNvCxnSpPr>
            <a:stCxn id="166" idx="0"/>
            <a:endCxn id="165" idx="2"/>
          </p:cNvCxnSpPr>
          <p:nvPr/>
        </p:nvCxnSpPr>
        <p:spPr>
          <a:xfrm flipV="1">
            <a:off x="5699088" y="2713045"/>
            <a:ext cx="181573" cy="2597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a:stCxn id="167" idx="0"/>
            <a:endCxn id="165" idx="2"/>
          </p:cNvCxnSpPr>
          <p:nvPr/>
        </p:nvCxnSpPr>
        <p:spPr>
          <a:xfrm flipH="1" flipV="1">
            <a:off x="5880661" y="2713045"/>
            <a:ext cx="179238" cy="6931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stCxn id="165" idx="0"/>
            <a:endCxn id="4" idx="2"/>
          </p:cNvCxnSpPr>
          <p:nvPr/>
        </p:nvCxnSpPr>
        <p:spPr>
          <a:xfrm flipV="1">
            <a:off x="5880661" y="1130918"/>
            <a:ext cx="210260" cy="13437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0" name="Rounded Rectangle 179"/>
          <p:cNvSpPr/>
          <p:nvPr/>
        </p:nvSpPr>
        <p:spPr>
          <a:xfrm>
            <a:off x="4739305" y="3318320"/>
            <a:ext cx="441907"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Update</a:t>
            </a:r>
          </a:p>
          <a:p>
            <a:pPr algn="ctr"/>
            <a:r>
              <a:rPr lang="en-US" sz="800" b="1" dirty="0" smtClean="0">
                <a:solidFill>
                  <a:srgbClr val="00B050"/>
                </a:solidFill>
              </a:rPr>
              <a:t>Update</a:t>
            </a:r>
            <a:endParaRPr lang="en-US" sz="800" b="1" dirty="0">
              <a:solidFill>
                <a:srgbClr val="00B050"/>
              </a:solidFill>
            </a:endParaRPr>
          </a:p>
        </p:txBody>
      </p:sp>
      <p:sp>
        <p:nvSpPr>
          <p:cNvPr id="181" name="Rounded Rectangle 180"/>
          <p:cNvSpPr/>
          <p:nvPr/>
        </p:nvSpPr>
        <p:spPr>
          <a:xfrm>
            <a:off x="3905795" y="3824816"/>
            <a:ext cx="524754"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Annotate</a:t>
            </a:r>
          </a:p>
          <a:p>
            <a:pPr algn="ctr"/>
            <a:r>
              <a:rPr lang="en-US" sz="800" b="1" dirty="0" smtClean="0">
                <a:solidFill>
                  <a:srgbClr val="00B050"/>
                </a:solidFill>
              </a:rPr>
              <a:t>Annotate</a:t>
            </a:r>
            <a:endParaRPr lang="en-US" sz="800" b="1" dirty="0">
              <a:solidFill>
                <a:srgbClr val="00B050"/>
              </a:solidFill>
            </a:endParaRPr>
          </a:p>
        </p:txBody>
      </p:sp>
      <p:sp>
        <p:nvSpPr>
          <p:cNvPr id="182" name="Rounded Rectangle 181"/>
          <p:cNvSpPr/>
          <p:nvPr/>
        </p:nvSpPr>
        <p:spPr>
          <a:xfrm>
            <a:off x="4195661" y="4312428"/>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Attest</a:t>
            </a:r>
            <a:endParaRPr lang="en-US" sz="800" dirty="0">
              <a:solidFill>
                <a:schemeClr val="tx1"/>
              </a:solidFill>
            </a:endParaRPr>
          </a:p>
        </p:txBody>
      </p:sp>
      <p:sp>
        <p:nvSpPr>
          <p:cNvPr id="183" name="Rounded Rectangle 182"/>
          <p:cNvSpPr/>
          <p:nvPr/>
        </p:nvSpPr>
        <p:spPr>
          <a:xfrm>
            <a:off x="4639142" y="4520296"/>
            <a:ext cx="27636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Edit</a:t>
            </a:r>
            <a:endParaRPr lang="en-US" sz="800" dirty="0">
              <a:solidFill>
                <a:schemeClr val="tx1"/>
              </a:solidFill>
            </a:endParaRPr>
          </a:p>
        </p:txBody>
      </p:sp>
      <p:sp>
        <p:nvSpPr>
          <p:cNvPr id="184" name="Rounded Rectangle 183"/>
          <p:cNvSpPr/>
          <p:nvPr/>
        </p:nvSpPr>
        <p:spPr>
          <a:xfrm>
            <a:off x="4719951" y="4823042"/>
            <a:ext cx="56876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Harmonize</a:t>
            </a:r>
            <a:endParaRPr lang="en-US" sz="800" dirty="0">
              <a:solidFill>
                <a:schemeClr val="tx1"/>
              </a:solidFill>
            </a:endParaRPr>
          </a:p>
        </p:txBody>
      </p:sp>
      <p:sp>
        <p:nvSpPr>
          <p:cNvPr id="185" name="Rounded Rectangle 184"/>
          <p:cNvSpPr/>
          <p:nvPr/>
        </p:nvSpPr>
        <p:spPr>
          <a:xfrm>
            <a:off x="5192370" y="5163923"/>
            <a:ext cx="498442"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Integrate</a:t>
            </a:r>
            <a:endParaRPr lang="en-US" sz="800" dirty="0">
              <a:solidFill>
                <a:schemeClr val="tx1"/>
              </a:solidFill>
            </a:endParaRPr>
          </a:p>
        </p:txBody>
      </p:sp>
      <p:sp>
        <p:nvSpPr>
          <p:cNvPr id="186" name="Rounded Rectangle 185"/>
          <p:cNvSpPr/>
          <p:nvPr/>
        </p:nvSpPr>
        <p:spPr>
          <a:xfrm>
            <a:off x="5770143" y="5461359"/>
            <a:ext cx="28333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Link</a:t>
            </a:r>
            <a:endParaRPr lang="en-US" sz="800" dirty="0">
              <a:solidFill>
                <a:schemeClr val="tx1"/>
              </a:solidFill>
            </a:endParaRPr>
          </a:p>
        </p:txBody>
      </p:sp>
      <p:sp>
        <p:nvSpPr>
          <p:cNvPr id="187" name="Rounded Rectangle 186"/>
          <p:cNvSpPr/>
          <p:nvPr/>
        </p:nvSpPr>
        <p:spPr>
          <a:xfrm>
            <a:off x="5951551" y="5165636"/>
            <a:ext cx="26068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Tag</a:t>
            </a:r>
            <a:endParaRPr lang="en-US" sz="800" dirty="0">
              <a:solidFill>
                <a:schemeClr val="tx1"/>
              </a:solidFill>
            </a:endParaRPr>
          </a:p>
        </p:txBody>
      </p:sp>
      <p:cxnSp>
        <p:nvCxnSpPr>
          <p:cNvPr id="188" name="Straight Arrow Connector 187"/>
          <p:cNvCxnSpPr>
            <a:stCxn id="181" idx="0"/>
            <a:endCxn id="180" idx="2"/>
          </p:cNvCxnSpPr>
          <p:nvPr/>
        </p:nvCxnSpPr>
        <p:spPr>
          <a:xfrm flipV="1">
            <a:off x="4168172" y="3692891"/>
            <a:ext cx="792087" cy="131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82" idx="0"/>
            <a:endCxn id="180" idx="2"/>
          </p:cNvCxnSpPr>
          <p:nvPr/>
        </p:nvCxnSpPr>
        <p:spPr>
          <a:xfrm flipV="1">
            <a:off x="4377645" y="3692891"/>
            <a:ext cx="582614" cy="6195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83" idx="0"/>
            <a:endCxn id="180" idx="2"/>
          </p:cNvCxnSpPr>
          <p:nvPr/>
        </p:nvCxnSpPr>
        <p:spPr>
          <a:xfrm flipV="1">
            <a:off x="4777325" y="3692891"/>
            <a:ext cx="182934" cy="8274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84" idx="0"/>
            <a:endCxn id="180" idx="2"/>
          </p:cNvCxnSpPr>
          <p:nvPr/>
        </p:nvCxnSpPr>
        <p:spPr>
          <a:xfrm flipH="1" flipV="1">
            <a:off x="4960259" y="3692891"/>
            <a:ext cx="44077" cy="1130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stCxn id="185" idx="0"/>
            <a:endCxn id="180" idx="2"/>
          </p:cNvCxnSpPr>
          <p:nvPr/>
        </p:nvCxnSpPr>
        <p:spPr>
          <a:xfrm flipH="1" flipV="1">
            <a:off x="4960259" y="3692891"/>
            <a:ext cx="481332" cy="1471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186" idx="0"/>
            <a:endCxn id="180" idx="2"/>
          </p:cNvCxnSpPr>
          <p:nvPr/>
        </p:nvCxnSpPr>
        <p:spPr>
          <a:xfrm flipH="1" flipV="1">
            <a:off x="4960259" y="3692891"/>
            <a:ext cx="951552" cy="1768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187" idx="0"/>
            <a:endCxn id="180" idx="2"/>
          </p:cNvCxnSpPr>
          <p:nvPr/>
        </p:nvCxnSpPr>
        <p:spPr>
          <a:xfrm flipH="1" flipV="1">
            <a:off x="4960259" y="3692891"/>
            <a:ext cx="1121634" cy="14727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5" name="Rounded Rectangle 194"/>
          <p:cNvSpPr/>
          <p:nvPr/>
        </p:nvSpPr>
        <p:spPr>
          <a:xfrm>
            <a:off x="6031358" y="4798104"/>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err="1" smtClean="0">
                <a:solidFill>
                  <a:schemeClr val="tx1"/>
                </a:solidFill>
              </a:rPr>
              <a:t>Untag</a:t>
            </a:r>
            <a:endParaRPr lang="en-US" sz="800" dirty="0">
              <a:solidFill>
                <a:schemeClr val="tx1"/>
              </a:solidFill>
            </a:endParaRPr>
          </a:p>
        </p:txBody>
      </p:sp>
      <p:cxnSp>
        <p:nvCxnSpPr>
          <p:cNvPr id="196" name="Straight Arrow Connector 195"/>
          <p:cNvCxnSpPr>
            <a:stCxn id="195" idx="0"/>
            <a:endCxn id="180" idx="2"/>
          </p:cNvCxnSpPr>
          <p:nvPr/>
        </p:nvCxnSpPr>
        <p:spPr>
          <a:xfrm flipH="1" flipV="1">
            <a:off x="4960259" y="3692891"/>
            <a:ext cx="1253083" cy="11052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80" idx="0"/>
            <a:endCxn id="28" idx="2"/>
          </p:cNvCxnSpPr>
          <p:nvPr/>
        </p:nvCxnSpPr>
        <p:spPr>
          <a:xfrm flipH="1" flipV="1">
            <a:off x="3589339" y="2726272"/>
            <a:ext cx="1370920" cy="592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2" name="Rounded Rectangle 201"/>
          <p:cNvSpPr/>
          <p:nvPr/>
        </p:nvSpPr>
        <p:spPr>
          <a:xfrm>
            <a:off x="6279625" y="4094197"/>
            <a:ext cx="448027"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Convert</a:t>
            </a:r>
            <a:endParaRPr lang="en-US" sz="800" b="1" dirty="0">
              <a:solidFill>
                <a:srgbClr val="C00000"/>
              </a:solidFill>
            </a:endParaRPr>
          </a:p>
        </p:txBody>
      </p:sp>
      <p:sp>
        <p:nvSpPr>
          <p:cNvPr id="203" name="Rounded Rectangle 202"/>
          <p:cNvSpPr/>
          <p:nvPr/>
        </p:nvSpPr>
        <p:spPr>
          <a:xfrm>
            <a:off x="6588048" y="4471552"/>
            <a:ext cx="429540"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Excerpt</a:t>
            </a:r>
            <a:endParaRPr lang="en-US" sz="800" b="1" dirty="0">
              <a:solidFill>
                <a:srgbClr val="C00000"/>
              </a:solidFill>
            </a:endParaRPr>
          </a:p>
        </p:txBody>
      </p:sp>
      <p:sp>
        <p:nvSpPr>
          <p:cNvPr id="204" name="Rounded Rectangle 203"/>
          <p:cNvSpPr/>
          <p:nvPr/>
        </p:nvSpPr>
        <p:spPr>
          <a:xfrm>
            <a:off x="7002419" y="4118042"/>
            <a:ext cx="510494"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Translate</a:t>
            </a:r>
            <a:endParaRPr lang="en-US" sz="800" b="1" dirty="0">
              <a:solidFill>
                <a:srgbClr val="C00000"/>
              </a:solidFill>
            </a:endParaRPr>
          </a:p>
        </p:txBody>
      </p:sp>
      <p:sp>
        <p:nvSpPr>
          <p:cNvPr id="205" name="Rounded Rectangle 204"/>
          <p:cNvSpPr/>
          <p:nvPr/>
        </p:nvSpPr>
        <p:spPr>
          <a:xfrm>
            <a:off x="2639431" y="2820276"/>
            <a:ext cx="621207"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Deduplicate</a:t>
            </a:r>
            <a:endParaRPr lang="en-US" sz="800" b="1" dirty="0">
              <a:solidFill>
                <a:srgbClr val="C00000"/>
              </a:solidFill>
            </a:endParaRPr>
          </a:p>
        </p:txBody>
      </p:sp>
      <p:sp>
        <p:nvSpPr>
          <p:cNvPr id="206" name="Rounded Rectangle 205"/>
          <p:cNvSpPr/>
          <p:nvPr/>
        </p:nvSpPr>
        <p:spPr>
          <a:xfrm>
            <a:off x="9651403" y="4522567"/>
            <a:ext cx="588750"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Anonymize</a:t>
            </a:r>
            <a:endParaRPr lang="en-US" sz="800" b="1" dirty="0">
              <a:solidFill>
                <a:srgbClr val="C00000"/>
              </a:solidFill>
            </a:endParaRPr>
          </a:p>
        </p:txBody>
      </p:sp>
      <p:sp>
        <p:nvSpPr>
          <p:cNvPr id="207" name="Rounded Rectangle 206"/>
          <p:cNvSpPr/>
          <p:nvPr/>
        </p:nvSpPr>
        <p:spPr>
          <a:xfrm>
            <a:off x="10087883" y="4795293"/>
            <a:ext cx="726775"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Pseudonymize</a:t>
            </a:r>
            <a:endParaRPr lang="en-US" sz="800" b="1" dirty="0">
              <a:solidFill>
                <a:srgbClr val="C00000"/>
              </a:solidFill>
            </a:endParaRPr>
          </a:p>
        </p:txBody>
      </p:sp>
      <p:sp>
        <p:nvSpPr>
          <p:cNvPr id="208" name="Rounded Rectangle 207"/>
          <p:cNvSpPr/>
          <p:nvPr/>
        </p:nvSpPr>
        <p:spPr>
          <a:xfrm>
            <a:off x="11638742" y="3074434"/>
            <a:ext cx="408063"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Redact</a:t>
            </a:r>
            <a:endParaRPr lang="en-US" sz="800" b="1" dirty="0">
              <a:solidFill>
                <a:srgbClr val="C00000"/>
              </a:solidFill>
            </a:endParaRPr>
          </a:p>
        </p:txBody>
      </p:sp>
      <p:sp>
        <p:nvSpPr>
          <p:cNvPr id="209" name="Rounded Rectangle 208"/>
          <p:cNvSpPr/>
          <p:nvPr/>
        </p:nvSpPr>
        <p:spPr>
          <a:xfrm>
            <a:off x="3545459" y="1282927"/>
            <a:ext cx="444665"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Execute</a:t>
            </a:r>
            <a:endParaRPr lang="en-US" sz="800" b="1" dirty="0">
              <a:solidFill>
                <a:srgbClr val="C00000"/>
              </a:solidFill>
            </a:endParaRPr>
          </a:p>
        </p:txBody>
      </p:sp>
      <p:sp>
        <p:nvSpPr>
          <p:cNvPr id="210" name="Rounded Rectangle 209"/>
          <p:cNvSpPr/>
          <p:nvPr/>
        </p:nvSpPr>
        <p:spPr>
          <a:xfrm>
            <a:off x="8930199" y="4375314"/>
            <a:ext cx="469874"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Transfer</a:t>
            </a:r>
            <a:endParaRPr lang="en-US" sz="800" b="1" dirty="0">
              <a:solidFill>
                <a:srgbClr val="C00000"/>
              </a:solidFill>
            </a:endParaRPr>
          </a:p>
        </p:txBody>
      </p:sp>
      <p:sp>
        <p:nvSpPr>
          <p:cNvPr id="212" name="Rounded Rectangle 211"/>
          <p:cNvSpPr/>
          <p:nvPr/>
        </p:nvSpPr>
        <p:spPr>
          <a:xfrm>
            <a:off x="1829237" y="4059654"/>
            <a:ext cx="358735"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Move</a:t>
            </a:r>
            <a:endParaRPr lang="en-US" sz="800" b="1" dirty="0">
              <a:solidFill>
                <a:srgbClr val="C00000"/>
              </a:solidFill>
            </a:endParaRPr>
          </a:p>
        </p:txBody>
      </p:sp>
      <p:sp>
        <p:nvSpPr>
          <p:cNvPr id="213" name="Rounded Rectangle 212"/>
          <p:cNvSpPr/>
          <p:nvPr/>
        </p:nvSpPr>
        <p:spPr>
          <a:xfrm>
            <a:off x="6982578" y="2124879"/>
            <a:ext cx="327929"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Read</a:t>
            </a:r>
            <a:endParaRPr lang="en-US" sz="800" b="1" dirty="0">
              <a:solidFill>
                <a:srgbClr val="C00000"/>
              </a:solidFill>
            </a:endParaRPr>
          </a:p>
        </p:txBody>
      </p:sp>
      <p:sp>
        <p:nvSpPr>
          <p:cNvPr id="215" name="Rounded Rectangle 214"/>
          <p:cNvSpPr/>
          <p:nvPr/>
        </p:nvSpPr>
        <p:spPr>
          <a:xfrm>
            <a:off x="2024157" y="4536380"/>
            <a:ext cx="572099"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Reproduce</a:t>
            </a:r>
            <a:endParaRPr lang="en-US" sz="800" b="1" dirty="0">
              <a:solidFill>
                <a:srgbClr val="C00000"/>
              </a:solidFill>
            </a:endParaRPr>
          </a:p>
        </p:txBody>
      </p:sp>
      <p:sp>
        <p:nvSpPr>
          <p:cNvPr id="216" name="Rounded Rectangle 215"/>
          <p:cNvSpPr/>
          <p:nvPr/>
        </p:nvSpPr>
        <p:spPr>
          <a:xfrm>
            <a:off x="1893570" y="4893924"/>
            <a:ext cx="324506"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Copy</a:t>
            </a:r>
            <a:endParaRPr lang="en-US" sz="800" b="1" dirty="0">
              <a:solidFill>
                <a:srgbClr val="C00000"/>
              </a:solidFill>
            </a:endParaRPr>
          </a:p>
        </p:txBody>
      </p:sp>
      <p:sp>
        <p:nvSpPr>
          <p:cNvPr id="217" name="Rounded Rectangle 216"/>
          <p:cNvSpPr/>
          <p:nvPr/>
        </p:nvSpPr>
        <p:spPr>
          <a:xfrm>
            <a:off x="2092916" y="5345250"/>
            <a:ext cx="319371" cy="23836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Print</a:t>
            </a:r>
            <a:endParaRPr lang="en-US" sz="800" b="1" dirty="0">
              <a:solidFill>
                <a:srgbClr val="C00000"/>
              </a:solidFill>
            </a:endParaRPr>
          </a:p>
        </p:txBody>
      </p:sp>
      <p:sp>
        <p:nvSpPr>
          <p:cNvPr id="218" name="Rounded Rectangle 217"/>
          <p:cNvSpPr/>
          <p:nvPr/>
        </p:nvSpPr>
        <p:spPr>
          <a:xfrm>
            <a:off x="7742605" y="1271055"/>
            <a:ext cx="289450" cy="23836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Sign</a:t>
            </a:r>
            <a:endParaRPr lang="en-US" sz="800" b="1" dirty="0">
              <a:solidFill>
                <a:srgbClr val="C00000"/>
              </a:solidFill>
            </a:endParaRPr>
          </a:p>
        </p:txBody>
      </p:sp>
      <p:sp>
        <p:nvSpPr>
          <p:cNvPr id="219" name="Rounded Rectangle 218"/>
          <p:cNvSpPr/>
          <p:nvPr/>
        </p:nvSpPr>
        <p:spPr>
          <a:xfrm>
            <a:off x="3997531" y="3446854"/>
            <a:ext cx="444665" cy="23836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Append</a:t>
            </a:r>
            <a:endParaRPr lang="en-US" sz="800" b="1" dirty="0">
              <a:solidFill>
                <a:srgbClr val="C00000"/>
              </a:solidFill>
            </a:endParaRPr>
          </a:p>
        </p:txBody>
      </p:sp>
      <p:sp>
        <p:nvSpPr>
          <p:cNvPr id="220" name="Rounded Rectangle 219"/>
          <p:cNvSpPr/>
          <p:nvPr/>
        </p:nvSpPr>
        <p:spPr>
          <a:xfrm>
            <a:off x="3044418" y="3338625"/>
            <a:ext cx="789457"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err="1" smtClean="0">
                <a:solidFill>
                  <a:srgbClr val="C00000"/>
                </a:solidFill>
              </a:rPr>
              <a:t>ModifyStatus</a:t>
            </a:r>
            <a:r>
              <a:rPr lang="en-US" sz="800" b="1" dirty="0" smtClean="0">
                <a:solidFill>
                  <a:srgbClr val="C00000"/>
                </a:solidFill>
              </a:rPr>
              <a:t> …</a:t>
            </a:r>
            <a:endParaRPr lang="en-US" sz="800" b="1" dirty="0">
              <a:solidFill>
                <a:srgbClr val="C00000"/>
              </a:solidFill>
            </a:endParaRPr>
          </a:p>
        </p:txBody>
      </p:sp>
      <p:cxnSp>
        <p:nvCxnSpPr>
          <p:cNvPr id="243" name="Straight Arrow Connector 242"/>
          <p:cNvCxnSpPr>
            <a:stCxn id="203" idx="0"/>
            <a:endCxn id="29" idx="2"/>
          </p:cNvCxnSpPr>
          <p:nvPr/>
        </p:nvCxnSpPr>
        <p:spPr>
          <a:xfrm flipH="1" flipV="1">
            <a:off x="6707491" y="3079273"/>
            <a:ext cx="95327" cy="139227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02" idx="0"/>
            <a:endCxn id="29" idx="2"/>
          </p:cNvCxnSpPr>
          <p:nvPr/>
        </p:nvCxnSpPr>
        <p:spPr>
          <a:xfrm flipV="1">
            <a:off x="6503639" y="3079273"/>
            <a:ext cx="203852" cy="101492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9" name="Straight Arrow Connector 248"/>
          <p:cNvCxnSpPr>
            <a:stCxn id="204" idx="0"/>
            <a:endCxn id="29" idx="2"/>
          </p:cNvCxnSpPr>
          <p:nvPr/>
        </p:nvCxnSpPr>
        <p:spPr>
          <a:xfrm flipH="1" flipV="1">
            <a:off x="6707491" y="3079273"/>
            <a:ext cx="550175" cy="103876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p:cNvCxnSpPr>
            <a:stCxn id="206" idx="0"/>
            <a:endCxn id="104" idx="2"/>
          </p:cNvCxnSpPr>
          <p:nvPr/>
        </p:nvCxnSpPr>
        <p:spPr>
          <a:xfrm flipV="1">
            <a:off x="9945778" y="3943308"/>
            <a:ext cx="116041" cy="57925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a:stCxn id="205" idx="0"/>
            <a:endCxn id="28" idx="2"/>
          </p:cNvCxnSpPr>
          <p:nvPr/>
        </p:nvCxnSpPr>
        <p:spPr>
          <a:xfrm flipV="1">
            <a:off x="2950035" y="2726272"/>
            <a:ext cx="639304" cy="9400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Straight Arrow Connector 258"/>
          <p:cNvCxnSpPr>
            <a:stCxn id="219" idx="3"/>
            <a:endCxn id="180" idx="1"/>
          </p:cNvCxnSpPr>
          <p:nvPr/>
        </p:nvCxnSpPr>
        <p:spPr>
          <a:xfrm flipV="1">
            <a:off x="4442196" y="3505606"/>
            <a:ext cx="297109" cy="6043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3" name="Straight Arrow Connector 262"/>
          <p:cNvCxnSpPr>
            <a:stCxn id="207" idx="0"/>
            <a:endCxn id="104" idx="2"/>
          </p:cNvCxnSpPr>
          <p:nvPr/>
        </p:nvCxnSpPr>
        <p:spPr>
          <a:xfrm flipH="1" flipV="1">
            <a:off x="10061819" y="3943308"/>
            <a:ext cx="389452" cy="85198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1" name="Straight Arrow Connector 270"/>
          <p:cNvCxnSpPr>
            <a:stCxn id="209" idx="0"/>
            <a:endCxn id="4" idx="1"/>
          </p:cNvCxnSpPr>
          <p:nvPr/>
        </p:nvCxnSpPr>
        <p:spPr>
          <a:xfrm flipV="1">
            <a:off x="3767792" y="943633"/>
            <a:ext cx="1941987" cy="33929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1" name="Straight Arrow Connector 280"/>
          <p:cNvCxnSpPr>
            <a:stCxn id="208" idx="0"/>
            <a:endCxn id="16" idx="2"/>
          </p:cNvCxnSpPr>
          <p:nvPr/>
        </p:nvCxnSpPr>
        <p:spPr>
          <a:xfrm flipH="1" flipV="1">
            <a:off x="10847700" y="2716752"/>
            <a:ext cx="995074" cy="35768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131" idx="0"/>
            <a:endCxn id="28" idx="2"/>
          </p:cNvCxnSpPr>
          <p:nvPr/>
        </p:nvCxnSpPr>
        <p:spPr>
          <a:xfrm flipH="1" flipV="1">
            <a:off x="3589339" y="2726272"/>
            <a:ext cx="383471" cy="32601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220" idx="0"/>
            <a:endCxn id="28" idx="2"/>
          </p:cNvCxnSpPr>
          <p:nvPr/>
        </p:nvCxnSpPr>
        <p:spPr>
          <a:xfrm flipV="1">
            <a:off x="3439147" y="2726272"/>
            <a:ext cx="150192" cy="61235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218" idx="0"/>
            <a:endCxn id="4" idx="3"/>
          </p:cNvCxnSpPr>
          <p:nvPr/>
        </p:nvCxnSpPr>
        <p:spPr>
          <a:xfrm flipH="1" flipV="1">
            <a:off x="6472063" y="943633"/>
            <a:ext cx="1415267" cy="32742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217" idx="0"/>
            <a:endCxn id="216" idx="2"/>
          </p:cNvCxnSpPr>
          <p:nvPr/>
        </p:nvCxnSpPr>
        <p:spPr>
          <a:xfrm flipH="1" flipV="1">
            <a:off x="2055823" y="5132287"/>
            <a:ext cx="196779" cy="21296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8280379" y="10387"/>
            <a:ext cx="3916393" cy="1754326"/>
          </a:xfrm>
          <a:prstGeom prst="rect">
            <a:avLst/>
          </a:prstGeom>
          <a:noFill/>
        </p:spPr>
        <p:txBody>
          <a:bodyPr wrap="none" rtlCol="0">
            <a:spAutoFit/>
          </a:bodyPr>
          <a:lstStyle/>
          <a:p>
            <a:pPr algn="ctr"/>
            <a:r>
              <a:rPr lang="en-US" sz="4400" dirty="0" smtClean="0">
                <a:solidFill>
                  <a:srgbClr val="C00000"/>
                </a:solidFill>
              </a:rPr>
              <a:t>Other Security</a:t>
            </a:r>
          </a:p>
          <a:p>
            <a:pPr algn="ctr"/>
            <a:r>
              <a:rPr lang="en-US" sz="4400" dirty="0" smtClean="0">
                <a:solidFill>
                  <a:srgbClr val="C00000"/>
                </a:solidFill>
              </a:rPr>
              <a:t>Data Operations</a:t>
            </a:r>
          </a:p>
          <a:p>
            <a:pPr algn="ctr"/>
            <a:r>
              <a:rPr lang="en-US" sz="2000" dirty="0" smtClean="0">
                <a:solidFill>
                  <a:srgbClr val="C00000"/>
                </a:solidFill>
              </a:rPr>
              <a:t>(rough guesstimate of positions)</a:t>
            </a:r>
          </a:p>
        </p:txBody>
      </p:sp>
      <p:sp>
        <p:nvSpPr>
          <p:cNvPr id="130" name="Rounded Rectangle 129"/>
          <p:cNvSpPr/>
          <p:nvPr/>
        </p:nvSpPr>
        <p:spPr>
          <a:xfrm>
            <a:off x="835033" y="2820276"/>
            <a:ext cx="394495"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Create</a:t>
            </a:r>
            <a:endParaRPr lang="en-US" sz="800" b="1" dirty="0">
              <a:solidFill>
                <a:srgbClr val="C00000"/>
              </a:solidFill>
            </a:endParaRPr>
          </a:p>
        </p:txBody>
      </p:sp>
      <p:sp>
        <p:nvSpPr>
          <p:cNvPr id="131" name="Rounded Rectangle 130"/>
          <p:cNvSpPr/>
          <p:nvPr/>
        </p:nvSpPr>
        <p:spPr>
          <a:xfrm>
            <a:off x="3748796" y="3052290"/>
            <a:ext cx="448027" cy="23836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Replace</a:t>
            </a:r>
            <a:endParaRPr lang="en-US" sz="800" b="1" dirty="0">
              <a:solidFill>
                <a:srgbClr val="C00000"/>
              </a:solidFill>
            </a:endParaRPr>
          </a:p>
        </p:txBody>
      </p:sp>
      <p:sp>
        <p:nvSpPr>
          <p:cNvPr id="211" name="Rounded Rectangle 210"/>
          <p:cNvSpPr/>
          <p:nvPr/>
        </p:nvSpPr>
        <p:spPr>
          <a:xfrm>
            <a:off x="10869816" y="4232937"/>
            <a:ext cx="441304"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Identify</a:t>
            </a:r>
            <a:endParaRPr lang="en-US" sz="800" b="1" dirty="0">
              <a:solidFill>
                <a:srgbClr val="C00000"/>
              </a:solidFill>
            </a:endParaRPr>
          </a:p>
        </p:txBody>
      </p:sp>
    </p:spTree>
    <p:extLst>
      <p:ext uri="{BB962C8B-B14F-4D97-AF65-F5344CB8AC3E}">
        <p14:creationId xmlns:p14="http://schemas.microsoft.com/office/powerpoint/2010/main" val="3889490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709779" y="756347"/>
            <a:ext cx="762284"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 (Data)</a:t>
            </a:r>
          </a:p>
          <a:p>
            <a:pPr algn="ctr"/>
            <a:r>
              <a:rPr lang="en-US" sz="800" b="1" dirty="0" smtClean="0">
                <a:solidFill>
                  <a:srgbClr val="C00000"/>
                </a:solidFill>
              </a:rPr>
              <a:t>DataOperation</a:t>
            </a:r>
            <a:endParaRPr lang="en-US" sz="800" b="1" dirty="0">
              <a:solidFill>
                <a:srgbClr val="C00000"/>
              </a:solidFill>
            </a:endParaRPr>
          </a:p>
        </p:txBody>
      </p:sp>
      <p:sp>
        <p:nvSpPr>
          <p:cNvPr id="5" name="Rounded Rectangle 4"/>
          <p:cNvSpPr/>
          <p:nvPr/>
        </p:nvSpPr>
        <p:spPr>
          <a:xfrm>
            <a:off x="1238569" y="2478389"/>
            <a:ext cx="44634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Capture</a:t>
            </a:r>
            <a:endParaRPr lang="en-US" sz="800" b="1" dirty="0" smtClean="0">
              <a:solidFill>
                <a:schemeClr val="tx1"/>
              </a:solidFill>
            </a:endParaRPr>
          </a:p>
        </p:txBody>
      </p:sp>
      <p:sp>
        <p:nvSpPr>
          <p:cNvPr id="6" name="Rounded Rectangle 5"/>
          <p:cNvSpPr/>
          <p:nvPr/>
        </p:nvSpPr>
        <p:spPr>
          <a:xfrm>
            <a:off x="2583334" y="3608322"/>
            <a:ext cx="33477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Store</a:t>
            </a:r>
            <a:endParaRPr lang="en-US" sz="800" dirty="0">
              <a:solidFill>
                <a:schemeClr val="tx1"/>
              </a:solidFill>
            </a:endParaRPr>
          </a:p>
        </p:txBody>
      </p:sp>
      <p:sp>
        <p:nvSpPr>
          <p:cNvPr id="13" name="Rounded Rectangle 12"/>
          <p:cNvSpPr/>
          <p:nvPr/>
        </p:nvSpPr>
        <p:spPr>
          <a:xfrm>
            <a:off x="6801378" y="2478389"/>
            <a:ext cx="41441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Render</a:t>
            </a:r>
            <a:endParaRPr lang="en-US" sz="800" dirty="0">
              <a:solidFill>
                <a:schemeClr val="tx1"/>
              </a:solidFill>
            </a:endParaRPr>
          </a:p>
        </p:txBody>
      </p:sp>
      <p:sp>
        <p:nvSpPr>
          <p:cNvPr id="14" name="Rounded Rectangle 13"/>
          <p:cNvSpPr/>
          <p:nvPr/>
        </p:nvSpPr>
        <p:spPr>
          <a:xfrm>
            <a:off x="8119813" y="2478389"/>
            <a:ext cx="507164"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Exchange</a:t>
            </a:r>
            <a:endParaRPr lang="en-US" sz="800" dirty="0">
              <a:solidFill>
                <a:schemeClr val="tx1"/>
              </a:solidFill>
            </a:endParaRPr>
          </a:p>
        </p:txBody>
      </p:sp>
      <p:sp>
        <p:nvSpPr>
          <p:cNvPr id="15" name="Rounded Rectangle 14"/>
          <p:cNvSpPr/>
          <p:nvPr/>
        </p:nvSpPr>
        <p:spPr>
          <a:xfrm>
            <a:off x="9237082" y="2478389"/>
            <a:ext cx="5587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Determine</a:t>
            </a:r>
            <a:endParaRPr lang="en-US" sz="800" dirty="0">
              <a:solidFill>
                <a:schemeClr val="tx1"/>
              </a:solidFill>
            </a:endParaRPr>
          </a:p>
        </p:txBody>
      </p:sp>
      <p:sp>
        <p:nvSpPr>
          <p:cNvPr id="16" name="Rounded Rectangle 15"/>
          <p:cNvSpPr/>
          <p:nvPr/>
        </p:nvSpPr>
        <p:spPr>
          <a:xfrm>
            <a:off x="10314522" y="2478389"/>
            <a:ext cx="1066355"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Manage-Data-Visibility</a:t>
            </a:r>
            <a:endParaRPr lang="en-US" sz="800" dirty="0">
              <a:solidFill>
                <a:schemeClr val="tx1"/>
              </a:solidFill>
            </a:endParaRPr>
          </a:p>
        </p:txBody>
      </p:sp>
      <p:sp>
        <p:nvSpPr>
          <p:cNvPr id="17" name="Rounded Rectangle 16"/>
          <p:cNvSpPr/>
          <p:nvPr/>
        </p:nvSpPr>
        <p:spPr>
          <a:xfrm>
            <a:off x="20241" y="3062504"/>
            <a:ext cx="72347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Auto-populate</a:t>
            </a:r>
            <a:endParaRPr lang="en-US" sz="800" dirty="0">
              <a:solidFill>
                <a:schemeClr val="tx1"/>
              </a:solidFill>
            </a:endParaRPr>
          </a:p>
        </p:txBody>
      </p:sp>
      <p:sp>
        <p:nvSpPr>
          <p:cNvPr id="18" name="Rounded Rectangle 17"/>
          <p:cNvSpPr/>
          <p:nvPr/>
        </p:nvSpPr>
        <p:spPr>
          <a:xfrm>
            <a:off x="511530" y="3489140"/>
            <a:ext cx="338198" cy="238363"/>
          </a:xfrm>
          <a:prstGeom prst="roundRect">
            <a:avLst>
              <a:gd name="adj"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Enter</a:t>
            </a:r>
            <a:endParaRPr lang="en-US" sz="800" dirty="0">
              <a:solidFill>
                <a:schemeClr val="tx1"/>
              </a:solidFill>
            </a:endParaRPr>
          </a:p>
        </p:txBody>
      </p:sp>
      <p:sp>
        <p:nvSpPr>
          <p:cNvPr id="19" name="Rounded Rectangle 18"/>
          <p:cNvSpPr/>
          <p:nvPr/>
        </p:nvSpPr>
        <p:spPr>
          <a:xfrm>
            <a:off x="1039407" y="3352932"/>
            <a:ext cx="417510" cy="374571"/>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i="1" dirty="0" smtClean="0">
                <a:solidFill>
                  <a:schemeClr val="tx1"/>
                </a:solidFill>
              </a:rPr>
              <a:t>Import</a:t>
            </a:r>
          </a:p>
          <a:p>
            <a:pPr algn="ctr"/>
            <a:r>
              <a:rPr lang="en-US" sz="800" b="1" dirty="0" smtClean="0">
                <a:solidFill>
                  <a:srgbClr val="00B050"/>
                </a:solidFill>
              </a:rPr>
              <a:t>Import</a:t>
            </a:r>
            <a:endParaRPr lang="en-US" sz="800" b="1" dirty="0">
              <a:solidFill>
                <a:srgbClr val="00B050"/>
              </a:solidFill>
            </a:endParaRPr>
          </a:p>
        </p:txBody>
      </p:sp>
      <p:sp>
        <p:nvSpPr>
          <p:cNvPr id="20" name="Rounded Rectangle 19"/>
          <p:cNvSpPr/>
          <p:nvPr/>
        </p:nvSpPr>
        <p:spPr>
          <a:xfrm>
            <a:off x="1509785" y="3036703"/>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i="1" dirty="0" smtClean="0">
                <a:solidFill>
                  <a:schemeClr val="tx1"/>
                </a:solidFill>
              </a:rPr>
              <a:t>Receive</a:t>
            </a:r>
            <a:endParaRPr lang="en-US" sz="800" i="1" dirty="0">
              <a:solidFill>
                <a:schemeClr val="tx1"/>
              </a:solidFill>
            </a:endParaRPr>
          </a:p>
        </p:txBody>
      </p:sp>
      <p:sp>
        <p:nvSpPr>
          <p:cNvPr id="21" name="Rounded Rectangle 20"/>
          <p:cNvSpPr/>
          <p:nvPr/>
        </p:nvSpPr>
        <p:spPr>
          <a:xfrm>
            <a:off x="1488495" y="4472574"/>
            <a:ext cx="4506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Archive</a:t>
            </a:r>
          </a:p>
          <a:p>
            <a:pPr algn="ctr"/>
            <a:r>
              <a:rPr lang="en-US" sz="800" b="1" dirty="0" smtClean="0">
                <a:solidFill>
                  <a:srgbClr val="00B050"/>
                </a:solidFill>
              </a:rPr>
              <a:t>Archive</a:t>
            </a:r>
            <a:endParaRPr lang="en-US" sz="800" b="1" dirty="0">
              <a:solidFill>
                <a:srgbClr val="00B050"/>
              </a:solidFill>
            </a:endParaRPr>
          </a:p>
        </p:txBody>
      </p:sp>
      <p:sp>
        <p:nvSpPr>
          <p:cNvPr id="22" name="Rounded Rectangle 21"/>
          <p:cNvSpPr/>
          <p:nvPr/>
        </p:nvSpPr>
        <p:spPr>
          <a:xfrm>
            <a:off x="1507264" y="5196258"/>
            <a:ext cx="438421"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Backup</a:t>
            </a:r>
          </a:p>
          <a:p>
            <a:pPr algn="ctr"/>
            <a:r>
              <a:rPr lang="en-US" sz="800" b="1" dirty="0" smtClean="0">
                <a:solidFill>
                  <a:srgbClr val="00B050"/>
                </a:solidFill>
              </a:rPr>
              <a:t>Backup</a:t>
            </a:r>
            <a:endParaRPr lang="en-US" sz="800" b="1" dirty="0">
              <a:solidFill>
                <a:srgbClr val="00B050"/>
              </a:solidFill>
            </a:endParaRPr>
          </a:p>
        </p:txBody>
      </p:sp>
      <p:sp>
        <p:nvSpPr>
          <p:cNvPr id="23" name="Rounded Rectangle 22"/>
          <p:cNvSpPr/>
          <p:nvPr/>
        </p:nvSpPr>
        <p:spPr>
          <a:xfrm>
            <a:off x="3426893" y="5344193"/>
            <a:ext cx="4506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Encrypt</a:t>
            </a:r>
          </a:p>
          <a:p>
            <a:pPr algn="ctr"/>
            <a:r>
              <a:rPr lang="en-US" sz="800" b="1" dirty="0" smtClean="0">
                <a:solidFill>
                  <a:srgbClr val="00B050"/>
                </a:solidFill>
              </a:rPr>
              <a:t>Encrypt</a:t>
            </a:r>
            <a:endParaRPr lang="en-US" sz="800" b="1" dirty="0">
              <a:solidFill>
                <a:srgbClr val="00B050"/>
              </a:solidFill>
            </a:endParaRPr>
          </a:p>
        </p:txBody>
      </p:sp>
      <p:sp>
        <p:nvSpPr>
          <p:cNvPr id="24" name="Rounded Rectangle 23"/>
          <p:cNvSpPr/>
          <p:nvPr/>
        </p:nvSpPr>
        <p:spPr>
          <a:xfrm>
            <a:off x="3760775" y="4846370"/>
            <a:ext cx="458698"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Decrypt</a:t>
            </a:r>
          </a:p>
          <a:p>
            <a:pPr algn="ctr"/>
            <a:r>
              <a:rPr lang="en-US" sz="800" b="1" dirty="0" smtClean="0">
                <a:solidFill>
                  <a:srgbClr val="00B050"/>
                </a:solidFill>
              </a:rPr>
              <a:t>Decrypt</a:t>
            </a:r>
            <a:endParaRPr lang="en-US" sz="800" b="1" dirty="0">
              <a:solidFill>
                <a:srgbClr val="00B050"/>
              </a:solidFill>
            </a:endParaRPr>
          </a:p>
        </p:txBody>
      </p:sp>
      <p:sp>
        <p:nvSpPr>
          <p:cNvPr id="25" name="Rounded Rectangle 24"/>
          <p:cNvSpPr/>
          <p:nvPr/>
        </p:nvSpPr>
        <p:spPr>
          <a:xfrm>
            <a:off x="2383484" y="5957127"/>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Recover</a:t>
            </a:r>
            <a:endParaRPr lang="en-US" sz="800" dirty="0">
              <a:solidFill>
                <a:schemeClr val="tx1"/>
              </a:solidFill>
            </a:endParaRPr>
          </a:p>
        </p:txBody>
      </p:sp>
      <p:sp>
        <p:nvSpPr>
          <p:cNvPr id="26" name="Rounded Rectangle 25"/>
          <p:cNvSpPr/>
          <p:nvPr/>
        </p:nvSpPr>
        <p:spPr>
          <a:xfrm>
            <a:off x="2725606" y="6346875"/>
            <a:ext cx="453518"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Restore</a:t>
            </a:r>
            <a:endParaRPr lang="en-US" sz="800" dirty="0" smtClean="0">
              <a:solidFill>
                <a:srgbClr val="00B050"/>
              </a:solidFill>
            </a:endParaRPr>
          </a:p>
          <a:p>
            <a:pPr algn="ctr"/>
            <a:r>
              <a:rPr lang="en-US" sz="800" b="1" dirty="0" smtClean="0">
                <a:solidFill>
                  <a:srgbClr val="00B050"/>
                </a:solidFill>
              </a:rPr>
              <a:t>Restore</a:t>
            </a:r>
            <a:endParaRPr lang="en-US" sz="800" b="1" dirty="0">
              <a:solidFill>
                <a:schemeClr val="tx1"/>
              </a:solidFill>
            </a:endParaRPr>
          </a:p>
        </p:txBody>
      </p:sp>
      <p:sp>
        <p:nvSpPr>
          <p:cNvPr id="27" name="Rounded Rectangle 26"/>
          <p:cNvSpPr/>
          <p:nvPr/>
        </p:nvSpPr>
        <p:spPr>
          <a:xfrm>
            <a:off x="3159033" y="5952907"/>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Save</a:t>
            </a:r>
            <a:endParaRPr lang="en-US" sz="800" dirty="0">
              <a:solidFill>
                <a:schemeClr val="tx1"/>
              </a:solidFill>
            </a:endParaRPr>
          </a:p>
        </p:txBody>
      </p:sp>
      <p:sp>
        <p:nvSpPr>
          <p:cNvPr id="28" name="Rounded Rectangle 27"/>
          <p:cNvSpPr/>
          <p:nvPr/>
        </p:nvSpPr>
        <p:spPr>
          <a:xfrm>
            <a:off x="3342638" y="2487909"/>
            <a:ext cx="49340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Maintain</a:t>
            </a:r>
            <a:endParaRPr lang="en-US" sz="800" dirty="0">
              <a:solidFill>
                <a:schemeClr val="tx1"/>
              </a:solidFill>
            </a:endParaRPr>
          </a:p>
        </p:txBody>
      </p:sp>
      <p:sp>
        <p:nvSpPr>
          <p:cNvPr id="29" name="Rounded Rectangle 28"/>
          <p:cNvSpPr/>
          <p:nvPr/>
        </p:nvSpPr>
        <p:spPr>
          <a:xfrm>
            <a:off x="6511939" y="2840910"/>
            <a:ext cx="391103"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Derive</a:t>
            </a:r>
            <a:endParaRPr lang="en-US" sz="800" b="1" dirty="0">
              <a:solidFill>
                <a:srgbClr val="C00000"/>
              </a:solidFill>
            </a:endParaRPr>
          </a:p>
        </p:txBody>
      </p:sp>
      <p:cxnSp>
        <p:nvCxnSpPr>
          <p:cNvPr id="31" name="Straight Arrow Connector 30"/>
          <p:cNvCxnSpPr>
            <a:stCxn id="5" idx="0"/>
            <a:endCxn id="4" idx="2"/>
          </p:cNvCxnSpPr>
          <p:nvPr/>
        </p:nvCxnSpPr>
        <p:spPr>
          <a:xfrm flipV="1">
            <a:off x="1461742" y="1130918"/>
            <a:ext cx="4629179"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6" idx="0"/>
            <a:endCxn id="28" idx="2"/>
          </p:cNvCxnSpPr>
          <p:nvPr/>
        </p:nvCxnSpPr>
        <p:spPr>
          <a:xfrm flipV="1">
            <a:off x="2750722" y="2726272"/>
            <a:ext cx="838617" cy="8820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0"/>
            <a:endCxn id="4" idx="2"/>
          </p:cNvCxnSpPr>
          <p:nvPr/>
        </p:nvCxnSpPr>
        <p:spPr>
          <a:xfrm flipH="1" flipV="1">
            <a:off x="6090921" y="1130918"/>
            <a:ext cx="917665"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4" idx="0"/>
            <a:endCxn id="4" idx="2"/>
          </p:cNvCxnSpPr>
          <p:nvPr/>
        </p:nvCxnSpPr>
        <p:spPr>
          <a:xfrm flipH="1" flipV="1">
            <a:off x="6090921" y="1130918"/>
            <a:ext cx="2282474"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5" idx="0"/>
            <a:endCxn id="4" idx="2"/>
          </p:cNvCxnSpPr>
          <p:nvPr/>
        </p:nvCxnSpPr>
        <p:spPr>
          <a:xfrm flipH="1" flipV="1">
            <a:off x="6090921" y="1130918"/>
            <a:ext cx="3425551"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0"/>
            <a:endCxn id="4" idx="2"/>
          </p:cNvCxnSpPr>
          <p:nvPr/>
        </p:nvCxnSpPr>
        <p:spPr>
          <a:xfrm flipH="1" flipV="1">
            <a:off x="6090921" y="1130918"/>
            <a:ext cx="4756779" cy="1347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7" idx="0"/>
            <a:endCxn id="5" idx="2"/>
          </p:cNvCxnSpPr>
          <p:nvPr/>
        </p:nvCxnSpPr>
        <p:spPr>
          <a:xfrm flipV="1">
            <a:off x="381979" y="2716752"/>
            <a:ext cx="1079763" cy="3457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8" idx="0"/>
            <a:endCxn id="5" idx="2"/>
          </p:cNvCxnSpPr>
          <p:nvPr/>
        </p:nvCxnSpPr>
        <p:spPr>
          <a:xfrm flipV="1">
            <a:off x="680629" y="2716752"/>
            <a:ext cx="781113" cy="7723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9" idx="0"/>
            <a:endCxn id="5" idx="2"/>
          </p:cNvCxnSpPr>
          <p:nvPr/>
        </p:nvCxnSpPr>
        <p:spPr>
          <a:xfrm flipV="1">
            <a:off x="1248162" y="2716752"/>
            <a:ext cx="213580" cy="636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0" idx="0"/>
            <a:endCxn id="5" idx="2"/>
          </p:cNvCxnSpPr>
          <p:nvPr/>
        </p:nvCxnSpPr>
        <p:spPr>
          <a:xfrm flipH="1" flipV="1">
            <a:off x="1461742" y="2716752"/>
            <a:ext cx="266174" cy="319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1" idx="0"/>
            <a:endCxn id="6" idx="2"/>
          </p:cNvCxnSpPr>
          <p:nvPr/>
        </p:nvCxnSpPr>
        <p:spPr>
          <a:xfrm flipV="1">
            <a:off x="1713805" y="3846685"/>
            <a:ext cx="1036917" cy="6258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0"/>
            <a:endCxn id="6" idx="2"/>
          </p:cNvCxnSpPr>
          <p:nvPr/>
        </p:nvCxnSpPr>
        <p:spPr>
          <a:xfrm flipV="1">
            <a:off x="1726475" y="3846685"/>
            <a:ext cx="1024247" cy="13495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23" idx="0"/>
            <a:endCxn id="6" idx="2"/>
          </p:cNvCxnSpPr>
          <p:nvPr/>
        </p:nvCxnSpPr>
        <p:spPr>
          <a:xfrm flipH="1" flipV="1">
            <a:off x="2750722" y="3846685"/>
            <a:ext cx="901481" cy="14975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24" idx="0"/>
            <a:endCxn id="6" idx="2"/>
          </p:cNvCxnSpPr>
          <p:nvPr/>
        </p:nvCxnSpPr>
        <p:spPr>
          <a:xfrm flipH="1" flipV="1">
            <a:off x="2750722" y="3846685"/>
            <a:ext cx="1239402" cy="9996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28" idx="0"/>
            <a:endCxn id="4" idx="2"/>
          </p:cNvCxnSpPr>
          <p:nvPr/>
        </p:nvCxnSpPr>
        <p:spPr>
          <a:xfrm flipV="1">
            <a:off x="3589339" y="1130918"/>
            <a:ext cx="2501582" cy="13569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25" idx="0"/>
            <a:endCxn id="6" idx="2"/>
          </p:cNvCxnSpPr>
          <p:nvPr/>
        </p:nvCxnSpPr>
        <p:spPr>
          <a:xfrm flipV="1">
            <a:off x="2609178" y="3846685"/>
            <a:ext cx="141544" cy="2110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26" idx="0"/>
            <a:endCxn id="6" idx="2"/>
          </p:cNvCxnSpPr>
          <p:nvPr/>
        </p:nvCxnSpPr>
        <p:spPr>
          <a:xfrm flipH="1" flipV="1">
            <a:off x="2750722" y="3846685"/>
            <a:ext cx="201643" cy="25001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27" idx="0"/>
            <a:endCxn id="6" idx="2"/>
          </p:cNvCxnSpPr>
          <p:nvPr/>
        </p:nvCxnSpPr>
        <p:spPr>
          <a:xfrm flipH="1" flipV="1">
            <a:off x="2750722" y="3846685"/>
            <a:ext cx="562535" cy="21062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9776336" y="3568737"/>
            <a:ext cx="570965"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Deidentify</a:t>
            </a:r>
          </a:p>
          <a:p>
            <a:pPr algn="ctr"/>
            <a:r>
              <a:rPr lang="en-US" sz="800" b="1" dirty="0" smtClean="0">
                <a:solidFill>
                  <a:srgbClr val="00B050"/>
                </a:solidFill>
              </a:rPr>
              <a:t>Deidentify</a:t>
            </a:r>
            <a:endParaRPr lang="en-US" sz="800" b="1" dirty="0">
              <a:solidFill>
                <a:srgbClr val="00B050"/>
              </a:solidFill>
            </a:endParaRPr>
          </a:p>
        </p:txBody>
      </p:sp>
      <p:sp>
        <p:nvSpPr>
          <p:cNvPr id="105" name="Rounded Rectangle 104"/>
          <p:cNvSpPr/>
          <p:nvPr/>
        </p:nvSpPr>
        <p:spPr>
          <a:xfrm>
            <a:off x="10451271" y="3298748"/>
            <a:ext cx="30844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Hide</a:t>
            </a:r>
            <a:endParaRPr lang="en-US" sz="800" dirty="0">
              <a:solidFill>
                <a:schemeClr val="tx1"/>
              </a:solidFill>
            </a:endParaRPr>
          </a:p>
        </p:txBody>
      </p:sp>
      <p:sp>
        <p:nvSpPr>
          <p:cNvPr id="106" name="Rounded Rectangle 105"/>
          <p:cNvSpPr/>
          <p:nvPr/>
        </p:nvSpPr>
        <p:spPr>
          <a:xfrm>
            <a:off x="10589506" y="3786340"/>
            <a:ext cx="359319" cy="3712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Mask</a:t>
            </a:r>
          </a:p>
          <a:p>
            <a:pPr algn="ctr"/>
            <a:r>
              <a:rPr lang="en-US" sz="800" b="1" dirty="0" smtClean="0">
                <a:solidFill>
                  <a:srgbClr val="00B050"/>
                </a:solidFill>
              </a:rPr>
              <a:t>Mask</a:t>
            </a:r>
            <a:endParaRPr lang="en-US" sz="800" b="1" dirty="0">
              <a:solidFill>
                <a:srgbClr val="00B050"/>
              </a:solidFill>
            </a:endParaRPr>
          </a:p>
        </p:txBody>
      </p:sp>
      <p:sp>
        <p:nvSpPr>
          <p:cNvPr id="107" name="Rounded Rectangle 106"/>
          <p:cNvSpPr/>
          <p:nvPr/>
        </p:nvSpPr>
        <p:spPr>
          <a:xfrm>
            <a:off x="11029775" y="4631364"/>
            <a:ext cx="564119"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Reidentify</a:t>
            </a:r>
          </a:p>
          <a:p>
            <a:pPr algn="ctr"/>
            <a:r>
              <a:rPr lang="en-US" sz="800" b="1" dirty="0" smtClean="0">
                <a:solidFill>
                  <a:srgbClr val="00B050"/>
                </a:solidFill>
              </a:rPr>
              <a:t>Reidentify</a:t>
            </a:r>
            <a:endParaRPr lang="en-US" sz="800" b="1" dirty="0">
              <a:solidFill>
                <a:srgbClr val="00B050"/>
              </a:solidFill>
            </a:endParaRPr>
          </a:p>
        </p:txBody>
      </p:sp>
      <p:sp>
        <p:nvSpPr>
          <p:cNvPr id="108" name="Rounded Rectangle 107"/>
          <p:cNvSpPr/>
          <p:nvPr/>
        </p:nvSpPr>
        <p:spPr>
          <a:xfrm>
            <a:off x="11653830" y="4660441"/>
            <a:ext cx="41609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Unhide</a:t>
            </a:r>
            <a:endParaRPr lang="en-US" sz="800" dirty="0">
              <a:solidFill>
                <a:schemeClr val="tx1"/>
              </a:solidFill>
            </a:endParaRPr>
          </a:p>
        </p:txBody>
      </p:sp>
      <p:cxnSp>
        <p:nvCxnSpPr>
          <p:cNvPr id="109" name="Straight Arrow Connector 108"/>
          <p:cNvCxnSpPr>
            <a:stCxn id="104" idx="0"/>
            <a:endCxn id="16" idx="2"/>
          </p:cNvCxnSpPr>
          <p:nvPr/>
        </p:nvCxnSpPr>
        <p:spPr>
          <a:xfrm flipV="1">
            <a:off x="10061819" y="2716752"/>
            <a:ext cx="785881" cy="8519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5" idx="0"/>
            <a:endCxn id="16" idx="2"/>
          </p:cNvCxnSpPr>
          <p:nvPr/>
        </p:nvCxnSpPr>
        <p:spPr>
          <a:xfrm flipV="1">
            <a:off x="10605495" y="2716752"/>
            <a:ext cx="242205" cy="5819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6" idx="0"/>
            <a:endCxn id="16" idx="2"/>
          </p:cNvCxnSpPr>
          <p:nvPr/>
        </p:nvCxnSpPr>
        <p:spPr>
          <a:xfrm flipV="1">
            <a:off x="10769166" y="2716752"/>
            <a:ext cx="78534" cy="1069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107" idx="0"/>
            <a:endCxn id="16" idx="2"/>
          </p:cNvCxnSpPr>
          <p:nvPr/>
        </p:nvCxnSpPr>
        <p:spPr>
          <a:xfrm flipH="1" flipV="1">
            <a:off x="10847700" y="2716752"/>
            <a:ext cx="464135" cy="19146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8" idx="0"/>
            <a:endCxn id="16" idx="2"/>
          </p:cNvCxnSpPr>
          <p:nvPr/>
        </p:nvCxnSpPr>
        <p:spPr>
          <a:xfrm flipH="1" flipV="1">
            <a:off x="10847700" y="2716752"/>
            <a:ext cx="1014178" cy="19436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Rounded Rectangle 113"/>
          <p:cNvSpPr/>
          <p:nvPr/>
        </p:nvSpPr>
        <p:spPr>
          <a:xfrm>
            <a:off x="11708264" y="3826168"/>
            <a:ext cx="451388"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Unmask</a:t>
            </a:r>
            <a:endParaRPr lang="en-US" sz="800" dirty="0">
              <a:solidFill>
                <a:schemeClr val="tx1"/>
              </a:solidFill>
            </a:endParaRPr>
          </a:p>
        </p:txBody>
      </p:sp>
      <p:cxnSp>
        <p:nvCxnSpPr>
          <p:cNvPr id="115" name="Straight Arrow Connector 114"/>
          <p:cNvCxnSpPr>
            <a:stCxn id="114" idx="0"/>
            <a:endCxn id="16" idx="2"/>
          </p:cNvCxnSpPr>
          <p:nvPr/>
        </p:nvCxnSpPr>
        <p:spPr>
          <a:xfrm flipH="1" flipV="1">
            <a:off x="10847700" y="2716752"/>
            <a:ext cx="1086258" cy="11094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Rounded Rectangle 121"/>
          <p:cNvSpPr/>
          <p:nvPr/>
        </p:nvSpPr>
        <p:spPr>
          <a:xfrm>
            <a:off x="9102128" y="2939417"/>
            <a:ext cx="43794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Analyze</a:t>
            </a:r>
            <a:endParaRPr lang="en-US" sz="800" dirty="0">
              <a:solidFill>
                <a:schemeClr val="tx1"/>
              </a:solidFill>
            </a:endParaRPr>
          </a:p>
        </p:txBody>
      </p:sp>
      <p:sp>
        <p:nvSpPr>
          <p:cNvPr id="123" name="Rounded Rectangle 122"/>
          <p:cNvSpPr/>
          <p:nvPr/>
        </p:nvSpPr>
        <p:spPr>
          <a:xfrm>
            <a:off x="9479205" y="3253105"/>
            <a:ext cx="40127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Decide</a:t>
            </a:r>
            <a:endParaRPr lang="en-US" sz="800" dirty="0">
              <a:solidFill>
                <a:schemeClr val="tx1"/>
              </a:solidFill>
            </a:endParaRPr>
          </a:p>
        </p:txBody>
      </p:sp>
      <p:cxnSp>
        <p:nvCxnSpPr>
          <p:cNvPr id="124" name="Straight Arrow Connector 123"/>
          <p:cNvCxnSpPr>
            <a:stCxn id="122" idx="0"/>
            <a:endCxn id="15" idx="2"/>
          </p:cNvCxnSpPr>
          <p:nvPr/>
        </p:nvCxnSpPr>
        <p:spPr>
          <a:xfrm flipV="1">
            <a:off x="9321100" y="2716752"/>
            <a:ext cx="195372" cy="222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3" idx="0"/>
            <a:endCxn id="15" idx="2"/>
          </p:cNvCxnSpPr>
          <p:nvPr/>
        </p:nvCxnSpPr>
        <p:spPr>
          <a:xfrm flipH="1" flipV="1">
            <a:off x="9516472" y="2716752"/>
            <a:ext cx="163373" cy="536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Rounded Rectangle 127"/>
          <p:cNvSpPr/>
          <p:nvPr/>
        </p:nvSpPr>
        <p:spPr>
          <a:xfrm>
            <a:off x="7771515" y="3763029"/>
            <a:ext cx="399582" cy="238363"/>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i="1" dirty="0" smtClean="0">
                <a:solidFill>
                  <a:schemeClr val="tx1"/>
                </a:solidFill>
              </a:rPr>
              <a:t>Import</a:t>
            </a:r>
            <a:endParaRPr lang="en-US" sz="800" i="1" dirty="0">
              <a:solidFill>
                <a:schemeClr val="tx1"/>
              </a:solidFill>
            </a:endParaRPr>
          </a:p>
        </p:txBody>
      </p:sp>
      <p:cxnSp>
        <p:nvCxnSpPr>
          <p:cNvPr id="129" name="Straight Arrow Connector 128"/>
          <p:cNvCxnSpPr>
            <a:stCxn id="128" idx="0"/>
            <a:endCxn id="14" idx="2"/>
          </p:cNvCxnSpPr>
          <p:nvPr/>
        </p:nvCxnSpPr>
        <p:spPr>
          <a:xfrm flipV="1">
            <a:off x="7971306" y="2716752"/>
            <a:ext cx="402089" cy="10462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Rounded Rectangle 132"/>
          <p:cNvSpPr/>
          <p:nvPr/>
        </p:nvSpPr>
        <p:spPr>
          <a:xfrm>
            <a:off x="8095527" y="4117246"/>
            <a:ext cx="405403" cy="374571"/>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Export</a:t>
            </a:r>
          </a:p>
          <a:p>
            <a:pPr algn="ctr"/>
            <a:r>
              <a:rPr lang="en-US" sz="800" b="1" dirty="0" smtClean="0">
                <a:solidFill>
                  <a:srgbClr val="00B050"/>
                </a:solidFill>
              </a:rPr>
              <a:t>Export</a:t>
            </a:r>
            <a:endParaRPr lang="en-US" sz="800" b="1" dirty="0">
              <a:solidFill>
                <a:srgbClr val="00B050"/>
              </a:solidFill>
            </a:endParaRPr>
          </a:p>
        </p:txBody>
      </p:sp>
      <p:cxnSp>
        <p:nvCxnSpPr>
          <p:cNvPr id="134" name="Straight Arrow Connector 133"/>
          <p:cNvCxnSpPr>
            <a:stCxn id="133" idx="0"/>
            <a:endCxn id="14" idx="2"/>
          </p:cNvCxnSpPr>
          <p:nvPr/>
        </p:nvCxnSpPr>
        <p:spPr>
          <a:xfrm flipV="1">
            <a:off x="8298229" y="2716752"/>
            <a:ext cx="75166" cy="14004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Rounded Rectangle 136"/>
          <p:cNvSpPr/>
          <p:nvPr/>
        </p:nvSpPr>
        <p:spPr>
          <a:xfrm>
            <a:off x="8398284" y="3609809"/>
            <a:ext cx="436262" cy="238363"/>
          </a:xfrm>
          <a:prstGeom prst="round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i="1" dirty="0" smtClean="0">
                <a:solidFill>
                  <a:schemeClr val="tx1"/>
                </a:solidFill>
              </a:rPr>
              <a:t>Receive</a:t>
            </a:r>
            <a:endParaRPr lang="en-US" sz="800" i="1" dirty="0">
              <a:solidFill>
                <a:schemeClr val="tx1"/>
              </a:solidFill>
            </a:endParaRPr>
          </a:p>
        </p:txBody>
      </p:sp>
      <p:cxnSp>
        <p:nvCxnSpPr>
          <p:cNvPr id="138" name="Straight Arrow Connector 137"/>
          <p:cNvCxnSpPr>
            <a:stCxn id="137" idx="0"/>
            <a:endCxn id="14" idx="2"/>
          </p:cNvCxnSpPr>
          <p:nvPr/>
        </p:nvCxnSpPr>
        <p:spPr>
          <a:xfrm flipH="1" flipV="1">
            <a:off x="8373395" y="2716752"/>
            <a:ext cx="243020" cy="8930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1" name="Rounded Rectangle 140"/>
          <p:cNvSpPr/>
          <p:nvPr/>
        </p:nvSpPr>
        <p:spPr>
          <a:xfrm>
            <a:off x="8898675" y="4094196"/>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i="1" dirty="0" smtClean="0">
                <a:solidFill>
                  <a:schemeClr val="tx1"/>
                </a:solidFill>
              </a:rPr>
              <a:t>Transmit</a:t>
            </a:r>
            <a:endParaRPr lang="en-US" sz="800" i="1" dirty="0">
              <a:solidFill>
                <a:schemeClr val="tx1"/>
              </a:solidFill>
            </a:endParaRPr>
          </a:p>
        </p:txBody>
      </p:sp>
      <p:cxnSp>
        <p:nvCxnSpPr>
          <p:cNvPr id="142" name="Straight Arrow Connector 141"/>
          <p:cNvCxnSpPr>
            <a:stCxn id="141" idx="0"/>
            <a:endCxn id="14" idx="2"/>
          </p:cNvCxnSpPr>
          <p:nvPr/>
        </p:nvCxnSpPr>
        <p:spPr>
          <a:xfrm flipH="1" flipV="1">
            <a:off x="8373395" y="2716752"/>
            <a:ext cx="766939" cy="13774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Rounded Rectangle 146"/>
          <p:cNvSpPr/>
          <p:nvPr/>
        </p:nvSpPr>
        <p:spPr>
          <a:xfrm>
            <a:off x="7506382" y="2909014"/>
            <a:ext cx="483317" cy="23836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800" i="1" dirty="0" smtClean="0">
                <a:solidFill>
                  <a:schemeClr val="tx1"/>
                </a:solidFill>
              </a:rPr>
              <a:t>Transmit</a:t>
            </a:r>
            <a:endParaRPr lang="en-US" sz="800" i="1" dirty="0">
              <a:solidFill>
                <a:schemeClr val="tx1"/>
              </a:solidFill>
            </a:endParaRPr>
          </a:p>
        </p:txBody>
      </p:sp>
      <p:cxnSp>
        <p:nvCxnSpPr>
          <p:cNvPr id="148" name="Straight Arrow Connector 147"/>
          <p:cNvCxnSpPr>
            <a:stCxn id="147" idx="0"/>
            <a:endCxn id="13" idx="2"/>
          </p:cNvCxnSpPr>
          <p:nvPr/>
        </p:nvCxnSpPr>
        <p:spPr>
          <a:xfrm flipH="1" flipV="1">
            <a:off x="7008586" y="2716752"/>
            <a:ext cx="739455" cy="192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0" name="Rounded Rectangle 149"/>
          <p:cNvSpPr/>
          <p:nvPr/>
        </p:nvSpPr>
        <p:spPr>
          <a:xfrm>
            <a:off x="6891771" y="3123554"/>
            <a:ext cx="40467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Extract</a:t>
            </a:r>
            <a:endParaRPr lang="en-US" sz="800" dirty="0">
              <a:solidFill>
                <a:schemeClr val="tx1"/>
              </a:solidFill>
            </a:endParaRPr>
          </a:p>
        </p:txBody>
      </p:sp>
      <p:sp>
        <p:nvSpPr>
          <p:cNvPr id="151" name="Rounded Rectangle 150"/>
          <p:cNvSpPr/>
          <p:nvPr/>
        </p:nvSpPr>
        <p:spPr>
          <a:xfrm>
            <a:off x="7368687" y="3327613"/>
            <a:ext cx="431221"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Present</a:t>
            </a:r>
            <a:endParaRPr lang="en-US" sz="800" dirty="0">
              <a:solidFill>
                <a:schemeClr val="tx1"/>
              </a:solidFill>
            </a:endParaRPr>
          </a:p>
        </p:txBody>
      </p:sp>
      <p:cxnSp>
        <p:nvCxnSpPr>
          <p:cNvPr id="152" name="Straight Arrow Connector 151"/>
          <p:cNvCxnSpPr>
            <a:stCxn id="150" idx="0"/>
            <a:endCxn id="13" idx="2"/>
          </p:cNvCxnSpPr>
          <p:nvPr/>
        </p:nvCxnSpPr>
        <p:spPr>
          <a:xfrm flipH="1" flipV="1">
            <a:off x="7008586" y="2716752"/>
            <a:ext cx="85521" cy="4068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51" idx="0"/>
            <a:endCxn id="13" idx="2"/>
          </p:cNvCxnSpPr>
          <p:nvPr/>
        </p:nvCxnSpPr>
        <p:spPr>
          <a:xfrm flipH="1" flipV="1">
            <a:off x="7008586" y="2716752"/>
            <a:ext cx="575712" cy="6108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5" name="Rounded Rectangle 164"/>
          <p:cNvSpPr/>
          <p:nvPr/>
        </p:nvSpPr>
        <p:spPr>
          <a:xfrm>
            <a:off x="5653286" y="2474682"/>
            <a:ext cx="45474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Remove</a:t>
            </a:r>
            <a:endParaRPr lang="en-US" sz="800" dirty="0">
              <a:solidFill>
                <a:schemeClr val="tx1"/>
              </a:solidFill>
            </a:endParaRPr>
          </a:p>
        </p:txBody>
      </p:sp>
      <p:sp>
        <p:nvSpPr>
          <p:cNvPr id="166" name="Rounded Rectangle 165"/>
          <p:cNvSpPr/>
          <p:nvPr/>
        </p:nvSpPr>
        <p:spPr>
          <a:xfrm>
            <a:off x="5495507" y="2972809"/>
            <a:ext cx="407161"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Delete</a:t>
            </a:r>
          </a:p>
          <a:p>
            <a:pPr algn="ctr"/>
            <a:r>
              <a:rPr lang="en-US" sz="800" b="1" dirty="0" smtClean="0">
                <a:solidFill>
                  <a:srgbClr val="00B050"/>
                </a:solidFill>
              </a:rPr>
              <a:t>Delete</a:t>
            </a:r>
            <a:endParaRPr lang="en-US" sz="800" b="1" dirty="0">
              <a:solidFill>
                <a:srgbClr val="00B050"/>
              </a:solidFill>
            </a:endParaRPr>
          </a:p>
        </p:txBody>
      </p:sp>
      <p:sp>
        <p:nvSpPr>
          <p:cNvPr id="167" name="Rounded Rectangle 166"/>
          <p:cNvSpPr/>
          <p:nvPr/>
        </p:nvSpPr>
        <p:spPr>
          <a:xfrm>
            <a:off x="5873145" y="3406198"/>
            <a:ext cx="373507"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Purge</a:t>
            </a:r>
            <a:endParaRPr lang="en-US" sz="800" dirty="0" smtClean="0">
              <a:solidFill>
                <a:srgbClr val="00B050"/>
              </a:solidFill>
            </a:endParaRPr>
          </a:p>
          <a:p>
            <a:pPr algn="ctr"/>
            <a:r>
              <a:rPr lang="en-US" sz="800" b="1" dirty="0" smtClean="0">
                <a:solidFill>
                  <a:srgbClr val="00B050"/>
                </a:solidFill>
              </a:rPr>
              <a:t>Purge</a:t>
            </a:r>
            <a:endParaRPr lang="en-US" sz="800" b="1" dirty="0">
              <a:solidFill>
                <a:schemeClr val="tx1"/>
              </a:solidFill>
            </a:endParaRPr>
          </a:p>
        </p:txBody>
      </p:sp>
      <p:cxnSp>
        <p:nvCxnSpPr>
          <p:cNvPr id="168" name="Straight Arrow Connector 167"/>
          <p:cNvCxnSpPr>
            <a:stCxn id="166" idx="0"/>
            <a:endCxn id="165" idx="2"/>
          </p:cNvCxnSpPr>
          <p:nvPr/>
        </p:nvCxnSpPr>
        <p:spPr>
          <a:xfrm flipV="1">
            <a:off x="5699088" y="2713045"/>
            <a:ext cx="181573" cy="2597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a:stCxn id="167" idx="0"/>
            <a:endCxn id="165" idx="2"/>
          </p:cNvCxnSpPr>
          <p:nvPr/>
        </p:nvCxnSpPr>
        <p:spPr>
          <a:xfrm flipH="1" flipV="1">
            <a:off x="5880661" y="2713045"/>
            <a:ext cx="179238" cy="6931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stCxn id="165" idx="0"/>
            <a:endCxn id="4" idx="2"/>
          </p:cNvCxnSpPr>
          <p:nvPr/>
        </p:nvCxnSpPr>
        <p:spPr>
          <a:xfrm flipV="1">
            <a:off x="5880661" y="1130918"/>
            <a:ext cx="210260" cy="13437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0" name="Rounded Rectangle 179"/>
          <p:cNvSpPr/>
          <p:nvPr/>
        </p:nvSpPr>
        <p:spPr>
          <a:xfrm>
            <a:off x="4739305" y="3318320"/>
            <a:ext cx="441907"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Update</a:t>
            </a:r>
          </a:p>
          <a:p>
            <a:pPr algn="ctr"/>
            <a:r>
              <a:rPr lang="en-US" sz="800" b="1" dirty="0" smtClean="0">
                <a:solidFill>
                  <a:srgbClr val="00B050"/>
                </a:solidFill>
              </a:rPr>
              <a:t>Update</a:t>
            </a:r>
            <a:endParaRPr lang="en-US" sz="800" b="1" dirty="0">
              <a:solidFill>
                <a:srgbClr val="00B050"/>
              </a:solidFill>
            </a:endParaRPr>
          </a:p>
        </p:txBody>
      </p:sp>
      <p:sp>
        <p:nvSpPr>
          <p:cNvPr id="181" name="Rounded Rectangle 180"/>
          <p:cNvSpPr/>
          <p:nvPr/>
        </p:nvSpPr>
        <p:spPr>
          <a:xfrm>
            <a:off x="3905795" y="3824816"/>
            <a:ext cx="524754" cy="3745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Annotate</a:t>
            </a:r>
          </a:p>
          <a:p>
            <a:pPr algn="ctr"/>
            <a:r>
              <a:rPr lang="en-US" sz="800" b="1" dirty="0" smtClean="0">
                <a:solidFill>
                  <a:srgbClr val="00B050"/>
                </a:solidFill>
              </a:rPr>
              <a:t>Annotate</a:t>
            </a:r>
            <a:endParaRPr lang="en-US" sz="800" b="1" dirty="0">
              <a:solidFill>
                <a:srgbClr val="00B050"/>
              </a:solidFill>
            </a:endParaRPr>
          </a:p>
        </p:txBody>
      </p:sp>
      <p:sp>
        <p:nvSpPr>
          <p:cNvPr id="182" name="Rounded Rectangle 181"/>
          <p:cNvSpPr/>
          <p:nvPr/>
        </p:nvSpPr>
        <p:spPr>
          <a:xfrm>
            <a:off x="4195661" y="4312428"/>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Attest</a:t>
            </a:r>
            <a:endParaRPr lang="en-US" sz="800" dirty="0">
              <a:solidFill>
                <a:schemeClr val="tx1"/>
              </a:solidFill>
            </a:endParaRPr>
          </a:p>
        </p:txBody>
      </p:sp>
      <p:sp>
        <p:nvSpPr>
          <p:cNvPr id="183" name="Rounded Rectangle 182"/>
          <p:cNvSpPr/>
          <p:nvPr/>
        </p:nvSpPr>
        <p:spPr>
          <a:xfrm>
            <a:off x="4639142" y="4520296"/>
            <a:ext cx="27636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Edit</a:t>
            </a:r>
            <a:endParaRPr lang="en-US" sz="800" dirty="0">
              <a:solidFill>
                <a:schemeClr val="tx1"/>
              </a:solidFill>
            </a:endParaRPr>
          </a:p>
        </p:txBody>
      </p:sp>
      <p:sp>
        <p:nvSpPr>
          <p:cNvPr id="184" name="Rounded Rectangle 183"/>
          <p:cNvSpPr/>
          <p:nvPr/>
        </p:nvSpPr>
        <p:spPr>
          <a:xfrm>
            <a:off x="4719951" y="4823042"/>
            <a:ext cx="568769"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Harmonize</a:t>
            </a:r>
            <a:endParaRPr lang="en-US" sz="800" dirty="0">
              <a:solidFill>
                <a:schemeClr val="tx1"/>
              </a:solidFill>
            </a:endParaRPr>
          </a:p>
        </p:txBody>
      </p:sp>
      <p:sp>
        <p:nvSpPr>
          <p:cNvPr id="185" name="Rounded Rectangle 184"/>
          <p:cNvSpPr/>
          <p:nvPr/>
        </p:nvSpPr>
        <p:spPr>
          <a:xfrm>
            <a:off x="5192370" y="5163923"/>
            <a:ext cx="498442"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Integrate</a:t>
            </a:r>
            <a:endParaRPr lang="en-US" sz="800" dirty="0">
              <a:solidFill>
                <a:schemeClr val="tx1"/>
              </a:solidFill>
            </a:endParaRPr>
          </a:p>
        </p:txBody>
      </p:sp>
      <p:sp>
        <p:nvSpPr>
          <p:cNvPr id="186" name="Rounded Rectangle 185"/>
          <p:cNvSpPr/>
          <p:nvPr/>
        </p:nvSpPr>
        <p:spPr>
          <a:xfrm>
            <a:off x="5770143" y="5461359"/>
            <a:ext cx="283336"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Link</a:t>
            </a:r>
            <a:endParaRPr lang="en-US" sz="800" dirty="0">
              <a:solidFill>
                <a:schemeClr val="tx1"/>
              </a:solidFill>
            </a:endParaRPr>
          </a:p>
        </p:txBody>
      </p:sp>
      <p:sp>
        <p:nvSpPr>
          <p:cNvPr id="187" name="Rounded Rectangle 186"/>
          <p:cNvSpPr/>
          <p:nvPr/>
        </p:nvSpPr>
        <p:spPr>
          <a:xfrm>
            <a:off x="5951551" y="5165636"/>
            <a:ext cx="260683"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smtClean="0">
                <a:solidFill>
                  <a:schemeClr val="tx1"/>
                </a:solidFill>
              </a:rPr>
              <a:t>Tag</a:t>
            </a:r>
            <a:endParaRPr lang="en-US" sz="800" dirty="0">
              <a:solidFill>
                <a:schemeClr val="tx1"/>
              </a:solidFill>
            </a:endParaRPr>
          </a:p>
        </p:txBody>
      </p:sp>
      <p:cxnSp>
        <p:nvCxnSpPr>
          <p:cNvPr id="188" name="Straight Arrow Connector 187"/>
          <p:cNvCxnSpPr>
            <a:stCxn id="181" idx="0"/>
            <a:endCxn id="180" idx="2"/>
          </p:cNvCxnSpPr>
          <p:nvPr/>
        </p:nvCxnSpPr>
        <p:spPr>
          <a:xfrm flipV="1">
            <a:off x="4168172" y="3692891"/>
            <a:ext cx="792087" cy="131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82" idx="0"/>
            <a:endCxn id="180" idx="2"/>
          </p:cNvCxnSpPr>
          <p:nvPr/>
        </p:nvCxnSpPr>
        <p:spPr>
          <a:xfrm flipV="1">
            <a:off x="4377645" y="3692891"/>
            <a:ext cx="582614" cy="6195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83" idx="0"/>
            <a:endCxn id="180" idx="2"/>
          </p:cNvCxnSpPr>
          <p:nvPr/>
        </p:nvCxnSpPr>
        <p:spPr>
          <a:xfrm flipV="1">
            <a:off x="4777325" y="3692891"/>
            <a:ext cx="182934" cy="8274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84" idx="0"/>
            <a:endCxn id="180" idx="2"/>
          </p:cNvCxnSpPr>
          <p:nvPr/>
        </p:nvCxnSpPr>
        <p:spPr>
          <a:xfrm flipH="1" flipV="1">
            <a:off x="4960259" y="3692891"/>
            <a:ext cx="44077" cy="1130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stCxn id="185" idx="0"/>
            <a:endCxn id="180" idx="2"/>
          </p:cNvCxnSpPr>
          <p:nvPr/>
        </p:nvCxnSpPr>
        <p:spPr>
          <a:xfrm flipH="1" flipV="1">
            <a:off x="4960259" y="3692891"/>
            <a:ext cx="481332" cy="1471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186" idx="0"/>
            <a:endCxn id="180" idx="2"/>
          </p:cNvCxnSpPr>
          <p:nvPr/>
        </p:nvCxnSpPr>
        <p:spPr>
          <a:xfrm flipH="1" flipV="1">
            <a:off x="4960259" y="3692891"/>
            <a:ext cx="951552" cy="1768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187" idx="0"/>
            <a:endCxn id="180" idx="2"/>
          </p:cNvCxnSpPr>
          <p:nvPr/>
        </p:nvCxnSpPr>
        <p:spPr>
          <a:xfrm flipH="1" flipV="1">
            <a:off x="4960259" y="3692891"/>
            <a:ext cx="1121634" cy="14727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5" name="Rounded Rectangle 194"/>
          <p:cNvSpPr/>
          <p:nvPr/>
        </p:nvSpPr>
        <p:spPr>
          <a:xfrm>
            <a:off x="6031358" y="4798104"/>
            <a:ext cx="363967" cy="238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dirty="0" err="1" smtClean="0">
                <a:solidFill>
                  <a:schemeClr val="tx1"/>
                </a:solidFill>
              </a:rPr>
              <a:t>Untag</a:t>
            </a:r>
            <a:endParaRPr lang="en-US" sz="800" dirty="0">
              <a:solidFill>
                <a:schemeClr val="tx1"/>
              </a:solidFill>
            </a:endParaRPr>
          </a:p>
        </p:txBody>
      </p:sp>
      <p:cxnSp>
        <p:nvCxnSpPr>
          <p:cNvPr id="196" name="Straight Arrow Connector 195"/>
          <p:cNvCxnSpPr>
            <a:stCxn id="195" idx="0"/>
            <a:endCxn id="180" idx="2"/>
          </p:cNvCxnSpPr>
          <p:nvPr/>
        </p:nvCxnSpPr>
        <p:spPr>
          <a:xfrm flipH="1" flipV="1">
            <a:off x="4960259" y="3692891"/>
            <a:ext cx="1253083" cy="11052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80" idx="0"/>
            <a:endCxn id="28" idx="2"/>
          </p:cNvCxnSpPr>
          <p:nvPr/>
        </p:nvCxnSpPr>
        <p:spPr>
          <a:xfrm flipH="1" flipV="1">
            <a:off x="3589339" y="2726272"/>
            <a:ext cx="1370920" cy="592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2" name="Rounded Rectangle 201"/>
          <p:cNvSpPr/>
          <p:nvPr/>
        </p:nvSpPr>
        <p:spPr>
          <a:xfrm>
            <a:off x="6279625" y="4094197"/>
            <a:ext cx="448027"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Convert</a:t>
            </a:r>
            <a:endParaRPr lang="en-US" sz="800" b="1" dirty="0">
              <a:solidFill>
                <a:srgbClr val="C00000"/>
              </a:solidFill>
            </a:endParaRPr>
          </a:p>
        </p:txBody>
      </p:sp>
      <p:sp>
        <p:nvSpPr>
          <p:cNvPr id="203" name="Rounded Rectangle 202"/>
          <p:cNvSpPr/>
          <p:nvPr/>
        </p:nvSpPr>
        <p:spPr>
          <a:xfrm>
            <a:off x="6588048" y="4471552"/>
            <a:ext cx="429540"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Excerpt</a:t>
            </a:r>
            <a:endParaRPr lang="en-US" sz="800" b="1" dirty="0">
              <a:solidFill>
                <a:srgbClr val="C00000"/>
              </a:solidFill>
            </a:endParaRPr>
          </a:p>
        </p:txBody>
      </p:sp>
      <p:sp>
        <p:nvSpPr>
          <p:cNvPr id="204" name="Rounded Rectangle 203"/>
          <p:cNvSpPr/>
          <p:nvPr/>
        </p:nvSpPr>
        <p:spPr>
          <a:xfrm>
            <a:off x="7002419" y="4118042"/>
            <a:ext cx="510494"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Translate</a:t>
            </a:r>
            <a:endParaRPr lang="en-US" sz="800" b="1" dirty="0">
              <a:solidFill>
                <a:srgbClr val="C00000"/>
              </a:solidFill>
            </a:endParaRPr>
          </a:p>
        </p:txBody>
      </p:sp>
      <p:sp>
        <p:nvSpPr>
          <p:cNvPr id="205" name="Rounded Rectangle 204"/>
          <p:cNvSpPr/>
          <p:nvPr/>
        </p:nvSpPr>
        <p:spPr>
          <a:xfrm>
            <a:off x="2639431" y="2820276"/>
            <a:ext cx="621207"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Deduplicate</a:t>
            </a:r>
            <a:endParaRPr lang="en-US" sz="800" b="1" dirty="0">
              <a:solidFill>
                <a:srgbClr val="C00000"/>
              </a:solidFill>
            </a:endParaRPr>
          </a:p>
        </p:txBody>
      </p:sp>
      <p:sp>
        <p:nvSpPr>
          <p:cNvPr id="206" name="Rounded Rectangle 205"/>
          <p:cNvSpPr/>
          <p:nvPr/>
        </p:nvSpPr>
        <p:spPr>
          <a:xfrm>
            <a:off x="9651403" y="4522567"/>
            <a:ext cx="588750"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Anonymize</a:t>
            </a:r>
            <a:endParaRPr lang="en-US" sz="800" b="1" dirty="0">
              <a:solidFill>
                <a:srgbClr val="C00000"/>
              </a:solidFill>
            </a:endParaRPr>
          </a:p>
        </p:txBody>
      </p:sp>
      <p:sp>
        <p:nvSpPr>
          <p:cNvPr id="207" name="Rounded Rectangle 206"/>
          <p:cNvSpPr/>
          <p:nvPr/>
        </p:nvSpPr>
        <p:spPr>
          <a:xfrm>
            <a:off x="10087883" y="4795293"/>
            <a:ext cx="726775"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Pseudonymize</a:t>
            </a:r>
            <a:endParaRPr lang="en-US" sz="800" b="1" dirty="0">
              <a:solidFill>
                <a:srgbClr val="C00000"/>
              </a:solidFill>
            </a:endParaRPr>
          </a:p>
        </p:txBody>
      </p:sp>
      <p:sp>
        <p:nvSpPr>
          <p:cNvPr id="208" name="Rounded Rectangle 207"/>
          <p:cNvSpPr/>
          <p:nvPr/>
        </p:nvSpPr>
        <p:spPr>
          <a:xfrm>
            <a:off x="11638742" y="3074434"/>
            <a:ext cx="408063"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Redact</a:t>
            </a:r>
            <a:endParaRPr lang="en-US" sz="800" b="1" dirty="0">
              <a:solidFill>
                <a:srgbClr val="C00000"/>
              </a:solidFill>
            </a:endParaRPr>
          </a:p>
        </p:txBody>
      </p:sp>
      <p:sp>
        <p:nvSpPr>
          <p:cNvPr id="209" name="Rounded Rectangle 208"/>
          <p:cNvSpPr/>
          <p:nvPr/>
        </p:nvSpPr>
        <p:spPr>
          <a:xfrm>
            <a:off x="3545459" y="1282927"/>
            <a:ext cx="444665"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Execute</a:t>
            </a:r>
            <a:endParaRPr lang="en-US" sz="800" b="1" dirty="0">
              <a:solidFill>
                <a:srgbClr val="C00000"/>
              </a:solidFill>
            </a:endParaRPr>
          </a:p>
        </p:txBody>
      </p:sp>
      <p:sp>
        <p:nvSpPr>
          <p:cNvPr id="210" name="Rounded Rectangle 209"/>
          <p:cNvSpPr/>
          <p:nvPr/>
        </p:nvSpPr>
        <p:spPr>
          <a:xfrm>
            <a:off x="8930199" y="4375314"/>
            <a:ext cx="469874"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Transfer</a:t>
            </a:r>
            <a:endParaRPr lang="en-US" sz="800" b="1" dirty="0">
              <a:solidFill>
                <a:srgbClr val="C00000"/>
              </a:solidFill>
            </a:endParaRPr>
          </a:p>
        </p:txBody>
      </p:sp>
      <p:sp>
        <p:nvSpPr>
          <p:cNvPr id="211" name="Rounded Rectangle 210"/>
          <p:cNvSpPr/>
          <p:nvPr/>
        </p:nvSpPr>
        <p:spPr>
          <a:xfrm>
            <a:off x="10869816" y="4232937"/>
            <a:ext cx="441304" cy="238363"/>
          </a:xfrm>
          <a:prstGeom prst="roundRect">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Identify</a:t>
            </a:r>
            <a:endParaRPr lang="en-US" sz="800" b="1" dirty="0">
              <a:solidFill>
                <a:srgbClr val="C00000"/>
              </a:solidFill>
            </a:endParaRPr>
          </a:p>
        </p:txBody>
      </p:sp>
      <p:sp>
        <p:nvSpPr>
          <p:cNvPr id="212" name="Rounded Rectangle 211"/>
          <p:cNvSpPr/>
          <p:nvPr/>
        </p:nvSpPr>
        <p:spPr>
          <a:xfrm>
            <a:off x="1829237" y="4059654"/>
            <a:ext cx="358735"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Move</a:t>
            </a:r>
            <a:endParaRPr lang="en-US" sz="800" b="1" dirty="0">
              <a:solidFill>
                <a:srgbClr val="C00000"/>
              </a:solidFill>
            </a:endParaRPr>
          </a:p>
        </p:txBody>
      </p:sp>
      <p:sp>
        <p:nvSpPr>
          <p:cNvPr id="213" name="Rounded Rectangle 212"/>
          <p:cNvSpPr/>
          <p:nvPr/>
        </p:nvSpPr>
        <p:spPr>
          <a:xfrm>
            <a:off x="6982578" y="2124879"/>
            <a:ext cx="327929"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Read</a:t>
            </a:r>
            <a:endParaRPr lang="en-US" sz="800" b="1" dirty="0">
              <a:solidFill>
                <a:srgbClr val="C00000"/>
              </a:solidFill>
            </a:endParaRPr>
          </a:p>
        </p:txBody>
      </p:sp>
      <p:sp>
        <p:nvSpPr>
          <p:cNvPr id="215" name="Rounded Rectangle 214"/>
          <p:cNvSpPr/>
          <p:nvPr/>
        </p:nvSpPr>
        <p:spPr>
          <a:xfrm>
            <a:off x="2024157" y="4536380"/>
            <a:ext cx="572099"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Reproduce</a:t>
            </a:r>
            <a:endParaRPr lang="en-US" sz="800" b="1" dirty="0">
              <a:solidFill>
                <a:srgbClr val="C00000"/>
              </a:solidFill>
            </a:endParaRPr>
          </a:p>
        </p:txBody>
      </p:sp>
      <p:sp>
        <p:nvSpPr>
          <p:cNvPr id="216" name="Rounded Rectangle 215"/>
          <p:cNvSpPr/>
          <p:nvPr/>
        </p:nvSpPr>
        <p:spPr>
          <a:xfrm>
            <a:off x="1893570" y="4893924"/>
            <a:ext cx="324506"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Copy</a:t>
            </a:r>
            <a:endParaRPr lang="en-US" sz="800" b="1" dirty="0">
              <a:solidFill>
                <a:srgbClr val="C00000"/>
              </a:solidFill>
            </a:endParaRPr>
          </a:p>
        </p:txBody>
      </p:sp>
      <p:sp>
        <p:nvSpPr>
          <p:cNvPr id="217" name="Rounded Rectangle 216"/>
          <p:cNvSpPr/>
          <p:nvPr/>
        </p:nvSpPr>
        <p:spPr>
          <a:xfrm>
            <a:off x="2092916" y="5345250"/>
            <a:ext cx="319371" cy="238363"/>
          </a:xfrm>
          <a:prstGeom prst="roundRect">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Print</a:t>
            </a:r>
            <a:endParaRPr lang="en-US" sz="800" b="1" dirty="0">
              <a:solidFill>
                <a:srgbClr val="C00000"/>
              </a:solidFill>
            </a:endParaRPr>
          </a:p>
        </p:txBody>
      </p:sp>
      <p:sp>
        <p:nvSpPr>
          <p:cNvPr id="218" name="Rounded Rectangle 217"/>
          <p:cNvSpPr/>
          <p:nvPr/>
        </p:nvSpPr>
        <p:spPr>
          <a:xfrm>
            <a:off x="7742605" y="1271055"/>
            <a:ext cx="289450" cy="238363"/>
          </a:xfrm>
          <a:prstGeom prst="roundRect">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Sign</a:t>
            </a:r>
            <a:endParaRPr lang="en-US" sz="800" b="1" dirty="0">
              <a:solidFill>
                <a:srgbClr val="C00000"/>
              </a:solidFill>
            </a:endParaRPr>
          </a:p>
        </p:txBody>
      </p:sp>
      <p:sp>
        <p:nvSpPr>
          <p:cNvPr id="219" name="Rounded Rectangle 218"/>
          <p:cNvSpPr/>
          <p:nvPr/>
        </p:nvSpPr>
        <p:spPr>
          <a:xfrm>
            <a:off x="3997531" y="3446854"/>
            <a:ext cx="444665" cy="238363"/>
          </a:xfrm>
          <a:prstGeom prst="roundRect">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Append</a:t>
            </a:r>
            <a:endParaRPr lang="en-US" sz="800" b="1" dirty="0">
              <a:solidFill>
                <a:srgbClr val="C00000"/>
              </a:solidFill>
            </a:endParaRPr>
          </a:p>
        </p:txBody>
      </p:sp>
      <p:sp>
        <p:nvSpPr>
          <p:cNvPr id="220" name="Rounded Rectangle 219"/>
          <p:cNvSpPr/>
          <p:nvPr/>
        </p:nvSpPr>
        <p:spPr>
          <a:xfrm>
            <a:off x="3044418" y="3338625"/>
            <a:ext cx="789457" cy="2383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err="1" smtClean="0">
                <a:solidFill>
                  <a:srgbClr val="C00000"/>
                </a:solidFill>
              </a:rPr>
              <a:t>ModifyStatus</a:t>
            </a:r>
            <a:r>
              <a:rPr lang="en-US" sz="800" b="1" dirty="0" smtClean="0">
                <a:solidFill>
                  <a:srgbClr val="C00000"/>
                </a:solidFill>
              </a:rPr>
              <a:t> …</a:t>
            </a:r>
            <a:endParaRPr lang="en-US" sz="800" b="1" dirty="0">
              <a:solidFill>
                <a:srgbClr val="C00000"/>
              </a:solidFill>
            </a:endParaRPr>
          </a:p>
        </p:txBody>
      </p:sp>
      <p:cxnSp>
        <p:nvCxnSpPr>
          <p:cNvPr id="243" name="Straight Arrow Connector 242"/>
          <p:cNvCxnSpPr>
            <a:stCxn id="203" idx="0"/>
            <a:endCxn id="29" idx="2"/>
          </p:cNvCxnSpPr>
          <p:nvPr/>
        </p:nvCxnSpPr>
        <p:spPr>
          <a:xfrm flipH="1" flipV="1">
            <a:off x="6707491" y="3079273"/>
            <a:ext cx="95327" cy="139227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02" idx="0"/>
            <a:endCxn id="29" idx="2"/>
          </p:cNvCxnSpPr>
          <p:nvPr/>
        </p:nvCxnSpPr>
        <p:spPr>
          <a:xfrm flipV="1">
            <a:off x="6503639" y="3079273"/>
            <a:ext cx="203852" cy="101492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9" name="Straight Arrow Connector 248"/>
          <p:cNvCxnSpPr>
            <a:stCxn id="204" idx="0"/>
            <a:endCxn id="29" idx="2"/>
          </p:cNvCxnSpPr>
          <p:nvPr/>
        </p:nvCxnSpPr>
        <p:spPr>
          <a:xfrm flipH="1" flipV="1">
            <a:off x="6707491" y="3079273"/>
            <a:ext cx="550175" cy="103876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p:cNvCxnSpPr>
            <a:stCxn id="206" idx="0"/>
            <a:endCxn id="104" idx="2"/>
          </p:cNvCxnSpPr>
          <p:nvPr/>
        </p:nvCxnSpPr>
        <p:spPr>
          <a:xfrm flipV="1">
            <a:off x="9945778" y="3943308"/>
            <a:ext cx="116041" cy="57925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a:stCxn id="205" idx="0"/>
            <a:endCxn id="28" idx="2"/>
          </p:cNvCxnSpPr>
          <p:nvPr/>
        </p:nvCxnSpPr>
        <p:spPr>
          <a:xfrm flipV="1">
            <a:off x="2950035" y="2726272"/>
            <a:ext cx="639304" cy="9400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Straight Arrow Connector 258"/>
          <p:cNvCxnSpPr>
            <a:stCxn id="219" idx="3"/>
            <a:endCxn id="180" idx="1"/>
          </p:cNvCxnSpPr>
          <p:nvPr/>
        </p:nvCxnSpPr>
        <p:spPr>
          <a:xfrm flipV="1">
            <a:off x="4442196" y="3505606"/>
            <a:ext cx="297109" cy="6043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3" name="Straight Arrow Connector 262"/>
          <p:cNvCxnSpPr>
            <a:stCxn id="207" idx="0"/>
            <a:endCxn id="104" idx="2"/>
          </p:cNvCxnSpPr>
          <p:nvPr/>
        </p:nvCxnSpPr>
        <p:spPr>
          <a:xfrm flipH="1" flipV="1">
            <a:off x="10061819" y="3943308"/>
            <a:ext cx="389452" cy="85198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1" name="Straight Arrow Connector 270"/>
          <p:cNvCxnSpPr>
            <a:stCxn id="209" idx="0"/>
            <a:endCxn id="4" idx="1"/>
          </p:cNvCxnSpPr>
          <p:nvPr/>
        </p:nvCxnSpPr>
        <p:spPr>
          <a:xfrm flipV="1">
            <a:off x="3767792" y="943633"/>
            <a:ext cx="1941987" cy="33929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1" name="Straight Arrow Connector 280"/>
          <p:cNvCxnSpPr>
            <a:stCxn id="208" idx="0"/>
            <a:endCxn id="16" idx="2"/>
          </p:cNvCxnSpPr>
          <p:nvPr/>
        </p:nvCxnSpPr>
        <p:spPr>
          <a:xfrm flipH="1" flipV="1">
            <a:off x="10847700" y="2716752"/>
            <a:ext cx="995074" cy="35768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131" idx="0"/>
            <a:endCxn id="28" idx="2"/>
          </p:cNvCxnSpPr>
          <p:nvPr/>
        </p:nvCxnSpPr>
        <p:spPr>
          <a:xfrm flipH="1" flipV="1">
            <a:off x="3589339" y="2726272"/>
            <a:ext cx="383471" cy="32601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220" idx="0"/>
            <a:endCxn id="28" idx="2"/>
          </p:cNvCxnSpPr>
          <p:nvPr/>
        </p:nvCxnSpPr>
        <p:spPr>
          <a:xfrm flipV="1">
            <a:off x="3439147" y="2726272"/>
            <a:ext cx="150192" cy="61235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218" idx="0"/>
            <a:endCxn id="4" idx="3"/>
          </p:cNvCxnSpPr>
          <p:nvPr/>
        </p:nvCxnSpPr>
        <p:spPr>
          <a:xfrm flipH="1" flipV="1">
            <a:off x="6472063" y="943633"/>
            <a:ext cx="1415267" cy="32742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217" idx="0"/>
            <a:endCxn id="216" idx="2"/>
          </p:cNvCxnSpPr>
          <p:nvPr/>
        </p:nvCxnSpPr>
        <p:spPr>
          <a:xfrm flipH="1" flipV="1">
            <a:off x="2055823" y="5132287"/>
            <a:ext cx="196779" cy="21296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0" name="Rounded Rectangle 129"/>
          <p:cNvSpPr/>
          <p:nvPr/>
        </p:nvSpPr>
        <p:spPr>
          <a:xfrm>
            <a:off x="835033" y="2820276"/>
            <a:ext cx="394495" cy="238363"/>
          </a:xfrm>
          <a:prstGeom prst="roundRect">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Create</a:t>
            </a:r>
            <a:endParaRPr lang="en-US" sz="800" b="1" dirty="0">
              <a:solidFill>
                <a:srgbClr val="C00000"/>
              </a:solidFill>
            </a:endParaRPr>
          </a:p>
        </p:txBody>
      </p:sp>
      <p:sp>
        <p:nvSpPr>
          <p:cNvPr id="2" name="TextBox 1"/>
          <p:cNvSpPr txBox="1"/>
          <p:nvPr/>
        </p:nvSpPr>
        <p:spPr>
          <a:xfrm>
            <a:off x="4587003" y="5931898"/>
            <a:ext cx="7600024" cy="923330"/>
          </a:xfrm>
          <a:prstGeom prst="rect">
            <a:avLst/>
          </a:prstGeom>
          <a:solidFill>
            <a:srgbClr val="FFFF00"/>
          </a:solidFill>
        </p:spPr>
        <p:txBody>
          <a:bodyPr wrap="square" rtlCol="0">
            <a:spAutoFit/>
          </a:bodyPr>
          <a:lstStyle/>
          <a:p>
            <a:r>
              <a:rPr lang="en-US" dirty="0" smtClean="0"/>
              <a:t>Highlighted security data operations are deprecated actions in EHR Glossary.</a:t>
            </a:r>
          </a:p>
          <a:p>
            <a:r>
              <a:rPr lang="en-US" dirty="0" smtClean="0"/>
              <a:t>Several others under </a:t>
            </a:r>
            <a:r>
              <a:rPr lang="en-US" i="1" dirty="0" err="1" smtClean="0"/>
              <a:t>ModifyStatus</a:t>
            </a:r>
            <a:r>
              <a:rPr lang="en-US" dirty="0" smtClean="0"/>
              <a:t> (not shown) are likewise deprecated.</a:t>
            </a:r>
          </a:p>
          <a:p>
            <a:r>
              <a:rPr lang="en-US" i="1" dirty="0" smtClean="0"/>
              <a:t>Access</a:t>
            </a:r>
            <a:r>
              <a:rPr lang="en-US" dirty="0" smtClean="0"/>
              <a:t> and </a:t>
            </a:r>
            <a:r>
              <a:rPr lang="en-US" i="1" dirty="0" smtClean="0"/>
              <a:t>Disclose</a:t>
            </a:r>
            <a:r>
              <a:rPr lang="en-US" dirty="0" smtClean="0"/>
              <a:t> (Security Privacy Operations) are also deprecated.</a:t>
            </a:r>
            <a:endParaRPr lang="en-US" dirty="0"/>
          </a:p>
        </p:txBody>
      </p:sp>
      <p:sp>
        <p:nvSpPr>
          <p:cNvPr id="131" name="Rounded Rectangle 130"/>
          <p:cNvSpPr/>
          <p:nvPr/>
        </p:nvSpPr>
        <p:spPr>
          <a:xfrm>
            <a:off x="3748796" y="3052290"/>
            <a:ext cx="448027" cy="238363"/>
          </a:xfrm>
          <a:prstGeom prst="roundRect">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45720" rIns="45720" rtlCol="0" anchor="ctr">
            <a:spAutoFit/>
          </a:bodyPr>
          <a:lstStyle/>
          <a:p>
            <a:pPr algn="ctr"/>
            <a:r>
              <a:rPr lang="en-US" sz="800" b="1" dirty="0" smtClean="0">
                <a:solidFill>
                  <a:srgbClr val="C00000"/>
                </a:solidFill>
              </a:rPr>
              <a:t>Replace</a:t>
            </a:r>
            <a:endParaRPr lang="en-US" sz="800" b="1" dirty="0">
              <a:solidFill>
                <a:srgbClr val="C00000"/>
              </a:solidFill>
            </a:endParaRPr>
          </a:p>
        </p:txBody>
      </p:sp>
    </p:spTree>
    <p:extLst>
      <p:ext uri="{BB962C8B-B14F-4D97-AF65-F5344CB8AC3E}">
        <p14:creationId xmlns:p14="http://schemas.microsoft.com/office/powerpoint/2010/main" val="410353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EHR / Security Definitions</a:t>
            </a:r>
            <a:endParaRPr lang="en-US" dirty="0"/>
          </a:p>
        </p:txBody>
      </p:sp>
      <p:sp>
        <p:nvSpPr>
          <p:cNvPr id="3" name="Content Placeholder 2"/>
          <p:cNvSpPr>
            <a:spLocks noGrp="1"/>
          </p:cNvSpPr>
          <p:nvPr>
            <p:ph idx="1"/>
          </p:nvPr>
        </p:nvSpPr>
        <p:spPr/>
        <p:txBody>
          <a:bodyPr/>
          <a:lstStyle/>
          <a:p>
            <a:r>
              <a:rPr lang="en-US" dirty="0" smtClean="0"/>
              <a:t>Good news:  those with the same name have reasonably compatible definitions</a:t>
            </a:r>
          </a:p>
          <a:p>
            <a:r>
              <a:rPr lang="en-US" dirty="0" smtClean="0"/>
              <a:t>So we might start with 14 </a:t>
            </a:r>
            <a:r>
              <a:rPr lang="en-US" dirty="0"/>
              <a:t>cases </a:t>
            </a:r>
            <a:r>
              <a:rPr lang="en-US" dirty="0" smtClean="0"/>
              <a:t>involving active EHR actions (additional cases involve deprecated EHR actions) …</a:t>
            </a:r>
            <a:endParaRPr lang="en-US" dirty="0"/>
          </a:p>
          <a:p>
            <a:endParaRPr lang="en-US" dirty="0" smtClean="0"/>
          </a:p>
        </p:txBody>
      </p:sp>
    </p:spTree>
    <p:extLst>
      <p:ext uri="{BB962C8B-B14F-4D97-AF65-F5344CB8AC3E}">
        <p14:creationId xmlns:p14="http://schemas.microsoft.com/office/powerpoint/2010/main" val="214326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Consensus</a:t>
            </a:r>
            <a:endParaRPr lang="en-US" dirty="0"/>
          </a:p>
        </p:txBody>
      </p:sp>
      <p:sp>
        <p:nvSpPr>
          <p:cNvPr id="3" name="Content Placeholder 2"/>
          <p:cNvSpPr>
            <a:spLocks noGrp="1"/>
          </p:cNvSpPr>
          <p:nvPr>
            <p:ph idx="1"/>
          </p:nvPr>
        </p:nvSpPr>
        <p:spPr/>
        <p:txBody>
          <a:bodyPr>
            <a:normAutofit/>
          </a:bodyPr>
          <a:lstStyle/>
          <a:p>
            <a:r>
              <a:rPr lang="en-US" dirty="0" smtClean="0"/>
              <a:t>Agree on</a:t>
            </a:r>
          </a:p>
          <a:p>
            <a:pPr lvl="1"/>
            <a:r>
              <a:rPr lang="en-US" dirty="0"/>
              <a:t>I</a:t>
            </a:r>
            <a:r>
              <a:rPr lang="en-US" dirty="0" smtClean="0"/>
              <a:t>nclusion </a:t>
            </a:r>
            <a:r>
              <a:rPr lang="en-US" dirty="0"/>
              <a:t>criteria</a:t>
            </a:r>
          </a:p>
          <a:p>
            <a:pPr lvl="1"/>
            <a:r>
              <a:rPr lang="en-US" dirty="0" smtClean="0"/>
              <a:t>Text definitions</a:t>
            </a:r>
          </a:p>
          <a:p>
            <a:pPr lvl="1"/>
            <a:r>
              <a:rPr lang="en-US" dirty="0" smtClean="0"/>
              <a:t>Structured description (consistent with text definitions)</a:t>
            </a:r>
          </a:p>
          <a:p>
            <a:pPr lvl="2"/>
            <a:r>
              <a:rPr lang="en-US" dirty="0" smtClean="0"/>
              <a:t>Hierarchy</a:t>
            </a:r>
          </a:p>
          <a:p>
            <a:pPr lvl="2"/>
            <a:r>
              <a:rPr lang="en-US" dirty="0" smtClean="0"/>
              <a:t>Further logical description (eventually)</a:t>
            </a:r>
          </a:p>
          <a:p>
            <a:r>
              <a:rPr lang="en-US" dirty="0" smtClean="0"/>
              <a:t>Consider internal consistency vs. consistency with disparate sources</a:t>
            </a:r>
          </a:p>
          <a:p>
            <a:r>
              <a:rPr lang="en-US" dirty="0" smtClean="0">
                <a:sym typeface="Wingdings" panose="05000000000000000000" pitchFamily="2" charset="2"/>
              </a:rPr>
              <a:t> Defined work process</a:t>
            </a:r>
            <a:endParaRPr lang="en-US" dirty="0"/>
          </a:p>
        </p:txBody>
      </p:sp>
    </p:spTree>
    <p:extLst>
      <p:ext uri="{BB962C8B-B14F-4D97-AF65-F5344CB8AC3E}">
        <p14:creationId xmlns:p14="http://schemas.microsoft.com/office/powerpoint/2010/main" val="2618393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p:txBody>
          <a:bodyPr/>
          <a:lstStyle/>
          <a:p>
            <a:r>
              <a:rPr lang="en-US" sz="2200" dirty="0"/>
              <a:t>To UPDATE data by attaching comments or notes to the data without editing the data. For example, an Attending physician may ANNOTATE the information entered by the Resident physician before signing the report.</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Add commentary, explanatory notes, critical notes or similar content to an object.</a:t>
            </a:r>
          </a:p>
        </p:txBody>
      </p:sp>
    </p:spTree>
    <p:extLst>
      <p:ext uri="{BB962C8B-B14F-4D97-AF65-F5344CB8AC3E}">
        <p14:creationId xmlns:p14="http://schemas.microsoft.com/office/powerpoint/2010/main" val="2345983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a:xfrm>
            <a:off x="839788" y="2505074"/>
            <a:ext cx="5157787" cy="4352925"/>
          </a:xfrm>
        </p:spPr>
        <p:txBody>
          <a:bodyPr>
            <a:normAutofit fontScale="77500" lnSpcReduction="20000"/>
          </a:bodyPr>
          <a:lstStyle/>
          <a:p>
            <a:r>
              <a:rPr lang="en-US" dirty="0"/>
              <a:t>To STORE data by moving the data to long-term storage media and deleting or purging data on the original online storage, according to scope of practice, organizational policy, and/or jurisdictional law. For example, the system at the Oak Street Hospital automatically ARCHIVES patient-related data that is older than eight years by encrypting and compressing it, moving it to long-term storage, purging it, identifying the data by month and year, and creating a pointer to the archived data. Another example is that a system may automatically ARCHIVE outpatient clinic schedules that are being replaced.</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Move (the content of) an object to long term storage.</a:t>
            </a:r>
          </a:p>
        </p:txBody>
      </p:sp>
    </p:spTree>
    <p:extLst>
      <p:ext uri="{BB962C8B-B14F-4D97-AF65-F5344CB8AC3E}">
        <p14:creationId xmlns:p14="http://schemas.microsoft.com/office/powerpoint/2010/main" val="1423646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EHR Data Management Action Verbs</a:t>
            </a:r>
            <a:endParaRPr lang="en-US" dirty="0"/>
          </a:p>
        </p:txBody>
      </p:sp>
      <p:pic>
        <p:nvPicPr>
          <p:cNvPr id="3" name="Picture 2"/>
          <p:cNvPicPr>
            <a:picLocks noChangeAspect="1"/>
          </p:cNvPicPr>
          <p:nvPr/>
        </p:nvPicPr>
        <p:blipFill rotWithShape="1">
          <a:blip r:embed="rId2"/>
          <a:srcRect l="23354" t="50917" r="18056" b="14321"/>
          <a:stretch/>
        </p:blipFill>
        <p:spPr>
          <a:xfrm>
            <a:off x="609600" y="2406307"/>
            <a:ext cx="10972800" cy="4268870"/>
          </a:xfrm>
          <a:prstGeom prst="rect">
            <a:avLst/>
          </a:prstGeom>
        </p:spPr>
      </p:pic>
    </p:spTree>
    <p:extLst>
      <p:ext uri="{BB962C8B-B14F-4D97-AF65-F5344CB8AC3E}">
        <p14:creationId xmlns:p14="http://schemas.microsoft.com/office/powerpoint/2010/main" val="2686191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p:txBody>
          <a:bodyPr>
            <a:normAutofit/>
          </a:bodyPr>
          <a:lstStyle/>
          <a:p>
            <a:r>
              <a:rPr lang="en-US" sz="2200" dirty="0"/>
              <a:t>To STORE data by placing a copy of the data onto an electronically-accessible device for preservation in case the original is lost, corrupted, or destroyed. For example, a system may BACK UP the incremental changes made to a patient’s record by storing it locally on a daily basis. Another example is that an administrator may BACK UP a complete copy of certain data by storing it at an offsite facility.</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Produce another object with the same content as the original for potential recovery (i.e., create a spare copy).</a:t>
            </a:r>
          </a:p>
        </p:txBody>
      </p:sp>
    </p:spTree>
    <p:extLst>
      <p:ext uri="{BB962C8B-B14F-4D97-AF65-F5344CB8AC3E}">
        <p14:creationId xmlns:p14="http://schemas.microsoft.com/office/powerpoint/2010/main" val="837887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Decrypt</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p:txBody>
          <a:bodyPr/>
          <a:lstStyle/>
          <a:p>
            <a:r>
              <a:rPr lang="en-US" sz="2200" dirty="0"/>
              <a:t>To STORE data by converting encrypted data back into its original form, so it can be understood. For example, the system may DECRYPT clinical data received from an authenticated external laboratory system.</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Render information readable by algorithmically transforming ciphertext into plaintext. [Derived from ENCRYPT concept in HL7 ActCode code system, OID: 2.16.840.1.113883.5.4]</a:t>
            </a:r>
          </a:p>
        </p:txBody>
      </p:sp>
    </p:spTree>
    <p:extLst>
      <p:ext uri="{BB962C8B-B14F-4D97-AF65-F5344CB8AC3E}">
        <p14:creationId xmlns:p14="http://schemas.microsoft.com/office/powerpoint/2010/main" val="809426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Deidentify</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a:xfrm>
            <a:off x="839788" y="2505074"/>
            <a:ext cx="5157787" cy="4352925"/>
          </a:xfrm>
        </p:spPr>
        <p:txBody>
          <a:bodyPr>
            <a:normAutofit/>
          </a:bodyPr>
          <a:lstStyle/>
          <a:p>
            <a:r>
              <a:rPr lang="en-US" sz="2200" dirty="0"/>
              <a:t>To MANAGE-DATA-VISIBILITY by removing identifiers from data in such a way that the risk of identifying an individual is very small under the circumstances, as specified by scope of practice, organizational policy, and/or jurisdictional law. For example, a system may DE-IDENTIFY data for a researcher who wants to perform an analysis of drug effectiveness on diabetic patients. Another example is where a hospital may DE-IDENTIFY data for a set of patients to transmit to a university professor looking for illustrative cases for educational work.</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Strip information of data that would allow the identification of the source of the information or the information subject.  [From DEID concept in HL7 ActCode code system, OID: 2.16.840.1.113883.5.4]</a:t>
            </a:r>
          </a:p>
        </p:txBody>
      </p:sp>
    </p:spTree>
    <p:extLst>
      <p:ext uri="{BB962C8B-B14F-4D97-AF65-F5344CB8AC3E}">
        <p14:creationId xmlns:p14="http://schemas.microsoft.com/office/powerpoint/2010/main" val="2654195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Delete</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a:xfrm>
            <a:off x="839788" y="2505074"/>
            <a:ext cx="5157787" cy="4352925"/>
          </a:xfrm>
        </p:spPr>
        <p:txBody>
          <a:bodyPr>
            <a:noAutofit/>
          </a:bodyPr>
          <a:lstStyle/>
          <a:p>
            <a:r>
              <a:rPr lang="en-US" sz="2000" dirty="0"/>
              <a:t>To REMOVE data by making it inaccessible to the application. For example, a user may DELETE an existing patient-appointment at the request of the patient. Note: In the case where the data becomes invalid but needs to remain in the system, the word “TAG” is preferred over the word “DELETE” or the word “Nullify”. This type of action is considered a data “Tagging” process and not a data deletion process. For example, a health information management professional may desire to TAG a certain clinical term as obsolete, but the term needs to remain in the system for backward compatibility purposes.</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000" dirty="0"/>
              <a:t>Fundamental operation in an Information System (IS) that results only in the removal of information about an object from memory or storage.</a:t>
            </a:r>
          </a:p>
        </p:txBody>
      </p:sp>
    </p:spTree>
    <p:extLst>
      <p:ext uri="{BB962C8B-B14F-4D97-AF65-F5344CB8AC3E}">
        <p14:creationId xmlns:p14="http://schemas.microsoft.com/office/powerpoint/2010/main" val="2230890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Encrypt</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p:txBody>
          <a:bodyPr/>
          <a:lstStyle/>
          <a:p>
            <a:r>
              <a:rPr lang="en-US" sz="2200" dirty="0"/>
              <a:t>To STORE data by transforming the data into a form that is difficult to understand by unauthorized people or systems. For example, the system may ENCRYPT sensitive information such as the patient’s financial information.</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Render information unreadable by algorithmically transforming plaintext into ciphertext. [From ENCRYPT concept in HL7 ActCode code system, OID: 2.16.840.1.113883.5.4]</a:t>
            </a:r>
          </a:p>
        </p:txBody>
      </p:sp>
    </p:spTree>
    <p:extLst>
      <p:ext uri="{BB962C8B-B14F-4D97-AF65-F5344CB8AC3E}">
        <p14:creationId xmlns:p14="http://schemas.microsoft.com/office/powerpoint/2010/main" val="1571718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p:txBody>
          <a:bodyPr/>
          <a:lstStyle/>
          <a:p>
            <a:r>
              <a:rPr lang="en-US" sz="2200" dirty="0" smtClean="0"/>
              <a:t>Use </a:t>
            </a:r>
            <a:r>
              <a:rPr lang="en-US" sz="2200" dirty="0"/>
              <a:t>RENDER instead</a:t>
            </a:r>
            <a:r>
              <a:rPr lang="en-US" sz="2200" dirty="0" smtClean="0"/>
              <a:t>.</a:t>
            </a:r>
            <a:endParaRPr lang="en-US" sz="2200" dirty="0"/>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Reproduce an object (or a portion thereof) so that the data leaves the control of the security subsystem.</a:t>
            </a:r>
          </a:p>
        </p:txBody>
      </p:sp>
    </p:spTree>
    <p:extLst>
      <p:ext uri="{BB962C8B-B14F-4D97-AF65-F5344CB8AC3E}">
        <p14:creationId xmlns:p14="http://schemas.microsoft.com/office/powerpoint/2010/main" val="398910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t>
            </a:r>
            <a:endParaRPr lang="en-US" dirty="0"/>
          </a:p>
        </p:txBody>
      </p:sp>
      <p:sp>
        <p:nvSpPr>
          <p:cNvPr id="3" name="Text Placeholder 2"/>
          <p:cNvSpPr>
            <a:spLocks noGrp="1"/>
          </p:cNvSpPr>
          <p:nvPr>
            <p:ph type="body" idx="1"/>
          </p:nvPr>
        </p:nvSpPr>
        <p:spPr/>
        <p:txBody>
          <a:bodyPr/>
          <a:lstStyle/>
          <a:p>
            <a:r>
              <a:rPr lang="en-US" u="sng" dirty="0" smtClean="0"/>
              <a:t>EHR</a:t>
            </a:r>
            <a:endParaRPr lang="en-US" u="sng" dirty="0"/>
          </a:p>
        </p:txBody>
      </p:sp>
      <p:sp>
        <p:nvSpPr>
          <p:cNvPr id="4" name="Content Placeholder 3"/>
          <p:cNvSpPr>
            <a:spLocks noGrp="1"/>
          </p:cNvSpPr>
          <p:nvPr>
            <p:ph sz="half" idx="2"/>
          </p:nvPr>
        </p:nvSpPr>
        <p:spPr/>
        <p:txBody>
          <a:bodyPr>
            <a:normAutofit/>
          </a:bodyPr>
          <a:lstStyle/>
          <a:p>
            <a:r>
              <a:rPr lang="en-US" sz="2200" dirty="0"/>
              <a:t>To CAPTURE data into a local system by proactively accessing data from an external source and then downloading and integrating the data into the local system. For example, the system may IMPORT the latest drug trial data every Friday evening. Another example is that the user may IMPORT various sets of best practices related to juvenile diabetes.</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Reproduce data so that an object (or a portion thereof) enters the control of the security subsystem.</a:t>
            </a:r>
          </a:p>
        </p:txBody>
      </p:sp>
    </p:spTree>
    <p:extLst>
      <p:ext uri="{BB962C8B-B14F-4D97-AF65-F5344CB8AC3E}">
        <p14:creationId xmlns:p14="http://schemas.microsoft.com/office/powerpoint/2010/main" val="872390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a:t>
            </a:r>
            <a:endParaRPr lang="en-US" dirty="0"/>
          </a:p>
        </p:txBody>
      </p:sp>
      <p:sp>
        <p:nvSpPr>
          <p:cNvPr id="3" name="Text Placeholder 2"/>
          <p:cNvSpPr>
            <a:spLocks noGrp="1"/>
          </p:cNvSpPr>
          <p:nvPr>
            <p:ph type="body" idx="1"/>
          </p:nvPr>
        </p:nvSpPr>
        <p:spPr/>
        <p:txBody>
          <a:bodyPr/>
          <a:lstStyle/>
          <a:p>
            <a:r>
              <a:rPr lang="en-US" u="sng" dirty="0"/>
              <a:t>EHR</a:t>
            </a:r>
          </a:p>
        </p:txBody>
      </p:sp>
      <p:sp>
        <p:nvSpPr>
          <p:cNvPr id="4" name="Content Placeholder 3"/>
          <p:cNvSpPr>
            <a:spLocks noGrp="1"/>
          </p:cNvSpPr>
          <p:nvPr>
            <p:ph sz="half" idx="2"/>
          </p:nvPr>
        </p:nvSpPr>
        <p:spPr>
          <a:xfrm>
            <a:off x="839788" y="2505074"/>
            <a:ext cx="5157787" cy="4352926"/>
          </a:xfrm>
        </p:spPr>
        <p:txBody>
          <a:bodyPr>
            <a:normAutofit/>
          </a:bodyPr>
          <a:lstStyle/>
          <a:p>
            <a:r>
              <a:rPr lang="en-US" sz="2200" dirty="0"/>
              <a:t>To MANAGE-DATA-VISIBILITY by obscuring (masking) specific data elements in order that this information is not available except to authorized users; viewers of the patient record can see that the data exists but cannot see actual contents. For example, the administrator may MASK the pregnancy status of all patients who are below the age of eighteen except for the obstetric unit staff. Note: the verb “unmask” is an acceptable verb to reverse the action of masking.</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Render information unreadable and unusable by algorithmically transforming plaintext into ciphertext. User may be provided a key to decrypt per license or "shared secret". [From MASK concept in HL7 ActCode code system, OID: 2.16.840.1.113883.5.4]</a:t>
            </a:r>
          </a:p>
        </p:txBody>
      </p:sp>
    </p:spTree>
    <p:extLst>
      <p:ext uri="{BB962C8B-B14F-4D97-AF65-F5344CB8AC3E}">
        <p14:creationId xmlns:p14="http://schemas.microsoft.com/office/powerpoint/2010/main" val="403704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Purge</a:t>
            </a:r>
            <a:endParaRPr lang="en-US" dirty="0"/>
          </a:p>
        </p:txBody>
      </p:sp>
      <p:sp>
        <p:nvSpPr>
          <p:cNvPr id="3" name="Text Placeholder 2"/>
          <p:cNvSpPr>
            <a:spLocks noGrp="1"/>
          </p:cNvSpPr>
          <p:nvPr>
            <p:ph type="body" idx="1"/>
          </p:nvPr>
        </p:nvSpPr>
        <p:spPr/>
        <p:txBody>
          <a:bodyPr/>
          <a:lstStyle/>
          <a:p>
            <a:r>
              <a:rPr lang="en-US" u="sng" dirty="0"/>
              <a:t>EHR</a:t>
            </a:r>
          </a:p>
        </p:txBody>
      </p:sp>
      <p:sp>
        <p:nvSpPr>
          <p:cNvPr id="4" name="Content Placeholder 3"/>
          <p:cNvSpPr>
            <a:spLocks noGrp="1"/>
          </p:cNvSpPr>
          <p:nvPr>
            <p:ph sz="half" idx="2"/>
          </p:nvPr>
        </p:nvSpPr>
        <p:spPr/>
        <p:txBody>
          <a:bodyPr>
            <a:normAutofit/>
          </a:bodyPr>
          <a:lstStyle/>
          <a:p>
            <a:r>
              <a:rPr lang="en-US" sz="2200" dirty="0"/>
              <a:t>To REMOVE data by making it unrecoverable at the storage and/or media-level. For example, the system may PURGE the patient record for John Smith according to a rule that targets all records that are older than seven years. (Note: Destroy and Purge are synonyms; PURGE is the preferred term.)</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Operation that results in the permanent, unrecoverable removal of information about an object from memory or storage (e.g., by multiple overwrites with a series of random bits).</a:t>
            </a:r>
          </a:p>
        </p:txBody>
      </p:sp>
    </p:spTree>
    <p:extLst>
      <p:ext uri="{BB962C8B-B14F-4D97-AF65-F5344CB8AC3E}">
        <p14:creationId xmlns:p14="http://schemas.microsoft.com/office/powerpoint/2010/main" val="1176748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Reidentify</a:t>
            </a:r>
            <a:endParaRPr lang="en-US" dirty="0"/>
          </a:p>
        </p:txBody>
      </p:sp>
      <p:sp>
        <p:nvSpPr>
          <p:cNvPr id="3" name="Text Placeholder 2"/>
          <p:cNvSpPr>
            <a:spLocks noGrp="1"/>
          </p:cNvSpPr>
          <p:nvPr>
            <p:ph type="body" idx="1"/>
          </p:nvPr>
        </p:nvSpPr>
        <p:spPr/>
        <p:txBody>
          <a:bodyPr/>
          <a:lstStyle/>
          <a:p>
            <a:r>
              <a:rPr lang="en-US" u="sng" dirty="0"/>
              <a:t>EHR</a:t>
            </a:r>
          </a:p>
        </p:txBody>
      </p:sp>
      <p:sp>
        <p:nvSpPr>
          <p:cNvPr id="4" name="Content Placeholder 3"/>
          <p:cNvSpPr>
            <a:spLocks noGrp="1"/>
          </p:cNvSpPr>
          <p:nvPr>
            <p:ph sz="half" idx="2"/>
          </p:nvPr>
        </p:nvSpPr>
        <p:spPr/>
        <p:txBody>
          <a:bodyPr>
            <a:normAutofit/>
          </a:bodyPr>
          <a:lstStyle/>
          <a:p>
            <a:r>
              <a:rPr lang="en-US" sz="2200" dirty="0"/>
              <a:t>To MANAGE-DATA-VISIBILITY by combining data in such a way that the patient’s identity is re-established according to scope of practice, organizational policy, and/or jurisdictional law. For example, the system may RE-IDENTIFY de-identified data by providing a key that allows authorized users to re-establish the link between a given patient and that patient’s de-identified data.</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Restore information to data that would allow the identification of the source of the information or the information subject</a:t>
            </a:r>
          </a:p>
        </p:txBody>
      </p:sp>
    </p:spTree>
    <p:extLst>
      <p:ext uri="{BB962C8B-B14F-4D97-AF65-F5344CB8AC3E}">
        <p14:creationId xmlns:p14="http://schemas.microsoft.com/office/powerpoint/2010/main" val="161888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17579" cy="1325563"/>
          </a:xfrm>
        </p:spPr>
        <p:txBody>
          <a:bodyPr/>
          <a:lstStyle/>
          <a:p>
            <a:r>
              <a:rPr lang="en-US" dirty="0" smtClean="0"/>
              <a:t>Security and Privacy Ontology (SPO) Operations</a:t>
            </a:r>
            <a:endParaRPr lang="en-US" dirty="0"/>
          </a:p>
        </p:txBody>
      </p:sp>
      <p:sp>
        <p:nvSpPr>
          <p:cNvPr id="3" name="Content Placeholder 2"/>
          <p:cNvSpPr>
            <a:spLocks noGrp="1"/>
          </p:cNvSpPr>
          <p:nvPr>
            <p:ph idx="1"/>
          </p:nvPr>
        </p:nvSpPr>
        <p:spPr>
          <a:xfrm>
            <a:off x="838200" y="1825625"/>
            <a:ext cx="10515600" cy="4603750"/>
          </a:xfrm>
        </p:spPr>
        <p:txBody>
          <a:bodyPr>
            <a:normAutofit/>
          </a:bodyPr>
          <a:lstStyle/>
          <a:p>
            <a:r>
              <a:rPr lang="en-US" i="1" dirty="0" smtClean="0"/>
              <a:t>Data Operations </a:t>
            </a:r>
            <a:r>
              <a:rPr lang="en-US" dirty="0" smtClean="0"/>
              <a:t>and </a:t>
            </a:r>
            <a:r>
              <a:rPr lang="en-US" i="1" dirty="0" smtClean="0"/>
              <a:t>Privacy Operations</a:t>
            </a:r>
          </a:p>
          <a:p>
            <a:r>
              <a:rPr lang="en-US" dirty="0" smtClean="0"/>
              <a:t>Mostly taken from earlier HL7 Security sources</a:t>
            </a:r>
          </a:p>
          <a:p>
            <a:r>
              <a:rPr lang="en-US" dirty="0" smtClean="0"/>
              <a:t>Legacy </a:t>
            </a:r>
            <a:r>
              <a:rPr lang="en-US" dirty="0" smtClean="0">
                <a:sym typeface="Wingdings" panose="05000000000000000000" pitchFamily="2" charset="2"/>
              </a:rPr>
              <a:t> opportunities for improvement</a:t>
            </a:r>
          </a:p>
          <a:p>
            <a:pPr lvl="1"/>
            <a:r>
              <a:rPr lang="en-US" dirty="0" smtClean="0">
                <a:sym typeface="Wingdings" panose="05000000000000000000" pitchFamily="2" charset="2"/>
              </a:rPr>
              <a:t>Consistent format (“binomial definition”)</a:t>
            </a:r>
          </a:p>
          <a:p>
            <a:pPr lvl="2"/>
            <a:r>
              <a:rPr lang="en-US" u="sng" dirty="0" smtClean="0">
                <a:sym typeface="Wingdings" panose="05000000000000000000" pitchFamily="2" charset="2"/>
              </a:rPr>
              <a:t>Example</a:t>
            </a:r>
            <a:r>
              <a:rPr lang="en-US" dirty="0" smtClean="0">
                <a:sym typeface="Wingdings" panose="05000000000000000000" pitchFamily="2" charset="2"/>
              </a:rPr>
              <a:t>:  To [operation] is to [parent operation] where [differentiating text].</a:t>
            </a:r>
          </a:p>
          <a:p>
            <a:pPr lvl="1"/>
            <a:r>
              <a:rPr lang="en-US" dirty="0">
                <a:sym typeface="Wingdings" panose="05000000000000000000" pitchFamily="2" charset="2"/>
              </a:rPr>
              <a:t>E</a:t>
            </a:r>
            <a:r>
              <a:rPr lang="en-US" dirty="0" smtClean="0">
                <a:sym typeface="Wingdings" panose="05000000000000000000" pitchFamily="2" charset="2"/>
              </a:rPr>
              <a:t>liminate, tolerate or embrace ambiguity?</a:t>
            </a:r>
          </a:p>
          <a:p>
            <a:pPr lvl="2"/>
            <a:r>
              <a:rPr lang="en-US" u="sng" dirty="0" smtClean="0">
                <a:sym typeface="Wingdings" panose="05000000000000000000" pitchFamily="2" charset="2"/>
              </a:rPr>
              <a:t>Example</a:t>
            </a:r>
            <a:r>
              <a:rPr lang="en-US" dirty="0" smtClean="0">
                <a:sym typeface="Wingdings" panose="05000000000000000000" pitchFamily="2" charset="2"/>
              </a:rPr>
              <a:t>:  Do operations like </a:t>
            </a:r>
            <a:r>
              <a:rPr lang="en-US" i="1" dirty="0" smtClean="0">
                <a:sym typeface="Wingdings" panose="05000000000000000000" pitchFamily="2" charset="2"/>
              </a:rPr>
              <a:t>Mask</a:t>
            </a:r>
            <a:r>
              <a:rPr lang="en-US" dirty="0" smtClean="0">
                <a:sym typeface="Wingdings" panose="05000000000000000000" pitchFamily="2" charset="2"/>
              </a:rPr>
              <a:t> and </a:t>
            </a:r>
            <a:r>
              <a:rPr lang="en-US" i="1" dirty="0" smtClean="0">
                <a:sym typeface="Wingdings" panose="05000000000000000000" pitchFamily="2" charset="2"/>
              </a:rPr>
              <a:t>Encrypt</a:t>
            </a:r>
            <a:r>
              <a:rPr lang="en-US" dirty="0" smtClean="0">
                <a:sym typeface="Wingdings" panose="05000000000000000000" pitchFamily="2" charset="2"/>
              </a:rPr>
              <a:t> create a new object or modify an existing object?</a:t>
            </a:r>
            <a:endParaRPr lang="en-US" dirty="0">
              <a:sym typeface="Wingdings" panose="05000000000000000000" pitchFamily="2" charset="2"/>
            </a:endParaRPr>
          </a:p>
          <a:p>
            <a:pPr lvl="1"/>
            <a:r>
              <a:rPr lang="en-US" dirty="0" smtClean="0">
                <a:sym typeface="Wingdings" panose="05000000000000000000" pitchFamily="2" charset="2"/>
              </a:rPr>
              <a:t>Some honestly divergent intuitions about technical details</a:t>
            </a:r>
          </a:p>
          <a:p>
            <a:pPr lvl="2"/>
            <a:r>
              <a:rPr lang="en-US" u="sng" dirty="0" smtClean="0">
                <a:sym typeface="Wingdings" panose="05000000000000000000" pitchFamily="2" charset="2"/>
              </a:rPr>
              <a:t>Example</a:t>
            </a:r>
            <a:r>
              <a:rPr lang="en-US" dirty="0" smtClean="0">
                <a:sym typeface="Wingdings" panose="05000000000000000000" pitchFamily="2" charset="2"/>
              </a:rPr>
              <a:t>:  Does masking, by definition, involve encryption?</a:t>
            </a:r>
          </a:p>
          <a:p>
            <a:pPr lvl="1"/>
            <a:r>
              <a:rPr lang="en-US" dirty="0" smtClean="0">
                <a:sym typeface="Wingdings" panose="05000000000000000000" pitchFamily="2" charset="2"/>
              </a:rPr>
              <a:t>…</a:t>
            </a:r>
            <a:endParaRPr lang="en-US" dirty="0" smtClean="0"/>
          </a:p>
          <a:p>
            <a:endParaRPr lang="en-US" dirty="0"/>
          </a:p>
        </p:txBody>
      </p:sp>
    </p:spTree>
    <p:extLst>
      <p:ext uri="{BB962C8B-B14F-4D97-AF65-F5344CB8AC3E}">
        <p14:creationId xmlns:p14="http://schemas.microsoft.com/office/powerpoint/2010/main" val="160026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Restore</a:t>
            </a:r>
            <a:endParaRPr lang="en-US" dirty="0"/>
          </a:p>
        </p:txBody>
      </p:sp>
      <p:sp>
        <p:nvSpPr>
          <p:cNvPr id="3" name="Text Placeholder 2"/>
          <p:cNvSpPr>
            <a:spLocks noGrp="1"/>
          </p:cNvSpPr>
          <p:nvPr>
            <p:ph type="body" idx="1"/>
          </p:nvPr>
        </p:nvSpPr>
        <p:spPr/>
        <p:txBody>
          <a:bodyPr/>
          <a:lstStyle/>
          <a:p>
            <a:r>
              <a:rPr lang="en-US" u="sng" dirty="0"/>
              <a:t>EHR</a:t>
            </a:r>
          </a:p>
        </p:txBody>
      </p:sp>
      <p:sp>
        <p:nvSpPr>
          <p:cNvPr id="4" name="Content Placeholder 3"/>
          <p:cNvSpPr>
            <a:spLocks noGrp="1"/>
          </p:cNvSpPr>
          <p:nvPr>
            <p:ph sz="half" idx="2"/>
          </p:nvPr>
        </p:nvSpPr>
        <p:spPr/>
        <p:txBody>
          <a:bodyPr>
            <a:normAutofit/>
          </a:bodyPr>
          <a:lstStyle/>
          <a:p>
            <a:r>
              <a:rPr lang="en-US" sz="2200" dirty="0"/>
              <a:t>To STORE data to the production system by using previously archived data. For example, the system may RESTORE patient-encounter data for a returning patient whose data had been archived due to inactivity. Another example is that the system may RESTORE, for evidentiary support, patient data that had been archived after the patient expired. (See ARCHIVE.)</a:t>
            </a:r>
          </a:p>
        </p:txBody>
      </p:sp>
      <p:sp>
        <p:nvSpPr>
          <p:cNvPr id="5" name="Text Placeholder 4"/>
          <p:cNvSpPr>
            <a:spLocks noGrp="1"/>
          </p:cNvSpPr>
          <p:nvPr>
            <p:ph type="body" sz="quarter" idx="3"/>
          </p:nvPr>
        </p:nvSpPr>
        <p:spPr/>
        <p:txBody>
          <a:bodyPr/>
          <a:lstStyle/>
          <a:p>
            <a:r>
              <a:rPr lang="en-US" u="sng" dirty="0"/>
              <a:t>Security</a:t>
            </a:r>
          </a:p>
        </p:txBody>
      </p:sp>
      <p:sp>
        <p:nvSpPr>
          <p:cNvPr id="6" name="Content Placeholder 5"/>
          <p:cNvSpPr>
            <a:spLocks noGrp="1"/>
          </p:cNvSpPr>
          <p:nvPr>
            <p:ph sz="quarter" idx="4"/>
          </p:nvPr>
        </p:nvSpPr>
        <p:spPr/>
        <p:txBody>
          <a:bodyPr>
            <a:normAutofit/>
          </a:bodyPr>
          <a:lstStyle/>
          <a:p>
            <a:r>
              <a:rPr lang="en-US" sz="2200" dirty="0"/>
              <a:t>Produce another object with the same content as one previously backed up (i.e., recreates a readily usable copy).</a:t>
            </a:r>
          </a:p>
        </p:txBody>
      </p:sp>
    </p:spTree>
    <p:extLst>
      <p:ext uri="{BB962C8B-B14F-4D97-AF65-F5344CB8AC3E}">
        <p14:creationId xmlns:p14="http://schemas.microsoft.com/office/powerpoint/2010/main" val="81099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a:t>
            </a:r>
            <a:endParaRPr lang="en-US" dirty="0"/>
          </a:p>
        </p:txBody>
      </p:sp>
      <p:sp>
        <p:nvSpPr>
          <p:cNvPr id="3" name="Text Placeholder 2"/>
          <p:cNvSpPr>
            <a:spLocks noGrp="1"/>
          </p:cNvSpPr>
          <p:nvPr>
            <p:ph type="body" idx="1"/>
          </p:nvPr>
        </p:nvSpPr>
        <p:spPr/>
        <p:txBody>
          <a:bodyPr/>
          <a:lstStyle/>
          <a:p>
            <a:r>
              <a:rPr lang="en-US" u="sng" dirty="0"/>
              <a:t>EHR</a:t>
            </a:r>
          </a:p>
        </p:txBody>
      </p:sp>
      <p:sp>
        <p:nvSpPr>
          <p:cNvPr id="4" name="Content Placeholder 3"/>
          <p:cNvSpPr>
            <a:spLocks noGrp="1"/>
          </p:cNvSpPr>
          <p:nvPr>
            <p:ph sz="half" idx="2"/>
          </p:nvPr>
        </p:nvSpPr>
        <p:spPr/>
        <p:txBody>
          <a:bodyPr/>
          <a:lstStyle/>
          <a:p>
            <a:r>
              <a:rPr lang="en-US" sz="2200" dirty="0"/>
              <a:t>To MAINTAIN data by annotating, editing, harmonizing, integrating, linking and tagging the data. For example, a clinician may UPDATE a patient’s medication dosage. Another example is that the system may UPDATE a patient’s record.</a:t>
            </a:r>
          </a:p>
        </p:txBody>
      </p:sp>
      <p:sp>
        <p:nvSpPr>
          <p:cNvPr id="5" name="Text Placeholder 4"/>
          <p:cNvSpPr>
            <a:spLocks noGrp="1"/>
          </p:cNvSpPr>
          <p:nvPr>
            <p:ph type="body" sz="quarter" idx="3"/>
          </p:nvPr>
        </p:nvSpPr>
        <p:spPr/>
        <p:txBody>
          <a:bodyPr/>
          <a:lstStyle/>
          <a:p>
            <a:r>
              <a:rPr lang="en-US" u="sng" dirty="0" smtClean="0"/>
              <a:t>Security</a:t>
            </a:r>
            <a:endParaRPr lang="en-US" u="sng" dirty="0"/>
          </a:p>
        </p:txBody>
      </p:sp>
      <p:sp>
        <p:nvSpPr>
          <p:cNvPr id="6" name="Content Placeholder 5"/>
          <p:cNvSpPr>
            <a:spLocks noGrp="1"/>
          </p:cNvSpPr>
          <p:nvPr>
            <p:ph sz="quarter" idx="4"/>
          </p:nvPr>
        </p:nvSpPr>
        <p:spPr/>
        <p:txBody>
          <a:bodyPr>
            <a:normAutofit/>
          </a:bodyPr>
          <a:lstStyle/>
          <a:p>
            <a:r>
              <a:rPr lang="en-US" sz="2200" dirty="0"/>
              <a:t>Fundamental operation in an Information System (IS) that results only in the revision or alteration of an object.</a:t>
            </a:r>
          </a:p>
        </p:txBody>
      </p:sp>
    </p:spTree>
    <p:extLst>
      <p:ext uri="{BB962C8B-B14F-4D97-AF65-F5344CB8AC3E}">
        <p14:creationId xmlns:p14="http://schemas.microsoft.com/office/powerpoint/2010/main" val="1971747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Discussion</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133882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SPO Operations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64322937"/>
              </p:ext>
            </p:extLst>
          </p:nvPr>
        </p:nvGraphicFramePr>
        <p:xfrm>
          <a:off x="1237366" y="2592847"/>
          <a:ext cx="9717269" cy="2453640"/>
        </p:xfrm>
        <a:graphic>
          <a:graphicData uri="http://schemas.openxmlformats.org/drawingml/2006/table">
            <a:tbl>
              <a:tblPr firstRow="1" firstCol="1" bandRow="1">
                <a:tableStyleId>{F5AB1C69-6EDB-4FF4-983F-18BD219EF322}</a:tableStyleId>
              </a:tblPr>
              <a:tblGrid>
                <a:gridCol w="1363492"/>
                <a:gridCol w="6406445"/>
                <a:gridCol w="1947332"/>
              </a:tblGrid>
              <a:tr h="0">
                <a:tc>
                  <a:txBody>
                    <a:bodyPr/>
                    <a:lstStyle/>
                    <a:p>
                      <a:pPr algn="ctr">
                        <a:lnSpc>
                          <a:spcPct val="115000"/>
                        </a:lnSpc>
                      </a:pPr>
                      <a:r>
                        <a:rPr lang="en-US" sz="2000" dirty="0">
                          <a:effectLst/>
                        </a:rPr>
                        <a:t>Source</a:t>
                      </a:r>
                      <a:endParaRPr lang="en-US" sz="2000" dirty="0">
                        <a:effectLst/>
                        <a:latin typeface="Calibri" panose="020F0502020204030204" pitchFamily="34" charset="0"/>
                      </a:endParaRPr>
                    </a:p>
                  </a:txBody>
                  <a:tcPr marL="68580" marR="68580" marT="0" marB="0" anchor="ctr"/>
                </a:tc>
                <a:tc>
                  <a:txBody>
                    <a:bodyPr/>
                    <a:lstStyle/>
                    <a:p>
                      <a:pPr algn="ctr">
                        <a:lnSpc>
                          <a:spcPct val="115000"/>
                        </a:lnSpc>
                      </a:pPr>
                      <a:r>
                        <a:rPr lang="en-US" sz="2000" dirty="0">
                          <a:effectLst/>
                        </a:rPr>
                        <a:t>Full Name of Source</a:t>
                      </a:r>
                      <a:endParaRPr lang="en-US" sz="2000" dirty="0">
                        <a:effectLst/>
                        <a:latin typeface="Calibri" panose="020F0502020204030204" pitchFamily="34" charset="0"/>
                      </a:endParaRPr>
                    </a:p>
                  </a:txBody>
                  <a:tcPr marL="68580" marR="68580" marT="0" marB="0" anchor="ctr"/>
                </a:tc>
                <a:tc>
                  <a:txBody>
                    <a:bodyPr/>
                    <a:lstStyle/>
                    <a:p>
                      <a:pPr algn="ctr">
                        <a:lnSpc>
                          <a:spcPct val="115000"/>
                        </a:lnSpc>
                      </a:pPr>
                      <a:r>
                        <a:rPr lang="en-US" sz="2000">
                          <a:effectLst/>
                        </a:rPr>
                        <a:t>Notes</a:t>
                      </a:r>
                      <a:endParaRPr lang="en-US" sz="2000">
                        <a:effectLst/>
                        <a:latin typeface="Calibri" panose="020F0502020204030204" pitchFamily="34" charset="0"/>
                      </a:endParaRPr>
                    </a:p>
                  </a:txBody>
                  <a:tcPr marL="68580" marR="68580" marT="0" marB="0" anchor="ctr"/>
                </a:tc>
              </a:tr>
              <a:tr h="0">
                <a:tc>
                  <a:txBody>
                    <a:bodyPr/>
                    <a:lstStyle/>
                    <a:p>
                      <a:pPr>
                        <a:lnSpc>
                          <a:spcPct val="115000"/>
                        </a:lnSpc>
                      </a:pPr>
                      <a:r>
                        <a:rPr lang="en-US" sz="2000" dirty="0">
                          <a:effectLst/>
                        </a:rPr>
                        <a:t>HL7 RBAC</a:t>
                      </a:r>
                      <a:endParaRPr lang="en-US" sz="2000" dirty="0">
                        <a:effectLst/>
                        <a:latin typeface="Calibri" panose="020F0502020204030204" pitchFamily="34" charset="0"/>
                      </a:endParaRPr>
                    </a:p>
                  </a:txBody>
                  <a:tcPr marL="68580" marR="68580" marT="0" marB="0" anchor="ctr"/>
                </a:tc>
                <a:tc>
                  <a:txBody>
                    <a:bodyPr/>
                    <a:lstStyle/>
                    <a:p>
                      <a:pPr>
                        <a:lnSpc>
                          <a:spcPct val="115000"/>
                        </a:lnSpc>
                      </a:pPr>
                      <a:r>
                        <a:rPr lang="en-US" sz="2000" dirty="0">
                          <a:effectLst/>
                        </a:rPr>
                        <a:t>HL7 RBAC Healthcare Permission Catalog</a:t>
                      </a:r>
                      <a:endParaRPr lang="en-US" sz="2000" dirty="0">
                        <a:effectLst/>
                        <a:latin typeface="Calibri" panose="020F0502020204030204" pitchFamily="34" charset="0"/>
                      </a:endParaRPr>
                    </a:p>
                  </a:txBody>
                  <a:tcPr marL="68580" marR="68580" marT="0" marB="0" anchor="ctr"/>
                </a:tc>
                <a:tc>
                  <a:txBody>
                    <a:bodyPr/>
                    <a:lstStyle/>
                    <a:p>
                      <a:pPr>
                        <a:lnSpc>
                          <a:spcPct val="115000"/>
                        </a:lnSpc>
                      </a:pPr>
                      <a:r>
                        <a:rPr lang="en-US" sz="2000">
                          <a:effectLst/>
                        </a:rPr>
                        <a:t> </a:t>
                      </a:r>
                      <a:endParaRPr lang="en-US" sz="2000">
                        <a:effectLst/>
                        <a:latin typeface="Calibri" panose="020F0502020204030204" pitchFamily="34" charset="0"/>
                      </a:endParaRPr>
                    </a:p>
                  </a:txBody>
                  <a:tcPr marL="68580" marR="68580" marT="0" marB="0" anchor="ctr"/>
                </a:tc>
              </a:tr>
              <a:tr h="0">
                <a:tc>
                  <a:txBody>
                    <a:bodyPr/>
                    <a:lstStyle/>
                    <a:p>
                      <a:pPr>
                        <a:lnSpc>
                          <a:spcPct val="115000"/>
                        </a:lnSpc>
                      </a:pPr>
                      <a:r>
                        <a:rPr lang="en-US" sz="2000" dirty="0">
                          <a:effectLst/>
                        </a:rPr>
                        <a:t>CSP-DAM</a:t>
                      </a:r>
                      <a:endParaRPr lang="en-US" sz="2000" dirty="0">
                        <a:effectLst/>
                        <a:latin typeface="Calibri" panose="020F0502020204030204" pitchFamily="34" charset="0"/>
                      </a:endParaRPr>
                    </a:p>
                  </a:txBody>
                  <a:tcPr marL="68580" marR="68580" marT="0" marB="0" anchor="ctr"/>
                </a:tc>
                <a:tc>
                  <a:txBody>
                    <a:bodyPr/>
                    <a:lstStyle/>
                    <a:p>
                      <a:pPr>
                        <a:lnSpc>
                          <a:spcPct val="115000"/>
                        </a:lnSpc>
                      </a:pPr>
                      <a:r>
                        <a:rPr lang="en-US" sz="2000" dirty="0">
                          <a:effectLst/>
                        </a:rPr>
                        <a:t>HL7 Composite Security and Privacy Domain Analysis Model</a:t>
                      </a:r>
                      <a:endParaRPr lang="en-US" sz="2000" dirty="0">
                        <a:effectLst/>
                        <a:latin typeface="Calibri" panose="020F0502020204030204" pitchFamily="34" charset="0"/>
                      </a:endParaRPr>
                    </a:p>
                  </a:txBody>
                  <a:tcPr marL="68580" marR="68580" marT="0" marB="0" anchor="ctr"/>
                </a:tc>
                <a:tc>
                  <a:txBody>
                    <a:bodyPr/>
                    <a:lstStyle/>
                    <a:p>
                      <a:pPr>
                        <a:lnSpc>
                          <a:spcPct val="115000"/>
                        </a:lnSpc>
                      </a:pPr>
                      <a:r>
                        <a:rPr lang="en-US" sz="2000">
                          <a:effectLst/>
                        </a:rPr>
                        <a:t> </a:t>
                      </a:r>
                      <a:endParaRPr lang="en-US" sz="2000">
                        <a:effectLst/>
                        <a:latin typeface="Calibri" panose="020F0502020204030204" pitchFamily="34" charset="0"/>
                      </a:endParaRPr>
                    </a:p>
                  </a:txBody>
                  <a:tcPr marL="68580" marR="68580" marT="0" marB="0" anchor="ctr"/>
                </a:tc>
              </a:tr>
              <a:tr h="0">
                <a:tc>
                  <a:txBody>
                    <a:bodyPr/>
                    <a:lstStyle/>
                    <a:p>
                      <a:pPr>
                        <a:lnSpc>
                          <a:spcPct val="115000"/>
                        </a:lnSpc>
                      </a:pPr>
                      <a:r>
                        <a:rPr lang="en-US" sz="2000">
                          <a:effectLst/>
                        </a:rPr>
                        <a:t>HL7 DO</a:t>
                      </a:r>
                      <a:endParaRPr lang="en-US" sz="2000">
                        <a:effectLst/>
                        <a:latin typeface="Calibri" panose="020F0502020204030204" pitchFamily="34" charset="0"/>
                      </a:endParaRPr>
                    </a:p>
                  </a:txBody>
                  <a:tcPr marL="68580" marR="68580" marT="0" marB="0" anchor="ctr"/>
                </a:tc>
                <a:tc>
                  <a:txBody>
                    <a:bodyPr/>
                    <a:lstStyle/>
                    <a:p>
                      <a:pPr>
                        <a:lnSpc>
                          <a:spcPct val="115000"/>
                        </a:lnSpc>
                      </a:pPr>
                      <a:r>
                        <a:rPr lang="en-US" sz="2000" dirty="0">
                          <a:effectLst/>
                        </a:rPr>
                        <a:t>HL7 v3 DataOperation vocabulary</a:t>
                      </a:r>
                      <a:endParaRPr lang="en-US" sz="2000" dirty="0">
                        <a:effectLst/>
                        <a:latin typeface="Calibri" panose="020F0502020204030204" pitchFamily="34" charset="0"/>
                      </a:endParaRPr>
                    </a:p>
                  </a:txBody>
                  <a:tcPr marL="68580" marR="68580" marT="0" marB="0" anchor="ctr"/>
                </a:tc>
                <a:tc>
                  <a:txBody>
                    <a:bodyPr/>
                    <a:lstStyle/>
                    <a:p>
                      <a:pPr>
                        <a:lnSpc>
                          <a:spcPct val="115000"/>
                        </a:lnSpc>
                      </a:pPr>
                      <a:r>
                        <a:rPr lang="en-US" sz="2000" dirty="0">
                          <a:effectLst/>
                        </a:rPr>
                        <a:t>Also from HL7 v3 RIM Act state machine. </a:t>
                      </a:r>
                      <a:endParaRPr lang="en-US" sz="2000" dirty="0">
                        <a:effectLst/>
                        <a:latin typeface="Calibri" panose="020F0502020204030204" pitchFamily="34" charset="0"/>
                      </a:endParaRPr>
                    </a:p>
                  </a:txBody>
                  <a:tcPr marL="68580" marR="68580" marT="0" marB="0" anchor="ctr"/>
                </a:tc>
              </a:tr>
              <a:tr h="0">
                <a:tc>
                  <a:txBody>
                    <a:bodyPr/>
                    <a:lstStyle/>
                    <a:p>
                      <a:pPr>
                        <a:lnSpc>
                          <a:spcPct val="115000"/>
                        </a:lnSpc>
                      </a:pPr>
                      <a:r>
                        <a:rPr lang="en-US" sz="2000">
                          <a:effectLst/>
                        </a:rPr>
                        <a:t>HL7 OP</a:t>
                      </a:r>
                      <a:endParaRPr lang="en-US" sz="2000">
                        <a:effectLst/>
                        <a:latin typeface="Calibri" panose="020F0502020204030204" pitchFamily="34" charset="0"/>
                      </a:endParaRPr>
                    </a:p>
                  </a:txBody>
                  <a:tcPr marL="68580" marR="68580" marT="0" marB="0" anchor="ctr"/>
                </a:tc>
                <a:tc>
                  <a:txBody>
                    <a:bodyPr/>
                    <a:lstStyle/>
                    <a:p>
                      <a:pPr>
                        <a:lnSpc>
                          <a:spcPct val="115000"/>
                        </a:lnSpc>
                      </a:pPr>
                      <a:r>
                        <a:rPr lang="en-US" sz="2000">
                          <a:effectLst/>
                        </a:rPr>
                        <a:t>HL7 v3 ObligationPolicy value set</a:t>
                      </a:r>
                      <a:endParaRPr lang="en-US" sz="2000">
                        <a:effectLst/>
                        <a:latin typeface="Calibri" panose="020F0502020204030204" pitchFamily="34" charset="0"/>
                      </a:endParaRPr>
                    </a:p>
                  </a:txBody>
                  <a:tcPr marL="68580" marR="68580" marT="0" marB="0" anchor="ctr"/>
                </a:tc>
                <a:tc>
                  <a:txBody>
                    <a:bodyPr/>
                    <a:lstStyle/>
                    <a:p>
                      <a:pPr>
                        <a:lnSpc>
                          <a:spcPct val="115000"/>
                        </a:lnSpc>
                      </a:pPr>
                      <a:r>
                        <a:rPr lang="en-US" sz="2000" dirty="0">
                          <a:effectLst/>
                        </a:rPr>
                        <a:t> </a:t>
                      </a:r>
                      <a:endParaRPr lang="en-US" sz="2000" dirty="0">
                        <a:effectLst/>
                        <a:latin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2697519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from SPO Specification (Section 7.7)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089656"/>
              </p:ext>
            </p:extLst>
          </p:nvPr>
        </p:nvGraphicFramePr>
        <p:xfrm>
          <a:off x="231422" y="1650214"/>
          <a:ext cx="11811566" cy="5047488"/>
        </p:xfrm>
        <a:graphic>
          <a:graphicData uri="http://schemas.openxmlformats.org/drawingml/2006/table">
            <a:tbl>
              <a:tblPr firstRow="1" firstCol="1" bandRow="1" bandCol="1">
                <a:tableStyleId>{F5AB1C69-6EDB-4FF4-983F-18BD219EF322}</a:tableStyleId>
              </a:tblPr>
              <a:tblGrid>
                <a:gridCol w="2554924"/>
                <a:gridCol w="8503194"/>
                <a:gridCol w="753448"/>
              </a:tblGrid>
              <a:tr h="40110">
                <a:tc>
                  <a:txBody>
                    <a:bodyPr/>
                    <a:lstStyle/>
                    <a:p>
                      <a:pPr marL="0" marR="0" algn="ctr">
                        <a:lnSpc>
                          <a:spcPct val="115000"/>
                        </a:lnSpc>
                        <a:spcBef>
                          <a:spcPts val="1000"/>
                        </a:spcBef>
                        <a:spcAft>
                          <a:spcPts val="1000"/>
                        </a:spcAft>
                      </a:pPr>
                      <a:r>
                        <a:rPr lang="en-US" sz="1600" dirty="0">
                          <a:effectLst/>
                        </a:rPr>
                        <a:t>OWL Class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dirty="0">
                          <a:effectLst/>
                        </a:rPr>
                        <a:t>OWL Description (Textual Definition)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a:effectLst/>
                        </a:rPr>
                        <a:t>Source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r>
              <a:tr h="195137">
                <a:tc>
                  <a:txBody>
                    <a:bodyPr/>
                    <a:lstStyle/>
                    <a:p>
                      <a:pPr marL="0" marR="0">
                        <a:lnSpc>
                          <a:spcPct val="115000"/>
                        </a:lnSpc>
                        <a:spcBef>
                          <a:spcPts val="200"/>
                        </a:spcBef>
                        <a:spcAft>
                          <a:spcPts val="200"/>
                        </a:spcAft>
                        <a:tabLst>
                          <a:tab pos="2743200" algn="ctr"/>
                          <a:tab pos="5486400" algn="r"/>
                        </a:tabLst>
                      </a:pPr>
                      <a:r>
                        <a:rPr lang="en-US" sz="1600" cap="small">
                          <a:effectLst/>
                        </a:rPr>
                        <a:t>Operation</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To operate is to act on an object or objects.  An operation is an executable image of a program, which upon invocation executes some function for the user.  Within a file system, operations might include read, write, and execute.  Within a database management system, operations might include append, delete, and update.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a:t>
                      </a:r>
                      <a:r>
                        <a:rPr lang="en-US" sz="1600" cap="small">
                          <a:effectLst/>
                        </a:rPr>
                        <a:t>DataOperation</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The DataOperation class categorizes operations from the perspective of their effect on object(s).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Abort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Change the status of an object representing an Act to "aborted", i.e., terminated prior to the originally intended completion.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dirty="0">
                          <a:effectLst/>
                        </a:rPr>
                        <a:t>          Activate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Change the status of an object representing an Act to "active", i.e., so it can be performed or is being performed, for the first time. (Contrast with REACTIVATE.)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Annotate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Add commentary, explanatory notes, critical notes or similar content to an object.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a:effectLst/>
                        </a:rPr>
                        <a:t>          Anonymize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Remove any information that could result in identifying the information subject.  [From ANONY concept in HL7 ActCode code system, OID: 2.16.840.1.113883.5.4] </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OP</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a:effectLst/>
                        </a:rPr>
                        <a:t>          Append</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Fundamental operation in an Information System (IS) that results only in the addition of information to an object already in existence.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40110">
                <a:tc>
                  <a:txBody>
                    <a:bodyPr/>
                    <a:lstStyle/>
                    <a:p>
                      <a:pPr marL="0" marR="0">
                        <a:lnSpc>
                          <a:spcPct val="115000"/>
                        </a:lnSpc>
                        <a:spcBef>
                          <a:spcPts val="200"/>
                        </a:spcBef>
                        <a:spcAft>
                          <a:spcPts val="200"/>
                        </a:spcAft>
                        <a:tabLst>
                          <a:tab pos="2743200" algn="ctr"/>
                          <a:tab pos="5486400" algn="r"/>
                        </a:tabLst>
                      </a:pPr>
                      <a:r>
                        <a:rPr lang="en-US" sz="1600">
                          <a:effectLst/>
                        </a:rPr>
                        <a:t>          Archive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Move (the content of) an object to long term storage.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bl>
          </a:graphicData>
        </a:graphic>
      </p:graphicFrame>
    </p:spTree>
    <p:extLst>
      <p:ext uri="{BB962C8B-B14F-4D97-AF65-F5344CB8AC3E}">
        <p14:creationId xmlns:p14="http://schemas.microsoft.com/office/powerpoint/2010/main" val="2601783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from SPO Specification (Section 7.7)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8457332"/>
              </p:ext>
            </p:extLst>
          </p:nvPr>
        </p:nvGraphicFramePr>
        <p:xfrm>
          <a:off x="228600" y="1650214"/>
          <a:ext cx="11768667" cy="5047488"/>
        </p:xfrm>
        <a:graphic>
          <a:graphicData uri="http://schemas.openxmlformats.org/drawingml/2006/table">
            <a:tbl>
              <a:tblPr firstRow="1" firstCol="1" bandRow="1" bandCol="1">
                <a:tableStyleId>{F5AB1C69-6EDB-4FF4-983F-18BD219EF322}</a:tableStyleId>
              </a:tblPr>
              <a:tblGrid>
                <a:gridCol w="2531533"/>
                <a:gridCol w="8434450"/>
                <a:gridCol w="802684"/>
              </a:tblGrid>
              <a:tr h="40110">
                <a:tc>
                  <a:txBody>
                    <a:bodyPr/>
                    <a:lstStyle/>
                    <a:p>
                      <a:pPr marL="0" marR="0" algn="ctr">
                        <a:lnSpc>
                          <a:spcPct val="115000"/>
                        </a:lnSpc>
                        <a:spcBef>
                          <a:spcPts val="1000"/>
                        </a:spcBef>
                        <a:spcAft>
                          <a:spcPts val="1000"/>
                        </a:spcAft>
                      </a:pPr>
                      <a:r>
                        <a:rPr lang="en-US" sz="1600" dirty="0">
                          <a:effectLst/>
                        </a:rPr>
                        <a:t>OWL Class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dirty="0">
                          <a:effectLst/>
                        </a:rPr>
                        <a:t>OWL Description (Textual Definition)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a:effectLst/>
                        </a:rPr>
                        <a:t>Source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Backup</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Produce another object with the same content as the original for potential recovery (i.e., create a spare copy).</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Cancel</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an object representing an Act to "cancelled", i.e., abandoned before activation.</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a:effectLst/>
                        </a:rPr>
                        <a:t>          Complete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an object representing an Act to "completed", i.e., terminated normally after all of its constituents have been performed.</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a:effectLst/>
                        </a:rPr>
                        <a:t>          Convert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Derive another object with the same content in a different form (different data model, different representation, and/or different format).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Copy</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Produce another online object with the same content as the original.</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Create               </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Fundamental operation in an Information System (IS) that results only in the act of bringing an object into existence.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a:effectLst/>
                        </a:rPr>
                        <a:t>          Decrypt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Render information readable by algorithmically transforming ciphertext into plaintext. [Derived from ENCRYPT concept in HL7 ActCode code system, OID: 2.16.840.1.113883.5.4]</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OP</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Deduplicate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Remove repetition/copies of data.  [March 12, 2013 HL7 Security Work Group teleconference]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teleconference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130091">
                <a:tc>
                  <a:txBody>
                    <a:bodyPr/>
                    <a:lstStyle/>
                    <a:p>
                      <a:pPr marL="0" marR="0">
                        <a:lnSpc>
                          <a:spcPct val="115000"/>
                        </a:lnSpc>
                        <a:spcBef>
                          <a:spcPts val="200"/>
                        </a:spcBef>
                        <a:spcAft>
                          <a:spcPts val="200"/>
                        </a:spcAft>
                        <a:tabLst>
                          <a:tab pos="2743200" algn="ctr"/>
                          <a:tab pos="5486400" algn="r"/>
                        </a:tabLst>
                      </a:pPr>
                      <a:r>
                        <a:rPr lang="en-US" sz="1600">
                          <a:effectLst/>
                        </a:rPr>
                        <a:t>          Deidentify</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Strip information of data that would allow the identification of the source of the information or the information subject.  [From DEID concept in HL7 ActCode code system, OID: 2.16.840.1.113883.5.4]</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OP</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bl>
          </a:graphicData>
        </a:graphic>
      </p:graphicFrame>
    </p:spTree>
    <p:extLst>
      <p:ext uri="{BB962C8B-B14F-4D97-AF65-F5344CB8AC3E}">
        <p14:creationId xmlns:p14="http://schemas.microsoft.com/office/powerpoint/2010/main" val="1172349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from SPO Specification (Section 7.7)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1534571"/>
              </p:ext>
            </p:extLst>
          </p:nvPr>
        </p:nvGraphicFramePr>
        <p:xfrm>
          <a:off x="214489" y="1650214"/>
          <a:ext cx="11768667" cy="5047488"/>
        </p:xfrm>
        <a:graphic>
          <a:graphicData uri="http://schemas.openxmlformats.org/drawingml/2006/table">
            <a:tbl>
              <a:tblPr firstRow="1" firstCol="1" bandRow="1" bandCol="1">
                <a:tableStyleId>{F5AB1C69-6EDB-4FF4-983F-18BD219EF322}</a:tableStyleId>
              </a:tblPr>
              <a:tblGrid>
                <a:gridCol w="1907127"/>
                <a:gridCol w="9058856"/>
                <a:gridCol w="802684"/>
              </a:tblGrid>
              <a:tr h="40110">
                <a:tc>
                  <a:txBody>
                    <a:bodyPr/>
                    <a:lstStyle/>
                    <a:p>
                      <a:pPr marL="0" marR="0" algn="ctr">
                        <a:lnSpc>
                          <a:spcPct val="115000"/>
                        </a:lnSpc>
                        <a:spcBef>
                          <a:spcPts val="1000"/>
                        </a:spcBef>
                        <a:spcAft>
                          <a:spcPts val="1000"/>
                        </a:spcAft>
                      </a:pPr>
                      <a:r>
                        <a:rPr lang="en-US" sz="1600" dirty="0">
                          <a:effectLst/>
                        </a:rPr>
                        <a:t>OWL Class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dirty="0">
                          <a:effectLst/>
                        </a:rPr>
                        <a:t>OWL Description (Textual Definition)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a:effectLst/>
                        </a:rPr>
                        <a:t>Source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r>
              <a:tr h="97569">
                <a:tc>
                  <a:txBody>
                    <a:bodyPr/>
                    <a:lstStyle/>
                    <a:p>
                      <a:pPr marL="0" marR="0">
                        <a:lnSpc>
                          <a:spcPct val="115000"/>
                        </a:lnSpc>
                        <a:spcBef>
                          <a:spcPts val="200"/>
                        </a:spcBef>
                        <a:spcAft>
                          <a:spcPts val="200"/>
                        </a:spcAft>
                        <a:tabLst>
                          <a:tab pos="2743200" algn="ctr"/>
                          <a:tab pos="5486400" algn="r"/>
                        </a:tabLst>
                      </a:pPr>
                      <a:r>
                        <a:rPr lang="en-US" sz="1600" dirty="0">
                          <a:effectLst/>
                        </a:rPr>
                        <a:t>          Delete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Fundamental operation in an Information System (IS) that results only in the removal of information about an object from memory or storage.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Derive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Make another object with content based on but different from that of an existing object. </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dirty="0">
                          <a:effectLst/>
                        </a:rPr>
                        <a:t>          Encrypt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Render information unreadable by algorithmically transforming plaintext into ciphertext. [From ENCRYPT concept in HL7 ActCode code system, OID: 2.16.840.1.113883.5.4]</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OP</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Excerpt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Derive another object which includes part but not all of the original content.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dirty="0">
                          <a:effectLst/>
                        </a:rPr>
                        <a:t>          Execute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Fundamental operation in an IS that results only in initiating performance of a single or set of programs (i.e., software objects).</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Export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Reproduce an object (or a portion thereof) so that the data leaves the control of the security subsystem.</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Forward</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Communicate (the content of) an object to another covered entity. </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40110">
                <a:tc>
                  <a:txBody>
                    <a:bodyPr/>
                    <a:lstStyle/>
                    <a:p>
                      <a:pPr marL="0" marR="0">
                        <a:lnSpc>
                          <a:spcPct val="115000"/>
                        </a:lnSpc>
                        <a:spcBef>
                          <a:spcPts val="200"/>
                        </a:spcBef>
                        <a:spcAft>
                          <a:spcPts val="200"/>
                        </a:spcAft>
                        <a:tabLst>
                          <a:tab pos="2743200" algn="ctr"/>
                          <a:tab pos="5486400" algn="r"/>
                        </a:tabLst>
                      </a:pPr>
                      <a:r>
                        <a:rPr lang="en-US" sz="1600" dirty="0">
                          <a:effectLst/>
                        </a:rPr>
                        <a:t>          Hold</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Change the status of an object representing an Act to "held"</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DO</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40110">
                <a:tc>
                  <a:txBody>
                    <a:bodyPr/>
                    <a:lstStyle/>
                    <a:p>
                      <a:pPr marL="0" marR="0">
                        <a:lnSpc>
                          <a:spcPct val="115000"/>
                        </a:lnSpc>
                        <a:spcBef>
                          <a:spcPts val="200"/>
                        </a:spcBef>
                        <a:spcAft>
                          <a:spcPts val="200"/>
                        </a:spcAft>
                        <a:tabLst>
                          <a:tab pos="2743200" algn="ctr"/>
                          <a:tab pos="5486400" algn="r"/>
                        </a:tabLst>
                      </a:pPr>
                      <a:r>
                        <a:rPr lang="en-US" sz="1600" dirty="0">
                          <a:effectLst/>
                        </a:rPr>
                        <a:t>          Identify</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Add information to data that would allow the identification of the source of the information or the information subject.  [Derived from DEID concept in HL7 ActCode code system, OID: 2.16.840.1.113883.5.4]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[Deidentify]</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bl>
          </a:graphicData>
        </a:graphic>
      </p:graphicFrame>
    </p:spTree>
    <p:extLst>
      <p:ext uri="{BB962C8B-B14F-4D97-AF65-F5344CB8AC3E}">
        <p14:creationId xmlns:p14="http://schemas.microsoft.com/office/powerpoint/2010/main" val="605291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from SPO Specification (Section 7.7)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3572655"/>
              </p:ext>
            </p:extLst>
          </p:nvPr>
        </p:nvGraphicFramePr>
        <p:xfrm>
          <a:off x="228599" y="1650214"/>
          <a:ext cx="11740445" cy="5047488"/>
        </p:xfrm>
        <a:graphic>
          <a:graphicData uri="http://schemas.openxmlformats.org/drawingml/2006/table">
            <a:tbl>
              <a:tblPr firstRow="1" firstCol="1" bandRow="1" bandCol="1">
                <a:tableStyleId>{F5AB1C69-6EDB-4FF4-983F-18BD219EF322}</a:tableStyleId>
              </a:tblPr>
              <a:tblGrid>
                <a:gridCol w="1902554"/>
                <a:gridCol w="9037132"/>
                <a:gridCol w="800759"/>
              </a:tblGrid>
              <a:tr h="40110">
                <a:tc>
                  <a:txBody>
                    <a:bodyPr/>
                    <a:lstStyle/>
                    <a:p>
                      <a:pPr marL="0" marR="0" algn="ctr">
                        <a:lnSpc>
                          <a:spcPct val="115000"/>
                        </a:lnSpc>
                        <a:spcBef>
                          <a:spcPts val="1000"/>
                        </a:spcBef>
                        <a:spcAft>
                          <a:spcPts val="1000"/>
                        </a:spcAft>
                      </a:pPr>
                      <a:r>
                        <a:rPr lang="en-US" sz="1600" dirty="0">
                          <a:effectLst/>
                        </a:rPr>
                        <a:t>OWL Class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dirty="0">
                          <a:effectLst/>
                        </a:rPr>
                        <a:t>OWL Description (Textual Definition)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a:effectLst/>
                        </a:rPr>
                        <a:t>Source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r>
              <a:tr h="97569">
                <a:tc>
                  <a:txBody>
                    <a:bodyPr/>
                    <a:lstStyle/>
                    <a:p>
                      <a:pPr marL="0" marR="0">
                        <a:lnSpc>
                          <a:spcPct val="115000"/>
                        </a:lnSpc>
                        <a:spcBef>
                          <a:spcPts val="200"/>
                        </a:spcBef>
                        <a:spcAft>
                          <a:spcPts val="200"/>
                        </a:spcAft>
                        <a:tabLst>
                          <a:tab pos="2743200" algn="ctr"/>
                          <a:tab pos="5486400" algn="r"/>
                        </a:tabLst>
                      </a:pPr>
                      <a:r>
                        <a:rPr lang="en-US" sz="1600" dirty="0">
                          <a:effectLst/>
                        </a:rPr>
                        <a:t>          Import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Reproduce data so that an object (or a portion thereof) enters the control of the security subsystem.  [Derived from EXPORT operation in HL7 RBAC Healthcare Permission Catalog.]</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[Export]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Jump</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an object representing an Act to a normal state.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162614">
                <a:tc>
                  <a:txBody>
                    <a:bodyPr/>
                    <a:lstStyle/>
                    <a:p>
                      <a:pPr marL="0" marR="0">
                        <a:lnSpc>
                          <a:spcPct val="115000"/>
                        </a:lnSpc>
                        <a:spcBef>
                          <a:spcPts val="200"/>
                        </a:spcBef>
                        <a:spcAft>
                          <a:spcPts val="200"/>
                        </a:spcAft>
                        <a:tabLst>
                          <a:tab pos="2743200" algn="ctr"/>
                          <a:tab pos="5486400" algn="r"/>
                        </a:tabLst>
                      </a:pPr>
                      <a:r>
                        <a:rPr lang="en-US" sz="1600" dirty="0">
                          <a:effectLst/>
                        </a:rPr>
                        <a:t>          Mask</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Render information unreadable and unusable by algorithmically transforming plaintext into ciphertext. User may be provided a key to decrypt per license or "shared secret". [From MASK concept in HL7 ActCode code system, OID: 2.16.840.1.113883.5.4]</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OP</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40110">
                <a:tc>
                  <a:txBody>
                    <a:bodyPr/>
                    <a:lstStyle/>
                    <a:p>
                      <a:pPr marL="0" marR="0">
                        <a:lnSpc>
                          <a:spcPct val="115000"/>
                        </a:lnSpc>
                        <a:spcBef>
                          <a:spcPts val="200"/>
                        </a:spcBef>
                        <a:spcAft>
                          <a:spcPts val="200"/>
                        </a:spcAft>
                        <a:tabLst>
                          <a:tab pos="2743200" algn="ctr"/>
                          <a:tab pos="5486400" algn="r"/>
                        </a:tabLst>
                      </a:pPr>
                      <a:r>
                        <a:rPr lang="en-US" sz="1600">
                          <a:effectLst/>
                        </a:rPr>
                        <a:t>          Modify_status</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an object representing an Act.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40110">
                <a:tc>
                  <a:txBody>
                    <a:bodyPr/>
                    <a:lstStyle/>
                    <a:p>
                      <a:pPr marL="0" marR="0">
                        <a:lnSpc>
                          <a:spcPct val="115000"/>
                        </a:lnSpc>
                        <a:spcBef>
                          <a:spcPts val="200"/>
                        </a:spcBef>
                        <a:spcAft>
                          <a:spcPts val="200"/>
                        </a:spcAft>
                        <a:tabLst>
                          <a:tab pos="2743200" algn="ctr"/>
                          <a:tab pos="5486400" algn="r"/>
                        </a:tabLst>
                      </a:pPr>
                      <a:r>
                        <a:rPr lang="en-US" sz="1600">
                          <a:effectLst/>
                        </a:rPr>
                        <a:t>          Move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Relocate (the content of) an object.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Nullify</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an object representing an Act to "nullified", i.e., treat as though it never existed.</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Obsolete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an object representing an Act to "obsolete" when it has been replaced by a new instance.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40110">
                <a:tc>
                  <a:txBody>
                    <a:bodyPr/>
                    <a:lstStyle/>
                    <a:p>
                      <a:pPr marL="0" marR="0">
                        <a:lnSpc>
                          <a:spcPct val="115000"/>
                        </a:lnSpc>
                        <a:spcBef>
                          <a:spcPts val="200"/>
                        </a:spcBef>
                        <a:spcAft>
                          <a:spcPts val="200"/>
                        </a:spcAft>
                        <a:tabLst>
                          <a:tab pos="2743200" algn="ctr"/>
                          <a:tab pos="5486400" algn="r"/>
                        </a:tabLst>
                      </a:pPr>
                      <a:r>
                        <a:rPr lang="en-US" sz="1600">
                          <a:effectLst/>
                        </a:rPr>
                        <a:t>          Print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Render an object in printed form (typically hardcopy).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40110">
                <a:tc>
                  <a:txBody>
                    <a:bodyPr/>
                    <a:lstStyle/>
                    <a:p>
                      <a:pPr marL="0" marR="0">
                        <a:lnSpc>
                          <a:spcPct val="115000"/>
                        </a:lnSpc>
                        <a:spcBef>
                          <a:spcPts val="200"/>
                        </a:spcBef>
                        <a:spcAft>
                          <a:spcPts val="200"/>
                        </a:spcAft>
                        <a:tabLst>
                          <a:tab pos="2743200" algn="ctr"/>
                          <a:tab pos="5486400" algn="r"/>
                        </a:tabLst>
                      </a:pPr>
                      <a:r>
                        <a:rPr lang="en-US" sz="1600" dirty="0">
                          <a:effectLst/>
                        </a:rPr>
                        <a:t>          Pseudonymize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Strip information of data that would allow the identification of the source of the information or the information subject. Custodian may retain a key to relink data necessary to reidentify the information subject. [From PSEUD concept in HL7 ActCode code system, OID: 2.16.840.1.113883.5.4]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OP</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bl>
          </a:graphicData>
        </a:graphic>
      </p:graphicFrame>
    </p:spTree>
    <p:extLst>
      <p:ext uri="{BB962C8B-B14F-4D97-AF65-F5344CB8AC3E}">
        <p14:creationId xmlns:p14="http://schemas.microsoft.com/office/powerpoint/2010/main" val="961745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from SPO Specification (Section 7.7)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0738032"/>
              </p:ext>
            </p:extLst>
          </p:nvPr>
        </p:nvGraphicFramePr>
        <p:xfrm>
          <a:off x="225777" y="1650214"/>
          <a:ext cx="11757378" cy="4486656"/>
        </p:xfrm>
        <a:graphic>
          <a:graphicData uri="http://schemas.openxmlformats.org/drawingml/2006/table">
            <a:tbl>
              <a:tblPr firstRow="1" firstCol="1" bandRow="1" bandCol="1">
                <a:tableStyleId>{F5AB1C69-6EDB-4FF4-983F-18BD219EF322}</a:tableStyleId>
              </a:tblPr>
              <a:tblGrid>
                <a:gridCol w="1766969"/>
                <a:gridCol w="9177235"/>
                <a:gridCol w="813174"/>
              </a:tblGrid>
              <a:tr h="40110">
                <a:tc>
                  <a:txBody>
                    <a:bodyPr/>
                    <a:lstStyle/>
                    <a:p>
                      <a:pPr marL="0" marR="0" algn="ctr">
                        <a:lnSpc>
                          <a:spcPct val="115000"/>
                        </a:lnSpc>
                        <a:spcBef>
                          <a:spcPts val="1000"/>
                        </a:spcBef>
                        <a:spcAft>
                          <a:spcPts val="1000"/>
                        </a:spcAft>
                      </a:pPr>
                      <a:r>
                        <a:rPr lang="en-US" sz="1600" dirty="0">
                          <a:effectLst/>
                        </a:rPr>
                        <a:t>OWL Class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dirty="0">
                          <a:effectLst/>
                        </a:rPr>
                        <a:t>OWL Description (Textual Definition)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c>
                  <a:txBody>
                    <a:bodyPr/>
                    <a:lstStyle/>
                    <a:p>
                      <a:pPr marL="0" marR="0" algn="ctr">
                        <a:lnSpc>
                          <a:spcPct val="115000"/>
                        </a:lnSpc>
                        <a:spcBef>
                          <a:spcPts val="1000"/>
                        </a:spcBef>
                        <a:spcAft>
                          <a:spcPts val="1000"/>
                        </a:spcAft>
                      </a:pPr>
                      <a:r>
                        <a:rPr lang="en-US" sz="1600">
                          <a:effectLst/>
                        </a:rPr>
                        <a:t>Source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tc>
              </a:tr>
              <a:tr h="97569">
                <a:tc>
                  <a:txBody>
                    <a:bodyPr/>
                    <a:lstStyle/>
                    <a:p>
                      <a:pPr marL="0" marR="0">
                        <a:lnSpc>
                          <a:spcPct val="115000"/>
                        </a:lnSpc>
                        <a:spcBef>
                          <a:spcPts val="200"/>
                        </a:spcBef>
                        <a:spcAft>
                          <a:spcPts val="200"/>
                        </a:spcAft>
                        <a:tabLst>
                          <a:tab pos="2743200" algn="ctr"/>
                          <a:tab pos="5486400" algn="r"/>
                        </a:tabLst>
                      </a:pPr>
                      <a:r>
                        <a:rPr lang="en-US" sz="1600" dirty="0">
                          <a:effectLst/>
                        </a:rPr>
                        <a:t>          Purge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Operation that results in the permanent, unrecoverable removal of information about an object from memory or storage (e.g., by multiple overwrites with a series of random bits).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97569">
                <a:tc>
                  <a:txBody>
                    <a:bodyPr/>
                    <a:lstStyle/>
                    <a:p>
                      <a:pPr marL="0" marR="0">
                        <a:lnSpc>
                          <a:spcPct val="115000"/>
                        </a:lnSpc>
                        <a:spcBef>
                          <a:spcPts val="200"/>
                        </a:spcBef>
                        <a:spcAft>
                          <a:spcPts val="200"/>
                        </a:spcAft>
                        <a:tabLst>
                          <a:tab pos="2743200" algn="ctr"/>
                          <a:tab pos="5486400" algn="r"/>
                        </a:tabLst>
                      </a:pPr>
                      <a:r>
                        <a:rPr lang="en-US" sz="1600" dirty="0">
                          <a:effectLst/>
                        </a:rPr>
                        <a:t>          Reactivate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Change the status of a formerly active object representing an Act to "active", i.e., so it can again be performed or is being performed. (Contrast with ACTIVATE.)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DO</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Read</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Fundamental operation in an Information System (IS) that results only in the flow of information about an object to a subject.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HL7 RBAC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130091">
                <a:tc>
                  <a:txBody>
                    <a:bodyPr/>
                    <a:lstStyle/>
                    <a:p>
                      <a:pPr marL="0" marR="0">
                        <a:lnSpc>
                          <a:spcPct val="115000"/>
                        </a:lnSpc>
                        <a:spcBef>
                          <a:spcPts val="200"/>
                        </a:spcBef>
                        <a:spcAft>
                          <a:spcPts val="200"/>
                        </a:spcAft>
                        <a:tabLst>
                          <a:tab pos="2743200" algn="ctr"/>
                          <a:tab pos="5486400" algn="r"/>
                        </a:tabLst>
                      </a:pPr>
                      <a:r>
                        <a:rPr lang="en-US" sz="1600" dirty="0">
                          <a:effectLst/>
                        </a:rPr>
                        <a:t>          Redact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Remove information, which is not authorized to be accessed, used, or disclosed from records made available to otherwise authorized users. [From REDACT concept in HL7 ActCode code system, OID: 2.16.840.1.113883.5.4]</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OP</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130091">
                <a:tc>
                  <a:txBody>
                    <a:bodyPr/>
                    <a:lstStyle/>
                    <a:p>
                      <a:pPr marL="0" marR="0">
                        <a:lnSpc>
                          <a:spcPct val="115000"/>
                        </a:lnSpc>
                        <a:spcBef>
                          <a:spcPts val="200"/>
                        </a:spcBef>
                        <a:spcAft>
                          <a:spcPts val="200"/>
                        </a:spcAft>
                        <a:tabLst>
                          <a:tab pos="2743200" algn="ctr"/>
                          <a:tab pos="5486400" algn="r"/>
                        </a:tabLst>
                      </a:pPr>
                      <a:r>
                        <a:rPr lang="en-US" sz="1600">
                          <a:effectLst/>
                        </a:rPr>
                        <a:t>          Reidentify</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a:effectLst/>
                        </a:rPr>
                        <a:t>Restore information to data that would allow the identification of the source of the information or the information subject.  [Derived from DEID concept in HL7 ActCode code system, OID: 2.16.840.1.113883.5.4]</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[Deidentify]</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a:effectLst/>
                        </a:rPr>
                        <a:t>          Release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Change the status of an object representing an Act so it is no longer "held", i.e., allow action to occur.</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DO</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Replace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Replace an object with another object. The replaced object becomes obsolete in the process.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r h="65046">
                <a:tc>
                  <a:txBody>
                    <a:bodyPr/>
                    <a:lstStyle/>
                    <a:p>
                      <a:pPr marL="0" marR="0">
                        <a:lnSpc>
                          <a:spcPct val="115000"/>
                        </a:lnSpc>
                        <a:spcBef>
                          <a:spcPts val="200"/>
                        </a:spcBef>
                        <a:spcAft>
                          <a:spcPts val="200"/>
                        </a:spcAft>
                        <a:tabLst>
                          <a:tab pos="2743200" algn="ctr"/>
                          <a:tab pos="5486400" algn="r"/>
                        </a:tabLst>
                      </a:pPr>
                      <a:r>
                        <a:rPr lang="en-US" sz="1600" dirty="0">
                          <a:effectLst/>
                        </a:rPr>
                        <a:t>          Reproduce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Produce another online or offline object with the same content as the original. [Use of Reproduce does not imply any form of Copy.]</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c>
                  <a:txBody>
                    <a:bodyPr/>
                    <a:lstStyle/>
                    <a:p>
                      <a:pPr marL="0" marR="0">
                        <a:lnSpc>
                          <a:spcPct val="115000"/>
                        </a:lnSpc>
                        <a:spcBef>
                          <a:spcPts val="200"/>
                        </a:spcBef>
                        <a:spcAft>
                          <a:spcPts val="200"/>
                        </a:spcAft>
                        <a:tabLst>
                          <a:tab pos="2743200" algn="ctr"/>
                          <a:tab pos="5486400" algn="r"/>
                        </a:tabLst>
                      </a:pPr>
                      <a:r>
                        <a:rPr lang="en-US" sz="1600" dirty="0">
                          <a:effectLst/>
                        </a:rPr>
                        <a:t>HL7 RBAC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11121" marR="11121" marT="0" marB="0" anchor="ctr"/>
                </a:tc>
              </a:tr>
            </a:tbl>
          </a:graphicData>
        </a:graphic>
      </p:graphicFrame>
    </p:spTree>
    <p:extLst>
      <p:ext uri="{BB962C8B-B14F-4D97-AF65-F5344CB8AC3E}">
        <p14:creationId xmlns:p14="http://schemas.microsoft.com/office/powerpoint/2010/main" val="2687479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5028</TotalTime>
  <Words>3368</Words>
  <Application>Microsoft Office PowerPoint</Application>
  <PresentationFormat>Widescreen</PresentationFormat>
  <Paragraphs>583</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 New Roman</vt:lpstr>
      <vt:lpstr>Wingdings</vt:lpstr>
      <vt:lpstr>Office Theme</vt:lpstr>
      <vt:lpstr>EHR Action Verbs and Security Operations</vt:lpstr>
      <vt:lpstr>EHR Data Management Action Verbs</vt:lpstr>
      <vt:lpstr>Security and Privacy Ontology (SPO) Operations</vt:lpstr>
      <vt:lpstr>Sources of SPO Operations</vt:lpstr>
      <vt:lpstr>Table from SPO Specification (Section 7.7)</vt:lpstr>
      <vt:lpstr>Table from SPO Specification (Section 7.7)</vt:lpstr>
      <vt:lpstr>Table from SPO Specification (Section 7.7)</vt:lpstr>
      <vt:lpstr>Table from SPO Specification (Section 7.7)</vt:lpstr>
      <vt:lpstr>Table from SPO Specification (Section 7.7)</vt:lpstr>
      <vt:lpstr>Table from SPO Specification (Section 7.7)</vt:lpstr>
      <vt:lpstr>Privacy Operations</vt:lpstr>
      <vt:lpstr>PowerPoint Presentation</vt:lpstr>
      <vt:lpstr>PowerPoint Presentation</vt:lpstr>
      <vt:lpstr>PowerPoint Presentation</vt:lpstr>
      <vt:lpstr>PowerPoint Presentation</vt:lpstr>
      <vt:lpstr>Comparison of EHR / Security Definitions</vt:lpstr>
      <vt:lpstr>Steps to Consensus</vt:lpstr>
      <vt:lpstr>Annotate</vt:lpstr>
      <vt:lpstr>Archive</vt:lpstr>
      <vt:lpstr>Backup</vt:lpstr>
      <vt:lpstr>Decrypt</vt:lpstr>
      <vt:lpstr>Deidentify</vt:lpstr>
      <vt:lpstr>Delete</vt:lpstr>
      <vt:lpstr>Encrypt</vt:lpstr>
      <vt:lpstr>Export</vt:lpstr>
      <vt:lpstr>Import</vt:lpstr>
      <vt:lpstr>Mask</vt:lpstr>
      <vt:lpstr>Purge</vt:lpstr>
      <vt:lpstr>Reidentify</vt:lpstr>
      <vt:lpstr>Restore</vt:lpstr>
      <vt:lpstr>Update</vt:lpstr>
      <vt:lpstr>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Weida</dc:creator>
  <cp:lastModifiedBy>Tony Weida</cp:lastModifiedBy>
  <cp:revision>51</cp:revision>
  <dcterms:created xsi:type="dcterms:W3CDTF">2014-04-22T16:09:54Z</dcterms:created>
  <dcterms:modified xsi:type="dcterms:W3CDTF">2014-05-07T19:30:32Z</dcterms:modified>
</cp:coreProperties>
</file>