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60" r:id="rId4"/>
    <p:sldId id="261" r:id="rId5"/>
    <p:sldId id="263" r:id="rId6"/>
    <p:sldId id="265" r:id="rId7"/>
    <p:sldId id="268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83811" autoAdjust="0"/>
  </p:normalViewPr>
  <p:slideViewPr>
    <p:cSldViewPr snapToGrid="0">
      <p:cViewPr varScale="1">
        <p:scale>
          <a:sx n="92" d="100"/>
          <a:sy n="92" d="100"/>
        </p:scale>
        <p:origin x="3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143453-5EB1-4933-B4E1-FA2EC275F5F9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9F92A-AF76-4D06-9E67-B604A9732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03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9F92A-AF76-4D06-9E67-B604A97322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261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*http://hl7.org/fhir/2016Sep/conceptmap.html</a:t>
            </a:r>
          </a:p>
          <a:p>
            <a:r>
              <a:rPr lang="en-US" dirty="0" smtClean="0"/>
              <a:t>*http://hl7.org/fhir/2016Sep/conceptmap-definitions.html#ConceptMap.group.element.target.equivalence</a:t>
            </a:r>
          </a:p>
          <a:p>
            <a:r>
              <a:rPr lang="en-US" dirty="0" smtClean="0"/>
              <a:t>*http://hl7.org/fhir/2016Sep/valueset-concept-map-equivalence.html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9F92A-AF76-4D06-9E67-B604A97322D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14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9F92A-AF76-4D06-9E67-B604A97322D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225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*http://hl7.org/fhir/2016Sep/conceptmap.html</a:t>
            </a:r>
          </a:p>
          <a:p>
            <a:r>
              <a:rPr lang="en-US" dirty="0" smtClean="0"/>
              <a:t>*http://hl7.org/fhir/2016Sep/conceptmap-definitions.html#ConceptMap.group.element.target.equivalence</a:t>
            </a:r>
          </a:p>
          <a:p>
            <a:r>
              <a:rPr lang="en-US" dirty="0" smtClean="0"/>
              <a:t>*http://hl7.org/fhir/2016Sep/valueset-concept-map-equivalence.html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9F92A-AF76-4D06-9E67-B604A97322D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128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SUMM Summarized by: An act that contains summary values for a list or set of subordinate acts. For example, a summary of transactions for a particular accounting period.</a:t>
            </a:r>
          </a:p>
          <a:p>
            <a:r>
              <a:rPr lang="en-US" dirty="0" smtClean="0"/>
              <a:t>http://www.hl7.org/v3ballotarchive_temp_08B0CDD4-1C23-BA17-0C1CF9B11A2BB964/v3ballot/html/infrastructure/vocabulary/ActRelationshipType.html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9F92A-AF76-4D06-9E67-B604A97322D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517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36286-4192-41B2-B460-B1597857F26D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A4EC-EF03-4D8E-8935-C258EA45D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879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36286-4192-41B2-B460-B1597857F26D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A4EC-EF03-4D8E-8935-C258EA45D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02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36286-4192-41B2-B460-B1597857F26D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A4EC-EF03-4D8E-8935-C258EA45D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930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36286-4192-41B2-B460-B1597857F26D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A4EC-EF03-4D8E-8935-C258EA45D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80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36286-4192-41B2-B460-B1597857F26D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A4EC-EF03-4D8E-8935-C258EA45D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271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36286-4192-41B2-B460-B1597857F26D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A4EC-EF03-4D8E-8935-C258EA45D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169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36286-4192-41B2-B460-B1597857F26D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A4EC-EF03-4D8E-8935-C258EA45D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8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36286-4192-41B2-B460-B1597857F26D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A4EC-EF03-4D8E-8935-C258EA45D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65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36286-4192-41B2-B460-B1597857F26D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A4EC-EF03-4D8E-8935-C258EA45D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654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36286-4192-41B2-B460-B1597857F26D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A4EC-EF03-4D8E-8935-C258EA45D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10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36286-4192-41B2-B460-B1597857F26D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9A4EC-EF03-4D8E-8935-C258EA45D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71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36286-4192-41B2-B460-B1597857F26D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9A4EC-EF03-4D8E-8935-C258EA45D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37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Combination Codes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Discussion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79441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</a:t>
            </a:r>
            <a:r>
              <a:rPr lang="en-US" dirty="0"/>
              <a:t> </a:t>
            </a:r>
            <a:r>
              <a:rPr lang="en-US" dirty="0" smtClean="0"/>
              <a:t>Use of </a:t>
            </a:r>
            <a:r>
              <a:rPr lang="en-US" dirty="0" err="1" smtClean="0"/>
              <a:t>TranslationCode</a:t>
            </a:r>
            <a:r>
              <a:rPr lang="en-US" dirty="0" smtClean="0"/>
              <a:t> in CDA (equivalent only)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831" y="2098051"/>
            <a:ext cx="8928642" cy="374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75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Combinatorial Codes - Desire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8953"/>
            <a:ext cx="10515600" cy="4351338"/>
          </a:xfrm>
        </p:spPr>
        <p:txBody>
          <a:bodyPr/>
          <a:lstStyle/>
          <a:p>
            <a:r>
              <a:rPr lang="en-US" dirty="0" smtClean="0"/>
              <a:t>Vendors/Implementers want a </a:t>
            </a:r>
            <a:r>
              <a:rPr lang="en-US" b="1" dirty="0" smtClean="0"/>
              <a:t>simple</a:t>
            </a:r>
            <a:r>
              <a:rPr lang="en-US" dirty="0" smtClean="0"/>
              <a:t> way to: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eliably send in more granular coded information in CDA </a:t>
            </a:r>
          </a:p>
          <a:p>
            <a:pPr lvl="1"/>
            <a:r>
              <a:rPr lang="en-US" dirty="0" smtClean="0"/>
              <a:t>That correlates with the way clinicians document problems</a:t>
            </a:r>
            <a:endParaRPr lang="en-US" dirty="0"/>
          </a:p>
          <a:p>
            <a:pPr lvl="1"/>
            <a:r>
              <a:rPr lang="en-US" dirty="0" smtClean="0"/>
              <a:t>That doesn’t require extensive (and unlikely) post-coordination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92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Combinatorial Codes -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8953"/>
            <a:ext cx="10515600" cy="4351338"/>
          </a:xfrm>
        </p:spPr>
        <p:txBody>
          <a:bodyPr/>
          <a:lstStyle/>
          <a:p>
            <a:r>
              <a:rPr lang="en-US" dirty="0" smtClean="0"/>
              <a:t>CDA R2 does not allow for the notion of “equivalence” in </a:t>
            </a:r>
            <a:r>
              <a:rPr lang="en-US" dirty="0" err="1" smtClean="0"/>
              <a:t>translationCode</a:t>
            </a:r>
            <a:r>
              <a:rPr lang="en-US" dirty="0" smtClean="0"/>
              <a:t> (side note: FHIR has this notion*)</a:t>
            </a:r>
          </a:p>
          <a:p>
            <a:r>
              <a:rPr lang="en-US" dirty="0" err="1" smtClean="0"/>
              <a:t>OriginalText</a:t>
            </a:r>
            <a:r>
              <a:rPr lang="en-US" dirty="0" smtClean="0"/>
              <a:t> could house the highly pre-coordinated granular term the clinical saved</a:t>
            </a:r>
          </a:p>
          <a:p>
            <a:r>
              <a:rPr lang="en-US" dirty="0" smtClean="0"/>
              <a:t>But machine readable meaning is lost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4451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Combinatorial Codes – Problem – Text example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9442494"/>
              </p:ext>
            </p:extLst>
          </p:nvPr>
        </p:nvGraphicFramePr>
        <p:xfrm>
          <a:off x="838200" y="1825625"/>
          <a:ext cx="10515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1227841"/>
                <a:gridCol w="5782559"/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Local Term: Breast</a:t>
                      </a:r>
                      <a:r>
                        <a:rPr lang="en-US" baseline="0" dirty="0" smtClean="0"/>
                        <a:t> Cancer</a:t>
                      </a:r>
                      <a:r>
                        <a:rPr lang="en-US" dirty="0" smtClean="0"/>
                        <a:t>, stage 1, estrogen receptor positive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SNOMED-CT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254837009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Malignant tumor of breast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SNOMED-CT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416053008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Estrogen receptor positive tumor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ICD-10-CM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C50.912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Malignant neoplasm of unspecified site of </a:t>
                      </a:r>
                      <a:r>
                        <a:rPr lang="en-US" dirty="0" smtClean="0"/>
                        <a:t>left female </a:t>
                      </a:r>
                      <a:r>
                        <a:rPr lang="en-US" dirty="0" smtClean="0"/>
                        <a:t>breast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ICD-10-CM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Z17.0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Estrogen receptor positive status [ER+]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86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Combinatorial Codes -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8953"/>
            <a:ext cx="10515600" cy="1607880"/>
          </a:xfrm>
        </p:spPr>
        <p:txBody>
          <a:bodyPr/>
          <a:lstStyle/>
          <a:p>
            <a:r>
              <a:rPr lang="en-US" dirty="0" smtClean="0"/>
              <a:t>Common practice when more than one </a:t>
            </a:r>
            <a:r>
              <a:rPr lang="en-US" dirty="0" err="1" smtClean="0"/>
              <a:t>translationCode</a:t>
            </a:r>
            <a:r>
              <a:rPr lang="en-US" dirty="0" smtClean="0"/>
              <a:t> exists</a:t>
            </a:r>
          </a:p>
          <a:p>
            <a:r>
              <a:rPr lang="en-US" dirty="0" smtClean="0"/>
              <a:t>Vendor will parse only to first one found</a:t>
            </a:r>
          </a:p>
          <a:p>
            <a:r>
              <a:rPr lang="en-US" dirty="0" smtClean="0"/>
              <a:t>Therefore: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880" y="3593970"/>
            <a:ext cx="10675711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83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Combinatorial Codes – Proposal (Problem Example)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7464"/>
            <a:ext cx="10515600" cy="472223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Best </a:t>
            </a:r>
            <a:r>
              <a:rPr lang="en-US" dirty="0"/>
              <a:t>available SNOMED CT code </a:t>
            </a:r>
            <a:r>
              <a:rPr lang="en-US" dirty="0" smtClean="0"/>
              <a:t>is </a:t>
            </a:r>
            <a:r>
              <a:rPr lang="en-US" dirty="0"/>
              <a:t>in </a:t>
            </a:r>
            <a:r>
              <a:rPr lang="en-US" dirty="0" smtClean="0"/>
              <a:t>observation/value</a:t>
            </a:r>
          </a:p>
          <a:p>
            <a:r>
              <a:rPr lang="en-US" dirty="0" err="1" smtClean="0"/>
              <a:t>OriginalText</a:t>
            </a:r>
            <a:r>
              <a:rPr lang="en-US" dirty="0" smtClean="0"/>
              <a:t> </a:t>
            </a:r>
            <a:r>
              <a:rPr lang="en-US" dirty="0"/>
              <a:t>captures the </a:t>
            </a:r>
            <a:r>
              <a:rPr lang="en-US" dirty="0" smtClean="0"/>
              <a:t>text </a:t>
            </a:r>
            <a:r>
              <a:rPr lang="en-US" dirty="0"/>
              <a:t>the clinician captured in </a:t>
            </a:r>
            <a:r>
              <a:rPr lang="en-US" dirty="0" smtClean="0"/>
              <a:t>the EHRs UI</a:t>
            </a:r>
          </a:p>
          <a:p>
            <a:r>
              <a:rPr lang="en-US" dirty="0" smtClean="0"/>
              <a:t>Trading </a:t>
            </a:r>
            <a:r>
              <a:rPr lang="en-US" dirty="0"/>
              <a:t>partners could use custom (interface) terminology code </a:t>
            </a:r>
            <a:r>
              <a:rPr lang="en-US" dirty="0" smtClean="0"/>
              <a:t>OR </a:t>
            </a:r>
            <a:r>
              <a:rPr lang="en-US" dirty="0"/>
              <a:t>their local system code/identifier that represents the code</a:t>
            </a:r>
            <a:br>
              <a:rPr lang="en-US" dirty="0"/>
            </a:br>
            <a:r>
              <a:rPr lang="en-US" dirty="0"/>
              <a:t>for the </a:t>
            </a:r>
            <a:r>
              <a:rPr lang="en-US" dirty="0" err="1" smtClean="0"/>
              <a:t>originalText</a:t>
            </a:r>
            <a:r>
              <a:rPr lang="en-US" dirty="0" smtClean="0"/>
              <a:t> </a:t>
            </a:r>
            <a:r>
              <a:rPr lang="en-US" dirty="0"/>
              <a:t>the clinician </a:t>
            </a:r>
            <a:r>
              <a:rPr lang="en-US" dirty="0" smtClean="0"/>
              <a:t>captured</a:t>
            </a:r>
          </a:p>
          <a:p>
            <a:r>
              <a:rPr lang="en-US" dirty="0" smtClean="0"/>
              <a:t>This code could be more specific than the best available standardized code but it reflects clinical intent of the clinician</a:t>
            </a:r>
          </a:p>
          <a:p>
            <a:r>
              <a:rPr lang="en-US" dirty="0" smtClean="0"/>
              <a:t>This allows machine </a:t>
            </a:r>
            <a:r>
              <a:rPr lang="en-US" dirty="0"/>
              <a:t>computability of more specific term </a:t>
            </a:r>
            <a:r>
              <a:rPr lang="en-US" dirty="0" smtClean="0"/>
              <a:t>local term in </a:t>
            </a:r>
            <a:r>
              <a:rPr lang="en-US" dirty="0"/>
              <a:t>a simple </a:t>
            </a:r>
            <a:r>
              <a:rPr lang="en-US" dirty="0" smtClean="0"/>
              <a:t>manner</a:t>
            </a:r>
            <a:endParaRPr lang="en-US" dirty="0"/>
          </a:p>
          <a:p>
            <a:r>
              <a:rPr lang="en-US" dirty="0" smtClean="0"/>
              <a:t>Will </a:t>
            </a:r>
            <a:r>
              <a:rPr lang="en-US" dirty="0"/>
              <a:t>communicate more complete information about the </a:t>
            </a:r>
            <a:r>
              <a:rPr lang="en-US" dirty="0" smtClean="0"/>
              <a:t>patient</a:t>
            </a:r>
          </a:p>
          <a:p>
            <a:r>
              <a:rPr lang="en-US" dirty="0" smtClean="0"/>
              <a:t>If </a:t>
            </a:r>
            <a:r>
              <a:rPr lang="en-US" dirty="0"/>
              <a:t>the EHR is able to associate multiple related codes the combined </a:t>
            </a:r>
            <a:r>
              <a:rPr lang="en-US" dirty="0" smtClean="0"/>
              <a:t>effect would </a:t>
            </a:r>
            <a:r>
              <a:rPr lang="en-US" dirty="0"/>
              <a:t>be equal or nearly equal to the local </a:t>
            </a:r>
            <a:r>
              <a:rPr lang="en-US" dirty="0" smtClean="0"/>
              <a:t>term</a:t>
            </a:r>
            <a:endParaRPr lang="en-US" dirty="0"/>
          </a:p>
          <a:p>
            <a:r>
              <a:rPr lang="en-US" dirty="0" smtClean="0"/>
              <a:t>Codes would be represented in qualifier/value</a:t>
            </a:r>
          </a:p>
          <a:p>
            <a:r>
              <a:rPr lang="en-US" dirty="0" smtClean="0"/>
              <a:t>Will need a new or find best available code </a:t>
            </a:r>
            <a:r>
              <a:rPr lang="en-US" dirty="0"/>
              <a:t>for </a:t>
            </a:r>
            <a:r>
              <a:rPr lang="en-US" dirty="0" smtClean="0"/>
              <a:t>translation/translation/@</a:t>
            </a:r>
            <a:r>
              <a:rPr lang="en-US" dirty="0"/>
              <a:t>code</a:t>
            </a:r>
          </a:p>
        </p:txBody>
      </p:sp>
    </p:spTree>
    <p:extLst>
      <p:ext uri="{BB962C8B-B14F-4D97-AF65-F5344CB8AC3E}">
        <p14:creationId xmlns:p14="http://schemas.microsoft.com/office/powerpoint/2010/main" val="399694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3004"/>
            <a:ext cx="10515600" cy="1325563"/>
          </a:xfrm>
        </p:spPr>
        <p:txBody>
          <a:bodyPr/>
          <a:lstStyle/>
          <a:p>
            <a:r>
              <a:rPr lang="en-US" dirty="0" smtClean="0"/>
              <a:t>Combinatorial Codes – </a:t>
            </a:r>
            <a:r>
              <a:rPr lang="en-US" dirty="0" smtClean="0"/>
              <a:t>Proposal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80" y="1462086"/>
            <a:ext cx="12082465" cy="420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77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2353</TotalTime>
  <Words>281</Words>
  <Application>Microsoft Office PowerPoint</Application>
  <PresentationFormat>Widescreen</PresentationFormat>
  <Paragraphs>54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Combination Codes</vt:lpstr>
      <vt:lpstr>Current Use of TranslationCode in CDA (equivalent only)</vt:lpstr>
      <vt:lpstr>Combinatorial Codes - Desire</vt:lpstr>
      <vt:lpstr>Combinatorial Codes - Problem</vt:lpstr>
      <vt:lpstr>Combinatorial Codes – Problem – Text example</vt:lpstr>
      <vt:lpstr>Combinatorial Codes - Problem</vt:lpstr>
      <vt:lpstr>Combinatorial Codes – Proposal (Problem Example)</vt:lpstr>
      <vt:lpstr>Combinatorial Codes – Proposal</vt:lpstr>
    </vt:vector>
  </TitlesOfParts>
  <Company>Intelligent Medical Objects,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Gay Dolin</dc:creator>
  <cp:lastModifiedBy>Gay Dolin</cp:lastModifiedBy>
  <cp:revision>40</cp:revision>
  <dcterms:created xsi:type="dcterms:W3CDTF">2016-12-12T19:16:07Z</dcterms:created>
  <dcterms:modified xsi:type="dcterms:W3CDTF">2017-01-12T23:31:58Z</dcterms:modified>
</cp:coreProperties>
</file>