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0AEF3-A570-4B95-9670-AE8D07D24C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EA4E88-266B-49B3-9AAF-1DD1866EDB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DE8BD-999E-4980-8E0E-259D61AAA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24F6-19C7-4D48-925F-1C4F23F5E4E1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C30C9-8243-48E9-BC7D-B62052827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0C3CA-D3BA-4268-B311-51501D235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4B26-84FB-4F2E-9F48-02187B643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93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F95E6-FAC6-42A9-BF89-6E5BD7469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4487D1-DF4E-415A-BAEA-EEECDE0BC0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598AF-2EF6-4EBC-839C-1619FE51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24F6-19C7-4D48-925F-1C4F23F5E4E1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B5776-A5C6-49FD-B8BD-BA6ACB4B9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B1E22-DF33-4DEF-B334-F12B4E121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4B26-84FB-4F2E-9F48-02187B643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21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456D5D-83E4-4CBB-BC87-74C60C5323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64317F-0474-4BC9-BC69-3DBD3760A8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F4335-8913-493F-A2BF-2DBD27778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24F6-19C7-4D48-925F-1C4F23F5E4E1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97518-084F-4B8B-B59F-76FEE1245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7106E-9FF6-4848-9674-3374C6A6B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4B26-84FB-4F2E-9F48-02187B643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88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CAC13-DD56-4D36-8FFC-348D63103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5ACC3-79DA-4712-895B-6BE1D5692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2A132-512D-4CBE-94EA-873663B4B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24F6-19C7-4D48-925F-1C4F23F5E4E1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61E32-92D4-42E6-905D-72A1AD56E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0AF39-F24A-4BDC-83ED-C9824EED0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4B26-84FB-4F2E-9F48-02187B643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4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38146-2ED2-4543-AD37-F8C57E5E1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CDB1B9-10DA-454A-9441-3EEA1D37C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953EB-4C53-454F-B4E3-56D442811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24F6-19C7-4D48-925F-1C4F23F5E4E1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6D52F-4FD7-4E4A-826B-5CB03BE72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4BD01-11DE-4604-9CB4-B58755E8F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4B26-84FB-4F2E-9F48-02187B643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3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223AB-3881-4872-8A47-340CB8AAE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E5944-7D24-4AC4-BEBF-D7EF6FCA6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F5FAD5-AC1B-4C44-8B27-D322B18A67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D961B0-38DA-4DCD-8EE8-B05AA6B99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24F6-19C7-4D48-925F-1C4F23F5E4E1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740B6D-E467-4066-A5D6-772597FA5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445BA-E624-4EFB-9587-311515AF7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4B26-84FB-4F2E-9F48-02187B643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9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45E2F-BA63-4246-A5DF-70FE807BF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6F8D7-F6E2-40FE-8624-5EB902400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A7CC60-1E4A-46AD-BD4A-D3F19B9E4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992F8F-8DC0-4D1F-AF1D-E0A10236BD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433F7D-E157-4494-8617-B0153F3073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2F05FF-31D7-4CA6-BF6E-70F881910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24F6-19C7-4D48-925F-1C4F23F5E4E1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BB6712-F2B8-4C9B-95BE-A7856CEAA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1A4BD3-C7D0-49B0-AAC3-D8A804C42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4B26-84FB-4F2E-9F48-02187B643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6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92840-2966-4522-9FA3-1D190BBE1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ADDDE4-3912-4C62-BACA-76C3C77A7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24F6-19C7-4D48-925F-1C4F23F5E4E1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4F3AA0-45EC-4F43-9CA4-76FC9D34F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572E63-6C1C-49C7-B6E7-7C95CEF61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4B26-84FB-4F2E-9F48-02187B643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40EEDC-48B1-413F-9FD2-5F8D63C2D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24F6-19C7-4D48-925F-1C4F23F5E4E1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0F3858-1F61-4003-8B28-2E4F3A59A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1C5D0B-CCD4-4D43-944D-AF41AD2F0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4B26-84FB-4F2E-9F48-02187B643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5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DF7FE-B05E-41E7-BEC6-05991AF07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3B565-ECB6-477E-A0BC-D79EDE2B4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E5A11-5E38-4C63-BC92-A05127180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B628A9-21C7-4BE2-B1B5-5A333B05A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24F6-19C7-4D48-925F-1C4F23F5E4E1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68C896-86F8-4B82-B8BD-580FBE2F0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F7D235-BA8F-4538-A663-57D7DC2E8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4B26-84FB-4F2E-9F48-02187B643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5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FDC35-CB3E-4486-8FE9-DFEC1D901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68F622-E7B6-4A33-83A9-91C1B19C26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512B74-B040-41C9-BAD7-826D3700F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47AD3C-2559-4AA0-A73A-B04C7C2E6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24F6-19C7-4D48-925F-1C4F23F5E4E1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877AB-2102-4949-8C06-70479EE0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EDA3F-4C83-4C27-8078-4947E6570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4B26-84FB-4F2E-9F48-02187B643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9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2903CF-DFC6-47D8-ABD3-3ED50C95B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EE7912-1AB4-4264-9B4F-1D01D9BA3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1C45C-0A61-4F8D-ADD9-18B0409B0E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D24F6-19C7-4D48-925F-1C4F23F5E4E1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258BF1-84D5-432A-9054-A0E833F1B2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88DF1-659C-49E5-88AF-E721D2F32D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64B26-84FB-4F2E-9F48-02187B643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08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7B195-04E9-435C-A223-F1E718BEC6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Care Team Value Sets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402ECC-6C4B-4106-AA10-7E6E56EFE2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Improving the way Care Team Members are documented in C-CDA</a:t>
            </a:r>
          </a:p>
          <a:p>
            <a:r>
              <a:rPr lang="en-US"/>
              <a:t>And Establishing how it will be done in FHIR.</a:t>
            </a:r>
          </a:p>
        </p:txBody>
      </p:sp>
    </p:spTree>
    <p:extLst>
      <p:ext uri="{BB962C8B-B14F-4D97-AF65-F5344CB8AC3E}">
        <p14:creationId xmlns:p14="http://schemas.microsoft.com/office/powerpoint/2010/main" val="442931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C4F06-3505-478D-9B33-99C529CD3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C-CDA: Addressing a fixed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B3137-2EBA-41B3-A200-73FE25B61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97582" cy="4351338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Participation functionCode</a:t>
            </a:r>
          </a:p>
          <a:p>
            <a:pPr lvl="1"/>
            <a:r>
              <a:rPr lang="en-US"/>
              <a:t>This is where you determine if the clinician is the PCP (or other type of functional role)</a:t>
            </a:r>
          </a:p>
          <a:p>
            <a:r>
              <a:rPr lang="en-US"/>
              <a:t>Role code </a:t>
            </a:r>
          </a:p>
          <a:p>
            <a:pPr lvl="1"/>
            <a:r>
              <a:rPr lang="en-US"/>
              <a:t>For Clinicians: NUCC Taxonomy– value set could have additional concepts added that are not in NUCC today.</a:t>
            </a:r>
          </a:p>
          <a:p>
            <a:pPr lvl="1"/>
            <a:r>
              <a:rPr lang="en-US"/>
              <a:t>For non-clinicians: Personal and Legal Relationship Role Type Value Set</a:t>
            </a:r>
          </a:p>
          <a:p>
            <a:r>
              <a:rPr lang="en-US"/>
              <a:t>Other classifications</a:t>
            </a:r>
          </a:p>
          <a:p>
            <a:pPr lvl="1"/>
            <a:r>
              <a:rPr lang="en-US"/>
              <a:t>These could be added on a coded entry to record the care team member information in a NEW Care Team section in the body of the document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B8B8C5-03AD-4EA1-B2C4-3BBAC19CD30B}"/>
              </a:ext>
            </a:extLst>
          </p:cNvPr>
          <p:cNvSpPr txBox="1"/>
          <p:nvPr/>
        </p:nvSpPr>
        <p:spPr>
          <a:xfrm>
            <a:off x="6687128" y="2124365"/>
            <a:ext cx="1239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Value Set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C9CB4B-5419-4B7E-9433-B6F1CB0799CE}"/>
              </a:ext>
            </a:extLst>
          </p:cNvPr>
          <p:cNvSpPr txBox="1"/>
          <p:nvPr/>
        </p:nvSpPr>
        <p:spPr>
          <a:xfrm>
            <a:off x="6687128" y="3320474"/>
            <a:ext cx="1231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Value Set 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FC66D2-4E2E-4E4B-B360-4006FAC74560}"/>
              </a:ext>
            </a:extLst>
          </p:cNvPr>
          <p:cNvSpPr txBox="1"/>
          <p:nvPr/>
        </p:nvSpPr>
        <p:spPr>
          <a:xfrm>
            <a:off x="7146844" y="3611725"/>
            <a:ext cx="41094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NUCC concepts</a:t>
            </a:r>
          </a:p>
          <a:p>
            <a:r>
              <a:rPr lang="en-US"/>
              <a:t>Other support service concepts</a:t>
            </a:r>
          </a:p>
          <a:p>
            <a:r>
              <a:rPr lang="en-US"/>
              <a:t>Personal and Legal Relationship Roletypes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73A5B7-612A-4CF4-9A97-15F999CC5688}"/>
              </a:ext>
            </a:extLst>
          </p:cNvPr>
          <p:cNvSpPr txBox="1"/>
          <p:nvPr/>
        </p:nvSpPr>
        <p:spPr>
          <a:xfrm>
            <a:off x="7146844" y="2397144"/>
            <a:ext cx="2415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Primary Care Physician</a:t>
            </a:r>
          </a:p>
          <a:p>
            <a:r>
              <a:rPr lang="en-US"/>
              <a:t>Other functional roles…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B9770E-2723-4AF0-8390-E834B73727C7}"/>
              </a:ext>
            </a:extLst>
          </p:cNvPr>
          <p:cNvSpPr txBox="1"/>
          <p:nvPr/>
        </p:nvSpPr>
        <p:spPr>
          <a:xfrm>
            <a:off x="6707756" y="4784713"/>
            <a:ext cx="1230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Value Set 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7749A6-0D80-4235-8F29-3EBF39C0D9FC}"/>
              </a:ext>
            </a:extLst>
          </p:cNvPr>
          <p:cNvSpPr txBox="1"/>
          <p:nvPr/>
        </p:nvSpPr>
        <p:spPr>
          <a:xfrm>
            <a:off x="7146844" y="5154045"/>
            <a:ext cx="44540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Another set of concepts to be determined later, as FHIR has the structure to represent them.</a:t>
            </a:r>
          </a:p>
        </p:txBody>
      </p:sp>
    </p:spTree>
    <p:extLst>
      <p:ext uri="{BB962C8B-B14F-4D97-AF65-F5344CB8AC3E}">
        <p14:creationId xmlns:p14="http://schemas.microsoft.com/office/powerpoint/2010/main" val="1603258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FD9ED10-7064-4A13-978D-4F459BC39D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632835"/>
            <a:ext cx="11772900" cy="197167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5996512-EE51-4028-86CF-29AE5BE4E831}"/>
              </a:ext>
            </a:extLst>
          </p:cNvPr>
          <p:cNvSpPr/>
          <p:nvPr/>
        </p:nvSpPr>
        <p:spPr>
          <a:xfrm>
            <a:off x="3032449" y="475673"/>
            <a:ext cx="8388220" cy="1175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E185261-AA50-4C72-BE5F-5E16624D9C12}"/>
              </a:ext>
            </a:extLst>
          </p:cNvPr>
          <p:cNvCxnSpPr>
            <a:cxnSpLocks/>
          </p:cNvCxnSpPr>
          <p:nvPr/>
        </p:nvCxnSpPr>
        <p:spPr>
          <a:xfrm flipH="1" flipV="1">
            <a:off x="8894618" y="2105892"/>
            <a:ext cx="877455" cy="117301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FD02FCE-EC9B-4F4A-BF6C-93EB337FEA81}"/>
              </a:ext>
            </a:extLst>
          </p:cNvPr>
          <p:cNvSpPr txBox="1"/>
          <p:nvPr/>
        </p:nvSpPr>
        <p:spPr>
          <a:xfrm>
            <a:off x="9772073" y="3278909"/>
            <a:ext cx="24199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Value Set A will be</a:t>
            </a:r>
          </a:p>
          <a:p>
            <a:r>
              <a:rPr lang="en-US"/>
              <a:t>Used here.</a:t>
            </a:r>
          </a:p>
          <a:p>
            <a:r>
              <a:rPr lang="en-US"/>
              <a:t> 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78BD17C-AC4D-43E9-B2D2-FC20A11CDC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975" y="3112050"/>
            <a:ext cx="5495925" cy="1343025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33C50CF-8B56-48A6-A91D-C9ED2094A00E}"/>
              </a:ext>
            </a:extLst>
          </p:cNvPr>
          <p:cNvCxnSpPr>
            <a:cxnSpLocks/>
          </p:cNvCxnSpPr>
          <p:nvPr/>
        </p:nvCxnSpPr>
        <p:spPr>
          <a:xfrm flipH="1" flipV="1">
            <a:off x="3032449" y="3634342"/>
            <a:ext cx="6612106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CF1F9779-8558-4C0C-966F-47F660365C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110" y="4664175"/>
            <a:ext cx="5276850" cy="1133475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EECB30D-0D4E-4C18-AC7A-743CBB8B532E}"/>
              </a:ext>
            </a:extLst>
          </p:cNvPr>
          <p:cNvCxnSpPr>
            <a:cxnSpLocks/>
          </p:cNvCxnSpPr>
          <p:nvPr/>
        </p:nvCxnSpPr>
        <p:spPr>
          <a:xfrm flipH="1">
            <a:off x="3237722" y="3786744"/>
            <a:ext cx="6559233" cy="134273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50D25DF-1C48-4286-95E2-9FEE5CAF1351}"/>
              </a:ext>
            </a:extLst>
          </p:cNvPr>
          <p:cNvSpPr txBox="1"/>
          <p:nvPr/>
        </p:nvSpPr>
        <p:spPr>
          <a:xfrm>
            <a:off x="2212732" y="6006750"/>
            <a:ext cx="24199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Value Set B will be</a:t>
            </a:r>
          </a:p>
          <a:p>
            <a:r>
              <a:rPr lang="en-US"/>
              <a:t>Used here.</a:t>
            </a:r>
          </a:p>
          <a:p>
            <a:r>
              <a:rPr lang="en-US"/>
              <a:t> 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5248FED-6498-4681-8647-4526BD121103}"/>
              </a:ext>
            </a:extLst>
          </p:cNvPr>
          <p:cNvCxnSpPr>
            <a:cxnSpLocks/>
          </p:cNvCxnSpPr>
          <p:nvPr/>
        </p:nvCxnSpPr>
        <p:spPr>
          <a:xfrm flipH="1" flipV="1">
            <a:off x="1420689" y="3900196"/>
            <a:ext cx="877456" cy="214811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BA774FA-B2D1-4954-94CC-092EB907FB28}"/>
              </a:ext>
            </a:extLst>
          </p:cNvPr>
          <p:cNvCxnSpPr>
            <a:cxnSpLocks/>
          </p:cNvCxnSpPr>
          <p:nvPr/>
        </p:nvCxnSpPr>
        <p:spPr>
          <a:xfrm flipH="1" flipV="1">
            <a:off x="1670180" y="5327780"/>
            <a:ext cx="627965" cy="118372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7F3DF01-1C83-495B-878F-9D812FE2349D}"/>
              </a:ext>
            </a:extLst>
          </p:cNvPr>
          <p:cNvSpPr txBox="1"/>
          <p:nvPr/>
        </p:nvSpPr>
        <p:spPr>
          <a:xfrm>
            <a:off x="3907941" y="106341"/>
            <a:ext cx="3460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In the header of C-CDA Documents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883822B-728E-4F07-B30E-3DB0C2C01B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24490" y="1745260"/>
            <a:ext cx="1692643" cy="1085027"/>
          </a:xfrm>
          <a:prstGeom prst="rect">
            <a:avLst/>
          </a:prstGeom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9EA32DB-CB5E-4AAB-BF0A-15BB5EEBACE7}"/>
              </a:ext>
            </a:extLst>
          </p:cNvPr>
          <p:cNvCxnSpPr>
            <a:cxnSpLocks/>
          </p:cNvCxnSpPr>
          <p:nvPr/>
        </p:nvCxnSpPr>
        <p:spPr>
          <a:xfrm flipV="1">
            <a:off x="3422695" y="2183364"/>
            <a:ext cx="6862842" cy="432814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0625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5BC1B5-45F3-47FC-AEB4-6F865DA14949}"/>
              </a:ext>
            </a:extLst>
          </p:cNvPr>
          <p:cNvSpPr txBox="1"/>
          <p:nvPr/>
        </p:nvSpPr>
        <p:spPr>
          <a:xfrm>
            <a:off x="3907941" y="106341"/>
            <a:ext cx="4137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In entries within NEW Care Team section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C663CB-9E91-4D7F-9A1E-43E45F1C7E9E}"/>
              </a:ext>
            </a:extLst>
          </p:cNvPr>
          <p:cNvSpPr/>
          <p:nvPr/>
        </p:nvSpPr>
        <p:spPr>
          <a:xfrm>
            <a:off x="5172365" y="1356048"/>
            <a:ext cx="6752158" cy="21999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52B148-8354-423A-898D-877DF9E29B25}"/>
              </a:ext>
            </a:extLst>
          </p:cNvPr>
          <p:cNvSpPr txBox="1"/>
          <p:nvPr/>
        </p:nvSpPr>
        <p:spPr>
          <a:xfrm>
            <a:off x="5070763" y="1099045"/>
            <a:ext cx="38885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Section.text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4E3FCE-38B7-4867-8AE4-0D85778110BB}"/>
              </a:ext>
            </a:extLst>
          </p:cNvPr>
          <p:cNvSpPr txBox="1"/>
          <p:nvPr/>
        </p:nvSpPr>
        <p:spPr>
          <a:xfrm>
            <a:off x="5070763" y="801987"/>
            <a:ext cx="38885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Section.title “Care Team Information”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FDE645-69D8-4DA4-A4B8-4B0927F01002}"/>
              </a:ext>
            </a:extLst>
          </p:cNvPr>
          <p:cNvSpPr txBox="1"/>
          <p:nvPr/>
        </p:nvSpPr>
        <p:spPr>
          <a:xfrm>
            <a:off x="5172365" y="1436078"/>
            <a:ext cx="6483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Team #1 – Disease Focused – Asthma</a:t>
            </a:r>
          </a:p>
          <a:p>
            <a:r>
              <a:rPr lang="en-US" sz="1200"/>
              <a:t>          Person #1              Contact Info            Function (A)                  Role (B)                     Specialty? (C)</a:t>
            </a:r>
          </a:p>
          <a:p>
            <a:r>
              <a:rPr lang="en-US" sz="1200"/>
              <a:t>          Person #2              Contact Info            Function (A)                  Role (B)                     Specialty? (C)</a:t>
            </a:r>
          </a:p>
          <a:p>
            <a:r>
              <a:rPr lang="en-US" sz="1200"/>
              <a:t>          Person #3              Contact Info            Function (A)                  Role (B)                     Specialty? (C)</a:t>
            </a:r>
          </a:p>
          <a:p>
            <a:r>
              <a:rPr lang="en-US" sz="1200"/>
              <a:t>          Person #4              Contact Info            Function (A)                  Role (B)                     Specialty? (C)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42B54B-34B0-4C72-8C7E-A6447660E2D8}"/>
              </a:ext>
            </a:extLst>
          </p:cNvPr>
          <p:cNvSpPr txBox="1"/>
          <p:nvPr/>
        </p:nvSpPr>
        <p:spPr>
          <a:xfrm>
            <a:off x="5172364" y="2461895"/>
            <a:ext cx="6483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Team #2 – Coordination Focused</a:t>
            </a:r>
          </a:p>
          <a:p>
            <a:r>
              <a:rPr lang="en-US" sz="1200"/>
              <a:t>          Person #1              Contact Info            Function (A)                  Role (B)                     Specialty? (C)</a:t>
            </a:r>
          </a:p>
          <a:p>
            <a:r>
              <a:rPr lang="en-US" sz="1200"/>
              <a:t>          Person #2              Contact Info            Function (A)                  Role (B)                     Specialty? (C)</a:t>
            </a:r>
          </a:p>
          <a:p>
            <a:r>
              <a:rPr lang="en-US" sz="1200"/>
              <a:t>          Person #3              Contact Info            Function (A)                  Role (B)                     Specialty? (C)</a:t>
            </a:r>
          </a:p>
          <a:p>
            <a:r>
              <a:rPr lang="en-US" sz="1200"/>
              <a:t>          Person #4              Contact Info            Function (A)                  Role (B)                     Specialty? (C)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A3A136-89BE-492B-97F8-6EB60ECFA57F}"/>
              </a:ext>
            </a:extLst>
          </p:cNvPr>
          <p:cNvSpPr txBox="1"/>
          <p:nvPr/>
        </p:nvSpPr>
        <p:spPr>
          <a:xfrm>
            <a:off x="5172364" y="3813002"/>
            <a:ext cx="53417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Entry (one per team)  - act with classCode=“PRCP” (provision of care)</a:t>
            </a:r>
          </a:p>
          <a:p>
            <a:r>
              <a:rPr lang="en-US" sz="1200"/>
              <a:t>         [0..1] entryRelationship typeCode=COMP </a:t>
            </a:r>
          </a:p>
          <a:p>
            <a:r>
              <a:rPr lang="en-US" sz="1200"/>
              <a:t>	observation</a:t>
            </a:r>
          </a:p>
          <a:p>
            <a:r>
              <a:rPr lang="en-US" sz="1200"/>
              <a:t>                              code indicates “Focus of the team”</a:t>
            </a:r>
          </a:p>
          <a:p>
            <a:r>
              <a:rPr lang="en-US" sz="1200"/>
              <a:t>                              value is one of {encounter, episode, condition,  coordination, etc.}</a:t>
            </a:r>
          </a:p>
          <a:p>
            <a:r>
              <a:rPr lang="en-US" sz="1200"/>
              <a:t>         [1..*] entryRelationship typeCode=“REFR”</a:t>
            </a:r>
          </a:p>
          <a:p>
            <a:r>
              <a:rPr lang="en-US" sz="1200"/>
              <a:t>                       [1..1] act with classCode=“PRCP” one for each care team member</a:t>
            </a:r>
          </a:p>
          <a:p>
            <a:r>
              <a:rPr lang="en-US" sz="1200"/>
              <a:t>                                [0..*] entryRelationship typeCode = COMP</a:t>
            </a:r>
          </a:p>
          <a:p>
            <a:r>
              <a:rPr lang="en-US" sz="1200"/>
              <a:t>	                     observation holding other information</a:t>
            </a:r>
          </a:p>
          <a:p>
            <a:r>
              <a:rPr lang="en-US" sz="1200"/>
              <a:t>                                                        code tells what type of other info</a:t>
            </a:r>
          </a:p>
          <a:p>
            <a:r>
              <a:rPr lang="en-US" sz="1200"/>
              <a:t>	                              value holds the concept</a:t>
            </a:r>
          </a:p>
          <a:p>
            <a:r>
              <a:rPr lang="en-US" sz="1200"/>
              <a:t>	      [1..1] performer</a:t>
            </a:r>
          </a:p>
          <a:p>
            <a:r>
              <a:rPr lang="en-US" sz="1200"/>
              <a:t>                                               sdtc:functionCode (A)</a:t>
            </a:r>
          </a:p>
          <a:p>
            <a:r>
              <a:rPr lang="en-US" sz="1200"/>
              <a:t>                                                    role code (B)</a:t>
            </a:r>
          </a:p>
          <a:p>
            <a:r>
              <a:rPr lang="en-US" sz="1200"/>
              <a:t>                        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616A487-0186-4561-9923-4999DA1D38E9}"/>
              </a:ext>
            </a:extLst>
          </p:cNvPr>
          <p:cNvCxnSpPr>
            <a:cxnSpLocks/>
          </p:cNvCxnSpPr>
          <p:nvPr/>
        </p:nvCxnSpPr>
        <p:spPr>
          <a:xfrm>
            <a:off x="4064000" y="4683967"/>
            <a:ext cx="218751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B92F88F-6950-436A-AB4F-2B159775D2B8}"/>
              </a:ext>
            </a:extLst>
          </p:cNvPr>
          <p:cNvSpPr txBox="1"/>
          <p:nvPr/>
        </p:nvSpPr>
        <p:spPr>
          <a:xfrm>
            <a:off x="8959272" y="1005128"/>
            <a:ext cx="2906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Human readable information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D27EA57-557E-4101-9BA0-F4089F006B48}"/>
              </a:ext>
            </a:extLst>
          </p:cNvPr>
          <p:cNvSpPr txBox="1"/>
          <p:nvPr/>
        </p:nvSpPr>
        <p:spPr>
          <a:xfrm>
            <a:off x="6991928" y="3506814"/>
            <a:ext cx="5034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/>
              <a:t>Corresponding machine readable information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AAFA6E-69A7-46DB-80CD-2A09218AE421}"/>
              </a:ext>
            </a:extLst>
          </p:cNvPr>
          <p:cNvSpPr txBox="1"/>
          <p:nvPr/>
        </p:nvSpPr>
        <p:spPr>
          <a:xfrm>
            <a:off x="2485131" y="4205721"/>
            <a:ext cx="2055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CareTeam Category </a:t>
            </a:r>
          </a:p>
          <a:p>
            <a:r>
              <a:rPr lang="en-US"/>
              <a:t>Value Set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8E4E062-2C23-472C-AE27-98E06F3E98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122" y="4205721"/>
            <a:ext cx="1449454" cy="253854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C826CC40-4249-455C-BF41-4D772734808F}"/>
              </a:ext>
            </a:extLst>
          </p:cNvPr>
          <p:cNvSpPr txBox="1"/>
          <p:nvPr/>
        </p:nvSpPr>
        <p:spPr>
          <a:xfrm rot="19736233">
            <a:off x="9485273" y="5250191"/>
            <a:ext cx="2656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Organizer design options </a:t>
            </a:r>
          </a:p>
          <a:p>
            <a:r>
              <a:rPr lang="en-US">
                <a:solidFill>
                  <a:srgbClr val="FF0000"/>
                </a:solidFill>
              </a:rPr>
              <a:t>also under consideration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5C2F218-C939-446B-882B-EB5A47CCA16A}"/>
              </a:ext>
            </a:extLst>
          </p:cNvPr>
          <p:cNvCxnSpPr>
            <a:cxnSpLocks/>
          </p:cNvCxnSpPr>
          <p:nvPr/>
        </p:nvCxnSpPr>
        <p:spPr>
          <a:xfrm>
            <a:off x="10233498" y="537463"/>
            <a:ext cx="767012" cy="1115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E08100E-F9EF-4078-A285-2861787B0B64}"/>
              </a:ext>
            </a:extLst>
          </p:cNvPr>
          <p:cNvSpPr txBox="1"/>
          <p:nvPr/>
        </p:nvSpPr>
        <p:spPr>
          <a:xfrm>
            <a:off x="9509026" y="221673"/>
            <a:ext cx="2149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Can be decided later.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8D6652F4-782D-41C7-BFEE-90698CD2AD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886" y="1109764"/>
            <a:ext cx="3933825" cy="1133475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ED623AFF-9A62-4C2D-B586-3FB4C8158595}"/>
              </a:ext>
            </a:extLst>
          </p:cNvPr>
          <p:cNvSpPr txBox="1"/>
          <p:nvPr/>
        </p:nvSpPr>
        <p:spPr>
          <a:xfrm>
            <a:off x="2042547" y="2058573"/>
            <a:ext cx="1898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sdtc:functionCode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0E7875B-026A-46DA-9577-185C7521DCB7}"/>
              </a:ext>
            </a:extLst>
          </p:cNvPr>
          <p:cNvSpPr txBox="1"/>
          <p:nvPr/>
        </p:nvSpPr>
        <p:spPr>
          <a:xfrm>
            <a:off x="807003" y="1356048"/>
            <a:ext cx="63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code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794152A-C9D1-4F72-91F1-3078D14BB68B}"/>
              </a:ext>
            </a:extLst>
          </p:cNvPr>
          <p:cNvSpPr txBox="1"/>
          <p:nvPr/>
        </p:nvSpPr>
        <p:spPr>
          <a:xfrm>
            <a:off x="1876293" y="2417245"/>
            <a:ext cx="24199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Value Set A will be</a:t>
            </a:r>
          </a:p>
          <a:p>
            <a:r>
              <a:rPr lang="en-US" sz="1400"/>
              <a:t>Used here.</a:t>
            </a:r>
          </a:p>
          <a:p>
            <a:r>
              <a:rPr lang="en-US" sz="1400"/>
              <a:t> 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6CF0425-761A-4772-AE0A-5250AB59CCD2}"/>
              </a:ext>
            </a:extLst>
          </p:cNvPr>
          <p:cNvSpPr txBox="1"/>
          <p:nvPr/>
        </p:nvSpPr>
        <p:spPr>
          <a:xfrm>
            <a:off x="240309" y="2022434"/>
            <a:ext cx="24199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Value Set B will be</a:t>
            </a:r>
          </a:p>
          <a:p>
            <a:r>
              <a:rPr lang="en-US" sz="1400"/>
              <a:t>Used here.</a:t>
            </a:r>
          </a:p>
          <a:p>
            <a:r>
              <a:rPr lang="en-US" sz="1400"/>
              <a:t>  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BD63A6E-C96C-494C-A256-5F3BDB67245D}"/>
              </a:ext>
            </a:extLst>
          </p:cNvPr>
          <p:cNvCxnSpPr>
            <a:cxnSpLocks/>
          </p:cNvCxnSpPr>
          <p:nvPr/>
        </p:nvCxnSpPr>
        <p:spPr>
          <a:xfrm flipV="1">
            <a:off x="1898122" y="2243239"/>
            <a:ext cx="217005" cy="30250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A48C6B0-B735-48EA-A0C7-B74EC6C5D927}"/>
              </a:ext>
            </a:extLst>
          </p:cNvPr>
          <p:cNvCxnSpPr>
            <a:cxnSpLocks/>
          </p:cNvCxnSpPr>
          <p:nvPr/>
        </p:nvCxnSpPr>
        <p:spPr>
          <a:xfrm flipV="1">
            <a:off x="385668" y="1653309"/>
            <a:ext cx="553454" cy="4052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004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7AF88A-7A7E-4310-A0C3-401CFC1A0016}"/>
              </a:ext>
            </a:extLst>
          </p:cNvPr>
          <p:cNvSpPr txBox="1"/>
          <p:nvPr/>
        </p:nvSpPr>
        <p:spPr>
          <a:xfrm>
            <a:off x="3907941" y="106341"/>
            <a:ext cx="5111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In entries within other sections of C-CDA Documents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1EA20-8B46-4AEB-9E11-01D0AECFE2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450"/>
          <a:stretch/>
        </p:blipFill>
        <p:spPr>
          <a:xfrm>
            <a:off x="1328931" y="2705878"/>
            <a:ext cx="4029075" cy="159504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D827CF9-D02C-4185-BC8C-0BC222A852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331" y="4636731"/>
            <a:ext cx="5019675" cy="14287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CE6BAF7-2786-4769-8CD3-940B6150AD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2141" y="1121474"/>
            <a:ext cx="2762250" cy="7524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4BEC6CB-411A-4FA0-82F3-79B9C9763249}"/>
              </a:ext>
            </a:extLst>
          </p:cNvPr>
          <p:cNvSpPr txBox="1"/>
          <p:nvPr/>
        </p:nvSpPr>
        <p:spPr>
          <a:xfrm>
            <a:off x="3825550" y="1672398"/>
            <a:ext cx="1452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functionCode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3D1D4C-03C4-4296-A57F-B0B4D7664E2F}"/>
              </a:ext>
            </a:extLst>
          </p:cNvPr>
          <p:cNvSpPr txBox="1"/>
          <p:nvPr/>
        </p:nvSpPr>
        <p:spPr>
          <a:xfrm>
            <a:off x="3343468" y="3625606"/>
            <a:ext cx="1898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sdtc:functionCode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CAF83D-A46E-4AEB-94D8-928FD9099C90}"/>
              </a:ext>
            </a:extLst>
          </p:cNvPr>
          <p:cNvSpPr txBox="1"/>
          <p:nvPr/>
        </p:nvSpPr>
        <p:spPr>
          <a:xfrm>
            <a:off x="3343468" y="5696149"/>
            <a:ext cx="1898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sdtc:functionCode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826AAA-A0B6-4F8E-BD88-33AF2C2A542F}"/>
              </a:ext>
            </a:extLst>
          </p:cNvPr>
          <p:cNvSpPr txBox="1"/>
          <p:nvPr/>
        </p:nvSpPr>
        <p:spPr>
          <a:xfrm>
            <a:off x="0" y="1300914"/>
            <a:ext cx="24199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Value Set B will be</a:t>
            </a:r>
          </a:p>
          <a:p>
            <a:r>
              <a:rPr lang="en-US"/>
              <a:t>Used here.</a:t>
            </a:r>
          </a:p>
          <a:p>
            <a:r>
              <a:rPr lang="en-US"/>
              <a:t> 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FBCEB11-E923-4E34-9E30-B571A01DCED3}"/>
              </a:ext>
            </a:extLst>
          </p:cNvPr>
          <p:cNvCxnSpPr>
            <a:cxnSpLocks/>
          </p:cNvCxnSpPr>
          <p:nvPr/>
        </p:nvCxnSpPr>
        <p:spPr>
          <a:xfrm>
            <a:off x="1328931" y="1873949"/>
            <a:ext cx="433675" cy="12424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0A98576-5934-43F9-8FB4-B42CE686588D}"/>
              </a:ext>
            </a:extLst>
          </p:cNvPr>
          <p:cNvSpPr txBox="1"/>
          <p:nvPr/>
        </p:nvSpPr>
        <p:spPr>
          <a:xfrm>
            <a:off x="1619328" y="2965992"/>
            <a:ext cx="63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code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917EFF6-4848-4DC3-81A7-6A90552791FA}"/>
              </a:ext>
            </a:extLst>
          </p:cNvPr>
          <p:cNvCxnSpPr>
            <a:cxnSpLocks/>
          </p:cNvCxnSpPr>
          <p:nvPr/>
        </p:nvCxnSpPr>
        <p:spPr>
          <a:xfrm flipH="1">
            <a:off x="832610" y="1876585"/>
            <a:ext cx="350122" cy="356316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FF017AEC-A4C8-4CFD-A104-89C8970F82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07339" y="1214530"/>
            <a:ext cx="1572012" cy="915735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8F0D6C6-B42D-4061-A898-AD0A08F21D11}"/>
              </a:ext>
            </a:extLst>
          </p:cNvPr>
          <p:cNvCxnSpPr>
            <a:cxnSpLocks/>
          </p:cNvCxnSpPr>
          <p:nvPr/>
        </p:nvCxnSpPr>
        <p:spPr>
          <a:xfrm>
            <a:off x="1404739" y="1756161"/>
            <a:ext cx="758458" cy="4067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CD02019-18C7-42E5-84F4-EBB0E0535C03}"/>
              </a:ext>
            </a:extLst>
          </p:cNvPr>
          <p:cNvCxnSpPr>
            <a:cxnSpLocks/>
          </p:cNvCxnSpPr>
          <p:nvPr/>
        </p:nvCxnSpPr>
        <p:spPr>
          <a:xfrm flipH="1" flipV="1">
            <a:off x="5172365" y="1873949"/>
            <a:ext cx="1025235" cy="24547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514AD67-AFBC-4843-90B3-ECC4AC279886}"/>
              </a:ext>
            </a:extLst>
          </p:cNvPr>
          <p:cNvSpPr txBox="1"/>
          <p:nvPr/>
        </p:nvSpPr>
        <p:spPr>
          <a:xfrm>
            <a:off x="6119584" y="1532976"/>
            <a:ext cx="24199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Value Set A will be</a:t>
            </a:r>
          </a:p>
          <a:p>
            <a:r>
              <a:rPr lang="en-US"/>
              <a:t>Used here.</a:t>
            </a:r>
          </a:p>
          <a:p>
            <a:r>
              <a:rPr lang="en-US"/>
              <a:t>  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1BBC6D5-E9F6-4A4D-971C-001E5BA1A8DB}"/>
              </a:ext>
            </a:extLst>
          </p:cNvPr>
          <p:cNvCxnSpPr>
            <a:cxnSpLocks/>
          </p:cNvCxnSpPr>
          <p:nvPr/>
        </p:nvCxnSpPr>
        <p:spPr>
          <a:xfrm flipH="1">
            <a:off x="5133357" y="2271827"/>
            <a:ext cx="1216644" cy="148201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C4FB5EB-F3E1-4D63-A441-7AD3737CD467}"/>
              </a:ext>
            </a:extLst>
          </p:cNvPr>
          <p:cNvCxnSpPr>
            <a:cxnSpLocks/>
          </p:cNvCxnSpPr>
          <p:nvPr/>
        </p:nvCxnSpPr>
        <p:spPr>
          <a:xfrm flipH="1">
            <a:off x="5133357" y="2424227"/>
            <a:ext cx="1369044" cy="339700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091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460</Words>
  <Application>Microsoft Office PowerPoint</Application>
  <PresentationFormat>Widescreen</PresentationFormat>
  <Paragraphs>81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Care Team Value Sets</vt:lpstr>
      <vt:lpstr>C-CDA: Addressing a fixed need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 Team Value Sets</dc:title>
  <dc:creator>Lisa Nelson</dc:creator>
  <cp:lastModifiedBy>Jones, Emma</cp:lastModifiedBy>
  <cp:revision>13</cp:revision>
  <dcterms:created xsi:type="dcterms:W3CDTF">2017-06-29T07:57:08Z</dcterms:created>
  <dcterms:modified xsi:type="dcterms:W3CDTF">2017-06-30T23:11:25Z</dcterms:modified>
</cp:coreProperties>
</file>