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61" d="100"/>
          <a:sy n="61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5AF59-2340-45DA-B96F-470E52F347E5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47A0-A50A-4B24-B9BA-9EE6D3045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47A0-A50A-4B24-B9BA-9EE6D30451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47A0-A50A-4B24-B9BA-9EE6D30451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47A0-A50A-4B24-B9BA-9EE6D30451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47A0-A50A-4B24-B9BA-9EE6D30451C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47A0-A50A-4B24-B9BA-9EE6D30451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5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5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9A80A-586B-4311-A471-F2958DAC46E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AB0083-05E2-4EB0-9C0C-A1C7CC10D1F0}" type="datetimeFigureOut">
              <a:rPr lang="en-US" smtClean="0"/>
              <a:pPr/>
              <a:t>1/9/2011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6FE86-2EAD-4F65-8B1D-17DDF777B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ik@ShakirConsulting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mailto:ashakir@co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CTRR Project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AbdulMalik Shakir, Modeling Facilitator</a:t>
            </a:r>
          </a:p>
          <a:p>
            <a:pPr algn="r"/>
            <a:r>
              <a:rPr lang="en-US" dirty="0" smtClean="0"/>
              <a:t>December 15, 2010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505968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L7 Internationa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990600"/>
            <a:ext cx="325501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Oct / Pre Jan WGM Activities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Update DAM to reflect ballot comments</a:t>
            </a:r>
          </a:p>
          <a:p>
            <a:pPr marL="514350" indent="-51435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Update RMIM to reflect ballot comments</a:t>
            </a:r>
          </a:p>
          <a:p>
            <a:pPr marL="514350" indent="-51435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Generate new HMD and XSD</a:t>
            </a:r>
          </a:p>
          <a:p>
            <a:pPr marL="514350" indent="-51435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Apply EMA mapping updates to CTRR DAM</a:t>
            </a:r>
          </a:p>
          <a:p>
            <a:pPr marL="514350" indent="-51435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Map revised DAM to RMIM</a:t>
            </a:r>
          </a:p>
          <a:p>
            <a:pPr marL="514350" indent="-51435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Generate final HMD and XSD</a:t>
            </a:r>
          </a:p>
          <a:p>
            <a:pPr marL="514350" indent="-514350">
              <a:lnSpc>
                <a:spcPct val="17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Document vocabulary requirements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95514"/>
            <a:ext cx="4191000" cy="4533771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2010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383" y="1219200"/>
            <a:ext cx="7708817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2010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6338"/>
            <a:ext cx="7986769" cy="518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62196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28600" y="2511425"/>
            <a:ext cx="4267200" cy="406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Abdul-</a:t>
            </a:r>
            <a:r>
              <a:rPr lang="en-US" sz="3600" b="1" kern="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Malik</a:t>
            </a:r>
            <a:r>
              <a:rPr lang="en-US" sz="3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Shakir</a:t>
            </a:r>
            <a:r>
              <a:rPr lang="en-US" sz="3600" b="1" kern="0" dirty="0">
                <a:solidFill>
                  <a:schemeClr val="tx2"/>
                </a:solidFill>
                <a:latin typeface="+mn-lt"/>
              </a:rPr>
              <a:t/>
            </a:r>
            <a:br>
              <a:rPr lang="en-US" sz="3600" b="1" kern="0" dirty="0">
                <a:solidFill>
                  <a:schemeClr val="tx2"/>
                </a:solidFill>
                <a:latin typeface="+mn-lt"/>
              </a:rPr>
            </a:br>
            <a:r>
              <a:rPr lang="en-US" sz="2000" b="1" kern="0" dirty="0">
                <a:solidFill>
                  <a:schemeClr val="tx2"/>
                </a:solidFill>
                <a:latin typeface="+mn-lt"/>
              </a:rPr>
              <a:t>Principal Consultant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700" b="1" kern="0" dirty="0">
              <a:solidFill>
                <a:schemeClr val="tx2"/>
              </a:solidFill>
              <a:latin typeface="+mn-lt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400" b="1" kern="0" dirty="0">
                <a:solidFill>
                  <a:schemeClr val="tx2"/>
                </a:solidFill>
                <a:latin typeface="+mn-lt"/>
              </a:rPr>
              <a:t>Shakir Consulting</a:t>
            </a:r>
            <a:br>
              <a:rPr lang="en-US" sz="2400" b="1" kern="0" dirty="0">
                <a:solidFill>
                  <a:schemeClr val="tx2"/>
                </a:solidFill>
                <a:latin typeface="+mn-lt"/>
              </a:rPr>
            </a:br>
            <a:r>
              <a:rPr lang="en-US" b="1" kern="0" dirty="0">
                <a:solidFill>
                  <a:schemeClr val="tx2"/>
                </a:solidFill>
                <a:latin typeface="+mn-lt"/>
              </a:rPr>
              <a:t>1407 Foothill Blvd., Suite 145</a:t>
            </a:r>
            <a:br>
              <a:rPr lang="en-US" b="1" kern="0" dirty="0">
                <a:solidFill>
                  <a:schemeClr val="tx2"/>
                </a:solidFill>
                <a:latin typeface="+mn-lt"/>
              </a:rPr>
            </a:br>
            <a:r>
              <a:rPr lang="en-US" b="1" kern="0" dirty="0">
                <a:solidFill>
                  <a:schemeClr val="tx2"/>
                </a:solidFill>
                <a:latin typeface="+mn-lt"/>
              </a:rPr>
              <a:t>La Verne, CA 91750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2000" b="1" kern="0" dirty="0">
              <a:solidFill>
                <a:schemeClr val="tx2"/>
              </a:solidFill>
              <a:latin typeface="+mn-lt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>Mobile: </a:t>
            </a:r>
            <a:r>
              <a:rPr lang="en-US" sz="1400" kern="0" dirty="0">
                <a:solidFill>
                  <a:schemeClr val="tx2"/>
                </a:solidFill>
                <a:latin typeface="+mn-lt"/>
              </a:rPr>
              <a:t>(626) 644-4491 </a:t>
            </a: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>Skype: </a:t>
            </a:r>
            <a:r>
              <a:rPr lang="en-US" sz="1400" dirty="0">
                <a:latin typeface="+mn-lt"/>
              </a:rPr>
              <a:t>909 532-5083</a:t>
            </a: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/>
            </a:r>
            <a:br>
              <a:rPr lang="en-US" sz="1400" b="1" kern="0" dirty="0">
                <a:solidFill>
                  <a:schemeClr val="tx2"/>
                </a:solidFill>
                <a:latin typeface="+mn-lt"/>
              </a:rPr>
            </a:b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>Email: </a:t>
            </a:r>
            <a:r>
              <a:rPr lang="en-US" sz="1400" b="1" kern="0" dirty="0">
                <a:solidFill>
                  <a:schemeClr val="tx2"/>
                </a:solidFill>
                <a:latin typeface="+mn-lt"/>
                <a:hlinkClick r:id="rId3"/>
              </a:rPr>
              <a:t>AbdulMalik@ShakirConsulting.com</a:t>
            </a:r>
            <a:endParaRPr lang="en-US" sz="1400" b="1" kern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648200" y="2497138"/>
            <a:ext cx="4267200" cy="407035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Abdul-</a:t>
            </a:r>
            <a:r>
              <a:rPr lang="en-US" sz="3600" b="1" kern="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Malik</a:t>
            </a:r>
            <a:r>
              <a:rPr lang="en-US" sz="36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Shakir</a:t>
            </a:r>
            <a:r>
              <a:rPr lang="en-US" sz="3600" b="1" kern="0" dirty="0">
                <a:solidFill>
                  <a:schemeClr val="tx2"/>
                </a:solidFill>
                <a:latin typeface="+mn-lt"/>
              </a:rPr>
              <a:t/>
            </a:r>
            <a:br>
              <a:rPr lang="en-US" sz="3600" b="1" kern="0" dirty="0">
                <a:solidFill>
                  <a:schemeClr val="tx2"/>
                </a:solidFill>
                <a:latin typeface="+mn-lt"/>
              </a:rPr>
            </a:br>
            <a:r>
              <a:rPr lang="en-US" sz="2000" b="1" kern="0" dirty="0">
                <a:solidFill>
                  <a:schemeClr val="tx2"/>
                </a:solidFill>
                <a:latin typeface="+mn-lt"/>
              </a:rPr>
              <a:t> Information Management Strategist</a:t>
            </a:r>
          </a:p>
          <a:p>
            <a:pPr eaLnBrk="0" hangingPunct="0">
              <a:defRPr/>
            </a:pPr>
            <a:endParaRPr lang="en-US" sz="2400" b="1" dirty="0">
              <a:solidFill>
                <a:srgbClr val="000000"/>
              </a:solidFill>
              <a:latin typeface="+mn-lt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</a:rPr>
              <a:t>City of Hope</a:t>
            </a:r>
            <a:br>
              <a:rPr lang="en-US" sz="2400" b="1" dirty="0">
                <a:solidFill>
                  <a:srgbClr val="000000"/>
                </a:solidFill>
                <a:latin typeface="+mn-lt"/>
              </a:rPr>
            </a:br>
            <a:r>
              <a:rPr lang="en-US" b="1" dirty="0">
                <a:solidFill>
                  <a:srgbClr val="000000"/>
                </a:solidFill>
                <a:latin typeface="+mn-lt"/>
              </a:rPr>
              <a:t>1500 East Duarte Road</a:t>
            </a:r>
            <a:br>
              <a:rPr lang="en-US" b="1" dirty="0">
                <a:solidFill>
                  <a:srgbClr val="000000"/>
                </a:solidFill>
                <a:latin typeface="+mn-lt"/>
              </a:rPr>
            </a:br>
            <a:r>
              <a:rPr lang="en-US" b="1" dirty="0">
                <a:solidFill>
                  <a:srgbClr val="000000"/>
                </a:solidFill>
                <a:latin typeface="+mn-lt"/>
              </a:rPr>
              <a:t>Duarte, CA 91010-3000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2000" b="1" kern="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>Office: </a:t>
            </a:r>
            <a:r>
              <a:rPr lang="en-US" sz="1400" kern="0" dirty="0">
                <a:solidFill>
                  <a:schemeClr val="tx2"/>
                </a:solidFill>
                <a:latin typeface="+mn-lt"/>
              </a:rPr>
              <a:t>(626) 256-4673 </a:t>
            </a: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>Mobile: </a:t>
            </a:r>
            <a:r>
              <a:rPr lang="en-US" sz="1400" kern="0" dirty="0">
                <a:solidFill>
                  <a:schemeClr val="tx2"/>
                </a:solidFill>
                <a:latin typeface="+mn-lt"/>
              </a:rPr>
              <a:t>(626) 644-4491</a:t>
            </a: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/>
            </a:r>
            <a:br>
              <a:rPr lang="en-US" sz="1400" b="1" kern="0" dirty="0">
                <a:solidFill>
                  <a:schemeClr val="tx2"/>
                </a:solidFill>
                <a:latin typeface="+mn-lt"/>
              </a:rPr>
            </a:b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>Email: </a:t>
            </a:r>
            <a:r>
              <a:rPr lang="en-US" sz="1400" b="1" kern="0" dirty="0">
                <a:solidFill>
                  <a:schemeClr val="tx2"/>
                </a:solidFill>
                <a:latin typeface="+mn-lt"/>
                <a:hlinkClick r:id="rId4"/>
              </a:rPr>
              <a:t>ashakir@coh.org</a:t>
            </a:r>
            <a:r>
              <a:rPr lang="en-US" sz="1400" b="1" kern="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pic>
        <p:nvPicPr>
          <p:cNvPr id="174086" name="Picture 24" descr="file00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65500" y="695325"/>
            <a:ext cx="2462213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087" name="Straight Connector 14"/>
          <p:cNvCxnSpPr>
            <a:cxnSpLocks noChangeShapeType="1"/>
          </p:cNvCxnSpPr>
          <p:nvPr/>
        </p:nvCxnSpPr>
        <p:spPr bwMode="auto">
          <a:xfrm flipV="1">
            <a:off x="201613" y="2349500"/>
            <a:ext cx="8686800" cy="14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tHANKS</a:t>
            </a:r>
            <a:endParaRPr lang="en-US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407</TotalTime>
  <Words>73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CTRR Project Update</vt:lpstr>
      <vt:lpstr>Post Oct / Pre Jan WGM Activities</vt:lpstr>
      <vt:lpstr>November 2010</vt:lpstr>
      <vt:lpstr>December 2010</vt:lpstr>
      <vt:lpstr>January 2011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AbdulMalik Shakir</dc:creator>
  <cp:lastModifiedBy>Edward S Tripp</cp:lastModifiedBy>
  <cp:revision>14</cp:revision>
  <dcterms:created xsi:type="dcterms:W3CDTF">2010-05-01T06:34:16Z</dcterms:created>
  <dcterms:modified xsi:type="dcterms:W3CDTF">2011-01-09T18:09:19Z</dcterms:modified>
</cp:coreProperties>
</file>