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2" r:id="rId3"/>
    <p:sldId id="301" r:id="rId4"/>
    <p:sldId id="289" r:id="rId5"/>
    <p:sldId id="303" r:id="rId6"/>
    <p:sldId id="312" r:id="rId7"/>
    <p:sldId id="294" r:id="rId8"/>
    <p:sldId id="311" r:id="rId9"/>
    <p:sldId id="25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4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800">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5700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77001"/>
            <a:ext cx="2133600" cy="381000"/>
          </a:xfrm>
        </p:spPr>
        <p:txBody>
          <a:bodyPr/>
          <a:lstStyle>
            <a:lvl1pPr>
              <a:defRPr/>
            </a:lvl1pPr>
          </a:lstStyle>
          <a:p>
            <a:pPr>
              <a:defRPr/>
            </a:pPr>
            <a:fld id="{B81788E4-D98E-4BAD-B4F6-60B9EF37E7B0}"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2/24/2012</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DRAFT WORKING DOCUMENT</a:t>
            </a:r>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2800" b="1" kern="1200">
          <a:solidFill>
            <a:schemeClr val="tx1"/>
          </a:solidFill>
          <a:latin typeface="Arial Narrow"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76200"/>
            <a:ext cx="8991600" cy="3200400"/>
          </a:xfrm>
        </p:spPr>
        <p:txBody>
          <a:bodyPr/>
          <a:lstStyle/>
          <a:p>
            <a:pPr eaLnBrk="1" hangingPunct="1"/>
            <a:r>
              <a:rPr lang="en-US" sz="3200" dirty="0"/>
              <a:t>EHR System Function </a:t>
            </a:r>
            <a:br>
              <a:rPr lang="en-US" sz="3200" dirty="0"/>
            </a:br>
            <a:r>
              <a:rPr lang="en-US" sz="3200" dirty="0"/>
              <a:t>and Information Model </a:t>
            </a:r>
            <a:br>
              <a:rPr lang="en-US" sz="3200" dirty="0"/>
            </a:br>
            <a:r>
              <a:rPr lang="en-US" sz="3200" dirty="0"/>
              <a:t>(EHR-S FIM is based on EHR-S FM R2.0)</a:t>
            </a:r>
            <a:r>
              <a:rPr lang="en-US" sz="3200" b="1" dirty="0" smtClean="0"/>
              <a:t/>
            </a:r>
            <a:br>
              <a:rPr lang="en-US" sz="3200" b="1" dirty="0" smtClean="0"/>
            </a:br>
            <a:r>
              <a:rPr lang="en-US" sz="3200" b="1" dirty="0" smtClean="0"/>
              <a:t> </a:t>
            </a:r>
            <a:br>
              <a:rPr lang="en-US" sz="3200" b="1" dirty="0" smtClean="0"/>
            </a:br>
            <a:r>
              <a:rPr lang="en-US" dirty="0">
                <a:solidFill>
                  <a:srgbClr val="0000CC"/>
                </a:solidFill>
              </a:rPr>
              <a:t>CPS.3.9 </a:t>
            </a:r>
            <a:r>
              <a:rPr lang="en-US" dirty="0" smtClean="0">
                <a:solidFill>
                  <a:srgbClr val="0000CC"/>
                </a:solidFill>
              </a:rPr>
              <a:t>Clinical </a:t>
            </a:r>
            <a:r>
              <a:rPr lang="en-US" dirty="0">
                <a:solidFill>
                  <a:srgbClr val="0000CC"/>
                </a:solidFill>
              </a:rPr>
              <a:t>Decision Support System Guidelines </a:t>
            </a:r>
            <a:r>
              <a:rPr lang="en-US" dirty="0" smtClean="0">
                <a:solidFill>
                  <a:srgbClr val="0000CC"/>
                </a:solidFill>
              </a:rPr>
              <a:t>Updates</a:t>
            </a:r>
            <a:br>
              <a:rPr lang="en-US" dirty="0" smtClean="0">
                <a:solidFill>
                  <a:srgbClr val="0000CC"/>
                </a:solidFill>
              </a:rPr>
            </a:br>
            <a:r>
              <a:rPr lang="en-US" dirty="0">
                <a:solidFill>
                  <a:srgbClr val="0000CC"/>
                </a:solidFill>
              </a:rPr>
              <a:t>aka S.3.7.1 in EHR-S FM R1.1</a:t>
            </a:r>
          </a:p>
        </p:txBody>
      </p:sp>
      <p:sp>
        <p:nvSpPr>
          <p:cNvPr id="14338" name="Subtitle 2"/>
          <p:cNvSpPr>
            <a:spLocks noGrp="1"/>
          </p:cNvSpPr>
          <p:nvPr>
            <p:ph type="subTitle" idx="1"/>
          </p:nvPr>
        </p:nvSpPr>
        <p:spPr>
          <a:xfrm>
            <a:off x="0" y="3397719"/>
            <a:ext cx="9144000" cy="1645920"/>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27, 2012 - original</a:t>
            </a:r>
          </a:p>
          <a:p>
            <a:pPr eaLnBrk="1" hangingPunct="1"/>
            <a:r>
              <a:rPr lang="en-US" sz="3000" dirty="0" smtClean="0">
                <a:solidFill>
                  <a:srgbClr val="898989"/>
                </a:solidFill>
              </a:rPr>
              <a:t>February 24, 2012 last updated</a:t>
            </a:r>
          </a:p>
        </p:txBody>
      </p:sp>
      <p:sp>
        <p:nvSpPr>
          <p:cNvPr id="4" name="Date Placeholder 3"/>
          <p:cNvSpPr>
            <a:spLocks noGrp="1"/>
          </p:cNvSpPr>
          <p:nvPr>
            <p:ph type="dt" sz="quarter" idx="10"/>
          </p:nvPr>
        </p:nvSpPr>
        <p:spPr>
          <a:xfrm>
            <a:off x="0" y="6492875"/>
            <a:ext cx="2133600" cy="365125"/>
          </a:xfrm>
        </p:spPr>
        <p:txBody>
          <a:bodyPr/>
          <a:lstStyle/>
          <a:p>
            <a:pPr>
              <a:defRPr/>
            </a:pPr>
            <a:fld id="{1E0288CD-4F2C-449B-AF58-49110641B3C3}"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8015913" y="25675"/>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pPr>
              <a:lnSpc>
                <a:spcPct val="85000"/>
              </a:lnSpc>
            </a:pPr>
            <a:r>
              <a:rPr lang="en-US" dirty="0">
                <a:solidFill>
                  <a:srgbClr val="0000CC"/>
                </a:solidFill>
              </a:rPr>
              <a:t>CPS.3.9 Clinical Decision Support System Guidelines Updates</a:t>
            </a:r>
            <a:endParaRPr lang="en-US" sz="2800" b="1" dirty="0">
              <a:solidFill>
                <a:srgbClr val="0000CC"/>
              </a:solidFill>
              <a:latin typeface="Arial Narrow" pitchFamily="34" charset="0"/>
            </a:endParaRPr>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5632311"/>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a:t>
            </a:r>
            <a:r>
              <a:rPr lang="en-US" sz="2000" b="1" dirty="0" smtClean="0">
                <a:solidFill>
                  <a:srgbClr val="0000CC"/>
                </a:solidFill>
                <a:latin typeface="Arial Narrow" pitchFamily="34" charset="0"/>
              </a:rPr>
              <a:t>The purpose of this function is to provide </a:t>
            </a:r>
            <a:r>
              <a:rPr lang="en-US" sz="2000" dirty="0">
                <a:latin typeface="Arial Narrow" pitchFamily="34" charset="0"/>
              </a:rPr>
              <a:t>Clinical Decision Support </a:t>
            </a:r>
            <a:r>
              <a:rPr lang="en-US" sz="2000" dirty="0" smtClean="0">
                <a:latin typeface="Arial Narrow" pitchFamily="34" charset="0"/>
              </a:rPr>
              <a:t>(CDS) System </a:t>
            </a:r>
            <a:r>
              <a:rPr lang="en-US" sz="2000" dirty="0">
                <a:latin typeface="Arial Narrow" pitchFamily="34" charset="0"/>
              </a:rPr>
              <a:t>Guidelines Updates</a:t>
            </a:r>
            <a:endParaRPr lang="en-US" sz="2000" b="1" dirty="0" smtClean="0">
              <a:latin typeface="Arial Narrow" pitchFamily="34" charset="0"/>
            </a:endParaRP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System content such as discharge instructions, clinical guidelines, formularies, and other knowledge bases should be capable of being maintained and updated, independent of a particular encounter. Clinical decision support rules may be applied to the system using a manual process. As standards are developed to represent these rules, an automated update will be recommended. Any process to update decision support rules should include the verification of the appropriateness of the rules to the system. This may include but not be limited to authenticity of the source, the currency of the version, and any necessary approvals before updates can take place</a:t>
            </a:r>
            <a:r>
              <a:rPr lang="en-US" sz="2000" dirty="0" smtClean="0">
                <a:latin typeface="Arial Narrow" pitchFamily="34" charset="0"/>
              </a:rPr>
              <a:t>.</a:t>
            </a:r>
          </a:p>
          <a:p>
            <a:endParaRPr lang="en-US" sz="2000" b="1" dirty="0" smtClean="0">
              <a:solidFill>
                <a:srgbClr val="0000CC"/>
              </a:solidFill>
              <a:latin typeface="Arial Narrow" pitchFamily="34" charset="0"/>
            </a:endParaRPr>
          </a:p>
          <a:p>
            <a:r>
              <a:rPr lang="en-US" sz="2000" b="1" dirty="0" smtClean="0">
                <a:solidFill>
                  <a:srgbClr val="0000CC"/>
                </a:solidFill>
                <a:latin typeface="Arial Narrow" pitchFamily="34" charset="0"/>
              </a:rPr>
              <a:t>Example</a:t>
            </a:r>
            <a:r>
              <a:rPr lang="en-US" sz="2000" dirty="0">
                <a:solidFill>
                  <a:srgbClr val="0000CC"/>
                </a:solidFill>
                <a:latin typeface="Arial Narrow" pitchFamily="34" charset="0"/>
              </a:rPr>
              <a:t>: </a:t>
            </a:r>
            <a:r>
              <a:rPr lang="en-US" sz="2000" dirty="0" smtClean="0">
                <a:solidFill>
                  <a:srgbClr val="0000CC"/>
                </a:solidFill>
                <a:latin typeface="Arial Narrow" pitchFamily="34" charset="0"/>
              </a:rPr>
              <a:t>(Notional Scenario) As the EHR system maintains clinical content and rules, it determines that CDS rules are validated, updated, update dates are captured and that appropriate reminders and alerts are sent to appropriate Health Care Professionals. During patient encounters, the version of guidelines, provided to clinicians, are captured with the encounter </a:t>
            </a:r>
            <a:r>
              <a:rPr lang="en-US" sz="2000" dirty="0">
                <a:solidFill>
                  <a:srgbClr val="0000CC"/>
                </a:solidFill>
                <a:latin typeface="Arial Narrow" pitchFamily="34" charset="0"/>
              </a:rPr>
              <a:t>notes, according to scope of practice, organizational policy and/or jurisdictional law.</a:t>
            </a:r>
          </a:p>
          <a:p>
            <a:endParaRPr lang="en-US" sz="2000" dirty="0">
              <a:solidFill>
                <a:srgbClr val="0000CC"/>
              </a:solidFill>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fontScale="90000"/>
          </a:bodyPr>
          <a:lstStyle/>
          <a:p>
            <a:pPr eaLnBrk="1" hangingPunct="1"/>
            <a:r>
              <a:rPr lang="en-US" dirty="0">
                <a:solidFill>
                  <a:srgbClr val="0000CC"/>
                </a:solidFill>
              </a:rPr>
              <a:t>CPS.3.9 Clinical Decision Support System Guidelines Updates</a:t>
            </a:r>
            <a:r>
              <a:rPr lang="en-US" sz="2800" dirty="0">
                <a:latin typeface="Arial Narrow" pitchFamily="34" charset="0"/>
              </a:rPr>
              <a:t/>
            </a:r>
            <a:br>
              <a:rPr lang="en-US" sz="2800" dirty="0">
                <a:latin typeface="Arial Narrow" pitchFamily="34" charset="0"/>
              </a:rPr>
            </a:br>
            <a:r>
              <a:rPr lang="en-US" b="0" dirty="0"/>
              <a:t>Activities Mapped-to System-Components</a:t>
            </a:r>
            <a:endParaRPr lang="en-US" sz="2800" b="1" dirty="0" smtClean="0">
              <a:solidFill>
                <a:srgbClr val="0000CC"/>
              </a:solidFill>
              <a:latin typeface="Arial Narrow" pitchFamily="34" charset="0"/>
            </a:endParaRPr>
          </a:p>
        </p:txBody>
      </p:sp>
      <p:sp>
        <p:nvSpPr>
          <p:cNvPr id="3" name="Date Placeholder 2"/>
          <p:cNvSpPr>
            <a:spLocks noGrp="1"/>
          </p:cNvSpPr>
          <p:nvPr>
            <p:ph type="dt" sz="quarter" idx="10"/>
          </p:nvPr>
        </p:nvSpPr>
        <p:spPr>
          <a:xfrm>
            <a:off x="0" y="6629400"/>
            <a:ext cx="2133600" cy="228600"/>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629400"/>
            <a:ext cx="2133600" cy="228600"/>
          </a:xfrm>
        </p:spPr>
        <p:txBody>
          <a:bodyPr/>
          <a:lstStyle/>
          <a:p>
            <a:pPr>
              <a:defRPr/>
            </a:pPr>
            <a:fld id="{979990B5-52E7-47B4-8C9D-492A6DD6077B}" type="slidenum">
              <a:rPr lang="en-US"/>
              <a:pPr>
                <a:defRPr/>
              </a:pPr>
              <a:t>3</a:t>
            </a:fld>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91379"/>
            <a:ext cx="9255313" cy="5855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CPS.3.9 Clinical Decision Support System Guidelines Updates</a:t>
            </a:r>
            <a:r>
              <a:rPr lang="en-US" sz="2800" dirty="0">
                <a:latin typeface="Arial Narrow" pitchFamily="34" charset="0"/>
              </a:rPr>
              <a:t/>
            </a:r>
            <a:br>
              <a:rPr lang="en-US" sz="2800" dirty="0">
                <a:latin typeface="Arial Narrow" pitchFamily="34" charset="0"/>
              </a:rPr>
            </a:br>
            <a:r>
              <a:rPr lang="en-US" b="0" dirty="0"/>
              <a:t>Conceptual Information Model (CIM) Mapped to EHR-S Functions</a:t>
            </a:r>
            <a:endParaRPr lang="en-US" sz="2800" b="1" dirty="0" smtClean="0"/>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4</a:t>
            </a:fld>
            <a:endParaRPr lang="en-US" dirty="0"/>
          </a:p>
        </p:txBody>
      </p:sp>
      <p:sp>
        <p:nvSpPr>
          <p:cNvPr id="2" name="TextBox 1"/>
          <p:cNvSpPr txBox="1"/>
          <p:nvPr/>
        </p:nvSpPr>
        <p:spPr>
          <a:xfrm>
            <a:off x="5619135" y="2358497"/>
            <a:ext cx="2964426" cy="923330"/>
          </a:xfrm>
          <a:prstGeom prst="rect">
            <a:avLst/>
          </a:prstGeom>
          <a:noFill/>
          <a:ln w="38100">
            <a:solidFill>
              <a:srgbClr val="0000CC"/>
            </a:solidFill>
          </a:ln>
        </p:spPr>
        <p:txBody>
          <a:bodyPr wrap="square" rtlCol="0">
            <a:spAutoFit/>
          </a:bodyPr>
          <a:lstStyle/>
          <a:p>
            <a:pPr algn="ctr"/>
            <a:r>
              <a:rPr lang="en-US" b="1" dirty="0" smtClean="0">
                <a:solidFill>
                  <a:srgbClr val="0000CC"/>
                </a:solidFill>
              </a:rPr>
              <a:t>RECOMMENDATION</a:t>
            </a:r>
            <a:r>
              <a:rPr lang="en-US" dirty="0" smtClean="0"/>
              <a:t>: Add Clinical Decision Support Function to EHR-S FM</a:t>
            </a:r>
            <a:endParaRPr lang="en-US" dirty="0"/>
          </a:p>
        </p:txBody>
      </p:sp>
      <p:sp>
        <p:nvSpPr>
          <p:cNvPr id="10" name="TextBox 9"/>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05034"/>
            <a:ext cx="9288380" cy="6122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CPS.3.9 Clinical Decision Support System Guidelines Updates</a:t>
            </a:r>
            <a:r>
              <a:rPr lang="en-US" sz="2800" dirty="0">
                <a:latin typeface="Arial Narrow" pitchFamily="34" charset="0"/>
              </a:rPr>
              <a:t/>
            </a:r>
            <a:br>
              <a:rPr lang="en-US" sz="2800" dirty="0">
                <a:latin typeface="Arial Narrow" pitchFamily="34" charset="0"/>
              </a:rPr>
            </a:br>
            <a:r>
              <a:rPr lang="en-US" sz="2800" b="0" dirty="0" smtClean="0"/>
              <a:t>Conceptual Data Model (CDM)</a:t>
            </a:r>
          </a:p>
        </p:txBody>
      </p:sp>
      <p:sp>
        <p:nvSpPr>
          <p:cNvPr id="4" name="Date Placeholder 3"/>
          <p:cNvSpPr>
            <a:spLocks noGrp="1"/>
          </p:cNvSpPr>
          <p:nvPr>
            <p:ph type="dt" sz="quarter" idx="10"/>
          </p:nvPr>
        </p:nvSpPr>
        <p:spPr>
          <a:xfrm>
            <a:off x="0" y="6637250"/>
            <a:ext cx="2133600" cy="225559"/>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627626"/>
            <a:ext cx="2895600" cy="235184"/>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37251"/>
            <a:ext cx="2133600" cy="235184"/>
          </a:xfrm>
        </p:spPr>
        <p:txBody>
          <a:bodyPr/>
          <a:lstStyle/>
          <a:p>
            <a:pPr>
              <a:defRPr/>
            </a:pPr>
            <a:fld id="{0B9465D5-9439-49AB-BB2B-103200E6A028}" type="slidenum">
              <a:rPr lang="en-US"/>
              <a:pPr>
                <a:defRPr/>
              </a:pPr>
              <a:t>5</a:t>
            </a:fld>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3652"/>
            <a:ext cx="9221002" cy="597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9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28075"/>
            <a:ext cx="9144000" cy="838200"/>
          </a:xfrm>
        </p:spPr>
        <p:txBody>
          <a:bodyPr>
            <a:noAutofit/>
          </a:bodyPr>
          <a:lstStyle/>
          <a:p>
            <a:pPr eaLnBrk="1" hangingPunct="1"/>
            <a:r>
              <a:rPr lang="en-US" dirty="0">
                <a:solidFill>
                  <a:srgbClr val="0000CC"/>
                </a:solidFill>
              </a:rPr>
              <a:t>CPS.3.9 Clinical Decision Support System Guidelines Updates</a:t>
            </a:r>
            <a:r>
              <a:rPr lang="en-US" sz="2800" dirty="0">
                <a:latin typeface="Arial Narrow" pitchFamily="34" charset="0"/>
              </a:rPr>
              <a:t/>
            </a:r>
            <a:br>
              <a:rPr lang="en-US" sz="2800" dirty="0">
                <a:latin typeface="Arial Narrow" pitchFamily="34" charset="0"/>
              </a:rPr>
            </a:br>
            <a:r>
              <a:rPr lang="en-US" b="0" dirty="0"/>
              <a:t>CDM Requirements-Traceability </a:t>
            </a:r>
            <a:endParaRPr lang="en-US" sz="2800"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207730" cy="5991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768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72025"/>
            <a:ext cx="9144000" cy="880879"/>
          </a:xfrm>
        </p:spPr>
        <p:txBody>
          <a:bodyPr/>
          <a:lstStyle/>
          <a:p>
            <a:pPr eaLnBrk="1" hangingPunct="1"/>
            <a:r>
              <a:rPr lang="en-US" dirty="0">
                <a:solidFill>
                  <a:srgbClr val="0000CC"/>
                </a:solidFill>
              </a:rPr>
              <a:t>CPS.3.9 Clinical Decision Support System Guidelines Updates </a:t>
            </a:r>
            <a:r>
              <a:rPr lang="en-US" dirty="0"/>
              <a:t>“See Also” Dependencies</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95305"/>
            <a:ext cx="9144001" cy="5962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8"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9"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242979200"/>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1076425"/>
                <a:gridCol w="750771"/>
                <a:gridCol w="712269"/>
                <a:gridCol w="737135"/>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205671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9</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r>
              <a:rPr lang="en-US" dirty="0">
                <a:solidFill>
                  <a:srgbClr val="0000CC"/>
                </a:solidFill>
              </a:rPr>
              <a:t>CPS.3.9 Clinical Decision </a:t>
            </a:r>
            <a:r>
              <a:rPr lang="en-US" dirty="0" smtClean="0">
                <a:solidFill>
                  <a:srgbClr val="0000CC"/>
                </a:solidFill>
              </a:rPr>
              <a:t>Support </a:t>
            </a:r>
            <a:r>
              <a:rPr lang="en-US" dirty="0">
                <a:solidFill>
                  <a:srgbClr val="0000CC"/>
                </a:solidFill>
              </a:rPr>
              <a:t>System Guidelines Updates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a:t>
            </a:r>
            <a:endParaRPr lang="en-US" sz="2800" dirty="0" smtClean="0"/>
          </a:p>
        </p:txBody>
      </p:sp>
      <p:sp>
        <p:nvSpPr>
          <p:cNvPr id="5" name="TextBox 4"/>
          <p:cNvSpPr txBox="1"/>
          <p:nvPr/>
        </p:nvSpPr>
        <p:spPr>
          <a:xfrm>
            <a:off x="76200" y="914400"/>
            <a:ext cx="9067800" cy="2031325"/>
          </a:xfrm>
          <a:prstGeom prst="rect">
            <a:avLst/>
          </a:prstGeom>
          <a:noFill/>
        </p:spPr>
        <p:txBody>
          <a:bodyPr wrap="square" rtlCol="0">
            <a:spAutoFit/>
          </a:bodyPr>
          <a:lstStyle/>
          <a:p>
            <a:pPr marL="342900" indent="-342900">
              <a:buFont typeface="+mj-lt"/>
              <a:buAutoNum type="arabicPeriod"/>
            </a:pPr>
            <a:r>
              <a:rPr lang="en-US" dirty="0">
                <a:latin typeface="Arial Narrow" pitchFamily="34" charset="0"/>
              </a:rPr>
              <a:t> </a:t>
            </a:r>
            <a:r>
              <a:rPr lang="en-US" dirty="0">
                <a:solidFill>
                  <a:srgbClr val="FF0000"/>
                </a:solidFill>
                <a:latin typeface="Arial Narrow" pitchFamily="34" charset="0"/>
              </a:rPr>
              <a:t>1. </a:t>
            </a:r>
            <a:r>
              <a:rPr lang="en-US" dirty="0">
                <a:latin typeface="Arial Narrow" pitchFamily="34" charset="0"/>
              </a:rPr>
              <a:t>The system SHALL provide the ability to maintain the clinical content or rules utilized to generate clinical decision support reminders and alerts.</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SHOULD provide the ability to render information that will allow validation that the most applicable version (of the decision support rules) is utilized for the update.</a:t>
            </a:r>
          </a:p>
          <a:p>
            <a:pPr marL="342900" indent="-342900">
              <a:buFont typeface="+mj-lt"/>
              <a:buAutoNum type="arabicPeriod"/>
            </a:pPr>
            <a:r>
              <a:rPr lang="en-US" dirty="0">
                <a:latin typeface="Arial Narrow" pitchFamily="34" charset="0"/>
              </a:rPr>
              <a:t>The system SHOULD capture the date of update </a:t>
            </a:r>
            <a:r>
              <a:rPr lang="en-US" dirty="0" smtClean="0">
                <a:latin typeface="Arial Narrow" pitchFamily="34" charset="0"/>
              </a:rPr>
              <a:t>of the </a:t>
            </a:r>
            <a:r>
              <a:rPr lang="en-US" dirty="0">
                <a:latin typeface="Arial Narrow" pitchFamily="34" charset="0"/>
              </a:rPr>
              <a:t>decision support rules.</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MAY tag {track} and store {retain} the version used when guidelines are provided in a patient encounter</a:t>
            </a:r>
            <a:r>
              <a:rPr lang="en-US" dirty="0" smtClean="0">
                <a:latin typeface="Arial Narrow" pitchFamily="34" charset="0"/>
              </a:rPr>
              <a:t>.</a:t>
            </a:r>
            <a:endParaRPr lang="en-US" dirty="0">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6482</TotalTime>
  <Words>539</Words>
  <Application>Microsoft Office PowerPoint</Application>
  <PresentationFormat>On-screen Show (4:3)</PresentationFormat>
  <Paragraphs>103</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EHR System Function  and Information Model  (EHR-S FIM is based on EHR-S FM R2.0)   CPS.3.9 Clinical Decision Support System Guidelines Updates aka S.3.7.1 in EHR-S FM R1.1</vt:lpstr>
      <vt:lpstr>CPS.3.9 Clinical Decision Support System Guidelines Updates</vt:lpstr>
      <vt:lpstr>CPS.3.9 Clinical Decision Support System Guidelines Updates Activities Mapped-to System-Components</vt:lpstr>
      <vt:lpstr>CPS.3.9 Clinical Decision Support System Guidelines Updates Conceptual Information Model (CIM) Mapped to EHR-S Functions</vt:lpstr>
      <vt:lpstr>CPS.3.9 Clinical Decision Support System Guidelines Updates Conceptual Data Model (CDM)</vt:lpstr>
      <vt:lpstr>CPS.3.9 Clinical Decision Support System Guidelines Updates CDM Requirements-Traceability </vt:lpstr>
      <vt:lpstr>CPS.3.9 Clinical Decision Support System Guidelines Updates “See Also” Dependencies</vt:lpstr>
      <vt:lpstr>Action Verb Hierarches</vt:lpstr>
      <vt:lpstr>CPS.3.9 Clinical Decision Support System Guidelines Updates Requirements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212</cp:revision>
  <dcterms:created xsi:type="dcterms:W3CDTF">2011-11-03T13:07:09Z</dcterms:created>
  <dcterms:modified xsi:type="dcterms:W3CDTF">2012-02-24T17:22:46Z</dcterms:modified>
</cp:coreProperties>
</file>