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71" r:id="rId8"/>
    <p:sldId id="268" r:id="rId9"/>
    <p:sldId id="269" r:id="rId10"/>
    <p:sldId id="270" r:id="rId11"/>
    <p:sldId id="295" r:id="rId12"/>
    <p:sldId id="283" r:id="rId13"/>
    <p:sldId id="294" r:id="rId14"/>
    <p:sldId id="292" r:id="rId15"/>
    <p:sldId id="273" r:id="rId16"/>
    <p:sldId id="293" r:id="rId17"/>
    <p:sldId id="291" r:id="rId18"/>
    <p:sldId id="274" r:id="rId19"/>
    <p:sldId id="276" r:id="rId20"/>
    <p:sldId id="275" r:id="rId21"/>
    <p:sldId id="282" r:id="rId22"/>
    <p:sldId id="284" r:id="rId23"/>
    <p:sldId id="277" r:id="rId24"/>
    <p:sldId id="279" r:id="rId25"/>
    <p:sldId id="281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2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6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9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6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2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7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3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5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7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1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2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8F06-F08A-4581-9382-C6FEB46FAD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9B8EA-9AF5-4E2F-B0DF-BDB1F590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7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qframework/clinical_quality_language" TargetMode="External"/><Relationship Id="rId2" Type="http://schemas.openxmlformats.org/officeDocument/2006/relationships/hyperlink" Target="https://global.gotomeeting.com/meeting/join/5542375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Clinical Quality Language (CQL)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Bryn Rhodes</a:t>
            </a:r>
          </a:p>
          <a:p>
            <a:r>
              <a:rPr lang="en-US" dirty="0" smtClean="0"/>
              <a:t>Chris Moesel</a:t>
            </a:r>
          </a:p>
          <a:p>
            <a:r>
              <a:rPr lang="en-US" dirty="0" smtClean="0"/>
              <a:t>Mark Kramer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Timing/Interval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Full set from QDM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before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same day as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Timing Phrases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3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before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 less b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efore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within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3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</a:t>
            </a:r>
            <a:endParaRPr lang="en-US" dirty="0" smtClean="0"/>
          </a:p>
          <a:p>
            <a:r>
              <a:rPr lang="en-US" dirty="0" smtClean="0"/>
              <a:t>Interval operators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meets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overlaps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during</a:t>
            </a:r>
            <a:endParaRPr lang="en-US" dirty="0" smtClean="0"/>
          </a:p>
          <a:p>
            <a:r>
              <a:rPr lang="en-US" dirty="0" smtClean="0"/>
              <a:t>Boundary access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MeasurementPeriod</a:t>
            </a:r>
            <a:endParaRPr lang="en-US" dirty="0" smtClean="0"/>
          </a:p>
          <a:p>
            <a:r>
              <a:rPr lang="en-US" dirty="0" smtClean="0"/>
              <a:t>Membership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interval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[4, 6]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Operators</a:t>
            </a:r>
            <a:endParaRPr lang="en-US" dirty="0"/>
          </a:p>
        </p:txBody>
      </p:sp>
      <p:pic>
        <p:nvPicPr>
          <p:cNvPr id="50" name="Picture 49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3820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15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Date/Time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Date Construction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@2014-01-01T12:00:00-06:00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Date(2014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1, 1, 12, 0, 0, -6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convert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'2014-01-01T12:00:00-06:00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DateTime</a:t>
            </a:r>
            <a:endParaRPr lang="en-US" sz="2000" dirty="0" smtClean="0"/>
          </a:p>
          <a:p>
            <a:r>
              <a:rPr lang="en-US" dirty="0" smtClean="0"/>
              <a:t>Date Arithmetic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today + 3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months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- 2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months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between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difference in days between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duration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months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</a:t>
            </a:r>
            <a:endParaRPr lang="en-US" sz="2000" dirty="0" smtClean="0"/>
          </a:p>
          <a:p>
            <a:r>
              <a:rPr lang="en-US" dirty="0" smtClean="0"/>
              <a:t>Date/Time extraction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 // returns the date without the time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 // returns the time without the date</a:t>
            </a:r>
            <a:endParaRPr lang="en-US" sz="2000" dirty="0" smtClean="0"/>
          </a:p>
          <a:p>
            <a:r>
              <a:rPr lang="en-US" dirty="0" smtClean="0"/>
              <a:t>Component extraction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month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 // returns the number of whole units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54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Selector – builds a list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1, 2, 3, 4, 5 }</a:t>
            </a:r>
            <a:endParaRPr lang="en-US" dirty="0" smtClean="0"/>
          </a:p>
          <a:p>
            <a:r>
              <a:rPr lang="en-US" dirty="0" smtClean="0"/>
              <a:t>Membership – determine if an element is in a list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1, 2, 3, 4, 5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1, 2, 3, 4, 5 } </a:t>
            </a:r>
            <a:r>
              <a:rPr lang="fr-F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contains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</a:t>
            </a:r>
            <a:endParaRPr lang="en-US" dirty="0" smtClean="0"/>
          </a:p>
          <a:p>
            <a:r>
              <a:rPr lang="en-US" dirty="0" smtClean="0"/>
              <a:t>Comparison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{ 4, 5, 6 } // true if L has the same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elements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includes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4, 5, 6 } // true if L includes each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4, 5, 6 }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included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//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inverse of includes</a:t>
            </a:r>
            <a:endParaRPr lang="en-US" dirty="0" smtClean="0"/>
          </a:p>
          <a:p>
            <a:r>
              <a:rPr lang="en-US" dirty="0" smtClean="0"/>
              <a:t>Indexer/Position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4, 5, 6 }[1] // 1-based, evaluates to 4</a:t>
            </a:r>
            <a:endParaRPr lang="en-US" dirty="0" smtClean="0"/>
          </a:p>
          <a:p>
            <a:r>
              <a:rPr lang="en-US" dirty="0" smtClean="0"/>
              <a:t>Count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Count({ 4, 5, 6 }) // evaluates to 3</a:t>
            </a:r>
            <a:endParaRPr lang="en-US" dirty="0" smtClean="0"/>
          </a:p>
          <a:p>
            <a:r>
              <a:rPr lang="en-US" dirty="0" smtClean="0"/>
              <a:t>First/Last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First({ 4, 5, 6 }) // evaluates to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36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“query” construct is used to perform various operations, including filtering, shaping, sorting, and relating results.</a:t>
            </a:r>
          </a:p>
          <a:p>
            <a:r>
              <a:rPr lang="en-US" dirty="0" smtClean="0"/>
              <a:t>Simplest query involves only a single source: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4864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alias “E” allows the source to be referenced anywhere within the query.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140" y="4343400"/>
            <a:ext cx="3855720" cy="49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“where” clause returns only those elements that satisfy the condition: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496468"/>
            <a:ext cx="67056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“return” clause allows the shape of the result to be described: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33" y="3048000"/>
            <a:ext cx="8473678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“sort by” allows the results of a query to be ordered.</a:t>
            </a:r>
          </a:p>
          <a:p>
            <a:r>
              <a:rPr lang="en-US" dirty="0" smtClean="0"/>
              <a:t>Sorting is evaluated after any “return”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63181"/>
            <a:ext cx="838676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5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by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“with” keyword to introduce a filtering relationship: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6124059"/>
            <a:ext cx="650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This operation is known as a semi-join in database languages.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71" y="3581400"/>
            <a:ext cx="7753657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Multi-Source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can specify multiple </a:t>
            </a:r>
            <a:r>
              <a:rPr lang="en-US" dirty="0" smtClean="0"/>
              <a:t>sources to be combined: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429000"/>
            <a:ext cx="8382000" cy="176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5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CQL 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Part of CQM-CDS harmonization </a:t>
            </a:r>
            <a:r>
              <a:rPr lang="en-US" smtClean="0"/>
              <a:t>project</a:t>
            </a:r>
          </a:p>
          <a:p>
            <a:r>
              <a:rPr lang="en-US" smtClean="0"/>
              <a:t>Objective is to define an author-friendly and human-readable language to define quality measures and decision support rules (QDM heritage)</a:t>
            </a:r>
          </a:p>
          <a:p>
            <a:r>
              <a:rPr lang="en-US" smtClean="0"/>
              <a:t>Must be computable and implementable (HeD heritage)</a:t>
            </a:r>
          </a:p>
          <a:p>
            <a:r>
              <a:rPr lang="en-US" smtClean="0"/>
              <a:t>Functional requirements </a:t>
            </a:r>
            <a:r>
              <a:rPr lang="en-US"/>
              <a:t>defined in “Harmonization of Health Quality Artifact Reasoning and Expression Logic”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CQL supports standard set operations:</a:t>
            </a:r>
          </a:p>
          <a:p>
            <a:pPr lvl="1"/>
            <a:r>
              <a:rPr lang="en-US" dirty="0" smtClean="0"/>
              <a:t>union, intersection, and </a:t>
            </a:r>
            <a:r>
              <a:rPr lang="en-US" dirty="0" smtClean="0"/>
              <a:t>difference (except)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171" y="3200400"/>
            <a:ext cx="458765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CQL supports an “if” expression, as well as a SQL-style “case” expression: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581400"/>
            <a:ext cx="470681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644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CQL supports a full complement of aggregate expressions including:</a:t>
            </a:r>
            <a:endParaRPr lang="en-US" dirty="0"/>
          </a:p>
          <a:p>
            <a:pPr lvl="1"/>
            <a:r>
              <a:rPr lang="en-US" dirty="0" smtClean="0"/>
              <a:t>Count, Sum, Min, Max, </a:t>
            </a:r>
            <a:r>
              <a:rPr lang="en-US" dirty="0" err="1" smtClean="0"/>
              <a:t>Avg</a:t>
            </a:r>
            <a:endParaRPr lang="en-US" dirty="0"/>
          </a:p>
          <a:p>
            <a:pPr lvl="1"/>
            <a:r>
              <a:rPr lang="en-US" dirty="0" err="1" smtClean="0"/>
              <a:t>Std</a:t>
            </a:r>
            <a:r>
              <a:rPr lang="en-US" dirty="0" smtClean="0"/>
              <a:t> Dev, Variance, Median, Mode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4191000"/>
            <a:ext cx="4495800" cy="147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63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“define” </a:t>
            </a:r>
            <a:r>
              <a:rPr lang="en-US" dirty="0" smtClean="0"/>
              <a:t>statements can be used to break expressions into smaller chunks: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76600"/>
            <a:ext cx="8515962" cy="206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65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CQL allows functions to be defined: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19400"/>
            <a:ext cx="7820016" cy="209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844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library defines a name and optional version</a:t>
            </a:r>
          </a:p>
          <a:p>
            <a:r>
              <a:rPr lang="en-US" dirty="0" smtClean="0"/>
              <a:t>Elements referenced from a library must be </a:t>
            </a:r>
            <a:r>
              <a:rPr lang="en-US" dirty="0" smtClean="0"/>
              <a:t>qualified</a:t>
            </a:r>
            <a:endParaRPr lang="en-US" dirty="0" smtClean="0"/>
          </a:p>
          <a:p>
            <a:r>
              <a:rPr lang="en-US" dirty="0" smtClean="0"/>
              <a:t>Element names within a library must be unique</a:t>
            </a:r>
          </a:p>
          <a:p>
            <a:r>
              <a:rPr lang="en-US" dirty="0" smtClean="0"/>
              <a:t>Library names must be unique within a repository</a:t>
            </a:r>
          </a:p>
          <a:p>
            <a:r>
              <a:rPr lang="en-US" dirty="0" smtClean="0"/>
              <a:t>Version number is optional for library definition</a:t>
            </a:r>
          </a:p>
          <a:p>
            <a:pPr lvl="1"/>
            <a:r>
              <a:rPr lang="en-US" dirty="0" smtClean="0"/>
              <a:t>If none given, references cannot use a version</a:t>
            </a:r>
          </a:p>
          <a:p>
            <a:r>
              <a:rPr lang="en-US" dirty="0" smtClean="0"/>
              <a:t>Version is optional for include definition</a:t>
            </a:r>
          </a:p>
          <a:p>
            <a:pPr lvl="1"/>
            <a:r>
              <a:rPr lang="en-US" dirty="0" smtClean="0"/>
              <a:t>If specified, that version must be used</a:t>
            </a:r>
          </a:p>
          <a:p>
            <a:pPr lvl="1"/>
            <a:r>
              <a:rPr lang="en-US" dirty="0" smtClean="0"/>
              <a:t>If none given, the “most recent” version is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91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CQL Specification</a:t>
            </a:r>
            <a:endParaRPr lang="en-US" dirty="0" smtClean="0"/>
          </a:p>
          <a:p>
            <a:pPr lvl="1"/>
            <a:r>
              <a:rPr lang="en-US" dirty="0" smtClean="0"/>
              <a:t>Author’s Guide provides a more detailed introduction</a:t>
            </a:r>
            <a:endParaRPr lang="en-US" dirty="0" smtClean="0"/>
          </a:p>
          <a:p>
            <a:pPr lvl="1"/>
            <a:r>
              <a:rPr lang="en-US" dirty="0" smtClean="0"/>
              <a:t>Developer’s Guide provides more technical detail</a:t>
            </a:r>
            <a:endParaRPr lang="en-US" dirty="0" smtClean="0"/>
          </a:p>
          <a:p>
            <a:pPr lvl="1"/>
            <a:r>
              <a:rPr lang="en-US" dirty="0" smtClean="0"/>
              <a:t>CQL Reference provides detailed descriptions of all available operators</a:t>
            </a:r>
            <a:endParaRPr lang="en-US" dirty="0" smtClean="0"/>
          </a:p>
          <a:p>
            <a:r>
              <a:rPr lang="en-US" dirty="0" smtClean="0"/>
              <a:t>CQL Office hours </a:t>
            </a:r>
            <a:r>
              <a:rPr lang="en-US" dirty="0" smtClean="0"/>
              <a:t>weekly, Wed 11:00 Eastern</a:t>
            </a:r>
          </a:p>
          <a:p>
            <a:pPr lvl="1"/>
            <a:r>
              <a:rPr lang="en-US" sz="2600" u="sng" dirty="0">
                <a:hlinkClick r:id="rId2"/>
              </a:rPr>
              <a:t>https://</a:t>
            </a:r>
            <a:r>
              <a:rPr lang="en-US" sz="2600" u="sng" dirty="0" smtClean="0">
                <a:hlinkClick r:id="rId2"/>
              </a:rPr>
              <a:t>global.gotomeeting.com/meeting/join/554237525</a:t>
            </a:r>
            <a:endParaRPr lang="en-US" sz="2600" u="sng" dirty="0" smtClean="0"/>
          </a:p>
          <a:p>
            <a:pPr lvl="1"/>
            <a:r>
              <a:rPr lang="en-US" dirty="0"/>
              <a:t>Dial +1 770-657-9270, Participant Code: 6870541 </a:t>
            </a:r>
            <a:endParaRPr lang="en-US" dirty="0" smtClean="0"/>
          </a:p>
          <a:p>
            <a:r>
              <a:rPr lang="en-US" dirty="0" smtClean="0"/>
              <a:t>CQL </a:t>
            </a:r>
            <a:r>
              <a:rPr lang="en-US" dirty="0" err="1" smtClean="0"/>
              <a:t>Github</a:t>
            </a:r>
            <a:r>
              <a:rPr lang="en-US" dirty="0" smtClean="0"/>
              <a:t> Repository</a:t>
            </a:r>
            <a:endParaRPr lang="en-US" dirty="0" smtClean="0"/>
          </a:p>
          <a:p>
            <a:pPr lvl="1"/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github.com/cqframework/clinical_quality_language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683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64327" y="2028814"/>
            <a:ext cx="1422273" cy="6885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Probably Sexually Active</a:t>
            </a:r>
            <a:endParaRPr lang="en-US" sz="1400"/>
          </a:p>
        </p:txBody>
      </p:sp>
      <p:sp>
        <p:nvSpPr>
          <p:cNvPr id="5" name="Rectangle 4"/>
          <p:cNvSpPr/>
          <p:nvPr/>
        </p:nvSpPr>
        <p:spPr>
          <a:xfrm>
            <a:off x="2845077" y="912621"/>
            <a:ext cx="1600200" cy="750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Initial Population Definition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932210" y="3109577"/>
            <a:ext cx="1334989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Condition, Occurrence</a:t>
            </a:r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4524703" y="3109577"/>
            <a:ext cx="1224545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Patient</a:t>
            </a:r>
            <a:endParaRPr lang="en-US" sz="1600"/>
          </a:p>
        </p:txBody>
      </p:sp>
      <p:sp>
        <p:nvSpPr>
          <p:cNvPr id="9" name="Rectangle 8"/>
          <p:cNvSpPr/>
          <p:nvPr/>
        </p:nvSpPr>
        <p:spPr>
          <a:xfrm>
            <a:off x="2706890" y="4419600"/>
            <a:ext cx="1226608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FHIR Logic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17192" y="4419600"/>
            <a:ext cx="1226608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CCDA Logic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6676" y="5608704"/>
            <a:ext cx="1173482" cy="52608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FHIR API</a:t>
            </a:r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6362423" y="5608704"/>
            <a:ext cx="1173482" cy="52608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CCDA Generator</a:t>
            </a:r>
            <a:endParaRPr lang="en-US" sz="1600"/>
          </a:p>
        </p:txBody>
      </p:sp>
      <p:sp>
        <p:nvSpPr>
          <p:cNvPr id="15" name="Flowchart: Magnetic Disk 14"/>
          <p:cNvSpPr/>
          <p:nvPr/>
        </p:nvSpPr>
        <p:spPr>
          <a:xfrm>
            <a:off x="2934415" y="6239254"/>
            <a:ext cx="819190" cy="418067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EHR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48703" y="3109577"/>
            <a:ext cx="127801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Medication Treatment, Ordered</a:t>
            </a:r>
            <a:endParaRPr lang="en-US" sz="1600"/>
          </a:p>
        </p:txBody>
      </p:sp>
      <p:cxnSp>
        <p:nvCxnSpPr>
          <p:cNvPr id="23" name="Straight Arrow Connector 22"/>
          <p:cNvCxnSpPr>
            <a:stCxn id="9" idx="2"/>
            <a:endCxn id="12" idx="0"/>
          </p:cNvCxnSpPr>
          <p:nvPr/>
        </p:nvCxnSpPr>
        <p:spPr>
          <a:xfrm>
            <a:off x="3320194" y="5181600"/>
            <a:ext cx="13223" cy="427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7" name="Straight Arrow Connector 26"/>
          <p:cNvCxnSpPr>
            <a:stCxn id="11" idx="2"/>
            <a:endCxn id="14" idx="0"/>
          </p:cNvCxnSpPr>
          <p:nvPr/>
        </p:nvCxnSpPr>
        <p:spPr>
          <a:xfrm>
            <a:off x="6930496" y="5181600"/>
            <a:ext cx="18668" cy="427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33" name="Straight Arrow Connector 32"/>
          <p:cNvCxnSpPr>
            <a:stCxn id="9" idx="0"/>
            <a:endCxn id="7" idx="2"/>
          </p:cNvCxnSpPr>
          <p:nvPr/>
        </p:nvCxnSpPr>
        <p:spPr>
          <a:xfrm flipV="1">
            <a:off x="3320194" y="3871577"/>
            <a:ext cx="279511" cy="54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>
            <a:stCxn id="11" idx="0"/>
            <a:endCxn id="7" idx="2"/>
          </p:cNvCxnSpPr>
          <p:nvPr/>
        </p:nvCxnSpPr>
        <p:spPr>
          <a:xfrm flipH="1" flipV="1">
            <a:off x="3599705" y="3871577"/>
            <a:ext cx="3330791" cy="54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57" name="Rectangle 56"/>
          <p:cNvSpPr/>
          <p:nvPr/>
        </p:nvSpPr>
        <p:spPr>
          <a:xfrm>
            <a:off x="4676167" y="914400"/>
            <a:ext cx="1496033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Chlamydia  Test Recommended</a:t>
            </a:r>
            <a:endParaRPr lang="en-US" sz="1600"/>
          </a:p>
        </p:txBody>
      </p:sp>
      <p:cxnSp>
        <p:nvCxnSpPr>
          <p:cNvPr id="74" name="Straight Arrow Connector 73"/>
          <p:cNvCxnSpPr>
            <a:stCxn id="7" idx="0"/>
            <a:endCxn id="57" idx="2"/>
          </p:cNvCxnSpPr>
          <p:nvPr/>
        </p:nvCxnSpPr>
        <p:spPr>
          <a:xfrm flipV="1">
            <a:off x="3599705" y="1676400"/>
            <a:ext cx="1824479" cy="14331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77" name="Straight Arrow Connector 76"/>
          <p:cNvCxnSpPr>
            <a:stCxn id="4" idx="0"/>
            <a:endCxn id="57" idx="2"/>
          </p:cNvCxnSpPr>
          <p:nvPr/>
        </p:nvCxnSpPr>
        <p:spPr>
          <a:xfrm flipH="1" flipV="1">
            <a:off x="5424184" y="1676400"/>
            <a:ext cx="951280" cy="352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87" name="TextBox 86"/>
          <p:cNvSpPr txBox="1"/>
          <p:nvPr/>
        </p:nvSpPr>
        <p:spPr>
          <a:xfrm>
            <a:off x="3916731" y="4477435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…</a:t>
            </a:r>
            <a:endParaRPr lang="en-US" sz="3600"/>
          </a:p>
        </p:txBody>
      </p:sp>
      <p:sp>
        <p:nvSpPr>
          <p:cNvPr id="103" name="Flowchart: Magnetic Disk 102"/>
          <p:cNvSpPr/>
          <p:nvPr/>
        </p:nvSpPr>
        <p:spPr>
          <a:xfrm>
            <a:off x="4661060" y="5566076"/>
            <a:ext cx="1051514" cy="611336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EHR</a:t>
            </a: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557184" y="4419600"/>
            <a:ext cx="1226608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Custom EHR Logic</a:t>
            </a:r>
            <a:endParaRPr lang="en-US" sz="1600"/>
          </a:p>
        </p:txBody>
      </p:sp>
      <p:cxnSp>
        <p:nvCxnSpPr>
          <p:cNvPr id="110" name="Straight Arrow Connector 109"/>
          <p:cNvCxnSpPr>
            <a:stCxn id="109" idx="0"/>
            <a:endCxn id="7" idx="2"/>
          </p:cNvCxnSpPr>
          <p:nvPr/>
        </p:nvCxnSpPr>
        <p:spPr>
          <a:xfrm flipH="1" flipV="1">
            <a:off x="3599705" y="3871577"/>
            <a:ext cx="1570783" cy="54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3" name="Straight Arrow Connector 112"/>
          <p:cNvCxnSpPr>
            <a:stCxn id="109" idx="2"/>
            <a:endCxn id="103" idx="1"/>
          </p:cNvCxnSpPr>
          <p:nvPr/>
        </p:nvCxnSpPr>
        <p:spPr>
          <a:xfrm>
            <a:off x="5170488" y="5181600"/>
            <a:ext cx="16329" cy="3844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47" name="Straight Arrow Connector 146"/>
          <p:cNvCxnSpPr>
            <a:stCxn id="21" idx="0"/>
            <a:endCxn id="4" idx="2"/>
          </p:cNvCxnSpPr>
          <p:nvPr/>
        </p:nvCxnSpPr>
        <p:spPr>
          <a:xfrm flipH="1" flipV="1">
            <a:off x="6375464" y="2717346"/>
            <a:ext cx="312244" cy="3922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50" name="Straight Arrow Connector 149"/>
          <p:cNvCxnSpPr>
            <a:stCxn id="7" idx="0"/>
            <a:endCxn id="4" idx="2"/>
          </p:cNvCxnSpPr>
          <p:nvPr/>
        </p:nvCxnSpPr>
        <p:spPr>
          <a:xfrm flipV="1">
            <a:off x="3599705" y="2717346"/>
            <a:ext cx="2775759" cy="3922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53" name="Straight Arrow Connector 152"/>
          <p:cNvCxnSpPr>
            <a:stCxn id="7" idx="0"/>
            <a:endCxn id="5" idx="2"/>
          </p:cNvCxnSpPr>
          <p:nvPr/>
        </p:nvCxnSpPr>
        <p:spPr>
          <a:xfrm flipV="1">
            <a:off x="3599705" y="1662953"/>
            <a:ext cx="45472" cy="14466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162" name="TextBox 161"/>
          <p:cNvSpPr txBox="1"/>
          <p:nvPr/>
        </p:nvSpPr>
        <p:spPr>
          <a:xfrm>
            <a:off x="5821731" y="4477435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…</a:t>
            </a:r>
            <a:endParaRPr lang="en-US" sz="3600"/>
          </a:p>
        </p:txBody>
      </p:sp>
      <p:sp>
        <p:nvSpPr>
          <p:cNvPr id="193" name="TextBox 192"/>
          <p:cNvSpPr txBox="1"/>
          <p:nvPr/>
        </p:nvSpPr>
        <p:spPr>
          <a:xfrm>
            <a:off x="274442" y="1384218"/>
            <a:ext cx="195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Defined by Rule/Measure authors using CQL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>
            <a:off x="3390482" y="5176797"/>
            <a:ext cx="1029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REST API</a:t>
            </a:r>
            <a:endParaRPr lang="en-US" sz="1200"/>
          </a:p>
        </p:txBody>
      </p:sp>
      <p:sp>
        <p:nvSpPr>
          <p:cNvPr id="203" name="TextBox 202"/>
          <p:cNvSpPr txBox="1"/>
          <p:nvPr/>
        </p:nvSpPr>
        <p:spPr>
          <a:xfrm>
            <a:off x="5274208" y="5159188"/>
            <a:ext cx="74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e.g. SQL</a:t>
            </a:r>
            <a:endParaRPr lang="en-US" sz="1200"/>
          </a:p>
        </p:txBody>
      </p:sp>
      <p:sp>
        <p:nvSpPr>
          <p:cNvPr id="206" name="TextBox 205"/>
          <p:cNvSpPr txBox="1"/>
          <p:nvPr/>
        </p:nvSpPr>
        <p:spPr>
          <a:xfrm>
            <a:off x="1472701" y="162580"/>
            <a:ext cx="6223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Overview of CQL Conceptual Architecture</a:t>
            </a:r>
            <a:endParaRPr lang="en-US" sz="2800"/>
          </a:p>
        </p:txBody>
      </p:sp>
      <p:sp>
        <p:nvSpPr>
          <p:cNvPr id="210" name="TextBox 209"/>
          <p:cNvSpPr txBox="1"/>
          <p:nvPr/>
        </p:nvSpPr>
        <p:spPr>
          <a:xfrm>
            <a:off x="557581" y="5505271"/>
            <a:ext cx="1423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Integration with back-end data stores</a:t>
            </a:r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09454" y="3124200"/>
            <a:ext cx="1885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Concepts defined in Quality Logical Model (QUICK)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8" idx="0"/>
            <a:endCxn id="5" idx="2"/>
          </p:cNvCxnSpPr>
          <p:nvPr/>
        </p:nvCxnSpPr>
        <p:spPr>
          <a:xfrm flipH="1" flipV="1">
            <a:off x="3645177" y="1662953"/>
            <a:ext cx="1491799" cy="14466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72" name="Straight Arrow Connector 71"/>
          <p:cNvCxnSpPr>
            <a:stCxn id="8" idx="0"/>
            <a:endCxn id="57" idx="2"/>
          </p:cNvCxnSpPr>
          <p:nvPr/>
        </p:nvCxnSpPr>
        <p:spPr>
          <a:xfrm flipV="1">
            <a:off x="5136976" y="1676400"/>
            <a:ext cx="287208" cy="14331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79" name="Straight Arrow Connector 78"/>
          <p:cNvCxnSpPr>
            <a:stCxn id="4" idx="0"/>
            <a:endCxn id="5" idx="2"/>
          </p:cNvCxnSpPr>
          <p:nvPr/>
        </p:nvCxnSpPr>
        <p:spPr>
          <a:xfrm flipH="1" flipV="1">
            <a:off x="3645177" y="1662953"/>
            <a:ext cx="2730287" cy="3658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63" name="TextBox 62"/>
          <p:cNvSpPr txBox="1"/>
          <p:nvPr/>
        </p:nvSpPr>
        <p:spPr>
          <a:xfrm>
            <a:off x="7548282" y="2111470"/>
            <a:ext cx="122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/>
              <a:t>Intermediate inference</a:t>
            </a:r>
            <a:endParaRPr lang="en-US" sz="1400"/>
          </a:p>
        </p:txBody>
      </p:sp>
      <p:cxnSp>
        <p:nvCxnSpPr>
          <p:cNvPr id="65" name="Straight Arrow Connector 64"/>
          <p:cNvCxnSpPr>
            <a:stCxn id="63" idx="1"/>
            <a:endCxn id="4" idx="3"/>
          </p:cNvCxnSpPr>
          <p:nvPr/>
        </p:nvCxnSpPr>
        <p:spPr>
          <a:xfrm flipH="1">
            <a:off x="7086600" y="2373080"/>
            <a:ext cx="461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107" name="TextBox 106"/>
          <p:cNvSpPr txBox="1"/>
          <p:nvPr/>
        </p:nvSpPr>
        <p:spPr>
          <a:xfrm>
            <a:off x="294963" y="4267200"/>
            <a:ext cx="20672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Mappings from quality logical model to underlying data models</a:t>
            </a:r>
            <a:endParaRPr lang="en-US" sz="1600" dirty="0"/>
          </a:p>
        </p:txBody>
      </p:sp>
      <p:sp>
        <p:nvSpPr>
          <p:cNvPr id="111" name="Flowchart: Magnetic Disk 110"/>
          <p:cNvSpPr/>
          <p:nvPr/>
        </p:nvSpPr>
        <p:spPr>
          <a:xfrm>
            <a:off x="6551746" y="6225807"/>
            <a:ext cx="819190" cy="418067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EHR</a:t>
            </a:r>
            <a:endParaRPr lang="en-US"/>
          </a:p>
        </p:txBody>
      </p:sp>
      <p:cxnSp>
        <p:nvCxnSpPr>
          <p:cNvPr id="112" name="Straight Arrow Connector 111"/>
          <p:cNvCxnSpPr>
            <a:stCxn id="21" idx="2"/>
            <a:endCxn id="9" idx="0"/>
          </p:cNvCxnSpPr>
          <p:nvPr/>
        </p:nvCxnSpPr>
        <p:spPr>
          <a:xfrm flipH="1">
            <a:off x="3320194" y="3871577"/>
            <a:ext cx="3367514" cy="54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5" name="Straight Arrow Connector 114"/>
          <p:cNvCxnSpPr>
            <a:stCxn id="8" idx="2"/>
            <a:endCxn id="109" idx="0"/>
          </p:cNvCxnSpPr>
          <p:nvPr/>
        </p:nvCxnSpPr>
        <p:spPr>
          <a:xfrm>
            <a:off x="5136976" y="3871577"/>
            <a:ext cx="33512" cy="54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8" name="Straight Arrow Connector 117"/>
          <p:cNvCxnSpPr>
            <a:stCxn id="8" idx="2"/>
            <a:endCxn id="11" idx="0"/>
          </p:cNvCxnSpPr>
          <p:nvPr/>
        </p:nvCxnSpPr>
        <p:spPr>
          <a:xfrm>
            <a:off x="5136976" y="3871577"/>
            <a:ext cx="1793520" cy="54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21" name="Straight Arrow Connector 120"/>
          <p:cNvCxnSpPr>
            <a:stCxn id="21" idx="2"/>
            <a:endCxn id="11" idx="0"/>
          </p:cNvCxnSpPr>
          <p:nvPr/>
        </p:nvCxnSpPr>
        <p:spPr>
          <a:xfrm>
            <a:off x="6687708" y="3871577"/>
            <a:ext cx="242788" cy="54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24" name="Straight Arrow Connector 123"/>
          <p:cNvCxnSpPr>
            <a:stCxn id="8" idx="2"/>
            <a:endCxn id="9" idx="0"/>
          </p:cNvCxnSpPr>
          <p:nvPr/>
        </p:nvCxnSpPr>
        <p:spPr>
          <a:xfrm flipH="1">
            <a:off x="3320194" y="3871577"/>
            <a:ext cx="1816782" cy="54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27" name="Straight Arrow Connector 126"/>
          <p:cNvCxnSpPr>
            <a:stCxn id="21" idx="2"/>
            <a:endCxn id="109" idx="0"/>
          </p:cNvCxnSpPr>
          <p:nvPr/>
        </p:nvCxnSpPr>
        <p:spPr>
          <a:xfrm flipH="1">
            <a:off x="5170488" y="3871577"/>
            <a:ext cx="1517220" cy="54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540572" y="2913461"/>
            <a:ext cx="791762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533400" y="4191000"/>
            <a:ext cx="791762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533400" y="5410200"/>
            <a:ext cx="791762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9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CQL File Structure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library is a readable, plain text file</a:t>
            </a:r>
          </a:p>
          <a:p>
            <a:r>
              <a:rPr lang="en-US" sz="2400" dirty="0" smtClean="0"/>
              <a:t>May include other libraries by reference</a:t>
            </a:r>
          </a:p>
          <a:p>
            <a:r>
              <a:rPr lang="en-US" sz="2400" dirty="0" smtClean="0"/>
              <a:t>Logic in each file is potentially reusable</a:t>
            </a:r>
            <a:r>
              <a:rPr lang="en-US" sz="2400" dirty="0"/>
              <a:t> </a:t>
            </a:r>
            <a:r>
              <a:rPr lang="en-US" sz="2400" dirty="0" smtClean="0"/>
              <a:t>by other libraries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200403" y="3632656"/>
            <a:ext cx="2667000" cy="2057398"/>
            <a:chOff x="2971800" y="3352801"/>
            <a:chExt cx="2667000" cy="2734234"/>
          </a:xfrm>
        </p:grpSpPr>
        <p:sp>
          <p:nvSpPr>
            <p:cNvPr id="4" name="Rectangle 3"/>
            <p:cNvSpPr/>
            <p:nvPr/>
          </p:nvSpPr>
          <p:spPr>
            <a:xfrm>
              <a:off x="2971800" y="3352801"/>
              <a:ext cx="2667000" cy="9144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/>
                <a:t>Declarations</a:t>
              </a:r>
              <a:endParaRPr lang="en-US" sz="24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971800" y="4258237"/>
              <a:ext cx="2667000" cy="9144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/>
                <a:t>Data Retrieval</a:t>
              </a:r>
              <a:endParaRPr lang="en-US" sz="24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1800" y="5172634"/>
              <a:ext cx="2667000" cy="9144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/>
                <a:t>Computation</a:t>
              </a:r>
              <a:endParaRPr lang="en-US" sz="2400"/>
            </a:p>
          </p:txBody>
        </p:sp>
      </p:grpSp>
      <p:cxnSp>
        <p:nvCxnSpPr>
          <p:cNvPr id="11" name="Elbow Connector 10"/>
          <p:cNvCxnSpPr>
            <a:stCxn id="14" idx="3"/>
            <a:endCxn id="4" idx="0"/>
          </p:cNvCxnSpPr>
          <p:nvPr/>
        </p:nvCxnSpPr>
        <p:spPr>
          <a:xfrm>
            <a:off x="2736894" y="3276642"/>
            <a:ext cx="1797009" cy="356014"/>
          </a:xfrm>
          <a:prstGeom prst="bentConnector2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2"/>
            <a:endCxn id="15" idx="1"/>
          </p:cNvCxnSpPr>
          <p:nvPr/>
        </p:nvCxnSpPr>
        <p:spPr>
          <a:xfrm rot="16200000" flipH="1">
            <a:off x="5212009" y="5011950"/>
            <a:ext cx="586889" cy="1943100"/>
          </a:xfrm>
          <a:prstGeom prst="bentConnector2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98588" y="2922699"/>
            <a:ext cx="1538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Inputs</a:t>
            </a:r>
          </a:p>
          <a:p>
            <a:pPr algn="ctr"/>
            <a:r>
              <a:rPr lang="en-US" sz="2000" smtClean="0"/>
              <a:t>(parameters)</a:t>
            </a:r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6477003" y="6076890"/>
            <a:ext cx="1142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Outputs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68479" y="4564561"/>
            <a:ext cx="1232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May be comingled </a:t>
            </a:r>
          </a:p>
        </p:txBody>
      </p:sp>
      <p:cxnSp>
        <p:nvCxnSpPr>
          <p:cNvPr id="26" name="Straight Arrow Connector 25"/>
          <p:cNvCxnSpPr>
            <a:stCxn id="24" idx="3"/>
            <a:endCxn id="5" idx="1"/>
          </p:cNvCxnSpPr>
          <p:nvPr/>
        </p:nvCxnSpPr>
        <p:spPr>
          <a:xfrm flipV="1">
            <a:off x="2501142" y="4657984"/>
            <a:ext cx="699261" cy="198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3"/>
            <a:endCxn id="6" idx="1"/>
          </p:cNvCxnSpPr>
          <p:nvPr/>
        </p:nvCxnSpPr>
        <p:spPr>
          <a:xfrm>
            <a:off x="2501142" y="4856949"/>
            <a:ext cx="699261" cy="489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0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CQL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library </a:t>
            </a:r>
            <a:r>
              <a:rPr lang="en-US" dirty="0" smtClean="0"/>
              <a:t>declaration</a:t>
            </a:r>
          </a:p>
          <a:p>
            <a:pPr lvl="1"/>
            <a:r>
              <a:rPr lang="en-US" dirty="0" smtClean="0"/>
              <a:t>Defines the name and optional version of the library</a:t>
            </a:r>
          </a:p>
          <a:p>
            <a:r>
              <a:rPr lang="en-US" b="1" dirty="0" smtClean="0"/>
              <a:t>using</a:t>
            </a:r>
            <a:r>
              <a:rPr lang="en-US" dirty="0" smtClean="0"/>
              <a:t> declaration</a:t>
            </a:r>
          </a:p>
          <a:p>
            <a:pPr lvl="1"/>
            <a:r>
              <a:rPr lang="en-US" dirty="0" smtClean="0"/>
              <a:t>Define the data model(s) in use in file</a:t>
            </a:r>
          </a:p>
          <a:p>
            <a:r>
              <a:rPr lang="en-US" b="1" dirty="0" smtClean="0"/>
              <a:t>include</a:t>
            </a:r>
            <a:r>
              <a:rPr lang="en-US" dirty="0"/>
              <a:t> declaration</a:t>
            </a:r>
          </a:p>
          <a:p>
            <a:pPr lvl="1"/>
            <a:r>
              <a:rPr lang="en-US" dirty="0" smtClean="0"/>
              <a:t>Define other libraries (CQL files) referenced</a:t>
            </a:r>
          </a:p>
          <a:p>
            <a:r>
              <a:rPr lang="en-US" b="1" dirty="0" smtClean="0"/>
              <a:t>context</a:t>
            </a:r>
            <a:r>
              <a:rPr lang="en-US" dirty="0"/>
              <a:t> declaration</a:t>
            </a:r>
          </a:p>
          <a:p>
            <a:pPr lvl="1"/>
            <a:r>
              <a:rPr lang="en-US" dirty="0" smtClean="0"/>
              <a:t>Define the </a:t>
            </a:r>
            <a:r>
              <a:rPr lang="en-US" dirty="0" smtClean="0"/>
              <a:t>context </a:t>
            </a:r>
            <a:r>
              <a:rPr lang="en-US" dirty="0" smtClean="0"/>
              <a:t>for </a:t>
            </a:r>
            <a:r>
              <a:rPr lang="en-US" dirty="0" smtClean="0"/>
              <a:t>subsequent statements(e.g</a:t>
            </a:r>
            <a:r>
              <a:rPr lang="en-US" dirty="0" smtClean="0"/>
              <a:t>. </a:t>
            </a:r>
            <a:r>
              <a:rPr lang="en-US" dirty="0" smtClean="0"/>
              <a:t>Patient or Population)</a:t>
            </a:r>
            <a:endParaRPr lang="en-US" dirty="0" smtClean="0"/>
          </a:p>
          <a:p>
            <a:pPr lvl="1"/>
            <a:r>
              <a:rPr lang="en-US" dirty="0" smtClean="0"/>
              <a:t>Anchors references in the file</a:t>
            </a:r>
          </a:p>
          <a:p>
            <a:r>
              <a:rPr lang="en-US" b="1" dirty="0" smtClean="0"/>
              <a:t>parameter</a:t>
            </a:r>
            <a:r>
              <a:rPr lang="en-US" dirty="0"/>
              <a:t> declaration</a:t>
            </a:r>
          </a:p>
          <a:p>
            <a:pPr lvl="1"/>
            <a:r>
              <a:rPr lang="en-US" dirty="0" smtClean="0"/>
              <a:t>Define available “inputs”</a:t>
            </a:r>
            <a:endParaRPr lang="en-US" b="1" dirty="0" smtClean="0"/>
          </a:p>
          <a:p>
            <a:r>
              <a:rPr lang="en-US" b="1" dirty="0" err="1" smtClean="0"/>
              <a:t>valueset</a:t>
            </a:r>
            <a:r>
              <a:rPr lang="en-US" dirty="0" smtClean="0"/>
              <a:t> declaration</a:t>
            </a:r>
          </a:p>
          <a:p>
            <a:pPr lvl="1"/>
            <a:r>
              <a:rPr lang="en-US" dirty="0" smtClean="0"/>
              <a:t>Define user-friendly labels for value sets within the library</a:t>
            </a:r>
          </a:p>
        </p:txBody>
      </p:sp>
    </p:spTree>
    <p:extLst>
      <p:ext uri="{BB962C8B-B14F-4D97-AF65-F5344CB8AC3E}">
        <p14:creationId xmlns:p14="http://schemas.microsoft.com/office/powerpoint/2010/main" val="36016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Examples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81200"/>
            <a:ext cx="7116618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Retrieves information from the data layer</a:t>
            </a:r>
          </a:p>
          <a:p>
            <a:pPr lvl="1"/>
            <a:r>
              <a:rPr lang="en-US" dirty="0" smtClean="0"/>
              <a:t>Respects current context </a:t>
            </a:r>
            <a:r>
              <a:rPr lang="en-US" dirty="0" smtClean="0"/>
              <a:t>(Patient, Population)</a:t>
            </a:r>
            <a:endParaRPr lang="en-US" dirty="0" smtClean="0"/>
          </a:p>
          <a:p>
            <a:r>
              <a:rPr lang="en-US" dirty="0" smtClean="0"/>
              <a:t>Specified in terms of Data Model</a:t>
            </a:r>
          </a:p>
          <a:p>
            <a:pPr lvl="1"/>
            <a:r>
              <a:rPr lang="en-US" sz="17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'['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700" dirty="0" err="1" smtClean="0">
                <a:solidFill>
                  <a:srgbClr val="6A5AC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namedTypeSpecifier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7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']'</a:t>
            </a:r>
            <a:endParaRPr lang="en-US" sz="1700" dirty="0" smtClean="0"/>
          </a:p>
          <a:p>
            <a:pPr lvl="1"/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Encounter]</a:t>
            </a:r>
            <a:endParaRPr lang="en-US" sz="22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ProcedureRequest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endParaRPr lang="en-US" sz="22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DeviceUse</a:t>
            </a:r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endParaRPr lang="en-US" sz="2200" dirty="0" smtClean="0"/>
          </a:p>
          <a:p>
            <a:r>
              <a:rPr lang="en-US" dirty="0" smtClean="0"/>
              <a:t>Optionally filter by </a:t>
            </a:r>
            <a:r>
              <a:rPr lang="en-US" dirty="0" smtClean="0"/>
              <a:t>“primary” Code</a:t>
            </a:r>
            <a:endParaRPr lang="en-US" dirty="0" smtClean="0"/>
          </a:p>
          <a:p>
            <a:pPr lvl="1"/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Encounter: </a:t>
            </a:r>
            <a:r>
              <a:rPr lang="en-US" sz="2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"Inpatient</a:t>
            </a:r>
            <a:r>
              <a:rPr lang="en-US" sz="22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</a:p>
          <a:p>
            <a:r>
              <a:rPr lang="en-US" dirty="0" smtClean="0"/>
              <a:t>Optionally filter by specific Code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[Encounter: severity </a:t>
            </a:r>
            <a:r>
              <a:rPr lang="en-US" sz="2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"Severities"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5597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Simple Types</a:t>
            </a:r>
          </a:p>
          <a:p>
            <a:pPr lvl="1"/>
            <a:r>
              <a:rPr lang="en-US" dirty="0" smtClean="0"/>
              <a:t>Boolean, String, Number, Date/Time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16, 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'female'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@2015-05-01</a:t>
            </a:r>
            <a:endParaRPr lang="en-US" dirty="0" smtClean="0"/>
          </a:p>
          <a:p>
            <a:r>
              <a:rPr lang="en-US" dirty="0" smtClean="0"/>
              <a:t>Clinical Types</a:t>
            </a:r>
          </a:p>
          <a:p>
            <a:pPr lvl="1"/>
            <a:r>
              <a:rPr lang="en-US" dirty="0" smtClean="0"/>
              <a:t>Quantities, Value Sets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months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6 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'gm/cm3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endParaRPr lang="en-US" dirty="0" smtClean="0">
              <a:solidFill>
                <a:srgbClr val="A31515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"Female Administrative Sex"</a:t>
            </a:r>
            <a:endParaRPr lang="en-US" dirty="0" smtClean="0"/>
          </a:p>
          <a:p>
            <a:r>
              <a:rPr lang="en-US" dirty="0" smtClean="0"/>
              <a:t>Structured Types</a:t>
            </a:r>
          </a:p>
          <a:p>
            <a:pPr lvl="1"/>
            <a:r>
              <a:rPr lang="en-US" dirty="0" smtClean="0"/>
              <a:t>Model Classes, Tuples</a:t>
            </a:r>
          </a:p>
          <a:p>
            <a:pPr lvl="1"/>
            <a:r>
              <a:rPr lang="en-US" dirty="0"/>
              <a:t>[</a:t>
            </a:r>
            <a:r>
              <a:rPr lang="en-US" dirty="0" smtClean="0"/>
              <a:t>Encounter]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uple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Name: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'Patrick'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DOB: Date(2014, 1, 1) }</a:t>
            </a:r>
            <a:endParaRPr lang="en-US" dirty="0" smtClean="0"/>
          </a:p>
          <a:p>
            <a:r>
              <a:rPr lang="en-US" dirty="0" smtClean="0"/>
              <a:t>List Types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1, 2, 3, 4, 5 }</a:t>
            </a:r>
            <a:endParaRPr lang="en-US" dirty="0" smtClean="0"/>
          </a:p>
          <a:p>
            <a:r>
              <a:rPr lang="en-US" dirty="0" smtClean="0"/>
              <a:t>Interval Types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Interval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(today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- 1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years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today]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(B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C)</a:t>
            </a:r>
            <a:endParaRPr lang="en-US" dirty="0" smtClean="0"/>
          </a:p>
          <a:p>
            <a:r>
              <a:rPr lang="en-US" dirty="0" smtClean="0"/>
              <a:t>Comparison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&gt;=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&lt;&gt; B</a:t>
            </a:r>
            <a:endParaRPr lang="en-US" dirty="0" smtClean="0"/>
          </a:p>
          <a:p>
            <a:r>
              <a:rPr lang="en-US" dirty="0" smtClean="0"/>
              <a:t>Arithmetic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+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+ B * 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38063</TotalTime>
  <Words>1070</Words>
  <Application>Microsoft Office PowerPoint</Application>
  <PresentationFormat>On-screen Show (4:3)</PresentationFormat>
  <Paragraphs>191</Paragraphs>
  <Slides>26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Consolas</vt:lpstr>
      <vt:lpstr>Office Theme</vt:lpstr>
      <vt:lpstr>Clinical Quality Language (CQL)</vt:lpstr>
      <vt:lpstr>CQL Background</vt:lpstr>
      <vt:lpstr>PowerPoint Presentation</vt:lpstr>
      <vt:lpstr>CQL File Structure</vt:lpstr>
      <vt:lpstr>CQL Declarations</vt:lpstr>
      <vt:lpstr>Declaration Examples</vt:lpstr>
      <vt:lpstr>Retrieve</vt:lpstr>
      <vt:lpstr>Data Types</vt:lpstr>
      <vt:lpstr>Simple Expressions</vt:lpstr>
      <vt:lpstr>Timing/Interval Operations</vt:lpstr>
      <vt:lpstr>Interval Operators</vt:lpstr>
      <vt:lpstr>Date/Time Manipulation</vt:lpstr>
      <vt:lpstr>List Operations</vt:lpstr>
      <vt:lpstr>Queries</vt:lpstr>
      <vt:lpstr>Filtering</vt:lpstr>
      <vt:lpstr>Shaping</vt:lpstr>
      <vt:lpstr>Sorting</vt:lpstr>
      <vt:lpstr>Filtering by Relationships</vt:lpstr>
      <vt:lpstr>Multi-Source Queries</vt:lpstr>
      <vt:lpstr>Set Operations</vt:lpstr>
      <vt:lpstr>Conditional Expressions</vt:lpstr>
      <vt:lpstr>Aggregate Expressions</vt:lpstr>
      <vt:lpstr>Define Statements</vt:lpstr>
      <vt:lpstr>Defining Functions</vt:lpstr>
      <vt:lpstr>Using Libraries</vt:lpstr>
      <vt:lpstr>Next Steps</vt:lpstr>
    </vt:vector>
  </TitlesOfParts>
  <Company>The MITRE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Kramer, Mark A.</dc:creator>
  <cp:lastModifiedBy>Bryn</cp:lastModifiedBy>
  <cp:revision>138</cp:revision>
  <dcterms:created xsi:type="dcterms:W3CDTF">2014-05-15T20:07:40Z</dcterms:created>
  <dcterms:modified xsi:type="dcterms:W3CDTF">2015-04-29T15:26:40Z</dcterms:modified>
</cp:coreProperties>
</file>