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7.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8.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9" r:id="rId2"/>
    <p:sldMasterId id="2147483690" r:id="rId3"/>
    <p:sldMasterId id="2147483704" r:id="rId4"/>
    <p:sldMasterId id="2147483715" r:id="rId5"/>
    <p:sldMasterId id="2147483724" r:id="rId6"/>
    <p:sldMasterId id="2147483733" r:id="rId7"/>
    <p:sldMasterId id="2147483743" r:id="rId8"/>
    <p:sldMasterId id="2147483752" r:id="rId9"/>
  </p:sldMasterIdLst>
  <p:notesMasterIdLst>
    <p:notesMasterId r:id="rId49"/>
  </p:notesMasterIdLst>
  <p:sldIdLst>
    <p:sldId id="269" r:id="rId10"/>
    <p:sldId id="349" r:id="rId11"/>
    <p:sldId id="354" r:id="rId12"/>
    <p:sldId id="261" r:id="rId13"/>
    <p:sldId id="262" r:id="rId14"/>
    <p:sldId id="352" r:id="rId15"/>
    <p:sldId id="300" r:id="rId16"/>
    <p:sldId id="299" r:id="rId17"/>
    <p:sldId id="358" r:id="rId18"/>
    <p:sldId id="359" r:id="rId19"/>
    <p:sldId id="360" r:id="rId20"/>
    <p:sldId id="271" r:id="rId21"/>
    <p:sldId id="325" r:id="rId22"/>
    <p:sldId id="318" r:id="rId23"/>
    <p:sldId id="326" r:id="rId24"/>
    <p:sldId id="281" r:id="rId25"/>
    <p:sldId id="314" r:id="rId26"/>
    <p:sldId id="308" r:id="rId27"/>
    <p:sldId id="309" r:id="rId28"/>
    <p:sldId id="337" r:id="rId29"/>
    <p:sldId id="313" r:id="rId30"/>
    <p:sldId id="347" r:id="rId31"/>
    <p:sldId id="328" r:id="rId32"/>
    <p:sldId id="336" r:id="rId33"/>
    <p:sldId id="330" r:id="rId34"/>
    <p:sldId id="282" r:id="rId35"/>
    <p:sldId id="315" r:id="rId36"/>
    <p:sldId id="317" r:id="rId37"/>
    <p:sldId id="305" r:id="rId38"/>
    <p:sldId id="351" r:id="rId39"/>
    <p:sldId id="350" r:id="rId40"/>
    <p:sldId id="361" r:id="rId41"/>
    <p:sldId id="357" r:id="rId42"/>
    <p:sldId id="304" r:id="rId43"/>
    <p:sldId id="323" r:id="rId44"/>
    <p:sldId id="293" r:id="rId45"/>
    <p:sldId id="296" r:id="rId46"/>
    <p:sldId id="294" r:id="rId47"/>
    <p:sldId id="295" r:id="rId48"/>
  </p:sldIdLst>
  <p:sldSz cx="9144000" cy="6858000" type="screen4x3"/>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51"/>
    <a:srgbClr val="0074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48"/>
    <p:restoredTop sz="95037"/>
  </p:normalViewPr>
  <p:slideViewPr>
    <p:cSldViewPr snapToGrid="0" snapToObjects="1">
      <p:cViewPr varScale="1">
        <p:scale>
          <a:sx n="87" d="100"/>
          <a:sy n="87" d="100"/>
        </p:scale>
        <p:origin x="1626" y="84"/>
      </p:cViewPr>
      <p:guideLst/>
    </p:cSldViewPr>
  </p:slideViewPr>
  <p:notesTextViewPr>
    <p:cViewPr>
      <p:scale>
        <a:sx n="1" d="1"/>
        <a:sy n="1" d="1"/>
      </p:scale>
      <p:origin x="0" y="0"/>
    </p:cViewPr>
  </p:notesTextViewPr>
  <p:sorterViewPr>
    <p:cViewPr>
      <p:scale>
        <a:sx n="164" d="100"/>
        <a:sy n="164"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8" Type="http://schemas.openxmlformats.org/officeDocument/2006/relationships/slideMaster" Target="slideMasters/slideMaster8.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FEF278-AB52-7A4C-9C71-2185E95BA026}" type="datetimeFigureOut">
              <a:rPr lang="en-US" smtClean="0"/>
              <a:t>2/1/2018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BB68E4-A049-7F43-A86D-96838850975C}" type="slidenum">
              <a:rPr lang="en-US" smtClean="0"/>
              <a:t>‹#›</a:t>
            </a:fld>
            <a:endParaRPr lang="en-US" dirty="0"/>
          </a:p>
        </p:txBody>
      </p:sp>
    </p:spTree>
    <p:extLst>
      <p:ext uri="{BB962C8B-B14F-4D97-AF65-F5344CB8AC3E}">
        <p14:creationId xmlns:p14="http://schemas.microsoft.com/office/powerpoint/2010/main" val="53621503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95234" name="Notes Placehold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latin typeface="Calibri" charset="0"/>
              <a:ea typeface="MS PGothic" charset="0"/>
            </a:endParaRPr>
          </a:p>
        </p:txBody>
      </p:sp>
      <p:sp>
        <p:nvSpPr>
          <p:cNvPr id="4" name="Footer Placeholder 3"/>
          <p:cNvSpPr>
            <a:spLocks noGrp="1"/>
          </p:cNvSpPr>
          <p:nvPr>
            <p:ph type="ftr" sz="quarter" idx="4"/>
          </p:nvPr>
        </p:nvSpPr>
        <p:spPr/>
        <p:txBody>
          <a:bodyPr/>
          <a:lstStyle/>
          <a:p>
            <a:pPr>
              <a:defRPr/>
            </a:pPr>
            <a:r>
              <a:rPr lang="en-US" dirty="0">
                <a:solidFill>
                  <a:prstClr val="black"/>
                </a:solidFill>
              </a:rPr>
              <a:t>DRAFT: Not for distribution</a:t>
            </a:r>
          </a:p>
        </p:txBody>
      </p:sp>
      <p:sp>
        <p:nvSpPr>
          <p:cNvPr id="95236"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29057" indent="-280406" eaLnBrk="0" hangingPunct="0">
              <a:defRPr sz="2400">
                <a:solidFill>
                  <a:schemeClr val="tx1"/>
                </a:solidFill>
                <a:latin typeface="Calibri" charset="0"/>
                <a:ea typeface="MS PGothic" charset="0"/>
                <a:cs typeface="MS PGothic" charset="0"/>
              </a:defRPr>
            </a:lvl2pPr>
            <a:lvl3pPr marL="1121626" indent="-224325" eaLnBrk="0" hangingPunct="0">
              <a:defRPr sz="2400">
                <a:solidFill>
                  <a:schemeClr val="tx1"/>
                </a:solidFill>
                <a:latin typeface="Calibri" charset="0"/>
                <a:ea typeface="MS PGothic" charset="0"/>
                <a:cs typeface="MS PGothic" charset="0"/>
              </a:defRPr>
            </a:lvl3pPr>
            <a:lvl4pPr marL="1570276" indent="-224325" eaLnBrk="0" hangingPunct="0">
              <a:defRPr sz="2400">
                <a:solidFill>
                  <a:schemeClr val="tx1"/>
                </a:solidFill>
                <a:latin typeface="Calibri" charset="0"/>
                <a:ea typeface="MS PGothic" charset="0"/>
                <a:cs typeface="MS PGothic" charset="0"/>
              </a:defRPr>
            </a:lvl4pPr>
            <a:lvl5pPr marL="2018927" indent="-224325" eaLnBrk="0" hangingPunct="0">
              <a:defRPr sz="2400">
                <a:solidFill>
                  <a:schemeClr val="tx1"/>
                </a:solidFill>
                <a:latin typeface="Calibri"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Calibri"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Calibri"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Calibri"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CDBC6CA-888E-F048-ABEA-7F2DB9E548CD}" type="slidenum">
              <a:rPr lang="en-US" sz="1200">
                <a:solidFill>
                  <a:srgbClr val="000000"/>
                </a:solidFill>
              </a:rPr>
              <a:pPr eaLnBrk="1" hangingPunct="1"/>
              <a:t>2</a:t>
            </a:fld>
            <a:endParaRPr lang="en-US" sz="1200" dirty="0">
              <a:solidFill>
                <a:srgbClr val="000000"/>
              </a:solidFill>
            </a:endParaRPr>
          </a:p>
        </p:txBody>
      </p:sp>
    </p:spTree>
    <p:extLst>
      <p:ext uri="{BB962C8B-B14F-4D97-AF65-F5344CB8AC3E}">
        <p14:creationId xmlns:p14="http://schemas.microsoft.com/office/powerpoint/2010/main" val="2140886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95234" name="Notes Placehold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latin typeface="Calibri" charset="0"/>
              <a:ea typeface="MS PGothic" charset="0"/>
            </a:endParaRPr>
          </a:p>
        </p:txBody>
      </p:sp>
      <p:sp>
        <p:nvSpPr>
          <p:cNvPr id="4" name="Footer Placeholder 3"/>
          <p:cNvSpPr>
            <a:spLocks noGrp="1"/>
          </p:cNvSpPr>
          <p:nvPr>
            <p:ph type="ftr" sz="quarter" idx="4"/>
          </p:nvPr>
        </p:nvSpPr>
        <p:spPr/>
        <p:txBody>
          <a:bodyPr/>
          <a:lstStyle/>
          <a:p>
            <a:pPr>
              <a:defRPr/>
            </a:pPr>
            <a:r>
              <a:rPr lang="en-US" dirty="0">
                <a:solidFill>
                  <a:prstClr val="black"/>
                </a:solidFill>
              </a:rPr>
              <a:t>DRAFT: Not for distribution</a:t>
            </a:r>
          </a:p>
        </p:txBody>
      </p:sp>
      <p:sp>
        <p:nvSpPr>
          <p:cNvPr id="95236"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29057" indent="-280406" eaLnBrk="0" hangingPunct="0">
              <a:defRPr sz="2400">
                <a:solidFill>
                  <a:schemeClr val="tx1"/>
                </a:solidFill>
                <a:latin typeface="Calibri" charset="0"/>
                <a:ea typeface="MS PGothic" charset="0"/>
                <a:cs typeface="MS PGothic" charset="0"/>
              </a:defRPr>
            </a:lvl2pPr>
            <a:lvl3pPr marL="1121626" indent="-224325" eaLnBrk="0" hangingPunct="0">
              <a:defRPr sz="2400">
                <a:solidFill>
                  <a:schemeClr val="tx1"/>
                </a:solidFill>
                <a:latin typeface="Calibri" charset="0"/>
                <a:ea typeface="MS PGothic" charset="0"/>
                <a:cs typeface="MS PGothic" charset="0"/>
              </a:defRPr>
            </a:lvl3pPr>
            <a:lvl4pPr marL="1570276" indent="-224325" eaLnBrk="0" hangingPunct="0">
              <a:defRPr sz="2400">
                <a:solidFill>
                  <a:schemeClr val="tx1"/>
                </a:solidFill>
                <a:latin typeface="Calibri" charset="0"/>
                <a:ea typeface="MS PGothic" charset="0"/>
                <a:cs typeface="MS PGothic" charset="0"/>
              </a:defRPr>
            </a:lvl4pPr>
            <a:lvl5pPr marL="2018927" indent="-224325" eaLnBrk="0" hangingPunct="0">
              <a:defRPr sz="2400">
                <a:solidFill>
                  <a:schemeClr val="tx1"/>
                </a:solidFill>
                <a:latin typeface="Calibri"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Calibri"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Calibri"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Calibri"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CDBC6CA-888E-F048-ABEA-7F2DB9E548CD}" type="slidenum">
              <a:rPr lang="en-US" sz="1200">
                <a:solidFill>
                  <a:srgbClr val="000000"/>
                </a:solidFill>
              </a:rPr>
              <a:pPr eaLnBrk="1" hangingPunct="1"/>
              <a:t>29</a:t>
            </a:fld>
            <a:endParaRPr lang="en-US" sz="1200" dirty="0">
              <a:solidFill>
                <a:srgbClr val="000000"/>
              </a:solidFill>
            </a:endParaRPr>
          </a:p>
        </p:txBody>
      </p:sp>
    </p:spTree>
    <p:extLst>
      <p:ext uri="{BB962C8B-B14F-4D97-AF65-F5344CB8AC3E}">
        <p14:creationId xmlns:p14="http://schemas.microsoft.com/office/powerpoint/2010/main" val="998125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95234" name="Notes Placehold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latin typeface="Calibri" charset="0"/>
              <a:ea typeface="MS PGothic" charset="0"/>
            </a:endParaRPr>
          </a:p>
        </p:txBody>
      </p:sp>
      <p:sp>
        <p:nvSpPr>
          <p:cNvPr id="4" name="Footer Placeholder 3"/>
          <p:cNvSpPr>
            <a:spLocks noGrp="1"/>
          </p:cNvSpPr>
          <p:nvPr>
            <p:ph type="ftr" sz="quarter" idx="4"/>
          </p:nvPr>
        </p:nvSpPr>
        <p:spPr/>
        <p:txBody>
          <a:bodyPr/>
          <a:lstStyle/>
          <a:p>
            <a:pPr>
              <a:defRPr/>
            </a:pPr>
            <a:r>
              <a:rPr lang="en-US" dirty="0">
                <a:solidFill>
                  <a:prstClr val="black"/>
                </a:solidFill>
              </a:rPr>
              <a:t>DRAFT: Not for distribution</a:t>
            </a:r>
          </a:p>
        </p:txBody>
      </p:sp>
      <p:sp>
        <p:nvSpPr>
          <p:cNvPr id="95236"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29057" indent="-280406" eaLnBrk="0" hangingPunct="0">
              <a:defRPr sz="2400">
                <a:solidFill>
                  <a:schemeClr val="tx1"/>
                </a:solidFill>
                <a:latin typeface="Calibri" charset="0"/>
                <a:ea typeface="MS PGothic" charset="0"/>
                <a:cs typeface="MS PGothic" charset="0"/>
              </a:defRPr>
            </a:lvl2pPr>
            <a:lvl3pPr marL="1121626" indent="-224325" eaLnBrk="0" hangingPunct="0">
              <a:defRPr sz="2400">
                <a:solidFill>
                  <a:schemeClr val="tx1"/>
                </a:solidFill>
                <a:latin typeface="Calibri" charset="0"/>
                <a:ea typeface="MS PGothic" charset="0"/>
                <a:cs typeface="MS PGothic" charset="0"/>
              </a:defRPr>
            </a:lvl3pPr>
            <a:lvl4pPr marL="1570276" indent="-224325" eaLnBrk="0" hangingPunct="0">
              <a:defRPr sz="2400">
                <a:solidFill>
                  <a:schemeClr val="tx1"/>
                </a:solidFill>
                <a:latin typeface="Calibri" charset="0"/>
                <a:ea typeface="MS PGothic" charset="0"/>
                <a:cs typeface="MS PGothic" charset="0"/>
              </a:defRPr>
            </a:lvl4pPr>
            <a:lvl5pPr marL="2018927" indent="-224325" eaLnBrk="0" hangingPunct="0">
              <a:defRPr sz="2400">
                <a:solidFill>
                  <a:schemeClr val="tx1"/>
                </a:solidFill>
                <a:latin typeface="Calibri"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Calibri"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Calibri"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Calibri"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CDBC6CA-888E-F048-ABEA-7F2DB9E548CD}" type="slidenum">
              <a:rPr lang="en-US" sz="1200">
                <a:solidFill>
                  <a:srgbClr val="000000"/>
                </a:solidFill>
              </a:rPr>
              <a:pPr eaLnBrk="1" hangingPunct="1"/>
              <a:t>31</a:t>
            </a:fld>
            <a:endParaRPr lang="en-US" sz="1200" dirty="0">
              <a:solidFill>
                <a:srgbClr val="000000"/>
              </a:solidFill>
            </a:endParaRPr>
          </a:p>
        </p:txBody>
      </p:sp>
    </p:spTree>
    <p:extLst>
      <p:ext uri="{BB962C8B-B14F-4D97-AF65-F5344CB8AC3E}">
        <p14:creationId xmlns:p14="http://schemas.microsoft.com/office/powerpoint/2010/main" val="440175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HCBS continued to grow as a percentage of Medicaid LTSS expenditures, reflecting continuing federal and state efforts to shift the balance of expenditures from institutional services to HCBS. HCBS increased 7.7 percent while institutional spending was flat. The shift toward HCBS continues a long-running trend with no indication that HCBS has reached a natural limit beyond which it will be difficult to expand further.</a:t>
            </a:r>
            <a:endParaRPr lang="en-US"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B510D-27BC-3F49-BD7F-CF16AD5232B1}"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355580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B510D-27BC-3F49-BD7F-CF16AD5232B1}" type="slidenum">
              <a:rPr lang="en-US" smtClean="0"/>
              <a:t>34</a:t>
            </a:fld>
            <a:endParaRPr lang="en-US" dirty="0"/>
          </a:p>
        </p:txBody>
      </p:sp>
    </p:spTree>
    <p:extLst>
      <p:ext uri="{BB962C8B-B14F-4D97-AF65-F5344CB8AC3E}">
        <p14:creationId xmlns:p14="http://schemas.microsoft.com/office/powerpoint/2010/main" val="233229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BB68E4-A049-7F43-A86D-96838850975C}" type="slidenum">
              <a:rPr lang="en-US" smtClean="0"/>
              <a:t>35</a:t>
            </a:fld>
            <a:endParaRPr lang="en-US" dirty="0"/>
          </a:p>
        </p:txBody>
      </p:sp>
    </p:spTree>
    <p:extLst>
      <p:ext uri="{BB962C8B-B14F-4D97-AF65-F5344CB8AC3E}">
        <p14:creationId xmlns:p14="http://schemas.microsoft.com/office/powerpoint/2010/main" val="1498409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95234" name="Notes Placehold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latin typeface="Calibri" charset="0"/>
              <a:ea typeface="MS PGothic" charset="0"/>
            </a:endParaRPr>
          </a:p>
        </p:txBody>
      </p:sp>
      <p:sp>
        <p:nvSpPr>
          <p:cNvPr id="4" name="Footer Placeholder 3"/>
          <p:cNvSpPr>
            <a:spLocks noGrp="1"/>
          </p:cNvSpPr>
          <p:nvPr>
            <p:ph type="ftr" sz="quarter" idx="4"/>
          </p:nvPr>
        </p:nvSpPr>
        <p:spPr/>
        <p:txBody>
          <a:bodyPr/>
          <a:lstStyle/>
          <a:p>
            <a:pPr>
              <a:defRPr/>
            </a:pPr>
            <a:r>
              <a:rPr lang="en-US" dirty="0">
                <a:solidFill>
                  <a:prstClr val="black"/>
                </a:solidFill>
              </a:rPr>
              <a:t>DRAFT: Not for distribution</a:t>
            </a:r>
          </a:p>
        </p:txBody>
      </p:sp>
      <p:sp>
        <p:nvSpPr>
          <p:cNvPr id="95236"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29057" indent="-280406" eaLnBrk="0" hangingPunct="0">
              <a:defRPr sz="2400">
                <a:solidFill>
                  <a:schemeClr val="tx1"/>
                </a:solidFill>
                <a:latin typeface="Calibri" charset="0"/>
                <a:ea typeface="MS PGothic" charset="0"/>
                <a:cs typeface="MS PGothic" charset="0"/>
              </a:defRPr>
            </a:lvl2pPr>
            <a:lvl3pPr marL="1121626" indent="-224325" eaLnBrk="0" hangingPunct="0">
              <a:defRPr sz="2400">
                <a:solidFill>
                  <a:schemeClr val="tx1"/>
                </a:solidFill>
                <a:latin typeface="Calibri" charset="0"/>
                <a:ea typeface="MS PGothic" charset="0"/>
                <a:cs typeface="MS PGothic" charset="0"/>
              </a:defRPr>
            </a:lvl3pPr>
            <a:lvl4pPr marL="1570276" indent="-224325" eaLnBrk="0" hangingPunct="0">
              <a:defRPr sz="2400">
                <a:solidFill>
                  <a:schemeClr val="tx1"/>
                </a:solidFill>
                <a:latin typeface="Calibri" charset="0"/>
                <a:ea typeface="MS PGothic" charset="0"/>
                <a:cs typeface="MS PGothic" charset="0"/>
              </a:defRPr>
            </a:lvl4pPr>
            <a:lvl5pPr marL="2018927" indent="-224325" eaLnBrk="0" hangingPunct="0">
              <a:defRPr sz="2400">
                <a:solidFill>
                  <a:schemeClr val="tx1"/>
                </a:solidFill>
                <a:latin typeface="Calibri" charset="0"/>
                <a:ea typeface="MS PGothic" charset="0"/>
                <a:cs typeface="MS PGothic" charset="0"/>
              </a:defRPr>
            </a:lvl5pPr>
            <a:lvl6pPr marL="2467577" indent="-224325" eaLnBrk="0" fontAlgn="base" hangingPunct="0">
              <a:spcBef>
                <a:spcPct val="0"/>
              </a:spcBef>
              <a:spcAft>
                <a:spcPct val="0"/>
              </a:spcAft>
              <a:defRPr sz="2400">
                <a:solidFill>
                  <a:schemeClr val="tx1"/>
                </a:solidFill>
                <a:latin typeface="Calibri" charset="0"/>
                <a:ea typeface="MS PGothic" charset="0"/>
                <a:cs typeface="MS PGothic" charset="0"/>
              </a:defRPr>
            </a:lvl6pPr>
            <a:lvl7pPr marL="2916227" indent="-224325" eaLnBrk="0" fontAlgn="base" hangingPunct="0">
              <a:spcBef>
                <a:spcPct val="0"/>
              </a:spcBef>
              <a:spcAft>
                <a:spcPct val="0"/>
              </a:spcAft>
              <a:defRPr sz="2400">
                <a:solidFill>
                  <a:schemeClr val="tx1"/>
                </a:solidFill>
                <a:latin typeface="Calibri" charset="0"/>
                <a:ea typeface="MS PGothic" charset="0"/>
                <a:cs typeface="MS PGothic" charset="0"/>
              </a:defRPr>
            </a:lvl7pPr>
            <a:lvl8pPr marL="3364878" indent="-224325" eaLnBrk="0" fontAlgn="base" hangingPunct="0">
              <a:spcBef>
                <a:spcPct val="0"/>
              </a:spcBef>
              <a:spcAft>
                <a:spcPct val="0"/>
              </a:spcAft>
              <a:defRPr sz="2400">
                <a:solidFill>
                  <a:schemeClr val="tx1"/>
                </a:solidFill>
                <a:latin typeface="Calibri" charset="0"/>
                <a:ea typeface="MS PGothic" charset="0"/>
                <a:cs typeface="MS PGothic" charset="0"/>
              </a:defRPr>
            </a:lvl8pPr>
            <a:lvl9pPr marL="3813528" indent="-224325"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CDBC6CA-888E-F048-ABEA-7F2DB9E548CD}" type="slidenum">
              <a:rPr lang="en-US" sz="1200">
                <a:solidFill>
                  <a:srgbClr val="000000"/>
                </a:solidFill>
              </a:rPr>
              <a:pPr eaLnBrk="1" hangingPunct="1"/>
              <a:t>3</a:t>
            </a:fld>
            <a:endParaRPr lang="en-US" sz="1200" dirty="0">
              <a:solidFill>
                <a:srgbClr val="000000"/>
              </a:solidFill>
            </a:endParaRPr>
          </a:p>
        </p:txBody>
      </p:sp>
    </p:spTree>
    <p:extLst>
      <p:ext uri="{BB962C8B-B14F-4D97-AF65-F5344CB8AC3E}">
        <p14:creationId xmlns:p14="http://schemas.microsoft.com/office/powerpoint/2010/main" val="92830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218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tLang="en-US">
              <a:ea typeface="MS PGothic" charset="-128"/>
            </a:endParaRPr>
          </a:p>
        </p:txBody>
      </p:sp>
      <p:sp>
        <p:nvSpPr>
          <p:cNvPr id="1218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128"/>
              </a:defRPr>
            </a:lvl1pPr>
            <a:lvl2pPr marL="742950" indent="-285750" eaLnBrk="0" hangingPunct="0">
              <a:defRPr sz="2400">
                <a:solidFill>
                  <a:schemeClr val="tx1"/>
                </a:solidFill>
                <a:latin typeface="Calibri" charset="0"/>
                <a:ea typeface="MS PGothic" charset="-128"/>
              </a:defRPr>
            </a:lvl2pPr>
            <a:lvl3pPr marL="1143000" indent="-228600" eaLnBrk="0" hangingPunct="0">
              <a:defRPr sz="2400">
                <a:solidFill>
                  <a:schemeClr val="tx1"/>
                </a:solidFill>
                <a:latin typeface="Calibri" charset="0"/>
                <a:ea typeface="MS PGothic" charset="-128"/>
              </a:defRPr>
            </a:lvl3pPr>
            <a:lvl4pPr marL="1600200" indent="-228600" eaLnBrk="0" hangingPunct="0">
              <a:defRPr sz="2400">
                <a:solidFill>
                  <a:schemeClr val="tx1"/>
                </a:solidFill>
                <a:latin typeface="Calibri" charset="0"/>
                <a:ea typeface="MS PGothic" charset="-128"/>
              </a:defRPr>
            </a:lvl4pPr>
            <a:lvl5pPr marL="2057400" indent="-228600" eaLnBrk="0" hangingPunct="0">
              <a:defRPr sz="2400">
                <a:solidFill>
                  <a:schemeClr val="tx1"/>
                </a:solidFill>
                <a:latin typeface="Calibri" charset="0"/>
                <a:ea typeface="MS PGothic" charset="-128"/>
              </a:defRPr>
            </a:lvl5pPr>
            <a:lvl6pPr marL="2514600" indent="-228600" eaLnBrk="0" fontAlgn="base" hangingPunct="0">
              <a:spcBef>
                <a:spcPct val="0"/>
              </a:spcBef>
              <a:spcAft>
                <a:spcPct val="0"/>
              </a:spcAft>
              <a:defRPr sz="2400">
                <a:solidFill>
                  <a:schemeClr val="tx1"/>
                </a:solidFill>
                <a:latin typeface="Calibri" charset="0"/>
                <a:ea typeface="MS PGothic" charset="-128"/>
              </a:defRPr>
            </a:lvl6pPr>
            <a:lvl7pPr marL="2971800" indent="-228600" eaLnBrk="0" fontAlgn="base" hangingPunct="0">
              <a:spcBef>
                <a:spcPct val="0"/>
              </a:spcBef>
              <a:spcAft>
                <a:spcPct val="0"/>
              </a:spcAft>
              <a:defRPr sz="2400">
                <a:solidFill>
                  <a:schemeClr val="tx1"/>
                </a:solidFill>
                <a:latin typeface="Calibri" charset="0"/>
                <a:ea typeface="MS PGothic" charset="-128"/>
              </a:defRPr>
            </a:lvl7pPr>
            <a:lvl8pPr marL="3429000" indent="-228600" eaLnBrk="0" fontAlgn="base" hangingPunct="0">
              <a:spcBef>
                <a:spcPct val="0"/>
              </a:spcBef>
              <a:spcAft>
                <a:spcPct val="0"/>
              </a:spcAft>
              <a:defRPr sz="2400">
                <a:solidFill>
                  <a:schemeClr val="tx1"/>
                </a:solidFill>
                <a:latin typeface="Calibri" charset="0"/>
                <a:ea typeface="MS PGothic" charset="-128"/>
              </a:defRPr>
            </a:lvl8pPr>
            <a:lvl9pPr marL="3886200" indent="-228600" eaLnBrk="0" fontAlgn="base" hangingPunct="0">
              <a:spcBef>
                <a:spcPct val="0"/>
              </a:spcBef>
              <a:spcAft>
                <a:spcPct val="0"/>
              </a:spcAft>
              <a:defRPr sz="2400">
                <a:solidFill>
                  <a:schemeClr val="tx1"/>
                </a:solidFill>
                <a:latin typeface="Calibri" charset="0"/>
                <a:ea typeface="MS PGothic" charset="-128"/>
              </a:defRPr>
            </a:lvl9pPr>
          </a:lstStyle>
          <a:p>
            <a:pPr eaLnBrk="1" hangingPunct="1"/>
            <a:fld id="{90BAF3C6-6380-D94C-AA28-6DDAD9EACE20}" type="slidenum">
              <a:rPr lang="en-US" altLang="en-US" sz="1200">
                <a:solidFill>
                  <a:srgbClr val="000000"/>
                </a:solidFill>
              </a:rPr>
              <a:pPr eaLnBrk="1" hangingPunct="1"/>
              <a:t>6</a:t>
            </a:fld>
            <a:endParaRPr lang="en-US" altLang="en-US" sz="1200">
              <a:solidFill>
                <a:srgbClr val="000000"/>
              </a:solidFill>
            </a:endParaRPr>
          </a:p>
        </p:txBody>
      </p:sp>
    </p:spTree>
    <p:extLst>
      <p:ext uri="{BB962C8B-B14F-4D97-AF65-F5344CB8AC3E}">
        <p14:creationId xmlns:p14="http://schemas.microsoft.com/office/powerpoint/2010/main" val="2112247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B510D-27BC-3F49-BD7F-CF16AD5232B1}" type="slidenum">
              <a:rPr lang="en-US" smtClean="0"/>
              <a:t>7</a:t>
            </a:fld>
            <a:endParaRPr lang="en-US" dirty="0"/>
          </a:p>
        </p:txBody>
      </p:sp>
    </p:spTree>
    <p:extLst>
      <p:ext uri="{BB962C8B-B14F-4D97-AF65-F5344CB8AC3E}">
        <p14:creationId xmlns:p14="http://schemas.microsoft.com/office/powerpoint/2010/main" val="341232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37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tLang="en-US" dirty="0">
              <a:ea typeface="MS PGothic" charset="-128"/>
            </a:endParaRPr>
          </a:p>
        </p:txBody>
      </p:sp>
      <p:sp>
        <p:nvSpPr>
          <p:cNvPr id="137219"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128"/>
              </a:defRPr>
            </a:lvl1pPr>
            <a:lvl2pPr marL="742950" indent="-285750" eaLnBrk="0" hangingPunct="0">
              <a:defRPr sz="2400">
                <a:solidFill>
                  <a:schemeClr val="tx1"/>
                </a:solidFill>
                <a:latin typeface="Calibri" charset="0"/>
                <a:ea typeface="MS PGothic" charset="-128"/>
              </a:defRPr>
            </a:lvl2pPr>
            <a:lvl3pPr marL="1143000" indent="-228600" eaLnBrk="0" hangingPunct="0">
              <a:defRPr sz="2400">
                <a:solidFill>
                  <a:schemeClr val="tx1"/>
                </a:solidFill>
                <a:latin typeface="Calibri" charset="0"/>
                <a:ea typeface="MS PGothic" charset="-128"/>
              </a:defRPr>
            </a:lvl3pPr>
            <a:lvl4pPr marL="1600200" indent="-228600" eaLnBrk="0" hangingPunct="0">
              <a:defRPr sz="2400">
                <a:solidFill>
                  <a:schemeClr val="tx1"/>
                </a:solidFill>
                <a:latin typeface="Calibri" charset="0"/>
                <a:ea typeface="MS PGothic" charset="-128"/>
              </a:defRPr>
            </a:lvl4pPr>
            <a:lvl5pPr marL="2057400" indent="-228600" eaLnBrk="0" hangingPunct="0">
              <a:defRPr sz="2400">
                <a:solidFill>
                  <a:schemeClr val="tx1"/>
                </a:solidFill>
                <a:latin typeface="Calibri" charset="0"/>
                <a:ea typeface="MS PGothic" charset="-128"/>
              </a:defRPr>
            </a:lvl5pPr>
            <a:lvl6pPr marL="2514600" indent="-228600" eaLnBrk="0" fontAlgn="base" hangingPunct="0">
              <a:spcBef>
                <a:spcPct val="0"/>
              </a:spcBef>
              <a:spcAft>
                <a:spcPct val="0"/>
              </a:spcAft>
              <a:defRPr sz="2400">
                <a:solidFill>
                  <a:schemeClr val="tx1"/>
                </a:solidFill>
                <a:latin typeface="Calibri" charset="0"/>
                <a:ea typeface="MS PGothic" charset="-128"/>
              </a:defRPr>
            </a:lvl6pPr>
            <a:lvl7pPr marL="2971800" indent="-228600" eaLnBrk="0" fontAlgn="base" hangingPunct="0">
              <a:spcBef>
                <a:spcPct val="0"/>
              </a:spcBef>
              <a:spcAft>
                <a:spcPct val="0"/>
              </a:spcAft>
              <a:defRPr sz="2400">
                <a:solidFill>
                  <a:schemeClr val="tx1"/>
                </a:solidFill>
                <a:latin typeface="Calibri" charset="0"/>
                <a:ea typeface="MS PGothic" charset="-128"/>
              </a:defRPr>
            </a:lvl7pPr>
            <a:lvl8pPr marL="3429000" indent="-228600" eaLnBrk="0" fontAlgn="base" hangingPunct="0">
              <a:spcBef>
                <a:spcPct val="0"/>
              </a:spcBef>
              <a:spcAft>
                <a:spcPct val="0"/>
              </a:spcAft>
              <a:defRPr sz="2400">
                <a:solidFill>
                  <a:schemeClr val="tx1"/>
                </a:solidFill>
                <a:latin typeface="Calibri" charset="0"/>
                <a:ea typeface="MS PGothic" charset="-128"/>
              </a:defRPr>
            </a:lvl8pPr>
            <a:lvl9pPr marL="3886200" indent="-228600" eaLnBrk="0" fontAlgn="base" hangingPunct="0">
              <a:spcBef>
                <a:spcPct val="0"/>
              </a:spcBef>
              <a:spcAft>
                <a:spcPct val="0"/>
              </a:spcAft>
              <a:defRPr sz="2400">
                <a:solidFill>
                  <a:schemeClr val="tx1"/>
                </a:solidFill>
                <a:latin typeface="Calibri" charset="0"/>
                <a:ea typeface="MS PGothic"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CC6526F1-96CC-964E-98C7-34CC7B26CDED}" type="slidenum">
              <a:rPr kumimoji="0" lang="en-US" altLang="en-US" sz="1200" b="0" i="0" u="none" strike="noStrike" kern="1200" cap="none" spc="0" normalizeH="0" baseline="0" noProof="0">
                <a:ln>
                  <a:noFill/>
                </a:ln>
                <a:solidFill>
                  <a:srgbClr val="000000"/>
                </a:solidFill>
                <a:effectLst/>
                <a:uLnTx/>
                <a:uFillTx/>
                <a:latin typeface="Calibri" charset="0"/>
                <a:ea typeface="MS PGothic"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Calibri" charset="0"/>
              <a:ea typeface="MS PGothic" charset="-128"/>
              <a:cs typeface="+mn-cs"/>
            </a:endParaRPr>
          </a:p>
        </p:txBody>
      </p:sp>
    </p:spTree>
    <p:extLst>
      <p:ext uri="{BB962C8B-B14F-4D97-AF65-F5344CB8AC3E}">
        <p14:creationId xmlns:p14="http://schemas.microsoft.com/office/powerpoint/2010/main" val="902694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8376">
              <a:defRPr/>
            </a:pPr>
            <a:endParaRPr lang="en-US" dirty="0"/>
          </a:p>
        </p:txBody>
      </p:sp>
      <p:sp>
        <p:nvSpPr>
          <p:cNvPr id="4" name="Slide Number Placeholder 3"/>
          <p:cNvSpPr>
            <a:spLocks noGrp="1"/>
          </p:cNvSpPr>
          <p:nvPr>
            <p:ph type="sldNum" sz="quarter" idx="10"/>
          </p:nvPr>
        </p:nvSpPr>
        <p:spPr/>
        <p:txBody>
          <a:bodyPr/>
          <a:lstStyle/>
          <a:p>
            <a:pPr>
              <a:defRPr/>
            </a:pPr>
            <a:fld id="{FDD4308A-9233-4FF3-95CC-E614DB0EC17E}"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1804340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8190EFF-7163-4513-9E65-84CD05E62874}" type="slidenum">
              <a:rPr lang="en-US" smtClean="0"/>
              <a:pPr>
                <a:defRPr/>
              </a:pPr>
              <a:t>13</a:t>
            </a:fld>
            <a:endParaRPr lang="en-US" dirty="0"/>
          </a:p>
        </p:txBody>
      </p:sp>
    </p:spTree>
    <p:extLst>
      <p:ext uri="{BB962C8B-B14F-4D97-AF65-F5344CB8AC3E}">
        <p14:creationId xmlns:p14="http://schemas.microsoft.com/office/powerpoint/2010/main" val="1449347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BB68E4-A049-7F43-A86D-96838850975C}" type="slidenum">
              <a:rPr lang="en-US" smtClean="0"/>
              <a:t>17</a:t>
            </a:fld>
            <a:endParaRPr lang="en-US" dirty="0"/>
          </a:p>
        </p:txBody>
      </p:sp>
    </p:spTree>
    <p:extLst>
      <p:ext uri="{BB962C8B-B14F-4D97-AF65-F5344CB8AC3E}">
        <p14:creationId xmlns:p14="http://schemas.microsoft.com/office/powerpoint/2010/main" val="1330288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BB68E4-A049-7F43-A86D-96838850975C}" type="slidenum">
              <a:rPr lang="en-US" smtClean="0"/>
              <a:t>25</a:t>
            </a:fld>
            <a:endParaRPr lang="en-US" dirty="0"/>
          </a:p>
        </p:txBody>
      </p:sp>
    </p:spTree>
    <p:extLst>
      <p:ext uri="{BB962C8B-B14F-4D97-AF65-F5344CB8AC3E}">
        <p14:creationId xmlns:p14="http://schemas.microsoft.com/office/powerpoint/2010/main" val="14402709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4.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5.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6.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7.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8.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1" y="1421979"/>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1" y="2468058"/>
            <a:ext cx="8089900" cy="641383"/>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51"/>
            <a:ext cx="2564682" cy="261051"/>
          </a:xfrm>
          <a:prstGeom prst="rect">
            <a:avLst/>
          </a:prstGeom>
        </p:spPr>
        <p:txBody>
          <a:bodyPr tIns="0" bIns="0"/>
          <a:lstStyle>
            <a:lvl1pPr algn="r">
              <a:defRPr sz="1300">
                <a:solidFill>
                  <a:schemeClr val="accent1"/>
                </a:solidFill>
              </a:defRPr>
            </a:lvl1pPr>
          </a:lstStyle>
          <a:p>
            <a:pPr defTabSz="457189"/>
            <a:endParaRPr lang="en-US" dirty="0">
              <a:solidFill>
                <a:srgbClr val="056DB1"/>
              </a:solidFill>
            </a:endParaRPr>
          </a:p>
        </p:txBody>
      </p:sp>
      <p:sp>
        <p:nvSpPr>
          <p:cNvPr id="11" name="Text Placeholder 10"/>
          <p:cNvSpPr>
            <a:spLocks noGrp="1"/>
          </p:cNvSpPr>
          <p:nvPr>
            <p:ph type="body" sz="quarter" idx="13" hasCustomPrompt="1"/>
          </p:nvPr>
        </p:nvSpPr>
        <p:spPr>
          <a:xfrm>
            <a:off x="508001" y="3225800"/>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1" y="2391857"/>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1" y="1421979"/>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1" y="2468058"/>
            <a:ext cx="8089900" cy="641383"/>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51"/>
            <a:ext cx="2564682" cy="261051"/>
          </a:xfrm>
          <a:prstGeom prst="rect">
            <a:avLst/>
          </a:prstGeom>
        </p:spPr>
        <p:txBody>
          <a:bodyPr tIns="0" bIns="0"/>
          <a:lstStyle>
            <a:lvl1pPr algn="r">
              <a:defRPr sz="1300">
                <a:solidFill>
                  <a:schemeClr val="accent1"/>
                </a:solidFill>
              </a:defRPr>
            </a:lvl1pPr>
          </a:lstStyle>
          <a:p>
            <a:pPr defTabSz="457189"/>
            <a:endParaRPr lang="en-US" dirty="0">
              <a:solidFill>
                <a:srgbClr val="056DB1"/>
              </a:solidFill>
            </a:endParaRPr>
          </a:p>
        </p:txBody>
      </p:sp>
      <p:sp>
        <p:nvSpPr>
          <p:cNvPr id="11" name="Text Placeholder 10"/>
          <p:cNvSpPr>
            <a:spLocks noGrp="1"/>
          </p:cNvSpPr>
          <p:nvPr>
            <p:ph type="body" sz="quarter" idx="13" hasCustomPrompt="1"/>
          </p:nvPr>
        </p:nvSpPr>
        <p:spPr>
          <a:xfrm>
            <a:off x="508001" y="3225800"/>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1" y="2391857"/>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Pentagon 7"/>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9" name="Pentagon 8"/>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0" name="Straight Connector 9"/>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Pentagon 7"/>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9" name="Pentagon 8"/>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0" name="Straight Connector 9"/>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5401"/>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4400" y="1295401"/>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Pentagon 9"/>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Pentagon 10"/>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2" name="Straight Connector 11"/>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lvl1pPr>
              <a:defRPr/>
            </a:lvl1pPr>
          </a:lstStyle>
          <a:p>
            <a:r>
              <a:rPr lang="en-US" dirty="0"/>
              <a:t>Click to Add Slide Title (2 line maximum, 20pt font)</a:t>
            </a:r>
          </a:p>
        </p:txBody>
      </p:sp>
      <p:sp>
        <p:nvSpPr>
          <p:cNvPr id="3" name="Text Placeholder 2"/>
          <p:cNvSpPr>
            <a:spLocks noGrp="1"/>
          </p:cNvSpPr>
          <p:nvPr>
            <p:ph type="body" idx="1"/>
          </p:nvPr>
        </p:nvSpPr>
        <p:spPr>
          <a:xfrm>
            <a:off x="381000" y="1350177"/>
            <a:ext cx="4040188" cy="639763"/>
          </a:xfrm>
        </p:spPr>
        <p:txBody>
          <a:bodyPr anchor="b">
            <a:normAutofit/>
          </a:bodyPr>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989940"/>
            <a:ext cx="4040188"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21227" y="1350177"/>
            <a:ext cx="4041775" cy="639763"/>
          </a:xfrm>
        </p:spPr>
        <p:txBody>
          <a:bodyPr anchor="b">
            <a:normAutofit/>
          </a:bodyPr>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1227" y="1989940"/>
            <a:ext cx="4041775"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Fu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5426871"/>
            <a:ext cx="8382000" cy="585069"/>
          </a:xfrm>
        </p:spPr>
        <p:txBody>
          <a:bodyPr>
            <a:normAutofit/>
          </a:bodyPr>
          <a:lstStyle>
            <a:lvl1pPr algn="ctr">
              <a:defRPr sz="1700" b="1">
                <a:solidFill>
                  <a:srgbClr val="07538F"/>
                </a:solidFill>
              </a:defRPr>
            </a:lvl1pPr>
          </a:lstStyle>
          <a:p>
            <a:r>
              <a:rPr lang="en-US" dirty="0"/>
              <a:t>Click to Insert Image Caption</a:t>
            </a:r>
          </a:p>
        </p:txBody>
      </p:sp>
      <p:sp>
        <p:nvSpPr>
          <p:cNvPr id="3" name="Content Placeholder 2"/>
          <p:cNvSpPr>
            <a:spLocks noGrp="1"/>
          </p:cNvSpPr>
          <p:nvPr>
            <p:ph idx="1" hasCustomPrompt="1"/>
          </p:nvPr>
        </p:nvSpPr>
        <p:spPr>
          <a:xfrm>
            <a:off x="0" y="2"/>
            <a:ext cx="9144000" cy="5426869"/>
          </a:xfrm>
        </p:spPr>
        <p:txBody>
          <a:bodyPr/>
          <a:lstStyle>
            <a:lvl1pPr marL="0" indent="0" algn="ctr">
              <a:buNone/>
              <a:defRPr/>
            </a:lvl1pPr>
          </a:lstStyle>
          <a:p>
            <a:pPr lvl="0"/>
            <a:r>
              <a:rPr lang="en-US" dirty="0"/>
              <a:t>Click to insert an image that fills the entire slide</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Stacked">
    <p:spTree>
      <p:nvGrpSpPr>
        <p:cNvPr id="1" name=""/>
        <p:cNvGrpSpPr/>
        <p:nvPr/>
      </p:nvGrpSpPr>
      <p:grpSpPr>
        <a:xfrm>
          <a:off x="0" y="0"/>
          <a:ext cx="0" cy="0"/>
          <a:chOff x="0" y="0"/>
          <a:chExt cx="0" cy="0"/>
        </a:xfrm>
      </p:grpSpPr>
      <p:sp>
        <p:nvSpPr>
          <p:cNvPr id="8" name="Pentagon 7"/>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9" name="Pentagon 8"/>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0" name="Straight Connector 9"/>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3677"/>
            <a:ext cx="8382000" cy="2924539"/>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r>
              <a:rPr lang="en-US" sz="2600" b="0" i="0" dirty="0">
                <a:solidFill>
                  <a:srgbClr val="000000"/>
                </a:solidFill>
                <a:latin typeface="Lucida Grande"/>
                <a:ea typeface="Lucida Grande"/>
                <a:cs typeface="Lucida Grande"/>
              </a:rPr>
              <a:t>1_Two Content</a:t>
            </a:r>
            <a:endParaRPr lang="en-US" dirty="0"/>
          </a:p>
          <a:p>
            <a:pPr lvl="2"/>
            <a:r>
              <a:rPr lang="en-US" dirty="0"/>
              <a:t>Third level</a:t>
            </a:r>
          </a:p>
          <a:p>
            <a:pPr lvl="3"/>
            <a:r>
              <a:rPr lang="en-US" dirty="0"/>
              <a:t>Fourth level</a:t>
            </a:r>
          </a:p>
        </p:txBody>
      </p:sp>
      <p:sp>
        <p:nvSpPr>
          <p:cNvPr id="4" name="Content Placeholder 3"/>
          <p:cNvSpPr>
            <a:spLocks noGrp="1"/>
          </p:cNvSpPr>
          <p:nvPr>
            <p:ph sz="half" idx="2"/>
          </p:nvPr>
        </p:nvSpPr>
        <p:spPr>
          <a:xfrm>
            <a:off x="381000" y="4477126"/>
            <a:ext cx="8382000" cy="1293199"/>
          </a:xfrm>
        </p:spPr>
        <p:txBody>
          <a:bodyPr>
            <a:noAutofit/>
          </a:bodyPr>
          <a:lstStyle>
            <a:lvl1pPr>
              <a:defRPr sz="2000" b="1" baseline="0">
                <a:solidFill>
                  <a:schemeClr val="tx2"/>
                </a:solidFill>
              </a:defRPr>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grpSp>
        <p:nvGrpSpPr>
          <p:cNvPr id="6" name="Group 5" descr="The Office of the National Coordinator for Health Information Technology&#10;Health and Human Services&#10;&#10;For more information, visit healthit.gov or follow ONC on Twitter @ONC_HealthIT or YouTube @HHSONC."/>
          <p:cNvGrpSpPr/>
          <p:nvPr userDrawn="1"/>
        </p:nvGrpSpPr>
        <p:grpSpPr>
          <a:xfrm>
            <a:off x="0" y="0"/>
            <a:ext cx="9144000" cy="6858000"/>
            <a:chOff x="0" y="0"/>
            <a:chExt cx="9144000" cy="6858000"/>
          </a:xfrm>
        </p:grpSpPr>
        <p:pic>
          <p:nvPicPr>
            <p:cNvPr id="4" name="Picture 3" descr="EndSlid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5" name="Group 4"/>
            <p:cNvGrpSpPr/>
            <p:nvPr userDrawn="1"/>
          </p:nvGrpSpPr>
          <p:grpSpPr>
            <a:xfrm>
              <a:off x="3012541" y="5340467"/>
              <a:ext cx="5874738" cy="917265"/>
              <a:chOff x="3012541" y="5340467"/>
              <a:chExt cx="5874738" cy="917265"/>
            </a:xfrm>
          </p:grpSpPr>
          <p:pic>
            <p:nvPicPr>
              <p:cNvPr id="28" name="Picture 27" descr="HealthIT.gov"/>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892134" y="5340467"/>
                <a:ext cx="1995145" cy="917265"/>
              </a:xfrm>
              <a:prstGeom prst="rect">
                <a:avLst/>
              </a:prstGeom>
            </p:spPr>
          </p:pic>
          <p:pic>
            <p:nvPicPr>
              <p:cNvPr id="30" name="Picture 29" descr="Twitte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12541" y="5814128"/>
                <a:ext cx="382406" cy="382404"/>
              </a:xfrm>
              <a:prstGeom prst="rect">
                <a:avLst/>
              </a:prstGeom>
            </p:spPr>
          </p:pic>
          <p:pic>
            <p:nvPicPr>
              <p:cNvPr id="32" name="Picture 31" descr="YouTube"/>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122408" y="5859454"/>
                <a:ext cx="338208" cy="238133"/>
              </a:xfrm>
              <a:prstGeom prst="rect">
                <a:avLst/>
              </a:prstGeom>
            </p:spPr>
          </p:pic>
        </p:grpSp>
      </p:grpSp>
      <p:sp>
        <p:nvSpPr>
          <p:cNvPr id="2" name="Title 1"/>
          <p:cNvSpPr>
            <a:spLocks noGrp="1"/>
          </p:cNvSpPr>
          <p:nvPr>
            <p:ph type="title" hasCustomPrompt="1"/>
          </p:nvPr>
        </p:nvSpPr>
        <p:spPr>
          <a:xfrm>
            <a:off x="4103541" y="1801782"/>
            <a:ext cx="4597955" cy="952829"/>
          </a:xfrm>
        </p:spPr>
        <p:txBody>
          <a:bodyPr anchor="b"/>
          <a:lstStyle>
            <a:lvl1pPr>
              <a:defRPr>
                <a:solidFill>
                  <a:schemeClr val="accent3"/>
                </a:solidFill>
              </a:defRPr>
            </a:lvl1pPr>
          </a:lstStyle>
          <a:p>
            <a:r>
              <a:rPr lang="en-US" dirty="0"/>
              <a:t>Click to Add Closing Slide Title</a:t>
            </a:r>
          </a:p>
        </p:txBody>
      </p:sp>
      <p:sp>
        <p:nvSpPr>
          <p:cNvPr id="3" name="Content Placeholder 2"/>
          <p:cNvSpPr>
            <a:spLocks noGrp="1"/>
          </p:cNvSpPr>
          <p:nvPr>
            <p:ph idx="1" hasCustomPrompt="1"/>
          </p:nvPr>
        </p:nvSpPr>
        <p:spPr>
          <a:xfrm>
            <a:off x="4103541" y="2999214"/>
            <a:ext cx="4597955" cy="2053515"/>
          </a:xfrm>
        </p:spPr>
        <p:txBody>
          <a:bodyPr anchor="t"/>
          <a:lstStyle>
            <a:lvl1pPr marL="0" indent="0">
              <a:buNone/>
              <a:defRPr sz="1600" b="1">
                <a:solidFill>
                  <a:schemeClr val="bg1"/>
                </a:solidFill>
              </a:defRPr>
            </a:lvl1pPr>
            <a:lvl2pPr marL="0" indent="0">
              <a:buFont typeface="Arial"/>
              <a:buNone/>
              <a:defRPr baseline="0">
                <a:solidFill>
                  <a:schemeClr val="bg1"/>
                </a:solidFill>
              </a:defRPr>
            </a:lvl2pPr>
          </a:lstStyle>
          <a:p>
            <a:pPr lvl="0"/>
            <a:r>
              <a:rPr lang="en-US" dirty="0"/>
              <a:t>CONTACT INFORMATION</a:t>
            </a:r>
          </a:p>
          <a:p>
            <a:pPr lvl="1"/>
            <a:r>
              <a:rPr lang="en-US" dirty="0"/>
              <a:t>Speaker Name, Title, Organization</a:t>
            </a:r>
            <a:br>
              <a:rPr lang="en-US" dirty="0"/>
            </a:br>
            <a:r>
              <a:rPr lang="en-US" dirty="0"/>
              <a:t>email address, phone number</a:t>
            </a:r>
          </a:p>
        </p:txBody>
      </p:sp>
      <p:sp>
        <p:nvSpPr>
          <p:cNvPr id="29" name="TextBox 28"/>
          <p:cNvSpPr txBox="1"/>
          <p:nvPr userDrawn="1"/>
        </p:nvSpPr>
        <p:spPr>
          <a:xfrm>
            <a:off x="3367417" y="5828801"/>
            <a:ext cx="1449436" cy="292388"/>
          </a:xfrm>
          <a:prstGeom prst="rect">
            <a:avLst/>
          </a:prstGeom>
          <a:noFill/>
        </p:spPr>
        <p:txBody>
          <a:bodyPr wrap="none" rtlCol="0">
            <a:spAutoFit/>
          </a:bodyPr>
          <a:lstStyle/>
          <a:p>
            <a:pPr defTabSz="457189"/>
            <a:r>
              <a:rPr lang="en-US" sz="1300" dirty="0">
                <a:solidFill>
                  <a:srgbClr val="07538F">
                    <a:lumMod val="20000"/>
                    <a:lumOff val="80000"/>
                  </a:srgbClr>
                </a:solidFill>
                <a:latin typeface="Arial"/>
                <a:cs typeface="Arial"/>
              </a:rPr>
              <a:t>@ONC_HealthIT</a:t>
            </a:r>
          </a:p>
        </p:txBody>
      </p:sp>
      <p:sp>
        <p:nvSpPr>
          <p:cNvPr id="31" name="TextBox 30"/>
          <p:cNvSpPr txBox="1"/>
          <p:nvPr userDrawn="1"/>
        </p:nvSpPr>
        <p:spPr>
          <a:xfrm>
            <a:off x="5465467" y="5828801"/>
            <a:ext cx="1075936" cy="292388"/>
          </a:xfrm>
          <a:prstGeom prst="rect">
            <a:avLst/>
          </a:prstGeom>
          <a:noFill/>
        </p:spPr>
        <p:txBody>
          <a:bodyPr wrap="none" rtlCol="0">
            <a:spAutoFit/>
          </a:bodyPr>
          <a:lstStyle/>
          <a:p>
            <a:pPr defTabSz="457189"/>
            <a:r>
              <a:rPr lang="en-US" sz="1300" dirty="0">
                <a:solidFill>
                  <a:srgbClr val="07538F">
                    <a:lumMod val="20000"/>
                    <a:lumOff val="80000"/>
                  </a:srgbClr>
                </a:solidFill>
                <a:latin typeface="Arial"/>
                <a:cs typeface="Arial"/>
              </a:rPr>
              <a:t>@HHSONC</a:t>
            </a:r>
          </a:p>
        </p:txBody>
      </p:sp>
      <p:cxnSp>
        <p:nvCxnSpPr>
          <p:cNvPr id="21" name="Straight Connector 20"/>
          <p:cNvCxnSpPr/>
          <p:nvPr userDrawn="1"/>
        </p:nvCxnSpPr>
        <p:spPr>
          <a:xfrm>
            <a:off x="4103541" y="2833306"/>
            <a:ext cx="4597955" cy="61685"/>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1"/>
            <a:ext cx="9144000" cy="1417639"/>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1"/>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57200" y="6356352"/>
            <a:ext cx="2133600" cy="365125"/>
          </a:xfrm>
          <a:prstGeom prst="rect">
            <a:avLst/>
          </a:prstGeom>
        </p:spPr>
        <p:txBody>
          <a:bodyPr/>
          <a:lstStyle>
            <a:lvl1pPr>
              <a:defRPr/>
            </a:lvl1pPr>
          </a:lstStyle>
          <a:p>
            <a:pPr defTabSz="457189">
              <a:defRPr/>
            </a:pPr>
            <a:endParaRPr lang="en-US" dirty="0">
              <a:solidFill>
                <a:srgbClr val="3C3C3B"/>
              </a:solidFill>
            </a:endParaRPr>
          </a:p>
        </p:txBody>
      </p:sp>
      <p:sp>
        <p:nvSpPr>
          <p:cNvPr id="7" name="Footer Placeholder 4"/>
          <p:cNvSpPr>
            <a:spLocks noGrp="1"/>
          </p:cNvSpPr>
          <p:nvPr>
            <p:ph type="ftr" sz="quarter" idx="11"/>
          </p:nvPr>
        </p:nvSpPr>
        <p:spPr>
          <a:xfrm>
            <a:off x="3124200" y="6356352"/>
            <a:ext cx="2895600" cy="365125"/>
          </a:xfrm>
          <a:prstGeom prst="rect">
            <a:avLst/>
          </a:prstGeom>
        </p:spPr>
        <p:txBody>
          <a:bodyPr/>
          <a:lstStyle>
            <a:lvl1pPr>
              <a:defRPr/>
            </a:lvl1pPr>
          </a:lstStyle>
          <a:p>
            <a:pPr defTabSz="457189">
              <a:defRPr/>
            </a:pPr>
            <a:endParaRPr lang="en-US" dirty="0">
              <a:solidFill>
                <a:srgbClr val="3C3C3B"/>
              </a:solidFill>
            </a:endParaRPr>
          </a:p>
        </p:txBody>
      </p:sp>
      <p:sp>
        <p:nvSpPr>
          <p:cNvPr id="8" name="Slide Number Placeholder 5"/>
          <p:cNvSpPr>
            <a:spLocks noGrp="1"/>
          </p:cNvSpPr>
          <p:nvPr>
            <p:ph type="sldNum" sz="quarter" idx="12"/>
          </p:nvPr>
        </p:nvSpPr>
        <p:spPr/>
        <p:txBody>
          <a:bodyPr/>
          <a:lstStyle>
            <a:lvl1pPr>
              <a:defRPr/>
            </a:lvl1pPr>
          </a:lstStyle>
          <a:p>
            <a:pPr>
              <a:defRPr/>
            </a:pPr>
            <a:fld id="{8D7AABE1-E05F-4A02-AD69-DBDA1F1F44EA}" type="slidenum">
              <a:rPr lang="en-US">
                <a:solidFill>
                  <a:srgbClr val="3C3C3B">
                    <a:lumMod val="50000"/>
                    <a:lumOff val="50000"/>
                  </a:srgbClr>
                </a:solidFill>
              </a:rPr>
              <a:pPr>
                <a:defRPr/>
              </a:pPr>
              <a:t>‹#›</a:t>
            </a:fld>
            <a:endParaRPr lang="en-US" dirty="0">
              <a:solidFill>
                <a:srgbClr val="3C3C3B">
                  <a:lumMod val="50000"/>
                  <a:lumOff val="50000"/>
                </a:srgbClr>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Pentagon 7"/>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9" name="Pentagon 8"/>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0" name="Straight Connector 9"/>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DAF2D4-8139-AF4C-BAEA-C22984F1CE4A}" type="datetimeFigureOut">
              <a:rPr lang="en-US" smtClean="0"/>
              <a:t>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6CA45E-79A0-8E41-979B-BE7D163FFDAE}" type="slidenum">
              <a:rPr lang="en-US" smtClean="0"/>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0" y="1421977"/>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0" y="2468058"/>
            <a:ext cx="8089900" cy="641382"/>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49"/>
            <a:ext cx="2564682" cy="261051"/>
          </a:xfrm>
          <a:prstGeom prst="rect">
            <a:avLst/>
          </a:prstGeom>
        </p:spPr>
        <p:txBody>
          <a:bodyPr tIns="0" bIns="0"/>
          <a:lstStyle>
            <a:lvl1pPr algn="r">
              <a:defRPr sz="1300">
                <a:solidFill>
                  <a:schemeClr val="accent1"/>
                </a:solidFill>
              </a:defRPr>
            </a:lvl1pPr>
          </a:lstStyle>
          <a:p>
            <a:pPr defTabSz="457200"/>
            <a:r>
              <a:rPr lang="en-US" dirty="0">
                <a:solidFill>
                  <a:srgbClr val="056DB1"/>
                </a:solidFill>
                <a:ea typeface="MS PGothic" charset="0"/>
              </a:rPr>
              <a:t>MONTH DAY, YEAR</a:t>
            </a:r>
          </a:p>
        </p:txBody>
      </p:sp>
      <p:sp>
        <p:nvSpPr>
          <p:cNvPr id="11" name="Text Placeholder 10"/>
          <p:cNvSpPr>
            <a:spLocks noGrp="1"/>
          </p:cNvSpPr>
          <p:nvPr>
            <p:ph type="body" sz="quarter" idx="13" hasCustomPrompt="1"/>
          </p:nvPr>
        </p:nvSpPr>
        <p:spPr>
          <a:xfrm>
            <a:off x="508000" y="3225799"/>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0" y="2391858"/>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901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Pentagon 7"/>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9" name="Pentagon 8"/>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0" name="Straight Connector 9"/>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5401"/>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4400" y="1295401"/>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wo Subtitles">
    <p:spTree>
      <p:nvGrpSpPr>
        <p:cNvPr id="1" name=""/>
        <p:cNvGrpSpPr/>
        <p:nvPr/>
      </p:nvGrpSpPr>
      <p:grpSpPr>
        <a:xfrm>
          <a:off x="0" y="0"/>
          <a:ext cx="0" cy="0"/>
          <a:chOff x="0" y="0"/>
          <a:chExt cx="0" cy="0"/>
        </a:xfrm>
      </p:grpSpPr>
      <p:sp>
        <p:nvSpPr>
          <p:cNvPr id="14" name="Rectangle 13"/>
          <p:cNvSpPr/>
          <p:nvPr userDrawn="1"/>
        </p:nvSpPr>
        <p:spPr>
          <a:xfrm>
            <a:off x="0" y="1"/>
            <a:ext cx="9144000" cy="806824"/>
          </a:xfrm>
          <a:prstGeom prst="rect">
            <a:avLst/>
          </a:prstGeom>
          <a:solidFill>
            <a:schemeClr val="tx1"/>
          </a:solidFill>
          <a:ln w="25400" cap="flat" cmpd="sng" algn="ctr">
            <a:noFill/>
            <a:prstDash val="solid"/>
          </a:ln>
          <a:effectLst/>
        </p:spPr>
        <p:txBody>
          <a:bodyPr lIns="80673" tIns="40337" rIns="80673" bIns="40337" spcCol="0" rtlCol="0" anchor="ctr"/>
          <a:lstStyle/>
          <a:p>
            <a:pPr marL="0" marR="0" lvl="0" indent="0" algn="ctr" defTabSz="806867" eaLnBrk="1" fontAlgn="auto" latinLnBrk="0" hangingPunct="1">
              <a:lnSpc>
                <a:spcPct val="100000"/>
              </a:lnSpc>
              <a:spcBef>
                <a:spcPts val="0"/>
              </a:spcBef>
              <a:spcAft>
                <a:spcPts val="0"/>
              </a:spcAft>
              <a:buClrTx/>
              <a:buSzTx/>
              <a:buFontTx/>
              <a:buNone/>
              <a:tabLst/>
              <a:defRPr/>
            </a:pPr>
            <a:endParaRPr kumimoji="0" lang="en-US" sz="1588" b="0" i="0" u="none" strike="noStrike" kern="0" cap="none" spc="0" normalizeH="0" baseline="0" noProof="0" dirty="0">
              <a:ln>
                <a:noFill/>
              </a:ln>
              <a:solidFill>
                <a:srgbClr val="FFFFFF"/>
              </a:solidFill>
              <a:effectLst/>
              <a:uLnTx/>
              <a:uFillTx/>
            </a:endParaRPr>
          </a:p>
        </p:txBody>
      </p:sp>
      <p:sp>
        <p:nvSpPr>
          <p:cNvPr id="3" name="Text Placeholder 2"/>
          <p:cNvSpPr>
            <a:spLocks noGrp="1"/>
          </p:cNvSpPr>
          <p:nvPr>
            <p:ph type="body" idx="1" hasCustomPrompt="1"/>
          </p:nvPr>
        </p:nvSpPr>
        <p:spPr>
          <a:xfrm>
            <a:off x="207820" y="4137501"/>
            <a:ext cx="5611090" cy="367266"/>
          </a:xfrm>
        </p:spPr>
        <p:txBody>
          <a:bodyPr anchor="t" anchorCtr="0">
            <a:noAutofit/>
          </a:bodyPr>
          <a:lstStyle>
            <a:lvl1pPr marL="0" indent="0" algn="r">
              <a:buNone/>
              <a:defRPr sz="2118" b="1"/>
            </a:lvl1pPr>
            <a:lvl2pPr marL="277360" indent="0">
              <a:buNone/>
              <a:defRPr sz="1213" b="1"/>
            </a:lvl2pPr>
            <a:lvl3pPr marL="554721" indent="0">
              <a:buNone/>
              <a:defRPr sz="1092" b="1"/>
            </a:lvl3pPr>
            <a:lvl4pPr marL="832081" indent="0">
              <a:buNone/>
              <a:defRPr sz="971" b="1"/>
            </a:lvl4pPr>
            <a:lvl5pPr marL="1109442" indent="0">
              <a:buNone/>
              <a:defRPr sz="971" b="1"/>
            </a:lvl5pPr>
            <a:lvl6pPr marL="1386802" indent="0">
              <a:buNone/>
              <a:defRPr sz="971" b="1"/>
            </a:lvl6pPr>
            <a:lvl7pPr marL="1664162" indent="0">
              <a:buNone/>
              <a:defRPr sz="971" b="1"/>
            </a:lvl7pPr>
            <a:lvl8pPr marL="1941523" indent="0">
              <a:buNone/>
              <a:defRPr sz="971" b="1"/>
            </a:lvl8pPr>
            <a:lvl9pPr marL="2218883" indent="0">
              <a:buNone/>
              <a:defRPr sz="971" b="1"/>
            </a:lvl9pPr>
          </a:lstStyle>
          <a:p>
            <a:pPr lvl="0"/>
            <a:r>
              <a:rPr lang="en-US" dirty="0"/>
              <a:t>Enter Date</a:t>
            </a:r>
          </a:p>
        </p:txBody>
      </p:sp>
      <p:sp>
        <p:nvSpPr>
          <p:cNvPr id="5" name="Text Placeholder 4"/>
          <p:cNvSpPr>
            <a:spLocks noGrp="1"/>
          </p:cNvSpPr>
          <p:nvPr>
            <p:ph type="body" sz="quarter" idx="3" hasCustomPrompt="1"/>
          </p:nvPr>
        </p:nvSpPr>
        <p:spPr>
          <a:xfrm>
            <a:off x="207819" y="4899500"/>
            <a:ext cx="5611091" cy="367266"/>
          </a:xfrm>
        </p:spPr>
        <p:txBody>
          <a:bodyPr anchor="t" anchorCtr="0">
            <a:noAutofit/>
          </a:bodyPr>
          <a:lstStyle>
            <a:lvl1pPr marL="0" indent="0" algn="r">
              <a:buNone/>
              <a:defRPr sz="2118" b="1"/>
            </a:lvl1pPr>
            <a:lvl2pPr marL="277360" indent="0">
              <a:buNone/>
              <a:defRPr sz="1213" b="1"/>
            </a:lvl2pPr>
            <a:lvl3pPr marL="554721" indent="0">
              <a:buNone/>
              <a:defRPr sz="1092" b="1"/>
            </a:lvl3pPr>
            <a:lvl4pPr marL="832081" indent="0">
              <a:buNone/>
              <a:defRPr sz="971" b="1"/>
            </a:lvl4pPr>
            <a:lvl5pPr marL="1109442" indent="0">
              <a:buNone/>
              <a:defRPr sz="971" b="1"/>
            </a:lvl5pPr>
            <a:lvl6pPr marL="1386802" indent="0">
              <a:buNone/>
              <a:defRPr sz="971" b="1"/>
            </a:lvl6pPr>
            <a:lvl7pPr marL="1664162" indent="0">
              <a:buNone/>
              <a:defRPr sz="971" b="1"/>
            </a:lvl7pPr>
            <a:lvl8pPr marL="1941523" indent="0">
              <a:buNone/>
              <a:defRPr sz="971" b="1"/>
            </a:lvl8pPr>
            <a:lvl9pPr marL="2218883" indent="0">
              <a:buNone/>
              <a:defRPr sz="971" b="1"/>
            </a:lvl9pPr>
          </a:lstStyle>
          <a:p>
            <a:pPr lvl="0"/>
            <a:r>
              <a:rPr lang="en-US" dirty="0"/>
              <a:t>Enter Presenter(s)</a:t>
            </a:r>
          </a:p>
        </p:txBody>
      </p:sp>
      <p:sp>
        <p:nvSpPr>
          <p:cNvPr id="4" name="Title 3"/>
          <p:cNvSpPr>
            <a:spLocks noGrp="1"/>
          </p:cNvSpPr>
          <p:nvPr>
            <p:ph type="title"/>
          </p:nvPr>
        </p:nvSpPr>
        <p:spPr>
          <a:xfrm>
            <a:off x="207819" y="2297206"/>
            <a:ext cx="5611091" cy="1232647"/>
          </a:xfrm>
        </p:spPr>
        <p:txBody>
          <a:bodyPr anchor="b" anchorCtr="0">
            <a:noAutofit/>
          </a:bodyPr>
          <a:lstStyle>
            <a:lvl1pPr algn="r">
              <a:defRPr sz="2824"/>
            </a:lvl1pPr>
          </a:lstStyle>
          <a:p>
            <a:r>
              <a:rPr lang="en-US"/>
              <a:t>Click to edit Master title style</a:t>
            </a:r>
            <a:endParaRPr lang="en-US" dirty="0"/>
          </a:p>
        </p:txBody>
      </p:sp>
      <p:pic>
        <p:nvPicPr>
          <p:cNvPr id="18" name="Picture 17"/>
          <p:cNvPicPr>
            <a:picLocks noChangeAspect="1"/>
          </p:cNvPicPr>
          <p:nvPr userDrawn="1"/>
        </p:nvPicPr>
        <p:blipFill rotWithShape="1">
          <a:blip r:embed="rId2" cstate="screen">
            <a:extLst>
              <a:ext uri="{28A0092B-C50C-407E-A947-70E740481C1C}">
                <a14:useLocalDpi xmlns:a14="http://schemas.microsoft.com/office/drawing/2010/main"/>
              </a:ext>
            </a:extLst>
          </a:blip>
          <a:srcRect l="3893" r="7366"/>
          <a:stretch/>
        </p:blipFill>
        <p:spPr>
          <a:xfrm>
            <a:off x="6121190" y="806824"/>
            <a:ext cx="3022810" cy="6051176"/>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69728" y="173794"/>
            <a:ext cx="1662545" cy="497846"/>
          </a:xfrm>
          <a:prstGeom prst="rect">
            <a:avLst/>
          </a:prstGeom>
        </p:spPr>
      </p:pic>
    </p:spTree>
    <p:extLst>
      <p:ext uri="{BB962C8B-B14F-4D97-AF65-F5344CB8AC3E}">
        <p14:creationId xmlns:p14="http://schemas.microsoft.com/office/powerpoint/2010/main" val="117356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1"/>
            <a:ext cx="9144000" cy="806824"/>
          </a:xfrm>
          <a:prstGeom prst="rect">
            <a:avLst/>
          </a:prstGeom>
          <a:solidFill>
            <a:schemeClr val="tx1"/>
          </a:solidFill>
          <a:ln w="25400" cap="flat" cmpd="sng" algn="ctr">
            <a:noFill/>
            <a:prstDash val="solid"/>
          </a:ln>
          <a:effectLst/>
        </p:spPr>
        <p:txBody>
          <a:bodyPr lIns="80673" tIns="40337" rIns="80673" bIns="40337" spcCol="0" rtlCol="0" anchor="ctr"/>
          <a:lstStyle/>
          <a:p>
            <a:pPr algn="ctr" defTabSz="806867">
              <a:defRPr/>
            </a:pPr>
            <a:endParaRPr lang="en-US" sz="1588" kern="0" dirty="0">
              <a:solidFill>
                <a:srgbClr val="FFFFFF"/>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69728" y="173794"/>
            <a:ext cx="1662545" cy="497846"/>
          </a:xfrm>
          <a:prstGeom prst="rect">
            <a:avLst/>
          </a:prstGeom>
        </p:spPr>
      </p:pic>
      <p:sp>
        <p:nvSpPr>
          <p:cNvPr id="2" name="Title 1"/>
          <p:cNvSpPr>
            <a:spLocks noGrp="1"/>
          </p:cNvSpPr>
          <p:nvPr>
            <p:ph type="ctrTitle"/>
          </p:nvPr>
        </p:nvSpPr>
        <p:spPr>
          <a:xfrm>
            <a:off x="207818" y="1957141"/>
            <a:ext cx="5611091" cy="1591312"/>
          </a:xfrm>
        </p:spPr>
        <p:txBody>
          <a:bodyPr anchor="b">
            <a:noAutofit/>
          </a:bodyPr>
          <a:lstStyle>
            <a:lvl1pPr algn="r">
              <a:defRPr sz="2824" b="1"/>
            </a:lvl1pPr>
          </a:lstStyle>
          <a:p>
            <a:r>
              <a:rPr lang="en-US"/>
              <a:t>Click to edit Master title style</a:t>
            </a:r>
            <a:endParaRPr lang="en-US" dirty="0"/>
          </a:p>
        </p:txBody>
      </p:sp>
      <p:sp>
        <p:nvSpPr>
          <p:cNvPr id="3" name="Subtitle 2"/>
          <p:cNvSpPr>
            <a:spLocks noGrp="1"/>
          </p:cNvSpPr>
          <p:nvPr>
            <p:ph type="subTitle" idx="1"/>
          </p:nvPr>
        </p:nvSpPr>
        <p:spPr>
          <a:xfrm>
            <a:off x="207818" y="4318585"/>
            <a:ext cx="5611091" cy="380185"/>
          </a:xfrm>
        </p:spPr>
        <p:txBody>
          <a:bodyPr>
            <a:noAutofit/>
          </a:bodyPr>
          <a:lstStyle>
            <a:lvl1pPr marL="0" indent="0" algn="r">
              <a:buNone/>
              <a:defRPr sz="2118" b="1"/>
            </a:lvl1pPr>
            <a:lvl2pPr marL="443777" indent="0" algn="ctr">
              <a:buNone/>
              <a:defRPr sz="1941"/>
            </a:lvl2pPr>
            <a:lvl3pPr marL="887553" indent="0" algn="ctr">
              <a:buNone/>
              <a:defRPr sz="1747"/>
            </a:lvl3pPr>
            <a:lvl4pPr marL="1331330" indent="0" algn="ctr">
              <a:buNone/>
              <a:defRPr sz="1553"/>
            </a:lvl4pPr>
            <a:lvl5pPr marL="1775106" indent="0" algn="ctr">
              <a:buNone/>
              <a:defRPr sz="1553"/>
            </a:lvl5pPr>
            <a:lvl6pPr marL="2218883" indent="0" algn="ctr">
              <a:buNone/>
              <a:defRPr sz="1553"/>
            </a:lvl6pPr>
            <a:lvl7pPr marL="2662660" indent="0" algn="ctr">
              <a:buNone/>
              <a:defRPr sz="1553"/>
            </a:lvl7pPr>
            <a:lvl8pPr marL="3106436" indent="0" algn="ctr">
              <a:buNone/>
              <a:defRPr sz="1553"/>
            </a:lvl8pPr>
            <a:lvl9pPr marL="3550213" indent="0" algn="ctr">
              <a:buNone/>
              <a:defRPr sz="1553"/>
            </a:lvl9pPr>
          </a:lstStyle>
          <a:p>
            <a:r>
              <a:rPr lang="en-US"/>
              <a:t>Click to edit Master subtitle style</a:t>
            </a:r>
            <a:endParaRPr lang="en-US" dirty="0"/>
          </a:p>
        </p:txBody>
      </p:sp>
      <p:pic>
        <p:nvPicPr>
          <p:cNvPr id="15" name="Picture 14"/>
          <p:cNvPicPr>
            <a:picLocks noChangeAspect="1"/>
          </p:cNvPicPr>
          <p:nvPr userDrawn="1"/>
        </p:nvPicPr>
        <p:blipFill rotWithShape="1">
          <a:blip r:embed="rId3" cstate="screen">
            <a:extLst>
              <a:ext uri="{28A0092B-C50C-407E-A947-70E740481C1C}">
                <a14:useLocalDpi xmlns:a14="http://schemas.microsoft.com/office/drawing/2010/main"/>
              </a:ext>
            </a:extLst>
          </a:blip>
          <a:srcRect l="3893" r="7366"/>
          <a:stretch/>
        </p:blipFill>
        <p:spPr>
          <a:xfrm>
            <a:off x="6121190" y="806824"/>
            <a:ext cx="3022810" cy="6051176"/>
          </a:xfrm>
          <a:prstGeom prst="rect">
            <a:avLst/>
          </a:prstGeom>
        </p:spPr>
      </p:pic>
    </p:spTree>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guide id="6" pos="4224">
          <p15:clr>
            <a:srgbClr val="FBAE40"/>
          </p15:clr>
        </p15:guide>
        <p15:guide id="7" pos="403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Subtitles">
    <p:spTree>
      <p:nvGrpSpPr>
        <p:cNvPr id="1" name=""/>
        <p:cNvGrpSpPr/>
        <p:nvPr/>
      </p:nvGrpSpPr>
      <p:grpSpPr>
        <a:xfrm>
          <a:off x="0" y="0"/>
          <a:ext cx="0" cy="0"/>
          <a:chOff x="0" y="0"/>
          <a:chExt cx="0" cy="0"/>
        </a:xfrm>
      </p:grpSpPr>
      <p:sp>
        <p:nvSpPr>
          <p:cNvPr id="14" name="Rectangle 13"/>
          <p:cNvSpPr/>
          <p:nvPr userDrawn="1"/>
        </p:nvSpPr>
        <p:spPr>
          <a:xfrm>
            <a:off x="0" y="1"/>
            <a:ext cx="9144000" cy="806824"/>
          </a:xfrm>
          <a:prstGeom prst="rect">
            <a:avLst/>
          </a:prstGeom>
          <a:solidFill>
            <a:schemeClr val="tx1"/>
          </a:solidFill>
          <a:ln w="25400" cap="flat" cmpd="sng" algn="ctr">
            <a:noFill/>
            <a:prstDash val="solid"/>
          </a:ln>
          <a:effectLst/>
        </p:spPr>
        <p:txBody>
          <a:bodyPr lIns="80673" tIns="40337" rIns="80673" bIns="40337" spcCol="0" rtlCol="0" anchor="ctr"/>
          <a:lstStyle/>
          <a:p>
            <a:pPr algn="ctr" defTabSz="806867">
              <a:defRPr/>
            </a:pPr>
            <a:endParaRPr lang="en-US" sz="1588" kern="0" dirty="0">
              <a:solidFill>
                <a:srgbClr val="FFFFFF"/>
              </a:solidFill>
            </a:endParaRPr>
          </a:p>
        </p:txBody>
      </p:sp>
      <p:sp>
        <p:nvSpPr>
          <p:cNvPr id="3" name="Text Placeholder 2"/>
          <p:cNvSpPr>
            <a:spLocks noGrp="1"/>
          </p:cNvSpPr>
          <p:nvPr>
            <p:ph type="body" idx="1" hasCustomPrompt="1"/>
          </p:nvPr>
        </p:nvSpPr>
        <p:spPr>
          <a:xfrm>
            <a:off x="207820" y="4137501"/>
            <a:ext cx="5611090" cy="367266"/>
          </a:xfrm>
        </p:spPr>
        <p:txBody>
          <a:bodyPr anchor="t" anchorCtr="0">
            <a:noAutofit/>
          </a:bodyPr>
          <a:lstStyle>
            <a:lvl1pPr marL="0" indent="0" algn="r">
              <a:buNone/>
              <a:defRPr sz="2118" b="1"/>
            </a:lvl1pPr>
            <a:lvl2pPr marL="277360" indent="0">
              <a:buNone/>
              <a:defRPr sz="1213" b="1"/>
            </a:lvl2pPr>
            <a:lvl3pPr marL="554721" indent="0">
              <a:buNone/>
              <a:defRPr sz="1092" b="1"/>
            </a:lvl3pPr>
            <a:lvl4pPr marL="832081" indent="0">
              <a:buNone/>
              <a:defRPr sz="971" b="1"/>
            </a:lvl4pPr>
            <a:lvl5pPr marL="1109442" indent="0">
              <a:buNone/>
              <a:defRPr sz="971" b="1"/>
            </a:lvl5pPr>
            <a:lvl6pPr marL="1386802" indent="0">
              <a:buNone/>
              <a:defRPr sz="971" b="1"/>
            </a:lvl6pPr>
            <a:lvl7pPr marL="1664162" indent="0">
              <a:buNone/>
              <a:defRPr sz="971" b="1"/>
            </a:lvl7pPr>
            <a:lvl8pPr marL="1941523" indent="0">
              <a:buNone/>
              <a:defRPr sz="971" b="1"/>
            </a:lvl8pPr>
            <a:lvl9pPr marL="2218883" indent="0">
              <a:buNone/>
              <a:defRPr sz="971" b="1"/>
            </a:lvl9pPr>
          </a:lstStyle>
          <a:p>
            <a:pPr lvl="0"/>
            <a:r>
              <a:rPr lang="en-US" dirty="0"/>
              <a:t>Enter Date</a:t>
            </a:r>
          </a:p>
        </p:txBody>
      </p:sp>
      <p:sp>
        <p:nvSpPr>
          <p:cNvPr id="5" name="Text Placeholder 4"/>
          <p:cNvSpPr>
            <a:spLocks noGrp="1"/>
          </p:cNvSpPr>
          <p:nvPr>
            <p:ph type="body" sz="quarter" idx="3" hasCustomPrompt="1"/>
          </p:nvPr>
        </p:nvSpPr>
        <p:spPr>
          <a:xfrm>
            <a:off x="207819" y="4899500"/>
            <a:ext cx="5611091" cy="367266"/>
          </a:xfrm>
        </p:spPr>
        <p:txBody>
          <a:bodyPr anchor="t" anchorCtr="0">
            <a:noAutofit/>
          </a:bodyPr>
          <a:lstStyle>
            <a:lvl1pPr marL="0" indent="0" algn="r">
              <a:buNone/>
              <a:defRPr sz="2118" b="1"/>
            </a:lvl1pPr>
            <a:lvl2pPr marL="277360" indent="0">
              <a:buNone/>
              <a:defRPr sz="1213" b="1"/>
            </a:lvl2pPr>
            <a:lvl3pPr marL="554721" indent="0">
              <a:buNone/>
              <a:defRPr sz="1092" b="1"/>
            </a:lvl3pPr>
            <a:lvl4pPr marL="832081" indent="0">
              <a:buNone/>
              <a:defRPr sz="971" b="1"/>
            </a:lvl4pPr>
            <a:lvl5pPr marL="1109442" indent="0">
              <a:buNone/>
              <a:defRPr sz="971" b="1"/>
            </a:lvl5pPr>
            <a:lvl6pPr marL="1386802" indent="0">
              <a:buNone/>
              <a:defRPr sz="971" b="1"/>
            </a:lvl6pPr>
            <a:lvl7pPr marL="1664162" indent="0">
              <a:buNone/>
              <a:defRPr sz="971" b="1"/>
            </a:lvl7pPr>
            <a:lvl8pPr marL="1941523" indent="0">
              <a:buNone/>
              <a:defRPr sz="971" b="1"/>
            </a:lvl8pPr>
            <a:lvl9pPr marL="2218883" indent="0">
              <a:buNone/>
              <a:defRPr sz="971" b="1"/>
            </a:lvl9pPr>
          </a:lstStyle>
          <a:p>
            <a:pPr lvl="0"/>
            <a:r>
              <a:rPr lang="en-US" dirty="0"/>
              <a:t>Enter Presenter(s)</a:t>
            </a:r>
          </a:p>
        </p:txBody>
      </p:sp>
      <p:sp>
        <p:nvSpPr>
          <p:cNvPr id="4" name="Title 3"/>
          <p:cNvSpPr>
            <a:spLocks noGrp="1"/>
          </p:cNvSpPr>
          <p:nvPr>
            <p:ph type="title"/>
          </p:nvPr>
        </p:nvSpPr>
        <p:spPr>
          <a:xfrm>
            <a:off x="207819" y="2297206"/>
            <a:ext cx="5611091" cy="1232647"/>
          </a:xfrm>
        </p:spPr>
        <p:txBody>
          <a:bodyPr anchor="b" anchorCtr="0">
            <a:noAutofit/>
          </a:bodyPr>
          <a:lstStyle>
            <a:lvl1pPr algn="r">
              <a:defRPr sz="2824"/>
            </a:lvl1pPr>
          </a:lstStyle>
          <a:p>
            <a:r>
              <a:rPr lang="en-US"/>
              <a:t>Click to edit Master title style</a:t>
            </a:r>
            <a:endParaRPr lang="en-US" dirty="0"/>
          </a:p>
        </p:txBody>
      </p:sp>
      <p:pic>
        <p:nvPicPr>
          <p:cNvPr id="18" name="Picture 17"/>
          <p:cNvPicPr>
            <a:picLocks noChangeAspect="1"/>
          </p:cNvPicPr>
          <p:nvPr userDrawn="1"/>
        </p:nvPicPr>
        <p:blipFill rotWithShape="1">
          <a:blip r:embed="rId2" cstate="screen">
            <a:extLst>
              <a:ext uri="{28A0092B-C50C-407E-A947-70E740481C1C}">
                <a14:useLocalDpi xmlns:a14="http://schemas.microsoft.com/office/drawing/2010/main"/>
              </a:ext>
            </a:extLst>
          </a:blip>
          <a:srcRect l="3893" r="7366"/>
          <a:stretch/>
        </p:blipFill>
        <p:spPr>
          <a:xfrm>
            <a:off x="6121190" y="806824"/>
            <a:ext cx="3022810" cy="6051176"/>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69728" y="173794"/>
            <a:ext cx="1662545" cy="497846"/>
          </a:xfrm>
          <a:prstGeom prst="rect">
            <a:avLst/>
          </a:prstGeom>
        </p:spPr>
      </p:pic>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Outline Slide">
    <p:spTree>
      <p:nvGrpSpPr>
        <p:cNvPr id="1" name=""/>
        <p:cNvGrpSpPr/>
        <p:nvPr/>
      </p:nvGrpSpPr>
      <p:grpSpPr>
        <a:xfrm>
          <a:off x="0" y="0"/>
          <a:ext cx="0" cy="0"/>
          <a:chOff x="0" y="0"/>
          <a:chExt cx="0" cy="0"/>
        </a:xfrm>
      </p:grpSpPr>
      <p:grpSp>
        <p:nvGrpSpPr>
          <p:cNvPr id="7" name="Group 6"/>
          <p:cNvGrpSpPr/>
          <p:nvPr userDrawn="1"/>
        </p:nvGrpSpPr>
        <p:grpSpPr>
          <a:xfrm>
            <a:off x="6976039" y="594501"/>
            <a:ext cx="2167961" cy="6263499"/>
            <a:chOff x="12123992" y="768854"/>
            <a:chExt cx="2506408" cy="7460746"/>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24113" y="3753124"/>
              <a:ext cx="2506287" cy="149213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124113" y="768854"/>
              <a:ext cx="2506287" cy="1492135"/>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124113" y="2260989"/>
              <a:ext cx="2506287" cy="1492135"/>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123992" y="5245259"/>
              <a:ext cx="2506408" cy="149220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2124113" y="6737465"/>
              <a:ext cx="2506287" cy="1492135"/>
            </a:xfrm>
            <a:prstGeom prst="rect">
              <a:avLst/>
            </a:prstGeom>
          </p:spPr>
        </p:pic>
      </p:grpSp>
      <p:sp>
        <p:nvSpPr>
          <p:cNvPr id="2" name="Title 1"/>
          <p:cNvSpPr>
            <a:spLocks noGrp="1"/>
          </p:cNvSpPr>
          <p:nvPr>
            <p:ph type="title"/>
          </p:nvPr>
        </p:nvSpPr>
        <p:spPr>
          <a:xfrm>
            <a:off x="623455" y="806824"/>
            <a:ext cx="6128814" cy="815832"/>
          </a:xfrm>
        </p:spPr>
        <p:txBody>
          <a:bodyPr/>
          <a:lstStyle/>
          <a:p>
            <a:r>
              <a:rPr lang="en-US"/>
              <a:t>Click to edit Master title style</a:t>
            </a:r>
            <a:endParaRPr lang="en-US" dirty="0"/>
          </a:p>
        </p:txBody>
      </p:sp>
      <p:sp>
        <p:nvSpPr>
          <p:cNvPr id="3" name="Content Placeholder 2"/>
          <p:cNvSpPr>
            <a:spLocks noGrp="1"/>
          </p:cNvSpPr>
          <p:nvPr>
            <p:ph idx="1"/>
          </p:nvPr>
        </p:nvSpPr>
        <p:spPr>
          <a:xfrm>
            <a:off x="623455" y="1815353"/>
            <a:ext cx="6128814" cy="43616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818" y="806825"/>
            <a:ext cx="8728364" cy="815832"/>
          </a:xfrm>
        </p:spPr>
        <p:txBody>
          <a:bodyPr/>
          <a:lstStyle/>
          <a:p>
            <a:r>
              <a:rPr lang="en-US"/>
              <a:t>Click to edit Master title style</a:t>
            </a:r>
            <a:endParaRPr lang="en-US" dirty="0"/>
          </a:p>
        </p:txBody>
      </p:sp>
      <p:sp>
        <p:nvSpPr>
          <p:cNvPr id="3" name="Content Placeholder 2"/>
          <p:cNvSpPr>
            <a:spLocks noGrp="1"/>
          </p:cNvSpPr>
          <p:nvPr>
            <p:ph idx="1"/>
          </p:nvPr>
        </p:nvSpPr>
        <p:spPr>
          <a:xfrm>
            <a:off x="207818" y="1815353"/>
            <a:ext cx="8728364" cy="43616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07818" y="1825625"/>
            <a:ext cx="4156364"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79818" y="1825625"/>
            <a:ext cx="4156364"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Pictori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able Placeholder 5"/>
          <p:cNvSpPr>
            <a:spLocks noGrp="1"/>
          </p:cNvSpPr>
          <p:nvPr>
            <p:ph type="tbl" sz="quarter" idx="10"/>
          </p:nvPr>
        </p:nvSpPr>
        <p:spPr>
          <a:xfrm>
            <a:off x="207818" y="1815353"/>
            <a:ext cx="8728364" cy="4572000"/>
          </a:xfrm>
        </p:spPr>
        <p:txBody>
          <a:bodyPr/>
          <a:lstStyle>
            <a:lvl1pPr>
              <a:defRPr/>
            </a:lvl1pPr>
          </a:lstStyle>
          <a:p>
            <a:r>
              <a:rPr lang="en-US" dirty="0"/>
              <a:t>Click icon to add table</a:t>
            </a: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ad with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grpSp>
        <p:nvGrpSpPr>
          <p:cNvPr id="3" name="Group 2"/>
          <p:cNvGrpSpPr/>
          <p:nvPr userDrawn="1"/>
        </p:nvGrpSpPr>
        <p:grpSpPr>
          <a:xfrm>
            <a:off x="0" y="1815353"/>
            <a:ext cx="9144000" cy="4572000"/>
            <a:chOff x="0" y="1377710"/>
            <a:chExt cx="14630400" cy="6119960"/>
          </a:xfrm>
        </p:grpSpPr>
        <p:sp>
          <p:nvSpPr>
            <p:cNvPr id="4" name="Line 111"/>
            <p:cNvSpPr>
              <a:spLocks noChangeShapeType="1"/>
            </p:cNvSpPr>
            <p:nvPr userDrawn="1"/>
          </p:nvSpPr>
          <p:spPr bwMode="auto">
            <a:xfrm>
              <a:off x="0" y="1377710"/>
              <a:ext cx="14630400" cy="0"/>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99010"/>
              <a:endParaRPr lang="en-US" sz="1765" dirty="0">
                <a:solidFill>
                  <a:srgbClr val="002A54"/>
                </a:solidFill>
              </a:endParaRPr>
            </a:p>
          </p:txBody>
        </p:sp>
        <p:sp>
          <p:nvSpPr>
            <p:cNvPr id="5" name="Line 115"/>
            <p:cNvSpPr>
              <a:spLocks noChangeShapeType="1"/>
            </p:cNvSpPr>
            <p:nvPr userDrawn="1"/>
          </p:nvSpPr>
          <p:spPr bwMode="auto">
            <a:xfrm>
              <a:off x="0" y="4435367"/>
              <a:ext cx="14630400" cy="1774"/>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99010"/>
              <a:endParaRPr lang="en-US" sz="1765" dirty="0">
                <a:solidFill>
                  <a:srgbClr val="002A54"/>
                </a:solidFill>
              </a:endParaRPr>
            </a:p>
          </p:txBody>
        </p:sp>
        <p:sp>
          <p:nvSpPr>
            <p:cNvPr id="6" name="Line 111"/>
            <p:cNvSpPr>
              <a:spLocks noChangeShapeType="1"/>
            </p:cNvSpPr>
            <p:nvPr userDrawn="1"/>
          </p:nvSpPr>
          <p:spPr bwMode="auto">
            <a:xfrm>
              <a:off x="0" y="7497670"/>
              <a:ext cx="14630400" cy="0"/>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99010"/>
              <a:endParaRPr lang="en-US" sz="1765" dirty="0">
                <a:solidFill>
                  <a:srgbClr val="002A54"/>
                </a:solidFill>
              </a:endParaRPr>
            </a:p>
          </p:txBody>
        </p:sp>
      </p:grpSp>
      <p:cxnSp>
        <p:nvCxnSpPr>
          <p:cNvPr id="8" name="Straight Connector 7"/>
          <p:cNvCxnSpPr/>
          <p:nvPr userDrawn="1"/>
        </p:nvCxnSpPr>
        <p:spPr>
          <a:xfrm>
            <a:off x="4572000" y="1815353"/>
            <a:ext cx="0" cy="457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ad No Title">
    <p:spTree>
      <p:nvGrpSpPr>
        <p:cNvPr id="1" name=""/>
        <p:cNvGrpSpPr/>
        <p:nvPr/>
      </p:nvGrpSpPr>
      <p:grpSpPr>
        <a:xfrm>
          <a:off x="0" y="0"/>
          <a:ext cx="0" cy="0"/>
          <a:chOff x="0" y="0"/>
          <a:chExt cx="0" cy="0"/>
        </a:xfrm>
      </p:grpSpPr>
      <p:sp>
        <p:nvSpPr>
          <p:cNvPr id="5" name="Line 115"/>
          <p:cNvSpPr>
            <a:spLocks noChangeShapeType="1"/>
          </p:cNvSpPr>
          <p:nvPr userDrawn="1"/>
        </p:nvSpPr>
        <p:spPr bwMode="auto">
          <a:xfrm>
            <a:off x="0" y="3504243"/>
            <a:ext cx="9144000" cy="1679"/>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99010"/>
            <a:endParaRPr lang="en-US" sz="1765" dirty="0">
              <a:solidFill>
                <a:srgbClr val="002A54"/>
              </a:solidFill>
            </a:endParaRPr>
          </a:p>
        </p:txBody>
      </p:sp>
      <p:sp>
        <p:nvSpPr>
          <p:cNvPr id="6" name="Line 111"/>
          <p:cNvSpPr>
            <a:spLocks noChangeShapeType="1"/>
          </p:cNvSpPr>
          <p:nvPr userDrawn="1"/>
        </p:nvSpPr>
        <p:spPr bwMode="auto">
          <a:xfrm>
            <a:off x="0" y="3505082"/>
            <a:ext cx="9144000" cy="0"/>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99010"/>
            <a:endParaRPr lang="en-US" sz="1765" dirty="0">
              <a:solidFill>
                <a:srgbClr val="002A54"/>
              </a:solidFill>
            </a:endParaRPr>
          </a:p>
        </p:txBody>
      </p:sp>
      <p:cxnSp>
        <p:nvCxnSpPr>
          <p:cNvPr id="8" name="Straight Connector 7"/>
          <p:cNvCxnSpPr/>
          <p:nvPr userDrawn="1"/>
        </p:nvCxnSpPr>
        <p:spPr>
          <a:xfrm>
            <a:off x="4572000" y="622812"/>
            <a:ext cx="0" cy="57645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Line 111"/>
          <p:cNvSpPr>
            <a:spLocks noChangeShapeType="1"/>
          </p:cNvSpPr>
          <p:nvPr userDrawn="1"/>
        </p:nvSpPr>
        <p:spPr bwMode="auto">
          <a:xfrm>
            <a:off x="0" y="6389122"/>
            <a:ext cx="9144000" cy="0"/>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99010"/>
            <a:endParaRPr lang="en-US" sz="1765" dirty="0">
              <a:solidFill>
                <a:srgbClr val="002A54"/>
              </a:soli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Pentagon 9"/>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Pentagon 10"/>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2" name="Straight Connector 11"/>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lvl1pPr>
              <a:defRPr/>
            </a:lvl1pPr>
          </a:lstStyle>
          <a:p>
            <a:r>
              <a:rPr lang="en-US" dirty="0"/>
              <a:t>Click to Add Slide Title (2 line maximum, 20pt font)</a:t>
            </a:r>
          </a:p>
        </p:txBody>
      </p:sp>
      <p:sp>
        <p:nvSpPr>
          <p:cNvPr id="3" name="Text Placeholder 2"/>
          <p:cNvSpPr>
            <a:spLocks noGrp="1"/>
          </p:cNvSpPr>
          <p:nvPr>
            <p:ph type="body" idx="1"/>
          </p:nvPr>
        </p:nvSpPr>
        <p:spPr>
          <a:xfrm>
            <a:off x="381000" y="1350177"/>
            <a:ext cx="4040188" cy="639763"/>
          </a:xfrm>
        </p:spPr>
        <p:txBody>
          <a:bodyPr anchor="b">
            <a:normAutofit/>
          </a:bodyPr>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989940"/>
            <a:ext cx="4040188"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21227" y="1350177"/>
            <a:ext cx="4041775" cy="639763"/>
          </a:xfrm>
        </p:spPr>
        <p:txBody>
          <a:bodyPr anchor="b">
            <a:normAutofit/>
          </a:bodyPr>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1227" y="1989940"/>
            <a:ext cx="4041775"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0" y="1421977"/>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0" y="2468058"/>
            <a:ext cx="8089900" cy="641382"/>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49"/>
            <a:ext cx="2564682" cy="261051"/>
          </a:xfrm>
          <a:prstGeom prst="rect">
            <a:avLst/>
          </a:prstGeom>
        </p:spPr>
        <p:txBody>
          <a:bodyPr tIns="0" bIns="0"/>
          <a:lstStyle>
            <a:lvl1pPr algn="r">
              <a:defRPr sz="1300">
                <a:solidFill>
                  <a:schemeClr val="accent1"/>
                </a:solidFill>
              </a:defRPr>
            </a:lvl1pPr>
          </a:lstStyle>
          <a:p>
            <a:pPr defTabSz="457200"/>
            <a:endParaRPr lang="en-US" dirty="0">
              <a:solidFill>
                <a:srgbClr val="056DB1"/>
              </a:solidFill>
            </a:endParaRPr>
          </a:p>
        </p:txBody>
      </p:sp>
      <p:sp>
        <p:nvSpPr>
          <p:cNvPr id="11" name="Text Placeholder 10"/>
          <p:cNvSpPr>
            <a:spLocks noGrp="1"/>
          </p:cNvSpPr>
          <p:nvPr>
            <p:ph type="body" sz="quarter" idx="13" hasCustomPrompt="1"/>
          </p:nvPr>
        </p:nvSpPr>
        <p:spPr>
          <a:xfrm>
            <a:off x="508000" y="3225799"/>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0" y="2391858"/>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44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Pentagon 9"/>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11" name="Pentagon 10"/>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2" name="Straight Connector 11"/>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lvl1pPr>
              <a:defRPr/>
            </a:lvl1pPr>
          </a:lstStyle>
          <a:p>
            <a:r>
              <a:rPr lang="en-US" dirty="0"/>
              <a:t>Click to Add Slide Title (2 line maximum, 20pt font)</a:t>
            </a:r>
          </a:p>
        </p:txBody>
      </p:sp>
      <p:sp>
        <p:nvSpPr>
          <p:cNvPr id="3" name="Text Placeholder 2"/>
          <p:cNvSpPr>
            <a:spLocks noGrp="1"/>
          </p:cNvSpPr>
          <p:nvPr>
            <p:ph type="body" idx="1"/>
          </p:nvPr>
        </p:nvSpPr>
        <p:spPr>
          <a:xfrm>
            <a:off x="381000" y="1350178"/>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989940"/>
            <a:ext cx="4040188"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21225" y="1350178"/>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1225" y="1989940"/>
            <a:ext cx="4041775"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Fu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5426869"/>
            <a:ext cx="8382000" cy="585069"/>
          </a:xfrm>
        </p:spPr>
        <p:txBody>
          <a:bodyPr>
            <a:normAutofit/>
          </a:bodyPr>
          <a:lstStyle>
            <a:lvl1pPr algn="ctr">
              <a:defRPr sz="1700" b="1">
                <a:solidFill>
                  <a:srgbClr val="07538F"/>
                </a:solidFill>
              </a:defRPr>
            </a:lvl1pPr>
          </a:lstStyle>
          <a:p>
            <a:r>
              <a:rPr lang="en-US" dirty="0"/>
              <a:t>Click to Insert Image Caption</a:t>
            </a:r>
          </a:p>
        </p:txBody>
      </p:sp>
      <p:sp>
        <p:nvSpPr>
          <p:cNvPr id="3" name="Content Placeholder 2"/>
          <p:cNvSpPr>
            <a:spLocks noGrp="1"/>
          </p:cNvSpPr>
          <p:nvPr>
            <p:ph idx="1" hasCustomPrompt="1"/>
          </p:nvPr>
        </p:nvSpPr>
        <p:spPr>
          <a:xfrm>
            <a:off x="0" y="0"/>
            <a:ext cx="9144000" cy="5426869"/>
          </a:xfrm>
        </p:spPr>
        <p:txBody>
          <a:bodyPr/>
          <a:lstStyle>
            <a:lvl1pPr marL="0" indent="0" algn="ctr">
              <a:buNone/>
              <a:defRPr/>
            </a:lvl1pPr>
          </a:lstStyle>
          <a:p>
            <a:pPr lvl="0"/>
            <a:r>
              <a:rPr lang="en-US" dirty="0"/>
              <a:t>Click to insert an image that fills the entire slide</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Stacked">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3675"/>
            <a:ext cx="8382000" cy="2924539"/>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r>
              <a:rPr lang="en-US" sz="2600" b="0" i="0" dirty="0">
                <a:solidFill>
                  <a:srgbClr val="000000"/>
                </a:solidFill>
                <a:latin typeface="Lucida Grande"/>
                <a:ea typeface="Lucida Grande"/>
                <a:cs typeface="Lucida Grande"/>
              </a:rPr>
              <a:t>1_Two Content</a:t>
            </a:r>
            <a:endParaRPr lang="en-US" dirty="0"/>
          </a:p>
          <a:p>
            <a:pPr lvl="2"/>
            <a:r>
              <a:rPr lang="en-US" dirty="0"/>
              <a:t>Third level</a:t>
            </a:r>
          </a:p>
          <a:p>
            <a:pPr lvl="3"/>
            <a:r>
              <a:rPr lang="en-US" dirty="0"/>
              <a:t>Fourth level</a:t>
            </a:r>
          </a:p>
        </p:txBody>
      </p:sp>
      <p:sp>
        <p:nvSpPr>
          <p:cNvPr id="4" name="Content Placeholder 3"/>
          <p:cNvSpPr>
            <a:spLocks noGrp="1"/>
          </p:cNvSpPr>
          <p:nvPr>
            <p:ph sz="half" idx="2"/>
          </p:nvPr>
        </p:nvSpPr>
        <p:spPr>
          <a:xfrm>
            <a:off x="381000" y="4477123"/>
            <a:ext cx="8382000" cy="1293199"/>
          </a:xfrm>
        </p:spPr>
        <p:txBody>
          <a:bodyPr>
            <a:noAutofit/>
          </a:bodyPr>
          <a:lstStyle>
            <a:lvl1pPr>
              <a:defRPr sz="2000" b="1" baseline="0">
                <a:solidFill>
                  <a:schemeClr val="tx2"/>
                </a:solidFill>
              </a:defRPr>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grpSp>
        <p:nvGrpSpPr>
          <p:cNvPr id="6" name="Group 5" descr="The Office of the National Coordinator for Health Information Technology&#10;Health and Human Services&#10;&#10;For more information, visit healthit.gov or follow ONC on Twitter @ONC_HealthIT or YouTube @HHSONC."/>
          <p:cNvGrpSpPr/>
          <p:nvPr userDrawn="1"/>
        </p:nvGrpSpPr>
        <p:grpSpPr>
          <a:xfrm>
            <a:off x="0" y="0"/>
            <a:ext cx="9144000" cy="6858000"/>
            <a:chOff x="0" y="0"/>
            <a:chExt cx="9144000" cy="6858000"/>
          </a:xfrm>
        </p:grpSpPr>
        <p:pic>
          <p:nvPicPr>
            <p:cNvPr id="4" name="Picture 3" descr="EndSlid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5" name="Group 4"/>
            <p:cNvGrpSpPr/>
            <p:nvPr userDrawn="1"/>
          </p:nvGrpSpPr>
          <p:grpSpPr>
            <a:xfrm>
              <a:off x="3012541" y="5340467"/>
              <a:ext cx="5874738" cy="917265"/>
              <a:chOff x="3012541" y="5340467"/>
              <a:chExt cx="5874738" cy="917265"/>
            </a:xfrm>
          </p:grpSpPr>
          <p:pic>
            <p:nvPicPr>
              <p:cNvPr id="28" name="Picture 27" descr="HealthIT.gov"/>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892134" y="5340467"/>
                <a:ext cx="1995145" cy="917265"/>
              </a:xfrm>
              <a:prstGeom prst="rect">
                <a:avLst/>
              </a:prstGeom>
            </p:spPr>
          </p:pic>
          <p:pic>
            <p:nvPicPr>
              <p:cNvPr id="30" name="Picture 29" descr="Twitte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12541" y="5814128"/>
                <a:ext cx="382406" cy="382404"/>
              </a:xfrm>
              <a:prstGeom prst="rect">
                <a:avLst/>
              </a:prstGeom>
            </p:spPr>
          </p:pic>
          <p:pic>
            <p:nvPicPr>
              <p:cNvPr id="32" name="Picture 31" descr="YouTube"/>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122408" y="5859454"/>
                <a:ext cx="338208" cy="238133"/>
              </a:xfrm>
              <a:prstGeom prst="rect">
                <a:avLst/>
              </a:prstGeom>
            </p:spPr>
          </p:pic>
        </p:grpSp>
      </p:grpSp>
      <p:sp>
        <p:nvSpPr>
          <p:cNvPr id="2" name="Title 1"/>
          <p:cNvSpPr>
            <a:spLocks noGrp="1"/>
          </p:cNvSpPr>
          <p:nvPr>
            <p:ph type="title" hasCustomPrompt="1"/>
          </p:nvPr>
        </p:nvSpPr>
        <p:spPr>
          <a:xfrm>
            <a:off x="4103539" y="1801780"/>
            <a:ext cx="4597955" cy="952829"/>
          </a:xfrm>
        </p:spPr>
        <p:txBody>
          <a:bodyPr anchor="b"/>
          <a:lstStyle>
            <a:lvl1pPr>
              <a:defRPr>
                <a:solidFill>
                  <a:schemeClr val="accent3"/>
                </a:solidFill>
              </a:defRPr>
            </a:lvl1pPr>
          </a:lstStyle>
          <a:p>
            <a:r>
              <a:rPr lang="en-US" dirty="0"/>
              <a:t>Click to Add Closing Slide Title</a:t>
            </a:r>
          </a:p>
        </p:txBody>
      </p:sp>
      <p:sp>
        <p:nvSpPr>
          <p:cNvPr id="3" name="Content Placeholder 2"/>
          <p:cNvSpPr>
            <a:spLocks noGrp="1"/>
          </p:cNvSpPr>
          <p:nvPr>
            <p:ph idx="1" hasCustomPrompt="1"/>
          </p:nvPr>
        </p:nvSpPr>
        <p:spPr>
          <a:xfrm>
            <a:off x="4103539" y="2999214"/>
            <a:ext cx="4597955" cy="2053515"/>
          </a:xfrm>
        </p:spPr>
        <p:txBody>
          <a:bodyPr anchor="t"/>
          <a:lstStyle>
            <a:lvl1pPr marL="0" indent="0">
              <a:buNone/>
              <a:defRPr sz="1600" b="1">
                <a:solidFill>
                  <a:schemeClr val="bg1"/>
                </a:solidFill>
              </a:defRPr>
            </a:lvl1pPr>
            <a:lvl2pPr marL="0" indent="0">
              <a:buFont typeface="Arial"/>
              <a:buNone/>
              <a:defRPr baseline="0">
                <a:solidFill>
                  <a:schemeClr val="bg1"/>
                </a:solidFill>
              </a:defRPr>
            </a:lvl2pPr>
          </a:lstStyle>
          <a:p>
            <a:pPr lvl="0"/>
            <a:r>
              <a:rPr lang="en-US" dirty="0"/>
              <a:t>CONTACT INFORMATION</a:t>
            </a:r>
          </a:p>
          <a:p>
            <a:pPr lvl="1"/>
            <a:r>
              <a:rPr lang="en-US" dirty="0"/>
              <a:t>Speaker Name, Title, Organization</a:t>
            </a:r>
            <a:br>
              <a:rPr lang="en-US" dirty="0"/>
            </a:br>
            <a:r>
              <a:rPr lang="en-US" dirty="0"/>
              <a:t>email address, phone number</a:t>
            </a:r>
          </a:p>
        </p:txBody>
      </p:sp>
      <p:sp>
        <p:nvSpPr>
          <p:cNvPr id="29" name="TextBox 28"/>
          <p:cNvSpPr txBox="1"/>
          <p:nvPr userDrawn="1"/>
        </p:nvSpPr>
        <p:spPr>
          <a:xfrm>
            <a:off x="3367416" y="5828802"/>
            <a:ext cx="1444125"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@ONC_HealthIT</a:t>
            </a:r>
          </a:p>
        </p:txBody>
      </p:sp>
      <p:sp>
        <p:nvSpPr>
          <p:cNvPr id="31" name="TextBox 30"/>
          <p:cNvSpPr txBox="1"/>
          <p:nvPr userDrawn="1"/>
        </p:nvSpPr>
        <p:spPr>
          <a:xfrm>
            <a:off x="5465466" y="5828802"/>
            <a:ext cx="1076349"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@HHSONC</a:t>
            </a:r>
          </a:p>
        </p:txBody>
      </p:sp>
      <p:cxnSp>
        <p:nvCxnSpPr>
          <p:cNvPr id="21" name="Straight Connector 20"/>
          <p:cNvCxnSpPr/>
          <p:nvPr userDrawn="1"/>
        </p:nvCxnSpPr>
        <p:spPr>
          <a:xfrm>
            <a:off x="4103539" y="2833304"/>
            <a:ext cx="4597955" cy="61685"/>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defTabSz="457200">
              <a:defRPr/>
            </a:pPr>
            <a:endParaRPr lang="en-US" sz="1800" dirty="0">
              <a:solidFill>
                <a:srgbClr val="3C3C3B"/>
              </a:solidFill>
            </a:endParaRPr>
          </a:p>
        </p:txBody>
      </p:sp>
      <p:sp>
        <p:nvSpPr>
          <p:cNvPr id="7"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defTabSz="457200">
              <a:defRPr/>
            </a:pPr>
            <a:endParaRPr lang="en-US" sz="1800" dirty="0">
              <a:solidFill>
                <a:srgbClr val="3C3C3B"/>
              </a:solidFill>
            </a:endParaRPr>
          </a:p>
        </p:txBody>
      </p:sp>
      <p:sp>
        <p:nvSpPr>
          <p:cNvPr id="8" name="Slide Number Placeholder 5"/>
          <p:cNvSpPr>
            <a:spLocks noGrp="1"/>
          </p:cNvSpPr>
          <p:nvPr>
            <p:ph type="sldNum" sz="quarter" idx="12"/>
          </p:nvPr>
        </p:nvSpPr>
        <p:spPr/>
        <p:txBody>
          <a:bodyPr/>
          <a:lstStyle>
            <a:lvl1pPr>
              <a:defRPr/>
            </a:lvl1pPr>
          </a:lstStyle>
          <a:p>
            <a:pPr>
              <a:defRPr/>
            </a:pPr>
            <a:fld id="{8D7AABE1-E05F-4A02-AD69-DBDA1F1F44EA}" type="slidenum">
              <a:rPr lang="en-US">
                <a:solidFill>
                  <a:srgbClr val="3C3C3B">
                    <a:lumMod val="50000"/>
                    <a:lumOff val="50000"/>
                  </a:srgbClr>
                </a:solidFill>
              </a:rPr>
              <a:pPr>
                <a:defRPr/>
              </a:pPr>
              <a:t>‹#›</a:t>
            </a:fld>
            <a:endParaRPr lang="en-US" dirty="0">
              <a:solidFill>
                <a:srgbClr val="3C3C3B">
                  <a:lumMod val="50000"/>
                  <a:lumOff val="50000"/>
                </a:srgbClr>
              </a:solidFill>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0" y="1421977"/>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0" y="2468058"/>
            <a:ext cx="8089900" cy="641382"/>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49"/>
            <a:ext cx="2564682" cy="261051"/>
          </a:xfrm>
          <a:prstGeom prst="rect">
            <a:avLst/>
          </a:prstGeom>
        </p:spPr>
        <p:txBody>
          <a:bodyPr tIns="0" bIns="0"/>
          <a:lstStyle>
            <a:lvl1pPr algn="r">
              <a:defRPr sz="1300">
                <a:solidFill>
                  <a:schemeClr val="accent1"/>
                </a:solidFill>
              </a:defRPr>
            </a:lvl1pPr>
          </a:lstStyle>
          <a:p>
            <a:pPr defTabSz="457200"/>
            <a:endParaRPr lang="en-US" dirty="0">
              <a:solidFill>
                <a:srgbClr val="056DB1"/>
              </a:solidFill>
            </a:endParaRPr>
          </a:p>
        </p:txBody>
      </p:sp>
      <p:sp>
        <p:nvSpPr>
          <p:cNvPr id="11" name="Text Placeholder 10"/>
          <p:cNvSpPr>
            <a:spLocks noGrp="1"/>
          </p:cNvSpPr>
          <p:nvPr>
            <p:ph type="body" sz="quarter" idx="13" hasCustomPrompt="1"/>
          </p:nvPr>
        </p:nvSpPr>
        <p:spPr>
          <a:xfrm>
            <a:off x="508000" y="3225799"/>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0" y="2391858"/>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Fu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5426871"/>
            <a:ext cx="8382000" cy="585069"/>
          </a:xfrm>
        </p:spPr>
        <p:txBody>
          <a:bodyPr>
            <a:normAutofit/>
          </a:bodyPr>
          <a:lstStyle>
            <a:lvl1pPr algn="ctr">
              <a:defRPr sz="1700" b="1">
                <a:solidFill>
                  <a:srgbClr val="07538F"/>
                </a:solidFill>
              </a:defRPr>
            </a:lvl1pPr>
          </a:lstStyle>
          <a:p>
            <a:r>
              <a:rPr lang="en-US" dirty="0"/>
              <a:t>Click to Insert Image Caption</a:t>
            </a:r>
          </a:p>
        </p:txBody>
      </p:sp>
      <p:sp>
        <p:nvSpPr>
          <p:cNvPr id="3" name="Content Placeholder 2"/>
          <p:cNvSpPr>
            <a:spLocks noGrp="1"/>
          </p:cNvSpPr>
          <p:nvPr>
            <p:ph idx="1" hasCustomPrompt="1"/>
          </p:nvPr>
        </p:nvSpPr>
        <p:spPr>
          <a:xfrm>
            <a:off x="0" y="2"/>
            <a:ext cx="9144000" cy="5426869"/>
          </a:xfrm>
        </p:spPr>
        <p:txBody>
          <a:bodyPr/>
          <a:lstStyle>
            <a:lvl1pPr marL="0" indent="0" algn="ctr">
              <a:buNone/>
              <a:defRPr/>
            </a:lvl1pPr>
          </a:lstStyle>
          <a:p>
            <a:pPr lvl="0"/>
            <a:r>
              <a:rPr lang="en-US" dirty="0"/>
              <a:t>Click to insert an image that fills the entire slide</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44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Pentagon 9"/>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11" name="Pentagon 10"/>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2" name="Straight Connector 11"/>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lvl1pPr>
              <a:defRPr/>
            </a:lvl1pPr>
          </a:lstStyle>
          <a:p>
            <a:r>
              <a:rPr lang="en-US" dirty="0"/>
              <a:t>Click to Add Slide Title (2 line maximum, 20pt font)</a:t>
            </a:r>
          </a:p>
        </p:txBody>
      </p:sp>
      <p:sp>
        <p:nvSpPr>
          <p:cNvPr id="3" name="Text Placeholder 2"/>
          <p:cNvSpPr>
            <a:spLocks noGrp="1"/>
          </p:cNvSpPr>
          <p:nvPr>
            <p:ph type="body" idx="1"/>
          </p:nvPr>
        </p:nvSpPr>
        <p:spPr>
          <a:xfrm>
            <a:off x="381000" y="1350178"/>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989940"/>
            <a:ext cx="4040188"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21225" y="1350178"/>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1225" y="1989940"/>
            <a:ext cx="4041775"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Fu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5426869"/>
            <a:ext cx="8382000" cy="585069"/>
          </a:xfrm>
        </p:spPr>
        <p:txBody>
          <a:bodyPr>
            <a:normAutofit/>
          </a:bodyPr>
          <a:lstStyle>
            <a:lvl1pPr algn="ctr">
              <a:defRPr sz="1700" b="1">
                <a:solidFill>
                  <a:srgbClr val="07538F"/>
                </a:solidFill>
              </a:defRPr>
            </a:lvl1pPr>
          </a:lstStyle>
          <a:p>
            <a:r>
              <a:rPr lang="en-US" dirty="0"/>
              <a:t>Click to Insert Image Caption</a:t>
            </a:r>
          </a:p>
        </p:txBody>
      </p:sp>
      <p:sp>
        <p:nvSpPr>
          <p:cNvPr id="3" name="Content Placeholder 2"/>
          <p:cNvSpPr>
            <a:spLocks noGrp="1"/>
          </p:cNvSpPr>
          <p:nvPr>
            <p:ph idx="1" hasCustomPrompt="1"/>
          </p:nvPr>
        </p:nvSpPr>
        <p:spPr>
          <a:xfrm>
            <a:off x="0" y="0"/>
            <a:ext cx="9144000" cy="5426869"/>
          </a:xfrm>
        </p:spPr>
        <p:txBody>
          <a:bodyPr/>
          <a:lstStyle>
            <a:lvl1pPr marL="0" indent="0" algn="ctr">
              <a:buNone/>
              <a:defRPr/>
            </a:lvl1pPr>
          </a:lstStyle>
          <a:p>
            <a:pPr lvl="0"/>
            <a:r>
              <a:rPr lang="en-US" dirty="0"/>
              <a:t>Click to insert an image that fills the entire slide</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Stacked">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3675"/>
            <a:ext cx="8382000" cy="2924539"/>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r>
              <a:rPr lang="en-US" sz="2600" b="0" i="0" dirty="0">
                <a:solidFill>
                  <a:srgbClr val="000000"/>
                </a:solidFill>
                <a:latin typeface="Lucida Grande"/>
                <a:ea typeface="Lucida Grande"/>
                <a:cs typeface="Lucida Grande"/>
              </a:rPr>
              <a:t>1_Two Content</a:t>
            </a:r>
            <a:endParaRPr lang="en-US" dirty="0"/>
          </a:p>
          <a:p>
            <a:pPr lvl="2"/>
            <a:r>
              <a:rPr lang="en-US" dirty="0"/>
              <a:t>Third level</a:t>
            </a:r>
          </a:p>
          <a:p>
            <a:pPr lvl="3"/>
            <a:r>
              <a:rPr lang="en-US" dirty="0"/>
              <a:t>Fourth level</a:t>
            </a:r>
          </a:p>
        </p:txBody>
      </p:sp>
      <p:sp>
        <p:nvSpPr>
          <p:cNvPr id="4" name="Content Placeholder 3"/>
          <p:cNvSpPr>
            <a:spLocks noGrp="1"/>
          </p:cNvSpPr>
          <p:nvPr>
            <p:ph sz="half" idx="2"/>
          </p:nvPr>
        </p:nvSpPr>
        <p:spPr>
          <a:xfrm>
            <a:off x="381000" y="4477123"/>
            <a:ext cx="8382000" cy="1293199"/>
          </a:xfrm>
        </p:spPr>
        <p:txBody>
          <a:bodyPr>
            <a:noAutofit/>
          </a:bodyPr>
          <a:lstStyle>
            <a:lvl1pPr>
              <a:defRPr sz="2000" b="1" baseline="0">
                <a:solidFill>
                  <a:schemeClr val="tx2"/>
                </a:solidFill>
              </a:defRPr>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grpSp>
        <p:nvGrpSpPr>
          <p:cNvPr id="6" name="Group 5" descr="The Office of the National Coordinator for Health Information Technology&#10;Health and Human Services&#10;&#10;For more information, visit healthit.gov or follow ONC on Twitter @ONC_HealthIT or YouTube @HHSONC."/>
          <p:cNvGrpSpPr/>
          <p:nvPr userDrawn="1"/>
        </p:nvGrpSpPr>
        <p:grpSpPr>
          <a:xfrm>
            <a:off x="0" y="0"/>
            <a:ext cx="9144000" cy="6858000"/>
            <a:chOff x="0" y="0"/>
            <a:chExt cx="9144000" cy="6858000"/>
          </a:xfrm>
        </p:grpSpPr>
        <p:pic>
          <p:nvPicPr>
            <p:cNvPr id="4" name="Picture 3" descr="EndSlid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5" name="Group 4"/>
            <p:cNvGrpSpPr/>
            <p:nvPr userDrawn="1"/>
          </p:nvGrpSpPr>
          <p:grpSpPr>
            <a:xfrm>
              <a:off x="3012541" y="5340467"/>
              <a:ext cx="5874738" cy="917265"/>
              <a:chOff x="3012541" y="5340467"/>
              <a:chExt cx="5874738" cy="917265"/>
            </a:xfrm>
          </p:grpSpPr>
          <p:pic>
            <p:nvPicPr>
              <p:cNvPr id="28" name="Picture 27" descr="HealthIT.gov"/>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892134" y="5340467"/>
                <a:ext cx="1995145" cy="917265"/>
              </a:xfrm>
              <a:prstGeom prst="rect">
                <a:avLst/>
              </a:prstGeom>
            </p:spPr>
          </p:pic>
          <p:pic>
            <p:nvPicPr>
              <p:cNvPr id="30" name="Picture 29" descr="Twitte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12541" y="5814128"/>
                <a:ext cx="382406" cy="382404"/>
              </a:xfrm>
              <a:prstGeom prst="rect">
                <a:avLst/>
              </a:prstGeom>
            </p:spPr>
          </p:pic>
          <p:pic>
            <p:nvPicPr>
              <p:cNvPr id="32" name="Picture 31" descr="YouTube"/>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122408" y="5859454"/>
                <a:ext cx="338208" cy="238133"/>
              </a:xfrm>
              <a:prstGeom prst="rect">
                <a:avLst/>
              </a:prstGeom>
            </p:spPr>
          </p:pic>
        </p:grpSp>
      </p:grpSp>
      <p:sp>
        <p:nvSpPr>
          <p:cNvPr id="2" name="Title 1"/>
          <p:cNvSpPr>
            <a:spLocks noGrp="1"/>
          </p:cNvSpPr>
          <p:nvPr>
            <p:ph type="title" hasCustomPrompt="1"/>
          </p:nvPr>
        </p:nvSpPr>
        <p:spPr>
          <a:xfrm>
            <a:off x="4103539" y="1801780"/>
            <a:ext cx="4597955" cy="952829"/>
          </a:xfrm>
        </p:spPr>
        <p:txBody>
          <a:bodyPr anchor="b"/>
          <a:lstStyle>
            <a:lvl1pPr>
              <a:defRPr>
                <a:solidFill>
                  <a:schemeClr val="accent3"/>
                </a:solidFill>
              </a:defRPr>
            </a:lvl1pPr>
          </a:lstStyle>
          <a:p>
            <a:r>
              <a:rPr lang="en-US" dirty="0"/>
              <a:t>Click to Add Closing Slide Title</a:t>
            </a:r>
          </a:p>
        </p:txBody>
      </p:sp>
      <p:sp>
        <p:nvSpPr>
          <p:cNvPr id="3" name="Content Placeholder 2"/>
          <p:cNvSpPr>
            <a:spLocks noGrp="1"/>
          </p:cNvSpPr>
          <p:nvPr>
            <p:ph idx="1" hasCustomPrompt="1"/>
          </p:nvPr>
        </p:nvSpPr>
        <p:spPr>
          <a:xfrm>
            <a:off x="4103539" y="2999214"/>
            <a:ext cx="4597955" cy="2053515"/>
          </a:xfrm>
        </p:spPr>
        <p:txBody>
          <a:bodyPr anchor="t"/>
          <a:lstStyle>
            <a:lvl1pPr marL="0" indent="0">
              <a:buNone/>
              <a:defRPr sz="1600" b="1">
                <a:solidFill>
                  <a:schemeClr val="bg1"/>
                </a:solidFill>
              </a:defRPr>
            </a:lvl1pPr>
            <a:lvl2pPr marL="0" indent="0">
              <a:buFont typeface="Arial"/>
              <a:buNone/>
              <a:defRPr baseline="0">
                <a:solidFill>
                  <a:schemeClr val="bg1"/>
                </a:solidFill>
              </a:defRPr>
            </a:lvl2pPr>
          </a:lstStyle>
          <a:p>
            <a:pPr lvl="0"/>
            <a:r>
              <a:rPr lang="en-US" dirty="0"/>
              <a:t>CONTACT INFORMATION</a:t>
            </a:r>
          </a:p>
          <a:p>
            <a:pPr lvl="1"/>
            <a:r>
              <a:rPr lang="en-US" dirty="0"/>
              <a:t>Speaker Name, Title, Organization</a:t>
            </a:r>
            <a:br>
              <a:rPr lang="en-US" dirty="0"/>
            </a:br>
            <a:r>
              <a:rPr lang="en-US" dirty="0"/>
              <a:t>email address, phone number</a:t>
            </a:r>
          </a:p>
        </p:txBody>
      </p:sp>
      <p:sp>
        <p:nvSpPr>
          <p:cNvPr id="29" name="TextBox 28"/>
          <p:cNvSpPr txBox="1"/>
          <p:nvPr userDrawn="1"/>
        </p:nvSpPr>
        <p:spPr>
          <a:xfrm>
            <a:off x="3367416" y="5828802"/>
            <a:ext cx="1444125"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@ONC_HealthIT</a:t>
            </a:r>
          </a:p>
        </p:txBody>
      </p:sp>
      <p:sp>
        <p:nvSpPr>
          <p:cNvPr id="31" name="TextBox 30"/>
          <p:cNvSpPr txBox="1"/>
          <p:nvPr userDrawn="1"/>
        </p:nvSpPr>
        <p:spPr>
          <a:xfrm>
            <a:off x="5465466" y="5828802"/>
            <a:ext cx="1076349"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@HHSONC</a:t>
            </a:r>
          </a:p>
        </p:txBody>
      </p:sp>
      <p:cxnSp>
        <p:nvCxnSpPr>
          <p:cNvPr id="21" name="Straight Connector 20"/>
          <p:cNvCxnSpPr/>
          <p:nvPr userDrawn="1"/>
        </p:nvCxnSpPr>
        <p:spPr>
          <a:xfrm>
            <a:off x="4103539" y="2833304"/>
            <a:ext cx="4597955" cy="61685"/>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defTabSz="457200">
              <a:defRPr/>
            </a:pPr>
            <a:endParaRPr lang="en-US" sz="1800" dirty="0">
              <a:solidFill>
                <a:srgbClr val="3C3C3B"/>
              </a:solidFill>
            </a:endParaRPr>
          </a:p>
        </p:txBody>
      </p:sp>
      <p:sp>
        <p:nvSpPr>
          <p:cNvPr id="7"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defTabSz="457200">
              <a:defRPr/>
            </a:pPr>
            <a:endParaRPr lang="en-US" sz="1800" dirty="0">
              <a:solidFill>
                <a:srgbClr val="3C3C3B"/>
              </a:solidFill>
            </a:endParaRPr>
          </a:p>
        </p:txBody>
      </p:sp>
      <p:sp>
        <p:nvSpPr>
          <p:cNvPr id="8" name="Slide Number Placeholder 5"/>
          <p:cNvSpPr>
            <a:spLocks noGrp="1"/>
          </p:cNvSpPr>
          <p:nvPr>
            <p:ph type="sldNum" sz="quarter" idx="12"/>
          </p:nvPr>
        </p:nvSpPr>
        <p:spPr/>
        <p:txBody>
          <a:bodyPr/>
          <a:lstStyle>
            <a:lvl1pPr>
              <a:defRPr/>
            </a:lvl1pPr>
          </a:lstStyle>
          <a:p>
            <a:pPr>
              <a:defRPr/>
            </a:pPr>
            <a:fld id="{8D7AABE1-E05F-4A02-AD69-DBDA1F1F44EA}" type="slidenum">
              <a:rPr lang="en-US">
                <a:solidFill>
                  <a:srgbClr val="3C3C3B">
                    <a:lumMod val="50000"/>
                    <a:lumOff val="50000"/>
                  </a:srgbClr>
                </a:solidFill>
              </a:rPr>
              <a:pPr>
                <a:defRPr/>
              </a:pPr>
              <a:t>‹#›</a:t>
            </a:fld>
            <a:endParaRPr lang="en-US" dirty="0">
              <a:solidFill>
                <a:srgbClr val="3C3C3B">
                  <a:lumMod val="50000"/>
                  <a:lumOff val="50000"/>
                </a:srgbClr>
              </a:solidFill>
            </a:endParaRPr>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0" y="1421977"/>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0" y="2468058"/>
            <a:ext cx="8089900" cy="641382"/>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49"/>
            <a:ext cx="2564682" cy="261051"/>
          </a:xfrm>
          <a:prstGeom prst="rect">
            <a:avLst/>
          </a:prstGeom>
        </p:spPr>
        <p:txBody>
          <a:bodyPr tIns="0" bIns="0"/>
          <a:lstStyle>
            <a:lvl1pPr algn="r">
              <a:defRPr sz="1300">
                <a:solidFill>
                  <a:schemeClr val="accent1"/>
                </a:solidFill>
              </a:defRPr>
            </a:lvl1pPr>
          </a:lstStyle>
          <a:p>
            <a:pPr defTabSz="457200"/>
            <a:endParaRPr lang="en-US" dirty="0">
              <a:solidFill>
                <a:srgbClr val="056DB1"/>
              </a:solidFill>
            </a:endParaRPr>
          </a:p>
        </p:txBody>
      </p:sp>
      <p:sp>
        <p:nvSpPr>
          <p:cNvPr id="11" name="Text Placeholder 10"/>
          <p:cNvSpPr>
            <a:spLocks noGrp="1"/>
          </p:cNvSpPr>
          <p:nvPr>
            <p:ph type="body" sz="quarter" idx="13" hasCustomPrompt="1"/>
          </p:nvPr>
        </p:nvSpPr>
        <p:spPr>
          <a:xfrm>
            <a:off x="508000" y="3225799"/>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0" y="2391858"/>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44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Stacked">
    <p:spTree>
      <p:nvGrpSpPr>
        <p:cNvPr id="1" name=""/>
        <p:cNvGrpSpPr/>
        <p:nvPr/>
      </p:nvGrpSpPr>
      <p:grpSpPr>
        <a:xfrm>
          <a:off x="0" y="0"/>
          <a:ext cx="0" cy="0"/>
          <a:chOff x="0" y="0"/>
          <a:chExt cx="0" cy="0"/>
        </a:xfrm>
      </p:grpSpPr>
      <p:sp>
        <p:nvSpPr>
          <p:cNvPr id="8" name="Pentagon 7"/>
          <p:cNvSpPr/>
          <p:nvPr userDrawn="1"/>
        </p:nvSpPr>
        <p:spPr>
          <a:xfrm>
            <a:off x="8728518" y="1"/>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9" name="Pentagon 8"/>
          <p:cNvSpPr/>
          <p:nvPr userDrawn="1"/>
        </p:nvSpPr>
        <p:spPr>
          <a:xfrm>
            <a:off x="3" y="1"/>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cxnSp>
        <p:nvCxnSpPr>
          <p:cNvPr id="10" name="Straight Connector 9"/>
          <p:cNvCxnSpPr/>
          <p:nvPr userDrawn="1"/>
        </p:nvCxnSpPr>
        <p:spPr>
          <a:xfrm>
            <a:off x="2"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3677"/>
            <a:ext cx="8382000" cy="2924539"/>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r>
              <a:rPr lang="en-US" sz="2600" b="0" i="0" dirty="0">
                <a:solidFill>
                  <a:srgbClr val="000000"/>
                </a:solidFill>
                <a:latin typeface="Lucida Grande"/>
                <a:ea typeface="Lucida Grande"/>
                <a:cs typeface="Lucida Grande"/>
              </a:rPr>
              <a:t>1_Two Content</a:t>
            </a:r>
            <a:endParaRPr lang="en-US" dirty="0"/>
          </a:p>
          <a:p>
            <a:pPr lvl="2"/>
            <a:r>
              <a:rPr lang="en-US" dirty="0"/>
              <a:t>Third level</a:t>
            </a:r>
          </a:p>
          <a:p>
            <a:pPr lvl="3"/>
            <a:r>
              <a:rPr lang="en-US" dirty="0"/>
              <a:t>Fourth level</a:t>
            </a:r>
          </a:p>
        </p:txBody>
      </p:sp>
      <p:sp>
        <p:nvSpPr>
          <p:cNvPr id="4" name="Content Placeholder 3"/>
          <p:cNvSpPr>
            <a:spLocks noGrp="1"/>
          </p:cNvSpPr>
          <p:nvPr>
            <p:ph sz="half" idx="2"/>
          </p:nvPr>
        </p:nvSpPr>
        <p:spPr>
          <a:xfrm>
            <a:off x="381000" y="4477126"/>
            <a:ext cx="8382000" cy="1293199"/>
          </a:xfrm>
        </p:spPr>
        <p:txBody>
          <a:bodyPr>
            <a:noAutofit/>
          </a:bodyPr>
          <a:lstStyle>
            <a:lvl1pPr>
              <a:defRPr sz="2000" b="1" baseline="0">
                <a:solidFill>
                  <a:schemeClr val="tx2"/>
                </a:solidFill>
              </a:defRPr>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Pentagon 9"/>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11" name="Pentagon 10"/>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2" name="Straight Connector 11"/>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lvl1pPr>
              <a:defRPr/>
            </a:lvl1pPr>
          </a:lstStyle>
          <a:p>
            <a:r>
              <a:rPr lang="en-US" dirty="0"/>
              <a:t>Click to Add Slide Title (2 line maximum, 20pt font)</a:t>
            </a:r>
          </a:p>
        </p:txBody>
      </p:sp>
      <p:sp>
        <p:nvSpPr>
          <p:cNvPr id="3" name="Text Placeholder 2"/>
          <p:cNvSpPr>
            <a:spLocks noGrp="1"/>
          </p:cNvSpPr>
          <p:nvPr>
            <p:ph type="body" idx="1"/>
          </p:nvPr>
        </p:nvSpPr>
        <p:spPr>
          <a:xfrm>
            <a:off x="381000" y="1350178"/>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989940"/>
            <a:ext cx="4040188"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21225" y="1350178"/>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1225" y="1989940"/>
            <a:ext cx="4041775"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Fu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5426869"/>
            <a:ext cx="8382000" cy="585069"/>
          </a:xfrm>
        </p:spPr>
        <p:txBody>
          <a:bodyPr>
            <a:normAutofit/>
          </a:bodyPr>
          <a:lstStyle>
            <a:lvl1pPr algn="ctr">
              <a:defRPr sz="1700" b="1">
                <a:solidFill>
                  <a:srgbClr val="07538F"/>
                </a:solidFill>
              </a:defRPr>
            </a:lvl1pPr>
          </a:lstStyle>
          <a:p>
            <a:r>
              <a:rPr lang="en-US" dirty="0"/>
              <a:t>Click to Insert Image Caption</a:t>
            </a:r>
          </a:p>
        </p:txBody>
      </p:sp>
      <p:sp>
        <p:nvSpPr>
          <p:cNvPr id="3" name="Content Placeholder 2"/>
          <p:cNvSpPr>
            <a:spLocks noGrp="1"/>
          </p:cNvSpPr>
          <p:nvPr>
            <p:ph idx="1" hasCustomPrompt="1"/>
          </p:nvPr>
        </p:nvSpPr>
        <p:spPr>
          <a:xfrm>
            <a:off x="0" y="0"/>
            <a:ext cx="9144000" cy="5426869"/>
          </a:xfrm>
        </p:spPr>
        <p:txBody>
          <a:bodyPr/>
          <a:lstStyle>
            <a:lvl1pPr marL="0" indent="0" algn="ctr">
              <a:buNone/>
              <a:defRPr/>
            </a:lvl1pPr>
          </a:lstStyle>
          <a:p>
            <a:pPr lvl="0"/>
            <a:r>
              <a:rPr lang="en-US" dirty="0"/>
              <a:t>Click to insert an image that fills the entire slide</a:t>
            </a:r>
          </a:p>
        </p:txBody>
      </p:sp>
      <p:sp>
        <p:nvSpPr>
          <p:cNvPr id="6" name="Slide Number Placeholder 5"/>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Stacked">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3675"/>
            <a:ext cx="8382000" cy="2924539"/>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r>
              <a:rPr lang="en-US" sz="2600" b="0" i="0" dirty="0">
                <a:solidFill>
                  <a:srgbClr val="000000"/>
                </a:solidFill>
                <a:latin typeface="Lucida Grande"/>
                <a:ea typeface="Lucida Grande"/>
                <a:cs typeface="Lucida Grande"/>
              </a:rPr>
              <a:t>1_Two Content</a:t>
            </a:r>
            <a:endParaRPr lang="en-US" dirty="0"/>
          </a:p>
          <a:p>
            <a:pPr lvl="2"/>
            <a:r>
              <a:rPr lang="en-US" dirty="0"/>
              <a:t>Third level</a:t>
            </a:r>
          </a:p>
          <a:p>
            <a:pPr lvl="3"/>
            <a:r>
              <a:rPr lang="en-US" dirty="0"/>
              <a:t>Fourth level</a:t>
            </a:r>
          </a:p>
        </p:txBody>
      </p:sp>
      <p:sp>
        <p:nvSpPr>
          <p:cNvPr id="4" name="Content Placeholder 3"/>
          <p:cNvSpPr>
            <a:spLocks noGrp="1"/>
          </p:cNvSpPr>
          <p:nvPr>
            <p:ph sz="half" idx="2"/>
          </p:nvPr>
        </p:nvSpPr>
        <p:spPr>
          <a:xfrm>
            <a:off x="381000" y="4477123"/>
            <a:ext cx="8382000" cy="1293199"/>
          </a:xfrm>
        </p:spPr>
        <p:txBody>
          <a:bodyPr>
            <a:noAutofit/>
          </a:bodyPr>
          <a:lstStyle>
            <a:lvl1pPr>
              <a:defRPr sz="2000" b="1" baseline="0">
                <a:solidFill>
                  <a:schemeClr val="tx2"/>
                </a:solidFill>
              </a:defRPr>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a:t>
            </a:fld>
            <a:endParaRPr lang="en-US" dirty="0">
              <a:solidFill>
                <a:srgbClr val="3C3C3B">
                  <a:lumMod val="50000"/>
                  <a:lumOff val="50000"/>
                </a:srgbClr>
              </a:solidFill>
            </a:endParaRPr>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grpSp>
        <p:nvGrpSpPr>
          <p:cNvPr id="6" name="Group 5" descr="The Office of the National Coordinator for Health Information Technology&#10;Health and Human Services&#10;&#10;For more information, visit healthit.gov or follow ONC on Twitter @ONC_HealthIT or YouTube @HHSONC."/>
          <p:cNvGrpSpPr/>
          <p:nvPr userDrawn="1"/>
        </p:nvGrpSpPr>
        <p:grpSpPr>
          <a:xfrm>
            <a:off x="0" y="0"/>
            <a:ext cx="9144000" cy="6858000"/>
            <a:chOff x="0" y="0"/>
            <a:chExt cx="9144000" cy="6858000"/>
          </a:xfrm>
        </p:grpSpPr>
        <p:pic>
          <p:nvPicPr>
            <p:cNvPr id="4" name="Picture 3" descr="EndSlid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5" name="Group 4"/>
            <p:cNvGrpSpPr/>
            <p:nvPr userDrawn="1"/>
          </p:nvGrpSpPr>
          <p:grpSpPr>
            <a:xfrm>
              <a:off x="3012541" y="5340467"/>
              <a:ext cx="5874738" cy="917265"/>
              <a:chOff x="3012541" y="5340467"/>
              <a:chExt cx="5874738" cy="917265"/>
            </a:xfrm>
          </p:grpSpPr>
          <p:pic>
            <p:nvPicPr>
              <p:cNvPr id="28" name="Picture 27" descr="HealthIT.gov"/>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892134" y="5340467"/>
                <a:ext cx="1995145" cy="917265"/>
              </a:xfrm>
              <a:prstGeom prst="rect">
                <a:avLst/>
              </a:prstGeom>
            </p:spPr>
          </p:pic>
          <p:pic>
            <p:nvPicPr>
              <p:cNvPr id="30" name="Picture 29" descr="Twitte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12541" y="5814128"/>
                <a:ext cx="382406" cy="382404"/>
              </a:xfrm>
              <a:prstGeom prst="rect">
                <a:avLst/>
              </a:prstGeom>
            </p:spPr>
          </p:pic>
          <p:pic>
            <p:nvPicPr>
              <p:cNvPr id="32" name="Picture 31" descr="YouTube"/>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122408" y="5859454"/>
                <a:ext cx="338208" cy="238133"/>
              </a:xfrm>
              <a:prstGeom prst="rect">
                <a:avLst/>
              </a:prstGeom>
            </p:spPr>
          </p:pic>
        </p:grpSp>
      </p:grpSp>
      <p:sp>
        <p:nvSpPr>
          <p:cNvPr id="2" name="Title 1"/>
          <p:cNvSpPr>
            <a:spLocks noGrp="1"/>
          </p:cNvSpPr>
          <p:nvPr>
            <p:ph type="title" hasCustomPrompt="1"/>
          </p:nvPr>
        </p:nvSpPr>
        <p:spPr>
          <a:xfrm>
            <a:off x="4103539" y="1801780"/>
            <a:ext cx="4597955" cy="952829"/>
          </a:xfrm>
        </p:spPr>
        <p:txBody>
          <a:bodyPr anchor="b"/>
          <a:lstStyle>
            <a:lvl1pPr>
              <a:defRPr>
                <a:solidFill>
                  <a:schemeClr val="accent3"/>
                </a:solidFill>
              </a:defRPr>
            </a:lvl1pPr>
          </a:lstStyle>
          <a:p>
            <a:r>
              <a:rPr lang="en-US" dirty="0"/>
              <a:t>Click to Add Closing Slide Title</a:t>
            </a:r>
          </a:p>
        </p:txBody>
      </p:sp>
      <p:sp>
        <p:nvSpPr>
          <p:cNvPr id="3" name="Content Placeholder 2"/>
          <p:cNvSpPr>
            <a:spLocks noGrp="1"/>
          </p:cNvSpPr>
          <p:nvPr>
            <p:ph idx="1" hasCustomPrompt="1"/>
          </p:nvPr>
        </p:nvSpPr>
        <p:spPr>
          <a:xfrm>
            <a:off x="4103539" y="2999214"/>
            <a:ext cx="4597955" cy="2053515"/>
          </a:xfrm>
        </p:spPr>
        <p:txBody>
          <a:bodyPr anchor="t"/>
          <a:lstStyle>
            <a:lvl1pPr marL="0" indent="0">
              <a:buNone/>
              <a:defRPr sz="1600" b="1">
                <a:solidFill>
                  <a:schemeClr val="bg1"/>
                </a:solidFill>
              </a:defRPr>
            </a:lvl1pPr>
            <a:lvl2pPr marL="0" indent="0">
              <a:buFont typeface="Arial"/>
              <a:buNone/>
              <a:defRPr baseline="0">
                <a:solidFill>
                  <a:schemeClr val="bg1"/>
                </a:solidFill>
              </a:defRPr>
            </a:lvl2pPr>
          </a:lstStyle>
          <a:p>
            <a:pPr lvl="0"/>
            <a:r>
              <a:rPr lang="en-US" dirty="0"/>
              <a:t>CONTACT INFORMATION</a:t>
            </a:r>
          </a:p>
          <a:p>
            <a:pPr lvl="1"/>
            <a:r>
              <a:rPr lang="en-US" dirty="0"/>
              <a:t>Speaker Name, Title, Organization</a:t>
            </a:r>
            <a:br>
              <a:rPr lang="en-US" dirty="0"/>
            </a:br>
            <a:r>
              <a:rPr lang="en-US" dirty="0"/>
              <a:t>email address, phone number</a:t>
            </a:r>
          </a:p>
        </p:txBody>
      </p:sp>
      <p:sp>
        <p:nvSpPr>
          <p:cNvPr id="29" name="TextBox 28"/>
          <p:cNvSpPr txBox="1"/>
          <p:nvPr userDrawn="1"/>
        </p:nvSpPr>
        <p:spPr>
          <a:xfrm>
            <a:off x="3367416" y="5828802"/>
            <a:ext cx="1444125"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@ONC_HealthIT</a:t>
            </a:r>
          </a:p>
        </p:txBody>
      </p:sp>
      <p:sp>
        <p:nvSpPr>
          <p:cNvPr id="31" name="TextBox 30"/>
          <p:cNvSpPr txBox="1"/>
          <p:nvPr userDrawn="1"/>
        </p:nvSpPr>
        <p:spPr>
          <a:xfrm>
            <a:off x="5465466" y="5828802"/>
            <a:ext cx="1076349"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@HHSONC</a:t>
            </a:r>
          </a:p>
        </p:txBody>
      </p:sp>
      <p:cxnSp>
        <p:nvCxnSpPr>
          <p:cNvPr id="21" name="Straight Connector 20"/>
          <p:cNvCxnSpPr/>
          <p:nvPr userDrawn="1"/>
        </p:nvCxnSpPr>
        <p:spPr>
          <a:xfrm>
            <a:off x="4103539" y="2833304"/>
            <a:ext cx="4597955" cy="61685"/>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defTabSz="457200">
              <a:defRPr/>
            </a:pPr>
            <a:endParaRPr lang="en-US" sz="1800" dirty="0">
              <a:solidFill>
                <a:srgbClr val="3C3C3B"/>
              </a:solidFill>
            </a:endParaRPr>
          </a:p>
        </p:txBody>
      </p:sp>
      <p:sp>
        <p:nvSpPr>
          <p:cNvPr id="7"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defTabSz="457200">
              <a:defRPr/>
            </a:pPr>
            <a:endParaRPr lang="en-US" sz="1800" dirty="0">
              <a:solidFill>
                <a:srgbClr val="3C3C3B"/>
              </a:solidFill>
            </a:endParaRPr>
          </a:p>
        </p:txBody>
      </p:sp>
      <p:sp>
        <p:nvSpPr>
          <p:cNvPr id="8" name="Slide Number Placeholder 5"/>
          <p:cNvSpPr>
            <a:spLocks noGrp="1"/>
          </p:cNvSpPr>
          <p:nvPr>
            <p:ph type="sldNum" sz="quarter" idx="12"/>
          </p:nvPr>
        </p:nvSpPr>
        <p:spPr/>
        <p:txBody>
          <a:bodyPr/>
          <a:lstStyle>
            <a:lvl1pPr>
              <a:defRPr/>
            </a:lvl1pPr>
          </a:lstStyle>
          <a:p>
            <a:pPr>
              <a:defRPr/>
            </a:pPr>
            <a:fld id="{8D7AABE1-E05F-4A02-AD69-DBDA1F1F44EA}" type="slidenum">
              <a:rPr lang="en-US">
                <a:solidFill>
                  <a:srgbClr val="3C3C3B">
                    <a:lumMod val="50000"/>
                    <a:lumOff val="50000"/>
                  </a:srgbClr>
                </a:solidFill>
              </a:rPr>
              <a:pPr>
                <a:defRPr/>
              </a:pPr>
              <a:t>‹#›</a:t>
            </a:fld>
            <a:endParaRPr lang="en-US" dirty="0">
              <a:solidFill>
                <a:srgbClr val="3C3C3B">
                  <a:lumMod val="50000"/>
                  <a:lumOff val="50000"/>
                </a:srgbClr>
              </a:solidFill>
            </a:endParaRP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0" y="1421977"/>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0" y="2468058"/>
            <a:ext cx="8089900" cy="641382"/>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49"/>
            <a:ext cx="2564682" cy="261051"/>
          </a:xfrm>
          <a:prstGeom prst="rect">
            <a:avLst/>
          </a:prstGeom>
        </p:spPr>
        <p:txBody>
          <a:bodyPr tIns="0" bIns="0"/>
          <a:lstStyle>
            <a:lvl1pPr algn="r">
              <a:defRPr sz="1300">
                <a:solidFill>
                  <a:schemeClr val="accent1"/>
                </a:solidFill>
              </a:defRPr>
            </a:lvl1pPr>
          </a:lstStyle>
          <a:p>
            <a:pPr defTabSz="457200"/>
            <a:endParaRPr lang="en-US" dirty="0">
              <a:solidFill>
                <a:srgbClr val="056DB1"/>
              </a:solidFill>
            </a:endParaRPr>
          </a:p>
        </p:txBody>
      </p:sp>
      <p:sp>
        <p:nvSpPr>
          <p:cNvPr id="11" name="Text Placeholder 10"/>
          <p:cNvSpPr>
            <a:spLocks noGrp="1"/>
          </p:cNvSpPr>
          <p:nvPr>
            <p:ph type="body" sz="quarter" idx="13" hasCustomPrompt="1"/>
          </p:nvPr>
        </p:nvSpPr>
        <p:spPr>
          <a:xfrm>
            <a:off x="508000" y="3225799"/>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0" y="2391858"/>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Box 10"/>
          <p:cNvSpPr txBox="1"/>
          <p:nvPr userDrawn="1"/>
        </p:nvSpPr>
        <p:spPr>
          <a:xfrm>
            <a:off x="8530813" y="6372233"/>
            <a:ext cx="478715" cy="246221"/>
          </a:xfrm>
          <a:prstGeom prst="rect">
            <a:avLst/>
          </a:prstGeom>
          <a:noFill/>
        </p:spPr>
        <p:txBody>
          <a:bodyPr wrap="square" rtlCol="0">
            <a:spAutoFit/>
          </a:bodyPr>
          <a:lstStyle/>
          <a:p>
            <a:pPr defTabSz="457200"/>
            <a:fld id="{5FD37380-1B99-4291-9247-C76DC18C7CBE}" type="slidenum">
              <a:rPr lang="en-US" sz="1000" smtClean="0">
                <a:solidFill>
                  <a:prstClr val="white">
                    <a:lumMod val="50000"/>
                  </a:prstClr>
                </a:solidFill>
              </a:rPr>
              <a:pPr defTabSz="457200"/>
              <a:t>‹#›</a:t>
            </a:fld>
            <a:endParaRPr lang="en-US" sz="1000" dirty="0">
              <a:solidFill>
                <a:prstClr val="white">
                  <a:lumMod val="50000"/>
                </a:prstClr>
              </a:solidFill>
            </a:endParaRPr>
          </a:p>
        </p:txBody>
      </p:sp>
    </p:spTree>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4400" y="1295400"/>
            <a:ext cx="4038600" cy="4865148"/>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Box 10"/>
          <p:cNvSpPr txBox="1"/>
          <p:nvPr userDrawn="1"/>
        </p:nvSpPr>
        <p:spPr>
          <a:xfrm>
            <a:off x="8530813" y="6372233"/>
            <a:ext cx="478715" cy="246221"/>
          </a:xfrm>
          <a:prstGeom prst="rect">
            <a:avLst/>
          </a:prstGeom>
          <a:noFill/>
        </p:spPr>
        <p:txBody>
          <a:bodyPr wrap="square" rtlCol="0">
            <a:spAutoFit/>
          </a:bodyPr>
          <a:lstStyle/>
          <a:p>
            <a:pPr defTabSz="457200"/>
            <a:fld id="{5FD37380-1B99-4291-9247-C76DC18C7CBE}" type="slidenum">
              <a:rPr lang="en-US" sz="1000" smtClean="0">
                <a:solidFill>
                  <a:prstClr val="white">
                    <a:lumMod val="50000"/>
                  </a:prstClr>
                </a:solidFill>
              </a:rPr>
              <a:pPr defTabSz="457200"/>
              <a:t>‹#›</a:t>
            </a:fld>
            <a:endParaRPr lang="en-US" sz="1000" dirty="0">
              <a:solidFill>
                <a:prstClr val="white">
                  <a:lumMod val="50000"/>
                </a:prstClr>
              </a:solidFill>
            </a:endParaRPr>
          </a:p>
        </p:txBody>
      </p:sp>
    </p:spTree>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Pentagon 9"/>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11" name="Pentagon 10"/>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2" name="Straight Connector 11"/>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lvl1pPr>
              <a:defRPr/>
            </a:lvl1pPr>
          </a:lstStyle>
          <a:p>
            <a:r>
              <a:rPr lang="en-US" dirty="0"/>
              <a:t>Click to Add Slide Title (2 line maximum, 20pt font)</a:t>
            </a:r>
          </a:p>
        </p:txBody>
      </p:sp>
      <p:sp>
        <p:nvSpPr>
          <p:cNvPr id="3" name="Text Placeholder 2"/>
          <p:cNvSpPr>
            <a:spLocks noGrp="1"/>
          </p:cNvSpPr>
          <p:nvPr>
            <p:ph type="body" idx="1"/>
          </p:nvPr>
        </p:nvSpPr>
        <p:spPr>
          <a:xfrm>
            <a:off x="381000" y="1350178"/>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989940"/>
            <a:ext cx="4040188"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21225" y="1350178"/>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1225" y="1989940"/>
            <a:ext cx="4041775" cy="3951288"/>
          </a:xfrm>
        </p:spPr>
        <p:txBody>
          <a:bodyPr>
            <a:normAutofit/>
          </a:bodyPr>
          <a:lstStyle>
            <a:lvl1pPr>
              <a:defRPr sz="2000"/>
            </a:lvl1pPr>
            <a:lvl2pPr>
              <a:defRPr sz="1800"/>
            </a:lvl2pPr>
            <a:lvl3pPr>
              <a:defRPr sz="1500"/>
            </a:lvl3pPr>
            <a:lvl4pPr>
              <a:defRPr sz="15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3" name="TextBox 12"/>
          <p:cNvSpPr txBox="1"/>
          <p:nvPr userDrawn="1"/>
        </p:nvSpPr>
        <p:spPr>
          <a:xfrm>
            <a:off x="8530813" y="6372233"/>
            <a:ext cx="478715" cy="246221"/>
          </a:xfrm>
          <a:prstGeom prst="rect">
            <a:avLst/>
          </a:prstGeom>
          <a:noFill/>
        </p:spPr>
        <p:txBody>
          <a:bodyPr wrap="square" rtlCol="0">
            <a:spAutoFit/>
          </a:bodyPr>
          <a:lstStyle/>
          <a:p>
            <a:pPr defTabSz="457200"/>
            <a:fld id="{5FD37380-1B99-4291-9247-C76DC18C7CBE}" type="slidenum">
              <a:rPr lang="en-US" sz="1000" smtClean="0">
                <a:solidFill>
                  <a:prstClr val="white">
                    <a:lumMod val="50000"/>
                  </a:prstClr>
                </a:solidFill>
              </a:rPr>
              <a:pPr defTabSz="457200"/>
              <a:t>‹#›</a:t>
            </a:fld>
            <a:endParaRPr lang="en-US" sz="1000" dirty="0">
              <a:solidFill>
                <a:prstClr val="white">
                  <a:lumMod val="50000"/>
                </a:prstClr>
              </a:solidFill>
            </a:endParaRPr>
          </a:p>
        </p:txBody>
      </p:sp>
    </p:spTree>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Full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5426869"/>
            <a:ext cx="8382000" cy="585069"/>
          </a:xfrm>
        </p:spPr>
        <p:txBody>
          <a:bodyPr>
            <a:normAutofit/>
          </a:bodyPr>
          <a:lstStyle>
            <a:lvl1pPr algn="ctr">
              <a:defRPr sz="1700" b="1">
                <a:solidFill>
                  <a:srgbClr val="07538F"/>
                </a:solidFill>
              </a:defRPr>
            </a:lvl1pPr>
          </a:lstStyle>
          <a:p>
            <a:r>
              <a:rPr lang="en-US" dirty="0"/>
              <a:t>Click to Insert Image Caption</a:t>
            </a:r>
          </a:p>
        </p:txBody>
      </p:sp>
      <p:sp>
        <p:nvSpPr>
          <p:cNvPr id="3" name="Content Placeholder 2"/>
          <p:cNvSpPr>
            <a:spLocks noGrp="1"/>
          </p:cNvSpPr>
          <p:nvPr>
            <p:ph idx="1" hasCustomPrompt="1"/>
          </p:nvPr>
        </p:nvSpPr>
        <p:spPr>
          <a:xfrm>
            <a:off x="0" y="0"/>
            <a:ext cx="9144000" cy="5426869"/>
          </a:xfrm>
        </p:spPr>
        <p:txBody>
          <a:bodyPr/>
          <a:lstStyle>
            <a:lvl1pPr marL="0" indent="0" algn="ctr">
              <a:buNone/>
              <a:defRPr/>
            </a:lvl1pPr>
          </a:lstStyle>
          <a:p>
            <a:pPr lvl="0"/>
            <a:r>
              <a:rPr lang="en-US" dirty="0"/>
              <a:t>Click to insert an image that fills the entire slide</a:t>
            </a:r>
          </a:p>
        </p:txBody>
      </p:sp>
      <p:sp>
        <p:nvSpPr>
          <p:cNvPr id="7" name="TextBox 6"/>
          <p:cNvSpPr txBox="1"/>
          <p:nvPr userDrawn="1"/>
        </p:nvSpPr>
        <p:spPr>
          <a:xfrm>
            <a:off x="8530813" y="6372233"/>
            <a:ext cx="478715" cy="246221"/>
          </a:xfrm>
          <a:prstGeom prst="rect">
            <a:avLst/>
          </a:prstGeom>
          <a:noFill/>
        </p:spPr>
        <p:txBody>
          <a:bodyPr wrap="square" rtlCol="0">
            <a:spAutoFit/>
          </a:bodyPr>
          <a:lstStyle/>
          <a:p>
            <a:pPr defTabSz="457200"/>
            <a:fld id="{5FD37380-1B99-4291-9247-C76DC18C7CBE}" type="slidenum">
              <a:rPr lang="en-US" sz="1000" smtClean="0">
                <a:solidFill>
                  <a:prstClr val="white">
                    <a:lumMod val="50000"/>
                  </a:prstClr>
                </a:solidFill>
              </a:rPr>
              <a:pPr defTabSz="457200"/>
              <a:t>‹#›</a:t>
            </a:fld>
            <a:endParaRPr lang="en-US" sz="1000" dirty="0">
              <a:solidFill>
                <a:prstClr val="white">
                  <a:lumMod val="50000"/>
                </a:prstClr>
              </a:solidFill>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grpSp>
        <p:nvGrpSpPr>
          <p:cNvPr id="6" name="Group 5" descr="The Office of the National Coordinator for Health Information Technology&#10;Health and Human Services&#10;&#10;For more information, visit healthit.gov or follow ONC on Twitter @ONC_HealthIT or YouTube @HHSONC."/>
          <p:cNvGrpSpPr/>
          <p:nvPr userDrawn="1"/>
        </p:nvGrpSpPr>
        <p:grpSpPr>
          <a:xfrm>
            <a:off x="0" y="0"/>
            <a:ext cx="9144000" cy="6858000"/>
            <a:chOff x="0" y="0"/>
            <a:chExt cx="9144000" cy="6858000"/>
          </a:xfrm>
        </p:grpSpPr>
        <p:pic>
          <p:nvPicPr>
            <p:cNvPr id="4" name="Picture 3" descr="EndSlid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5" name="Group 4"/>
            <p:cNvGrpSpPr/>
            <p:nvPr userDrawn="1"/>
          </p:nvGrpSpPr>
          <p:grpSpPr>
            <a:xfrm>
              <a:off x="3012541" y="5340467"/>
              <a:ext cx="5874738" cy="917265"/>
              <a:chOff x="3012541" y="5340467"/>
              <a:chExt cx="5874738" cy="917265"/>
            </a:xfrm>
          </p:grpSpPr>
          <p:pic>
            <p:nvPicPr>
              <p:cNvPr id="28" name="Picture 27" descr="HealthIT.gov"/>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892134" y="5340467"/>
                <a:ext cx="1995145" cy="917265"/>
              </a:xfrm>
              <a:prstGeom prst="rect">
                <a:avLst/>
              </a:prstGeom>
            </p:spPr>
          </p:pic>
          <p:pic>
            <p:nvPicPr>
              <p:cNvPr id="30" name="Picture 29" descr="Twitte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12541" y="5814128"/>
                <a:ext cx="382406" cy="382404"/>
              </a:xfrm>
              <a:prstGeom prst="rect">
                <a:avLst/>
              </a:prstGeom>
            </p:spPr>
          </p:pic>
          <p:pic>
            <p:nvPicPr>
              <p:cNvPr id="32" name="Picture 31" descr="YouTube"/>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122408" y="5859454"/>
                <a:ext cx="338208" cy="238133"/>
              </a:xfrm>
              <a:prstGeom prst="rect">
                <a:avLst/>
              </a:prstGeom>
            </p:spPr>
          </p:pic>
        </p:grpSp>
      </p:grpSp>
      <p:sp>
        <p:nvSpPr>
          <p:cNvPr id="2" name="Title 1"/>
          <p:cNvSpPr>
            <a:spLocks noGrp="1"/>
          </p:cNvSpPr>
          <p:nvPr>
            <p:ph type="title" hasCustomPrompt="1"/>
          </p:nvPr>
        </p:nvSpPr>
        <p:spPr>
          <a:xfrm>
            <a:off x="4103541" y="1801782"/>
            <a:ext cx="4597955" cy="952829"/>
          </a:xfrm>
        </p:spPr>
        <p:txBody>
          <a:bodyPr anchor="b"/>
          <a:lstStyle>
            <a:lvl1pPr>
              <a:defRPr>
                <a:solidFill>
                  <a:schemeClr val="accent3"/>
                </a:solidFill>
              </a:defRPr>
            </a:lvl1pPr>
          </a:lstStyle>
          <a:p>
            <a:r>
              <a:rPr lang="en-US" dirty="0"/>
              <a:t>Click to Add Closing Slide Title</a:t>
            </a:r>
          </a:p>
        </p:txBody>
      </p:sp>
      <p:sp>
        <p:nvSpPr>
          <p:cNvPr id="3" name="Content Placeholder 2"/>
          <p:cNvSpPr>
            <a:spLocks noGrp="1"/>
          </p:cNvSpPr>
          <p:nvPr>
            <p:ph idx="1" hasCustomPrompt="1"/>
          </p:nvPr>
        </p:nvSpPr>
        <p:spPr>
          <a:xfrm>
            <a:off x="4103541" y="2999214"/>
            <a:ext cx="4597955" cy="2053515"/>
          </a:xfrm>
        </p:spPr>
        <p:txBody>
          <a:bodyPr anchor="t"/>
          <a:lstStyle>
            <a:lvl1pPr marL="0" indent="0">
              <a:buNone/>
              <a:defRPr sz="1600" b="1">
                <a:solidFill>
                  <a:schemeClr val="bg1"/>
                </a:solidFill>
              </a:defRPr>
            </a:lvl1pPr>
            <a:lvl2pPr marL="0" indent="0">
              <a:buFont typeface="Arial"/>
              <a:buNone/>
              <a:defRPr baseline="0">
                <a:solidFill>
                  <a:schemeClr val="bg1"/>
                </a:solidFill>
              </a:defRPr>
            </a:lvl2pPr>
          </a:lstStyle>
          <a:p>
            <a:pPr lvl="0"/>
            <a:r>
              <a:rPr lang="en-US" dirty="0"/>
              <a:t>CONTACT INFORMATION</a:t>
            </a:r>
          </a:p>
          <a:p>
            <a:pPr lvl="1"/>
            <a:r>
              <a:rPr lang="en-US" dirty="0"/>
              <a:t>Speaker Name, Title, Organization</a:t>
            </a:r>
            <a:br>
              <a:rPr lang="en-US" dirty="0"/>
            </a:br>
            <a:r>
              <a:rPr lang="en-US" dirty="0"/>
              <a:t>email address, phone number</a:t>
            </a:r>
          </a:p>
        </p:txBody>
      </p:sp>
      <p:sp>
        <p:nvSpPr>
          <p:cNvPr id="29" name="TextBox 28"/>
          <p:cNvSpPr txBox="1"/>
          <p:nvPr userDrawn="1"/>
        </p:nvSpPr>
        <p:spPr>
          <a:xfrm>
            <a:off x="3367417" y="5828801"/>
            <a:ext cx="1449436" cy="292388"/>
          </a:xfrm>
          <a:prstGeom prst="rect">
            <a:avLst/>
          </a:prstGeom>
          <a:noFill/>
        </p:spPr>
        <p:txBody>
          <a:bodyPr wrap="none" rtlCol="0">
            <a:spAutoFit/>
          </a:bodyPr>
          <a:lstStyle/>
          <a:p>
            <a:pPr defTabSz="457189"/>
            <a:r>
              <a:rPr lang="en-US" sz="1300" dirty="0">
                <a:solidFill>
                  <a:srgbClr val="07538F">
                    <a:lumMod val="20000"/>
                    <a:lumOff val="80000"/>
                  </a:srgbClr>
                </a:solidFill>
                <a:latin typeface="Arial"/>
                <a:cs typeface="Arial"/>
              </a:rPr>
              <a:t>@ONC_HealthIT</a:t>
            </a:r>
          </a:p>
        </p:txBody>
      </p:sp>
      <p:sp>
        <p:nvSpPr>
          <p:cNvPr id="31" name="TextBox 30"/>
          <p:cNvSpPr txBox="1"/>
          <p:nvPr userDrawn="1"/>
        </p:nvSpPr>
        <p:spPr>
          <a:xfrm>
            <a:off x="5465467" y="5828801"/>
            <a:ext cx="1075936" cy="292388"/>
          </a:xfrm>
          <a:prstGeom prst="rect">
            <a:avLst/>
          </a:prstGeom>
          <a:noFill/>
        </p:spPr>
        <p:txBody>
          <a:bodyPr wrap="none" rtlCol="0">
            <a:spAutoFit/>
          </a:bodyPr>
          <a:lstStyle/>
          <a:p>
            <a:pPr defTabSz="457189"/>
            <a:r>
              <a:rPr lang="en-US" sz="1300" dirty="0">
                <a:solidFill>
                  <a:srgbClr val="07538F">
                    <a:lumMod val="20000"/>
                    <a:lumOff val="80000"/>
                  </a:srgbClr>
                </a:solidFill>
                <a:latin typeface="Arial"/>
                <a:cs typeface="Arial"/>
              </a:rPr>
              <a:t>@HHSONC</a:t>
            </a:r>
          </a:p>
        </p:txBody>
      </p:sp>
      <p:cxnSp>
        <p:nvCxnSpPr>
          <p:cNvPr id="21" name="Straight Connector 20"/>
          <p:cNvCxnSpPr/>
          <p:nvPr userDrawn="1"/>
        </p:nvCxnSpPr>
        <p:spPr>
          <a:xfrm>
            <a:off x="4103541" y="2833306"/>
            <a:ext cx="4597955" cy="61685"/>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Stacked">
    <p:spTree>
      <p:nvGrpSpPr>
        <p:cNvPr id="1" name=""/>
        <p:cNvGrpSpPr/>
        <p:nvPr/>
      </p:nvGrpSpPr>
      <p:grpSpPr>
        <a:xfrm>
          <a:off x="0" y="0"/>
          <a:ext cx="0" cy="0"/>
          <a:chOff x="0" y="0"/>
          <a:chExt cx="0" cy="0"/>
        </a:xfrm>
      </p:grpSpPr>
      <p:sp>
        <p:nvSpPr>
          <p:cNvPr id="8" name="Pentagon 7"/>
          <p:cNvSpPr/>
          <p:nvPr userDrawn="1"/>
        </p:nvSpPr>
        <p:spPr>
          <a:xfrm>
            <a:off x="8728518" y="0"/>
            <a:ext cx="410022" cy="916251"/>
          </a:xfrm>
          <a:prstGeom prst="homePlate">
            <a:avLst>
              <a:gd name="adj"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sp>
        <p:nvSpPr>
          <p:cNvPr id="9" name="Pentagon 8"/>
          <p:cNvSpPr/>
          <p:nvPr userDrawn="1"/>
        </p:nvSpPr>
        <p:spPr>
          <a:xfrm>
            <a:off x="1" y="0"/>
            <a:ext cx="9096829" cy="916251"/>
          </a:xfrm>
          <a:prstGeom prst="homePlate">
            <a:avLst>
              <a:gd name="adj" fmla="val 21132"/>
            </a:avLst>
          </a:prstGeom>
          <a:solidFill>
            <a:srgbClr val="0753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prstClr val="white"/>
              </a:solidFill>
            </a:endParaRPr>
          </a:p>
        </p:txBody>
      </p:sp>
      <p:cxnSp>
        <p:nvCxnSpPr>
          <p:cNvPr id="10" name="Straight Connector 9"/>
          <p:cNvCxnSpPr/>
          <p:nvPr userDrawn="1"/>
        </p:nvCxnSpPr>
        <p:spPr>
          <a:xfrm>
            <a:off x="0" y="929761"/>
            <a:ext cx="9138539"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p:txBody>
          <a:bodyPr/>
          <a:lstStyle/>
          <a:p>
            <a:r>
              <a:rPr lang="en-US" dirty="0"/>
              <a:t>Click to Add Slide Title (2 line maximum, 20pt font)</a:t>
            </a:r>
          </a:p>
        </p:txBody>
      </p:sp>
      <p:sp>
        <p:nvSpPr>
          <p:cNvPr id="3" name="Content Placeholder 2"/>
          <p:cNvSpPr>
            <a:spLocks noGrp="1"/>
          </p:cNvSpPr>
          <p:nvPr>
            <p:ph sz="half" idx="1"/>
          </p:nvPr>
        </p:nvSpPr>
        <p:spPr>
          <a:xfrm>
            <a:off x="381000" y="1293675"/>
            <a:ext cx="8382000" cy="2924539"/>
          </a:xfrm>
        </p:spPr>
        <p:txBody>
          <a:bodyPr>
            <a:normAutofit/>
          </a:bodyPr>
          <a:lstStyle>
            <a:lvl1pPr>
              <a:defRPr sz="2000" b="1"/>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r>
              <a:rPr lang="en-US" sz="2600" b="0" i="0" dirty="0">
                <a:solidFill>
                  <a:srgbClr val="000000"/>
                </a:solidFill>
                <a:latin typeface="Lucida Grande"/>
                <a:ea typeface="Lucida Grande"/>
                <a:cs typeface="Lucida Grande"/>
              </a:rPr>
              <a:t>1_Two Content</a:t>
            </a:r>
            <a:endParaRPr lang="en-US" dirty="0"/>
          </a:p>
          <a:p>
            <a:pPr lvl="2"/>
            <a:r>
              <a:rPr lang="en-US" dirty="0"/>
              <a:t>Third level</a:t>
            </a:r>
          </a:p>
          <a:p>
            <a:pPr lvl="3"/>
            <a:r>
              <a:rPr lang="en-US" dirty="0"/>
              <a:t>Fourth level</a:t>
            </a:r>
          </a:p>
        </p:txBody>
      </p:sp>
      <p:sp>
        <p:nvSpPr>
          <p:cNvPr id="4" name="Content Placeholder 3"/>
          <p:cNvSpPr>
            <a:spLocks noGrp="1"/>
          </p:cNvSpPr>
          <p:nvPr>
            <p:ph sz="half" idx="2"/>
          </p:nvPr>
        </p:nvSpPr>
        <p:spPr>
          <a:xfrm>
            <a:off x="381000" y="4477123"/>
            <a:ext cx="8382000" cy="1293199"/>
          </a:xfrm>
        </p:spPr>
        <p:txBody>
          <a:bodyPr>
            <a:noAutofit/>
          </a:bodyPr>
          <a:lstStyle>
            <a:lvl1pPr>
              <a:defRPr sz="2000" b="1" baseline="0">
                <a:solidFill>
                  <a:schemeClr val="tx2"/>
                </a:solidFill>
              </a:defRPr>
            </a:lvl1pPr>
            <a:lvl2pPr>
              <a:defRPr sz="1800"/>
            </a:lvl2pPr>
            <a:lvl3pPr>
              <a:defRPr sz="1500"/>
            </a:lvl3pPr>
            <a:lvl4pPr>
              <a:defRPr sz="15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TextBox 10"/>
          <p:cNvSpPr txBox="1"/>
          <p:nvPr userDrawn="1"/>
        </p:nvSpPr>
        <p:spPr>
          <a:xfrm>
            <a:off x="8530813" y="6372233"/>
            <a:ext cx="478715" cy="246221"/>
          </a:xfrm>
          <a:prstGeom prst="rect">
            <a:avLst/>
          </a:prstGeom>
          <a:noFill/>
        </p:spPr>
        <p:txBody>
          <a:bodyPr wrap="square" rtlCol="0">
            <a:spAutoFit/>
          </a:bodyPr>
          <a:lstStyle/>
          <a:p>
            <a:pPr defTabSz="457200"/>
            <a:fld id="{5FD37380-1B99-4291-9247-C76DC18C7CBE}" type="slidenum">
              <a:rPr lang="en-US" sz="1000" smtClean="0">
                <a:solidFill>
                  <a:prstClr val="white">
                    <a:lumMod val="50000"/>
                  </a:prstClr>
                </a:solidFill>
              </a:rPr>
              <a:pPr defTabSz="457200"/>
              <a:t>‹#›</a:t>
            </a:fld>
            <a:endParaRPr lang="en-US" sz="1000" dirty="0">
              <a:solidFill>
                <a:prstClr val="white">
                  <a:lumMod val="50000"/>
                </a:prstClr>
              </a:solidFill>
            </a:endParaRPr>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grpSp>
        <p:nvGrpSpPr>
          <p:cNvPr id="6" name="Group 5" descr="The Office of the National Coordinator for Health Information Technology&#10;Health and Human Services&#10;&#10;For more information, visit healthit.gov or follow ONC on Twitter @ONC_HealthIT or YouTube @HHSONC."/>
          <p:cNvGrpSpPr/>
          <p:nvPr userDrawn="1"/>
        </p:nvGrpSpPr>
        <p:grpSpPr>
          <a:xfrm>
            <a:off x="0" y="0"/>
            <a:ext cx="9144000" cy="6858000"/>
            <a:chOff x="0" y="0"/>
            <a:chExt cx="9144000" cy="6858000"/>
          </a:xfrm>
        </p:grpSpPr>
        <p:pic>
          <p:nvPicPr>
            <p:cNvPr id="4" name="Picture 3" descr="EndSlid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5" name="Group 4"/>
            <p:cNvGrpSpPr/>
            <p:nvPr userDrawn="1"/>
          </p:nvGrpSpPr>
          <p:grpSpPr>
            <a:xfrm>
              <a:off x="3012541" y="5340467"/>
              <a:ext cx="5874738" cy="917265"/>
              <a:chOff x="3012541" y="5340467"/>
              <a:chExt cx="5874738" cy="917265"/>
            </a:xfrm>
          </p:grpSpPr>
          <p:pic>
            <p:nvPicPr>
              <p:cNvPr id="28" name="Picture 27" descr="HealthIT.gov"/>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892134" y="5340467"/>
                <a:ext cx="1995145" cy="917265"/>
              </a:xfrm>
              <a:prstGeom prst="rect">
                <a:avLst/>
              </a:prstGeom>
            </p:spPr>
          </p:pic>
          <p:pic>
            <p:nvPicPr>
              <p:cNvPr id="30" name="Picture 29" descr="Twitte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12541" y="5814128"/>
                <a:ext cx="382406" cy="382404"/>
              </a:xfrm>
              <a:prstGeom prst="rect">
                <a:avLst/>
              </a:prstGeom>
            </p:spPr>
          </p:pic>
          <p:pic>
            <p:nvPicPr>
              <p:cNvPr id="32" name="Picture 31" descr="YouTube"/>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122408" y="5859454"/>
                <a:ext cx="338208" cy="238133"/>
              </a:xfrm>
              <a:prstGeom prst="rect">
                <a:avLst/>
              </a:prstGeom>
            </p:spPr>
          </p:pic>
        </p:grpSp>
      </p:grpSp>
      <p:sp>
        <p:nvSpPr>
          <p:cNvPr id="2" name="Title 1"/>
          <p:cNvSpPr>
            <a:spLocks noGrp="1"/>
          </p:cNvSpPr>
          <p:nvPr>
            <p:ph type="title" hasCustomPrompt="1"/>
          </p:nvPr>
        </p:nvSpPr>
        <p:spPr>
          <a:xfrm>
            <a:off x="4103539" y="1801780"/>
            <a:ext cx="4597955" cy="952829"/>
          </a:xfrm>
        </p:spPr>
        <p:txBody>
          <a:bodyPr anchor="b"/>
          <a:lstStyle>
            <a:lvl1pPr>
              <a:defRPr>
                <a:solidFill>
                  <a:schemeClr val="accent3"/>
                </a:solidFill>
              </a:defRPr>
            </a:lvl1pPr>
          </a:lstStyle>
          <a:p>
            <a:r>
              <a:rPr lang="en-US" dirty="0"/>
              <a:t>Click to Add Closing Slide Title</a:t>
            </a:r>
          </a:p>
        </p:txBody>
      </p:sp>
      <p:sp>
        <p:nvSpPr>
          <p:cNvPr id="3" name="Content Placeholder 2"/>
          <p:cNvSpPr>
            <a:spLocks noGrp="1"/>
          </p:cNvSpPr>
          <p:nvPr>
            <p:ph idx="1" hasCustomPrompt="1"/>
          </p:nvPr>
        </p:nvSpPr>
        <p:spPr>
          <a:xfrm>
            <a:off x="4103539" y="2999214"/>
            <a:ext cx="4597955" cy="2053515"/>
          </a:xfrm>
        </p:spPr>
        <p:txBody>
          <a:bodyPr anchor="t"/>
          <a:lstStyle>
            <a:lvl1pPr marL="0" indent="0">
              <a:buNone/>
              <a:defRPr sz="1600" b="1">
                <a:solidFill>
                  <a:schemeClr val="bg1"/>
                </a:solidFill>
              </a:defRPr>
            </a:lvl1pPr>
            <a:lvl2pPr marL="0" indent="0">
              <a:buFont typeface="Arial"/>
              <a:buNone/>
              <a:defRPr baseline="0">
                <a:solidFill>
                  <a:schemeClr val="bg1"/>
                </a:solidFill>
              </a:defRPr>
            </a:lvl2pPr>
          </a:lstStyle>
          <a:p>
            <a:pPr lvl="0"/>
            <a:r>
              <a:rPr lang="en-US" dirty="0"/>
              <a:t>CONTACT INFORMATION</a:t>
            </a:r>
          </a:p>
          <a:p>
            <a:pPr lvl="1"/>
            <a:r>
              <a:rPr lang="en-US" dirty="0"/>
              <a:t>Speaker Name, Title, Organization</a:t>
            </a:r>
            <a:br>
              <a:rPr lang="en-US" dirty="0"/>
            </a:br>
            <a:r>
              <a:rPr lang="en-US" dirty="0"/>
              <a:t>email address, phone number</a:t>
            </a:r>
          </a:p>
        </p:txBody>
      </p:sp>
      <p:sp>
        <p:nvSpPr>
          <p:cNvPr id="29" name="TextBox 28"/>
          <p:cNvSpPr txBox="1"/>
          <p:nvPr userDrawn="1"/>
        </p:nvSpPr>
        <p:spPr>
          <a:xfrm>
            <a:off x="3367416" y="5828802"/>
            <a:ext cx="1444125"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@ONC_HealthIT</a:t>
            </a:r>
          </a:p>
        </p:txBody>
      </p:sp>
      <p:sp>
        <p:nvSpPr>
          <p:cNvPr id="31" name="TextBox 30"/>
          <p:cNvSpPr txBox="1"/>
          <p:nvPr userDrawn="1"/>
        </p:nvSpPr>
        <p:spPr>
          <a:xfrm>
            <a:off x="5465466" y="5828802"/>
            <a:ext cx="1076349" cy="292388"/>
          </a:xfrm>
          <a:prstGeom prst="rect">
            <a:avLst/>
          </a:prstGeom>
          <a:noFill/>
        </p:spPr>
        <p:txBody>
          <a:bodyPr wrap="none" rtlCol="0">
            <a:spAutoFit/>
          </a:bodyPr>
          <a:lstStyle/>
          <a:p>
            <a:pPr defTabSz="457200"/>
            <a:r>
              <a:rPr lang="en-US" sz="1300" dirty="0">
                <a:solidFill>
                  <a:srgbClr val="07538F">
                    <a:lumMod val="20000"/>
                    <a:lumOff val="80000"/>
                  </a:srgbClr>
                </a:solidFill>
                <a:latin typeface="Arial"/>
                <a:cs typeface="Arial"/>
              </a:rPr>
              <a:t>@HHSONC</a:t>
            </a:r>
          </a:p>
        </p:txBody>
      </p:sp>
      <p:cxnSp>
        <p:nvCxnSpPr>
          <p:cNvPr id="21" name="Straight Connector 20"/>
          <p:cNvCxnSpPr/>
          <p:nvPr userDrawn="1"/>
        </p:nvCxnSpPr>
        <p:spPr>
          <a:xfrm>
            <a:off x="4103539" y="2833304"/>
            <a:ext cx="4597955" cy="61685"/>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The Office of the National Coordinator for Health Information Technology&#10;Health and Human Service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08000" y="1421977"/>
            <a:ext cx="8089900" cy="880981"/>
          </a:xfrm>
        </p:spPr>
        <p:txBody>
          <a:bodyPr tIns="0" bIns="0" anchor="b">
            <a:noAutofit/>
          </a:bodyPr>
          <a:lstStyle>
            <a:lvl1pPr algn="l">
              <a:lnSpc>
                <a:spcPct val="90000"/>
              </a:lnSpc>
              <a:spcBef>
                <a:spcPts val="0"/>
              </a:spcBef>
              <a:spcAft>
                <a:spcPts val="0"/>
              </a:spcAft>
              <a:defRPr sz="2800" spc="0" baseline="0">
                <a:solidFill>
                  <a:schemeClr val="accent3"/>
                </a:solidFill>
              </a:defRPr>
            </a:lvl1pPr>
          </a:lstStyle>
          <a:p>
            <a:r>
              <a:rPr lang="en-US" dirty="0"/>
              <a:t>Click to Add Two Lines (max) of Title Text (28pt font)</a:t>
            </a:r>
          </a:p>
        </p:txBody>
      </p:sp>
      <p:sp>
        <p:nvSpPr>
          <p:cNvPr id="3" name="Subtitle 2"/>
          <p:cNvSpPr>
            <a:spLocks noGrp="1"/>
          </p:cNvSpPr>
          <p:nvPr>
            <p:ph type="subTitle" idx="1" hasCustomPrompt="1"/>
          </p:nvPr>
        </p:nvSpPr>
        <p:spPr>
          <a:xfrm>
            <a:off x="508000" y="2468058"/>
            <a:ext cx="8089900" cy="641382"/>
          </a:xfrm>
        </p:spPr>
        <p:txBody>
          <a:bodyPr tIns="0" bIns="0">
            <a:noAutofit/>
          </a:bodyPr>
          <a:lstStyle>
            <a:lvl1pPr marL="0" indent="0" algn="l">
              <a:lnSpc>
                <a:spcPct val="90000"/>
              </a:lnSpc>
              <a:spcBef>
                <a:spcPts val="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Two Lines (max) of Optional Subtitle Text (18pt font)</a:t>
            </a:r>
          </a:p>
        </p:txBody>
      </p:sp>
      <p:sp>
        <p:nvSpPr>
          <p:cNvPr id="4" name="Date Placeholder 3"/>
          <p:cNvSpPr>
            <a:spLocks noGrp="1"/>
          </p:cNvSpPr>
          <p:nvPr>
            <p:ph type="dt" sz="half" idx="10"/>
          </p:nvPr>
        </p:nvSpPr>
        <p:spPr>
          <a:xfrm>
            <a:off x="6337300" y="6609649"/>
            <a:ext cx="2564682" cy="261051"/>
          </a:xfrm>
          <a:prstGeom prst="rect">
            <a:avLst/>
          </a:prstGeom>
        </p:spPr>
        <p:txBody>
          <a:bodyPr tIns="0" bIns="0"/>
          <a:lstStyle>
            <a:lvl1pPr algn="r">
              <a:defRPr sz="1300">
                <a:solidFill>
                  <a:schemeClr val="accent1"/>
                </a:solidFill>
              </a:defRPr>
            </a:lvl1pPr>
          </a:lstStyle>
          <a:p>
            <a:pPr defTabSz="457200"/>
            <a:endParaRPr lang="en-US" dirty="0">
              <a:solidFill>
                <a:srgbClr val="056DB1"/>
              </a:solidFill>
            </a:endParaRPr>
          </a:p>
        </p:txBody>
      </p:sp>
      <p:sp>
        <p:nvSpPr>
          <p:cNvPr id="11" name="Text Placeholder 10"/>
          <p:cNvSpPr>
            <a:spLocks noGrp="1"/>
          </p:cNvSpPr>
          <p:nvPr>
            <p:ph type="body" sz="quarter" idx="13" hasCustomPrompt="1"/>
          </p:nvPr>
        </p:nvSpPr>
        <p:spPr>
          <a:xfrm>
            <a:off x="508000" y="3225799"/>
            <a:ext cx="8089900" cy="292101"/>
          </a:xfrm>
        </p:spPr>
        <p:txBody>
          <a:bodyPr tIns="0" bIns="0">
            <a:noAutofit/>
          </a:bodyPr>
          <a:lstStyle>
            <a:lvl1pPr marL="0" indent="0" algn="l">
              <a:lnSpc>
                <a:spcPct val="90000"/>
              </a:lnSpc>
              <a:spcBef>
                <a:spcPts val="0"/>
              </a:spcBef>
              <a:spcAft>
                <a:spcPts val="0"/>
              </a:spcAft>
              <a:buNone/>
              <a:defRPr sz="1500" baseline="0">
                <a:solidFill>
                  <a:srgbClr val="FFFFFF"/>
                </a:solidFill>
              </a:defRPr>
            </a:lvl1pPr>
            <a:lvl2pPr>
              <a:defRPr sz="1600"/>
            </a:lvl2pPr>
            <a:lvl3pPr>
              <a:defRPr sz="1600"/>
            </a:lvl3pPr>
            <a:lvl4pPr>
              <a:defRPr sz="1600"/>
            </a:lvl4pPr>
            <a:lvl5pPr>
              <a:defRPr sz="1600"/>
            </a:lvl5pPr>
          </a:lstStyle>
          <a:p>
            <a:pPr lvl="0"/>
            <a:r>
              <a:rPr lang="en-US" dirty="0"/>
              <a:t>Presenter Name, Title | Organization (15pt font)</a:t>
            </a:r>
          </a:p>
        </p:txBody>
      </p:sp>
      <p:cxnSp>
        <p:nvCxnSpPr>
          <p:cNvPr id="9" name="Straight Connector 8"/>
          <p:cNvCxnSpPr/>
          <p:nvPr userDrawn="1"/>
        </p:nvCxnSpPr>
        <p:spPr>
          <a:xfrm>
            <a:off x="546100" y="2391858"/>
            <a:ext cx="8051800" cy="0"/>
          </a:xfrm>
          <a:prstGeom prst="line">
            <a:avLst/>
          </a:prstGeom>
          <a:ln w="28575" cmpd="sng">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atin typeface="Calibri" charset="0"/>
              </a:defRPr>
            </a:lvl1pPr>
          </a:lstStyle>
          <a:p>
            <a:fld id="{51800158-F491-FD45-B303-3C6787336535}" type="datetime1">
              <a:rPr lang="en-US" altLang="x-none"/>
              <a:pPr/>
              <a:t>2/1/2018</a:t>
            </a:fld>
            <a:endParaRPr lang="en-US" altLang="x-none"/>
          </a:p>
        </p:txBody>
      </p:sp>
      <p:sp>
        <p:nvSpPr>
          <p:cNvPr id="5"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Calibri" charset="0"/>
              </a:defRPr>
            </a:lvl1pPr>
          </a:lstStyle>
          <a:p>
            <a:fld id="{A0FB5144-E15B-DC4F-A9E1-714CE5C4E71E}" type="slidenum">
              <a:rPr lang="en-US" altLang="x-none"/>
              <a:pPr/>
              <a:t>‹#›</a:t>
            </a:fld>
            <a:endParaRPr lang="en-US" altLang="x-non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alibri" charset="0"/>
              </a:defRPr>
            </a:lvl1pPr>
          </a:lstStyle>
          <a:p>
            <a:fld id="{D707C435-AE90-0E47-9CF8-079BCE4E76EF}" type="datetime1">
              <a:rPr lang="en-US" altLang="x-none"/>
              <a:pPr/>
              <a:t>2/1/2018</a:t>
            </a:fld>
            <a:endParaRPr lang="en-US" altLang="x-none"/>
          </a:p>
        </p:txBody>
      </p:sp>
      <p:sp>
        <p:nvSpPr>
          <p:cNvPr id="5"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Calibri" charset="0"/>
              </a:defRPr>
            </a:lvl1pPr>
          </a:lstStyle>
          <a:p>
            <a:fld id="{4A2B4695-8F91-694A-8DA4-1D3D3E57D14E}" type="slidenum">
              <a:rPr lang="en-US" altLang="x-none"/>
              <a:pPr/>
              <a:t>‹#›</a:t>
            </a:fld>
            <a:endParaRPr lang="en-US" altLang="x-non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atin typeface="Calibri" charset="0"/>
              </a:defRPr>
            </a:lvl1pPr>
          </a:lstStyle>
          <a:p>
            <a:fld id="{9635D71D-D633-9B48-B2E5-694045AAC20D}" type="datetime1">
              <a:rPr lang="en-US" altLang="x-none"/>
              <a:pPr/>
              <a:t>2/1/2018</a:t>
            </a:fld>
            <a:endParaRPr lang="en-US" altLang="x-none"/>
          </a:p>
        </p:txBody>
      </p:sp>
      <p:sp>
        <p:nvSpPr>
          <p:cNvPr id="5"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Calibri" charset="0"/>
              </a:defRPr>
            </a:lvl1pPr>
          </a:lstStyle>
          <a:p>
            <a:fld id="{4AAFC3E9-D2B7-BF47-AA4B-441E10B4FAF0}" type="slidenum">
              <a:rPr lang="en-US" altLang="x-none"/>
              <a:pPr/>
              <a:t>‹#›</a:t>
            </a:fld>
            <a:endParaRPr lang="en-US" altLang="x-non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atin typeface="Calibri" charset="0"/>
              </a:defRPr>
            </a:lvl1pPr>
          </a:lstStyle>
          <a:p>
            <a:fld id="{3377BF60-613B-1F4F-A749-D0565AD83B46}" type="datetime1">
              <a:rPr lang="en-US" altLang="x-none"/>
              <a:pPr/>
              <a:t>2/1/2018</a:t>
            </a:fld>
            <a:endParaRPr lang="en-US" altLang="x-none"/>
          </a:p>
        </p:txBody>
      </p:sp>
      <p:sp>
        <p:nvSpPr>
          <p:cNvPr id="6"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Calibri" charset="0"/>
              </a:defRPr>
            </a:lvl1pPr>
          </a:lstStyle>
          <a:p>
            <a:fld id="{3CECAD09-36FD-454C-9F85-285C160DE969}" type="slidenum">
              <a:rPr lang="en-US" altLang="x-none"/>
              <a:pPr/>
              <a:t>‹#›</a:t>
            </a:fld>
            <a:endParaRPr lang="en-US" altLang="x-non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atin typeface="Calibri" charset="0"/>
              </a:defRPr>
            </a:lvl1pPr>
          </a:lstStyle>
          <a:p>
            <a:fld id="{4ADDC153-C4A5-FA4F-89ED-227C9F59CA77}" type="datetime1">
              <a:rPr lang="en-US" altLang="x-none"/>
              <a:pPr/>
              <a:t>2/1/2018</a:t>
            </a:fld>
            <a:endParaRPr lang="en-US" altLang="x-none"/>
          </a:p>
        </p:txBody>
      </p:sp>
      <p:sp>
        <p:nvSpPr>
          <p:cNvPr id="8"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9" name="Slide Number Placeholder 5"/>
          <p:cNvSpPr>
            <a:spLocks noGrp="1"/>
          </p:cNvSpPr>
          <p:nvPr>
            <p:ph type="sldNum" sz="quarter" idx="12"/>
          </p:nvPr>
        </p:nvSpPr>
        <p:spPr/>
        <p:txBody>
          <a:bodyPr/>
          <a:lstStyle>
            <a:lvl1pPr>
              <a:defRPr>
                <a:latin typeface="Calibri" charset="0"/>
              </a:defRPr>
            </a:lvl1pPr>
          </a:lstStyle>
          <a:p>
            <a:fld id="{390D183B-DE4E-5D47-B906-2C4975EABE68}" type="slidenum">
              <a:rPr lang="en-US" altLang="x-none"/>
              <a:pPr/>
              <a:t>‹#›</a:t>
            </a:fld>
            <a:endParaRPr lang="en-US" altLang="x-non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atin typeface="Calibri" charset="0"/>
              </a:defRPr>
            </a:lvl1pPr>
          </a:lstStyle>
          <a:p>
            <a:fld id="{691CAEB3-F05B-9F42-9B4E-FF2ED19E07FD}" type="datetime1">
              <a:rPr lang="en-US" altLang="x-none"/>
              <a:pPr/>
              <a:t>2/1/2018</a:t>
            </a:fld>
            <a:endParaRPr lang="en-US" altLang="x-none"/>
          </a:p>
        </p:txBody>
      </p:sp>
      <p:sp>
        <p:nvSpPr>
          <p:cNvPr id="4"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5" name="Slide Number Placeholder 5"/>
          <p:cNvSpPr>
            <a:spLocks noGrp="1"/>
          </p:cNvSpPr>
          <p:nvPr>
            <p:ph type="sldNum" sz="quarter" idx="12"/>
          </p:nvPr>
        </p:nvSpPr>
        <p:spPr/>
        <p:txBody>
          <a:bodyPr/>
          <a:lstStyle>
            <a:lvl1pPr>
              <a:defRPr>
                <a:latin typeface="Calibri" charset="0"/>
              </a:defRPr>
            </a:lvl1pPr>
          </a:lstStyle>
          <a:p>
            <a:fld id="{A001CD94-AD15-9D42-A987-1D60DA2C6BCC}" type="slidenum">
              <a:rPr lang="en-US" altLang="x-none"/>
              <a:pPr/>
              <a:t>‹#›</a:t>
            </a:fld>
            <a:endParaRPr lang="en-US" altLang="x-non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atin typeface="Calibri" charset="0"/>
              </a:defRPr>
            </a:lvl1pPr>
          </a:lstStyle>
          <a:p>
            <a:fld id="{43F6C794-9447-944B-A873-FC7365C83491}" type="datetime1">
              <a:rPr lang="en-US" altLang="x-none"/>
              <a:pPr/>
              <a:t>2/1/2018</a:t>
            </a:fld>
            <a:endParaRPr lang="en-US" altLang="x-none"/>
          </a:p>
        </p:txBody>
      </p:sp>
      <p:sp>
        <p:nvSpPr>
          <p:cNvPr id="3"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4" name="Slide Number Placeholder 5"/>
          <p:cNvSpPr>
            <a:spLocks noGrp="1"/>
          </p:cNvSpPr>
          <p:nvPr>
            <p:ph type="sldNum" sz="quarter" idx="12"/>
          </p:nvPr>
        </p:nvSpPr>
        <p:spPr/>
        <p:txBody>
          <a:bodyPr/>
          <a:lstStyle>
            <a:lvl1pPr>
              <a:defRPr>
                <a:latin typeface="Calibri" charset="0"/>
              </a:defRPr>
            </a:lvl1pPr>
          </a:lstStyle>
          <a:p>
            <a:fld id="{E313266D-5BD0-A143-BD6D-F1649F174EB9}" type="slidenum">
              <a:rPr lang="en-US" altLang="x-none"/>
              <a:pPr/>
              <a:t>‹#›</a:t>
            </a:fld>
            <a:endParaRPr lang="en-US" altLang="x-non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1"/>
            <a:ext cx="9144000" cy="1417639"/>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1"/>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457200" y="6356352"/>
            <a:ext cx="2133600" cy="365125"/>
          </a:xfrm>
          <a:prstGeom prst="rect">
            <a:avLst/>
          </a:prstGeom>
        </p:spPr>
        <p:txBody>
          <a:bodyPr/>
          <a:lstStyle>
            <a:lvl1pPr>
              <a:defRPr/>
            </a:lvl1pPr>
          </a:lstStyle>
          <a:p>
            <a:pPr defTabSz="457189">
              <a:defRPr/>
            </a:pPr>
            <a:endParaRPr lang="en-US" dirty="0">
              <a:solidFill>
                <a:srgbClr val="3C3C3B"/>
              </a:solidFill>
            </a:endParaRPr>
          </a:p>
        </p:txBody>
      </p:sp>
      <p:sp>
        <p:nvSpPr>
          <p:cNvPr id="7" name="Footer Placeholder 4"/>
          <p:cNvSpPr>
            <a:spLocks noGrp="1"/>
          </p:cNvSpPr>
          <p:nvPr>
            <p:ph type="ftr" sz="quarter" idx="11"/>
          </p:nvPr>
        </p:nvSpPr>
        <p:spPr>
          <a:xfrm>
            <a:off x="3124200" y="6356352"/>
            <a:ext cx="2895600" cy="365125"/>
          </a:xfrm>
          <a:prstGeom prst="rect">
            <a:avLst/>
          </a:prstGeom>
        </p:spPr>
        <p:txBody>
          <a:bodyPr/>
          <a:lstStyle>
            <a:lvl1pPr>
              <a:defRPr/>
            </a:lvl1pPr>
          </a:lstStyle>
          <a:p>
            <a:pPr defTabSz="457189">
              <a:defRPr/>
            </a:pPr>
            <a:endParaRPr lang="en-US" dirty="0">
              <a:solidFill>
                <a:srgbClr val="3C3C3B"/>
              </a:solidFill>
            </a:endParaRPr>
          </a:p>
        </p:txBody>
      </p:sp>
      <p:sp>
        <p:nvSpPr>
          <p:cNvPr id="8" name="Slide Number Placeholder 5"/>
          <p:cNvSpPr>
            <a:spLocks noGrp="1"/>
          </p:cNvSpPr>
          <p:nvPr>
            <p:ph type="sldNum" sz="quarter" idx="12"/>
          </p:nvPr>
        </p:nvSpPr>
        <p:spPr/>
        <p:txBody>
          <a:bodyPr/>
          <a:lstStyle>
            <a:lvl1pPr>
              <a:defRPr/>
            </a:lvl1pPr>
          </a:lstStyle>
          <a:p>
            <a:pPr>
              <a:defRPr/>
            </a:pPr>
            <a:fld id="{8D7AABE1-E05F-4A02-AD69-DBDA1F1F44EA}" type="slidenum">
              <a:rPr lang="en-US">
                <a:solidFill>
                  <a:srgbClr val="3C3C3B">
                    <a:lumMod val="50000"/>
                    <a:lumOff val="50000"/>
                  </a:srgbClr>
                </a:solidFill>
              </a:rPr>
              <a:pPr>
                <a:defRPr/>
              </a:pPr>
              <a:t>‹#›</a:t>
            </a:fld>
            <a:endParaRPr lang="en-US" dirty="0">
              <a:solidFill>
                <a:srgbClr val="3C3C3B">
                  <a:lumMod val="50000"/>
                  <a:lumOff val="50000"/>
                </a:srgbClr>
              </a:solidFill>
            </a:endParaRPr>
          </a:p>
        </p:txBody>
      </p:sp>
    </p:spTree>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atin typeface="Calibri" charset="0"/>
              </a:defRPr>
            </a:lvl1pPr>
          </a:lstStyle>
          <a:p>
            <a:fld id="{3DE0EF56-B543-D843-8610-7E971001D72A}" type="datetime1">
              <a:rPr lang="en-US" altLang="x-none"/>
              <a:pPr/>
              <a:t>2/1/2018</a:t>
            </a:fld>
            <a:endParaRPr lang="en-US" altLang="x-none"/>
          </a:p>
        </p:txBody>
      </p:sp>
      <p:sp>
        <p:nvSpPr>
          <p:cNvPr id="6"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Calibri" charset="0"/>
              </a:defRPr>
            </a:lvl1pPr>
          </a:lstStyle>
          <a:p>
            <a:fld id="{8213737B-AD93-7344-803E-83E90FF59EB9}" type="slidenum">
              <a:rPr lang="en-US" altLang="x-none"/>
              <a:pPr/>
              <a:t>‹#›</a:t>
            </a:fld>
            <a:endParaRPr lang="en-US" altLang="x-non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atin typeface="Calibri" charset="0"/>
              </a:defRPr>
            </a:lvl1pPr>
          </a:lstStyle>
          <a:p>
            <a:fld id="{0795E1C9-F6C2-8545-BCDB-6D1B01A32E96}" type="datetime1">
              <a:rPr lang="en-US" altLang="x-none"/>
              <a:pPr/>
              <a:t>2/1/2018</a:t>
            </a:fld>
            <a:endParaRPr lang="en-US" altLang="x-none"/>
          </a:p>
        </p:txBody>
      </p:sp>
      <p:sp>
        <p:nvSpPr>
          <p:cNvPr id="6"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Calibri" charset="0"/>
              </a:defRPr>
            </a:lvl1pPr>
          </a:lstStyle>
          <a:p>
            <a:fld id="{43301C64-2ED2-EE4B-A249-6FF18C19468B}" type="slidenum">
              <a:rPr lang="en-US" altLang="x-none"/>
              <a:pPr/>
              <a:t>‹#›</a:t>
            </a:fld>
            <a:endParaRPr lang="en-US" altLang="x-non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alibri" charset="0"/>
              </a:defRPr>
            </a:lvl1pPr>
          </a:lstStyle>
          <a:p>
            <a:fld id="{42CF6AF4-0C98-274E-9C17-65366B411353}" type="datetime1">
              <a:rPr lang="en-US" altLang="x-none"/>
              <a:pPr/>
              <a:t>2/1/2018</a:t>
            </a:fld>
            <a:endParaRPr lang="en-US" altLang="x-none"/>
          </a:p>
        </p:txBody>
      </p:sp>
      <p:sp>
        <p:nvSpPr>
          <p:cNvPr id="5"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Calibri" charset="0"/>
              </a:defRPr>
            </a:lvl1pPr>
          </a:lstStyle>
          <a:p>
            <a:fld id="{EA2FC61F-C6B9-1345-9617-2273D00FC631}" type="slidenum">
              <a:rPr lang="en-US" altLang="x-none"/>
              <a:pPr/>
              <a:t>‹#›</a:t>
            </a:fld>
            <a:endParaRPr lang="en-US" altLang="x-non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alibri" charset="0"/>
              </a:defRPr>
            </a:lvl1pPr>
          </a:lstStyle>
          <a:p>
            <a:fld id="{1E648737-75B3-EB40-8671-118524876AD9}" type="datetime1">
              <a:rPr lang="en-US" altLang="x-none"/>
              <a:pPr/>
              <a:t>2/1/2018</a:t>
            </a:fld>
            <a:endParaRPr lang="en-US" altLang="x-none"/>
          </a:p>
        </p:txBody>
      </p:sp>
      <p:sp>
        <p:nvSpPr>
          <p:cNvPr id="5" name="Footer Placeholder 4"/>
          <p:cNvSpPr>
            <a:spLocks noGrp="1"/>
          </p:cNvSpPr>
          <p:nvPr>
            <p:ph type="ftr" sz="quarter" idx="11"/>
          </p:nvPr>
        </p:nvSpPr>
        <p:spPr/>
        <p:txBody>
          <a:bodyPr/>
          <a:lstStyle>
            <a:lvl1pPr>
              <a:defRPr>
                <a:latin typeface="Calibri"/>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Calibri" charset="0"/>
              </a:defRPr>
            </a:lvl1pPr>
          </a:lstStyle>
          <a:p>
            <a:fld id="{33023E30-081C-134B-93AD-F0B4DBB9B032}" type="slidenum">
              <a:rPr lang="en-US" altLang="x-none"/>
              <a:pPr/>
              <a:t>‹#›</a:t>
            </a:fld>
            <a:endParaRPr lang="en-US" altLang="x-non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defTabSz="914400">
              <a:defRPr/>
            </a:lvl1pPr>
          </a:lstStyle>
          <a:p>
            <a:fld id="{4B299A24-CD09-3E46-9F66-C8F6DBF384D0}" type="datetime1">
              <a:rPr lang="en-US" altLang="en-US"/>
              <a:pPr/>
              <a:t>2/1/2018</a:t>
            </a:fld>
            <a:endParaRPr lang="en-US" alt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lvl1pPr>
          </a:lstStyle>
          <a:p>
            <a:fld id="{FAC2139C-7FBE-4244-A1B4-7426AFBB4615}" type="slidenum">
              <a:rPr lang="en-US" altLang="en-US"/>
              <a:pPr/>
              <a:t>‹#›</a:t>
            </a:fld>
            <a:endParaRPr lang="en-US" altLang="en-US"/>
          </a:p>
        </p:txBody>
      </p:sp>
    </p:spTree>
    <p:extLst>
      <p:ext uri="{BB962C8B-B14F-4D97-AF65-F5344CB8AC3E}">
        <p14:creationId xmlns:p14="http://schemas.microsoft.com/office/powerpoint/2010/main" val="1516668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image" Target="../media/image1.jpe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image" Target="../media/image11.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theme" Target="../theme/theme4.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2.png"/><Relationship Id="rId5" Type="http://schemas.openxmlformats.org/officeDocument/2006/relationships/slideLayout" Target="../slideLayouts/slideLayout45.xml"/><Relationship Id="rId10" Type="http://schemas.openxmlformats.org/officeDocument/2006/relationships/image" Target="../media/image1.jpeg"/><Relationship Id="rId4" Type="http://schemas.openxmlformats.org/officeDocument/2006/relationships/slideLayout" Target="../slideLayouts/slideLayout44.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image" Target="../media/image2.png"/><Relationship Id="rId5" Type="http://schemas.openxmlformats.org/officeDocument/2006/relationships/slideLayout" Target="../slideLayouts/slideLayout53.xml"/><Relationship Id="rId10" Type="http://schemas.openxmlformats.org/officeDocument/2006/relationships/image" Target="../media/image1.jpeg"/><Relationship Id="rId4" Type="http://schemas.openxmlformats.org/officeDocument/2006/relationships/slideLayout" Target="../slideLayouts/slideLayout52.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image" Target="../media/image2.png"/><Relationship Id="rId5" Type="http://schemas.openxmlformats.org/officeDocument/2006/relationships/slideLayout" Target="../slideLayouts/slideLayout61.xml"/><Relationship Id="rId10" Type="http://schemas.openxmlformats.org/officeDocument/2006/relationships/image" Target="../media/image1.jpeg"/><Relationship Id="rId4" Type="http://schemas.openxmlformats.org/officeDocument/2006/relationships/slideLayout" Target="../slideLayouts/slideLayout60.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image" Target="../media/image2.png"/><Relationship Id="rId5" Type="http://schemas.openxmlformats.org/officeDocument/2006/relationships/slideLayout" Target="../slideLayouts/slideLayout69.xml"/><Relationship Id="rId10" Type="http://schemas.openxmlformats.org/officeDocument/2006/relationships/image" Target="../media/image1.jpeg"/><Relationship Id="rId4" Type="http://schemas.openxmlformats.org/officeDocument/2006/relationships/slideLayout" Target="../slideLayouts/slideLayout68.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yellowbar.jpg"/>
          <p:cNvPicPr>
            <a:picLocks/>
          </p:cNvPicPr>
          <p:nvPr userDrawn="1"/>
        </p:nvPicPr>
        <p:blipFill>
          <a:blip r:embed="rId11" cstate="print">
            <a:extLst>
              <a:ext uri="{28A0092B-C50C-407E-A947-70E740481C1C}">
                <a14:useLocalDpi xmlns:a14="http://schemas.microsoft.com/office/drawing/2010/main"/>
              </a:ext>
            </a:extLst>
          </a:blip>
          <a:stretch>
            <a:fillRect/>
          </a:stretch>
        </p:blipFill>
        <p:spPr>
          <a:xfrm flipV="1">
            <a:off x="3" y="6727969"/>
            <a:ext cx="9143925" cy="148403"/>
          </a:xfrm>
          <a:prstGeom prst="rect">
            <a:avLst/>
          </a:prstGeom>
        </p:spPr>
      </p:pic>
      <p:sp>
        <p:nvSpPr>
          <p:cNvPr id="3" name="Text Placeholder 2"/>
          <p:cNvSpPr>
            <a:spLocks noGrp="1"/>
          </p:cNvSpPr>
          <p:nvPr>
            <p:ph type="body" idx="1"/>
          </p:nvPr>
        </p:nvSpPr>
        <p:spPr>
          <a:xfrm>
            <a:off x="381000" y="1143002"/>
            <a:ext cx="8382000" cy="50445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4"/>
          </p:nvPr>
        </p:nvSpPr>
        <p:spPr>
          <a:xfrm>
            <a:off x="6784111" y="6502760"/>
            <a:ext cx="2133600" cy="231933"/>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pPr defTabSz="457189"/>
            <a:fld id="{22FFB6AE-E1BF-994E-8E90-6BA7B36DE5DD}" type="slidenum">
              <a:rPr lang="en-US" smtClean="0">
                <a:solidFill>
                  <a:srgbClr val="3C3C3B">
                    <a:lumMod val="50000"/>
                    <a:lumOff val="50000"/>
                  </a:srgbClr>
                </a:solidFill>
              </a:rPr>
              <a:pPr defTabSz="457189"/>
              <a:t>‹#›</a:t>
            </a:fld>
            <a:endParaRPr lang="en-US" dirty="0">
              <a:solidFill>
                <a:srgbClr val="3C3C3B">
                  <a:lumMod val="50000"/>
                  <a:lumOff val="50000"/>
                </a:srgbClr>
              </a:solidFill>
            </a:endParaRPr>
          </a:p>
        </p:txBody>
      </p:sp>
      <p:pic>
        <p:nvPicPr>
          <p:cNvPr id="13" name="Picture 12" descr="Office of the National Coordinator for Health Information Technology"/>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287019" y="6308017"/>
            <a:ext cx="1371600" cy="367283"/>
          </a:xfrm>
          <a:prstGeom prst="rect">
            <a:avLst/>
          </a:prstGeom>
        </p:spPr>
      </p:pic>
      <p:sp>
        <p:nvSpPr>
          <p:cNvPr id="2" name="Title Placeholder 1"/>
          <p:cNvSpPr>
            <a:spLocks noGrp="1"/>
          </p:cNvSpPr>
          <p:nvPr>
            <p:ph type="title"/>
          </p:nvPr>
        </p:nvSpPr>
        <p:spPr>
          <a:xfrm>
            <a:off x="381000" y="73975"/>
            <a:ext cx="8382000" cy="780632"/>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15858276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742" r:id="rId9"/>
  </p:sldLayoutIdLst>
  <p:hf hdr="0" dt="0"/>
  <p:txStyles>
    <p:titleStyle>
      <a:lvl1pPr algn="l" defTabSz="457189" rtl="0" eaLnBrk="1" latinLnBrk="0" hangingPunct="1">
        <a:spcBef>
          <a:spcPct val="0"/>
        </a:spcBef>
        <a:buNone/>
        <a:defRPr sz="2000" kern="1200" baseline="0">
          <a:solidFill>
            <a:schemeClr val="bg1"/>
          </a:solidFill>
          <a:latin typeface="+mj-lt"/>
          <a:ea typeface="+mj-ea"/>
          <a:cs typeface="+mj-cs"/>
        </a:defRPr>
      </a:lvl1pPr>
    </p:titleStyle>
    <p:bodyStyle>
      <a:lvl1pPr marL="342891" indent="-342891" algn="l" defTabSz="457189" rtl="0" eaLnBrk="1" latinLnBrk="0" hangingPunct="1">
        <a:lnSpc>
          <a:spcPct val="110000"/>
        </a:lnSpc>
        <a:spcBef>
          <a:spcPts val="1000"/>
        </a:spcBef>
        <a:spcAft>
          <a:spcPts val="400"/>
        </a:spcAft>
        <a:buClr>
          <a:schemeClr val="accent5"/>
        </a:buClr>
        <a:buFont typeface="Arial"/>
        <a:buChar char="•"/>
        <a:defRPr sz="2000" kern="1200">
          <a:solidFill>
            <a:schemeClr val="tx2"/>
          </a:solidFill>
          <a:latin typeface="+mn-lt"/>
          <a:ea typeface="+mn-ea"/>
          <a:cs typeface="+mn-cs"/>
        </a:defRPr>
      </a:lvl1pPr>
      <a:lvl2pPr marL="742932" indent="-285744" algn="l" defTabSz="457189" rtl="0" eaLnBrk="1" latinLnBrk="0" hangingPunct="1">
        <a:lnSpc>
          <a:spcPct val="110000"/>
        </a:lnSpc>
        <a:spcBef>
          <a:spcPts val="1000"/>
        </a:spcBef>
        <a:spcAft>
          <a:spcPts val="400"/>
        </a:spcAft>
        <a:buClr>
          <a:schemeClr val="accent1"/>
        </a:buClr>
        <a:buFont typeface="Lucida Grande"/>
        <a:buChar char="»"/>
        <a:defRPr sz="1800" kern="1200">
          <a:solidFill>
            <a:schemeClr val="tx1"/>
          </a:solidFill>
          <a:latin typeface="+mn-lt"/>
          <a:ea typeface="+mn-ea"/>
          <a:cs typeface="+mn-cs"/>
        </a:defRPr>
      </a:lvl2pPr>
      <a:lvl3pPr marL="1142971" indent="-228594" algn="l" defTabSz="457189" rtl="0" eaLnBrk="1" latinLnBrk="0" hangingPunct="1">
        <a:lnSpc>
          <a:spcPct val="110000"/>
        </a:lnSpc>
        <a:spcBef>
          <a:spcPts val="1000"/>
        </a:spcBef>
        <a:spcAft>
          <a:spcPts val="400"/>
        </a:spcAft>
        <a:buClr>
          <a:schemeClr val="accent2"/>
        </a:buClr>
        <a:buFont typeface="Lucida Grande"/>
        <a:buChar char="–"/>
        <a:defRPr sz="1500" kern="1200">
          <a:solidFill>
            <a:schemeClr val="tx1"/>
          </a:solidFill>
          <a:latin typeface="+mn-lt"/>
          <a:ea typeface="+mn-ea"/>
          <a:cs typeface="+mn-cs"/>
        </a:defRPr>
      </a:lvl3pPr>
      <a:lvl4pPr marL="1600160" indent="-228594" algn="l" defTabSz="457189" rtl="0" eaLnBrk="1" latinLnBrk="0" hangingPunct="1">
        <a:lnSpc>
          <a:spcPct val="110000"/>
        </a:lnSpc>
        <a:spcBef>
          <a:spcPts val="1000"/>
        </a:spcBef>
        <a:spcAft>
          <a:spcPts val="400"/>
        </a:spcAft>
        <a:buClr>
          <a:schemeClr val="accent2"/>
        </a:buClr>
        <a:buFont typeface="Arial"/>
        <a:buChar char="•"/>
        <a:defRPr sz="1500" kern="1200">
          <a:solidFill>
            <a:schemeClr val="tx1"/>
          </a:solidFill>
          <a:latin typeface="+mn-lt"/>
          <a:ea typeface="+mn-ea"/>
          <a:cs typeface="+mn-cs"/>
        </a:defRPr>
      </a:lvl4pPr>
      <a:lvl5pPr marL="2057349" indent="-228594" algn="l" defTabSz="457189" rtl="0" eaLnBrk="1" latinLnBrk="0" hangingPunct="1">
        <a:lnSpc>
          <a:spcPct val="110000"/>
        </a:lnSpc>
        <a:spcBef>
          <a:spcPts val="1200"/>
        </a:spcBef>
        <a:spcAft>
          <a:spcPts val="0"/>
        </a:spcAft>
        <a:buClr>
          <a:schemeClr val="bg1">
            <a:lumMod val="50000"/>
          </a:schemeClr>
        </a:buClr>
        <a:buFont typeface="Arial"/>
        <a:buChar char="•"/>
        <a:defRPr sz="2000" kern="1200">
          <a:solidFill>
            <a:schemeClr val="bg1">
              <a:lumMod val="50000"/>
            </a:schemeClr>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yellowbar.jpg"/>
          <p:cNvPicPr>
            <a:picLocks/>
          </p:cNvPicPr>
          <p:nvPr userDrawn="1"/>
        </p:nvPicPr>
        <p:blipFill>
          <a:blip r:embed="rId10" cstate="print">
            <a:extLst>
              <a:ext uri="{28A0092B-C50C-407E-A947-70E740481C1C}">
                <a14:useLocalDpi xmlns:a14="http://schemas.microsoft.com/office/drawing/2010/main"/>
              </a:ext>
            </a:extLst>
          </a:blip>
          <a:stretch>
            <a:fillRect/>
          </a:stretch>
        </p:blipFill>
        <p:spPr>
          <a:xfrm flipV="1">
            <a:off x="3" y="6727969"/>
            <a:ext cx="9143925" cy="148403"/>
          </a:xfrm>
          <a:prstGeom prst="rect">
            <a:avLst/>
          </a:prstGeom>
        </p:spPr>
      </p:pic>
      <p:sp>
        <p:nvSpPr>
          <p:cNvPr id="3" name="Text Placeholder 2"/>
          <p:cNvSpPr>
            <a:spLocks noGrp="1"/>
          </p:cNvSpPr>
          <p:nvPr>
            <p:ph type="body" idx="1"/>
          </p:nvPr>
        </p:nvSpPr>
        <p:spPr>
          <a:xfrm>
            <a:off x="381000" y="1143002"/>
            <a:ext cx="8382000" cy="50445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4"/>
          </p:nvPr>
        </p:nvSpPr>
        <p:spPr>
          <a:xfrm>
            <a:off x="6784111" y="6502760"/>
            <a:ext cx="2133600" cy="231933"/>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pPr defTabSz="457189"/>
            <a:fld id="{22FFB6AE-E1BF-994E-8E90-6BA7B36DE5DD}" type="slidenum">
              <a:rPr lang="en-US" smtClean="0">
                <a:solidFill>
                  <a:srgbClr val="3C3C3B">
                    <a:lumMod val="50000"/>
                    <a:lumOff val="50000"/>
                  </a:srgbClr>
                </a:solidFill>
              </a:rPr>
              <a:pPr defTabSz="457189"/>
              <a:t>‹#›</a:t>
            </a:fld>
            <a:endParaRPr lang="en-US" dirty="0">
              <a:solidFill>
                <a:srgbClr val="3C3C3B">
                  <a:lumMod val="50000"/>
                  <a:lumOff val="50000"/>
                </a:srgbClr>
              </a:solidFill>
            </a:endParaRPr>
          </a:p>
        </p:txBody>
      </p:sp>
      <p:pic>
        <p:nvPicPr>
          <p:cNvPr id="13" name="Picture 12" descr="Office of the National Coordinator for Health Information Technology"/>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287019" y="6308017"/>
            <a:ext cx="1371600" cy="367283"/>
          </a:xfrm>
          <a:prstGeom prst="rect">
            <a:avLst/>
          </a:prstGeom>
        </p:spPr>
      </p:pic>
      <p:sp>
        <p:nvSpPr>
          <p:cNvPr id="2" name="Title Placeholder 1"/>
          <p:cNvSpPr>
            <a:spLocks noGrp="1"/>
          </p:cNvSpPr>
          <p:nvPr>
            <p:ph type="title"/>
          </p:nvPr>
        </p:nvSpPr>
        <p:spPr>
          <a:xfrm>
            <a:off x="381000" y="73975"/>
            <a:ext cx="8382000" cy="780632"/>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64195978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hf hdr="0" dt="0"/>
  <p:txStyles>
    <p:titleStyle>
      <a:lvl1pPr algn="l" defTabSz="457189" rtl="0" eaLnBrk="1" latinLnBrk="0" hangingPunct="1">
        <a:spcBef>
          <a:spcPct val="0"/>
        </a:spcBef>
        <a:buNone/>
        <a:defRPr sz="2000" kern="1200" baseline="0">
          <a:solidFill>
            <a:schemeClr val="bg1"/>
          </a:solidFill>
          <a:latin typeface="+mj-lt"/>
          <a:ea typeface="+mj-ea"/>
          <a:cs typeface="+mj-cs"/>
        </a:defRPr>
      </a:lvl1pPr>
    </p:titleStyle>
    <p:bodyStyle>
      <a:lvl1pPr marL="342891" indent="-342891" algn="l" defTabSz="457189" rtl="0" eaLnBrk="1" latinLnBrk="0" hangingPunct="1">
        <a:lnSpc>
          <a:spcPct val="110000"/>
        </a:lnSpc>
        <a:spcBef>
          <a:spcPts val="1000"/>
        </a:spcBef>
        <a:spcAft>
          <a:spcPts val="400"/>
        </a:spcAft>
        <a:buClr>
          <a:schemeClr val="accent5"/>
        </a:buClr>
        <a:buFont typeface="Arial"/>
        <a:buChar char="•"/>
        <a:defRPr sz="2000" kern="1200">
          <a:solidFill>
            <a:schemeClr val="tx2"/>
          </a:solidFill>
          <a:latin typeface="+mn-lt"/>
          <a:ea typeface="+mn-ea"/>
          <a:cs typeface="+mn-cs"/>
        </a:defRPr>
      </a:lvl1pPr>
      <a:lvl2pPr marL="742932" indent="-285744" algn="l" defTabSz="457189" rtl="0" eaLnBrk="1" latinLnBrk="0" hangingPunct="1">
        <a:lnSpc>
          <a:spcPct val="110000"/>
        </a:lnSpc>
        <a:spcBef>
          <a:spcPts val="1000"/>
        </a:spcBef>
        <a:spcAft>
          <a:spcPts val="400"/>
        </a:spcAft>
        <a:buClr>
          <a:schemeClr val="accent1"/>
        </a:buClr>
        <a:buFont typeface="Lucida Grande"/>
        <a:buChar char="»"/>
        <a:defRPr sz="1800" kern="1200">
          <a:solidFill>
            <a:schemeClr val="tx1"/>
          </a:solidFill>
          <a:latin typeface="+mn-lt"/>
          <a:ea typeface="+mn-ea"/>
          <a:cs typeface="+mn-cs"/>
        </a:defRPr>
      </a:lvl2pPr>
      <a:lvl3pPr marL="1142971" indent="-228594" algn="l" defTabSz="457189" rtl="0" eaLnBrk="1" latinLnBrk="0" hangingPunct="1">
        <a:lnSpc>
          <a:spcPct val="110000"/>
        </a:lnSpc>
        <a:spcBef>
          <a:spcPts val="1000"/>
        </a:spcBef>
        <a:spcAft>
          <a:spcPts val="400"/>
        </a:spcAft>
        <a:buClr>
          <a:schemeClr val="accent2"/>
        </a:buClr>
        <a:buFont typeface="Lucida Grande"/>
        <a:buChar char="–"/>
        <a:defRPr sz="1500" kern="1200">
          <a:solidFill>
            <a:schemeClr val="tx1"/>
          </a:solidFill>
          <a:latin typeface="+mn-lt"/>
          <a:ea typeface="+mn-ea"/>
          <a:cs typeface="+mn-cs"/>
        </a:defRPr>
      </a:lvl3pPr>
      <a:lvl4pPr marL="1600160" indent="-228594" algn="l" defTabSz="457189" rtl="0" eaLnBrk="1" latinLnBrk="0" hangingPunct="1">
        <a:lnSpc>
          <a:spcPct val="110000"/>
        </a:lnSpc>
        <a:spcBef>
          <a:spcPts val="1000"/>
        </a:spcBef>
        <a:spcAft>
          <a:spcPts val="400"/>
        </a:spcAft>
        <a:buClr>
          <a:schemeClr val="accent2"/>
        </a:buClr>
        <a:buFont typeface="Arial"/>
        <a:buChar char="•"/>
        <a:defRPr sz="1500" kern="1200">
          <a:solidFill>
            <a:schemeClr val="tx1"/>
          </a:solidFill>
          <a:latin typeface="+mn-lt"/>
          <a:ea typeface="+mn-ea"/>
          <a:cs typeface="+mn-cs"/>
        </a:defRPr>
      </a:lvl4pPr>
      <a:lvl5pPr marL="2057349" indent="-228594" algn="l" defTabSz="457189" rtl="0" eaLnBrk="1" latinLnBrk="0" hangingPunct="1">
        <a:lnSpc>
          <a:spcPct val="110000"/>
        </a:lnSpc>
        <a:spcBef>
          <a:spcPts val="1200"/>
        </a:spcBef>
        <a:spcAft>
          <a:spcPts val="0"/>
        </a:spcAft>
        <a:buClr>
          <a:schemeClr val="bg1">
            <a:lumMod val="50000"/>
          </a:schemeClr>
        </a:buClr>
        <a:buFont typeface="Arial"/>
        <a:buChar char="•"/>
        <a:defRPr sz="2000" kern="1200">
          <a:solidFill>
            <a:schemeClr val="bg1">
              <a:lumMod val="50000"/>
            </a:schemeClr>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a:t>2/1/2018</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189"/>
            <a:fld id="{22FFB6AE-E1BF-994E-8E90-6BA7B36DE5DD}" type="slidenum">
              <a:rPr lang="en-US" smtClean="0">
                <a:solidFill>
                  <a:srgbClr val="3C3C3B">
                    <a:lumMod val="50000"/>
                    <a:lumOff val="50000"/>
                  </a:srgbClr>
                </a:solidFill>
              </a:rPr>
              <a:pPr defTabSz="457189"/>
              <a:t>‹#›</a:t>
            </a:fld>
            <a:endParaRPr lang="en-US" dirty="0">
              <a:solidFill>
                <a:srgbClr val="3C3C3B">
                  <a:lumMod val="50000"/>
                  <a:lumOff val="50000"/>
                </a:srgbClr>
              </a:solidFill>
            </a:endParaRPr>
          </a:p>
        </p:txBody>
      </p:sp>
    </p:spTree>
    <p:extLst>
      <p:ext uri="{BB962C8B-B14F-4D97-AF65-F5344CB8AC3E}">
        <p14:creationId xmlns:p14="http://schemas.microsoft.com/office/powerpoint/2010/main" val="161626876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9144000" cy="605118"/>
          </a:xfrm>
          <a:prstGeom prst="rect">
            <a:avLst/>
          </a:prstGeom>
          <a:solidFill>
            <a:schemeClr val="tx1"/>
          </a:solidFill>
          <a:ln w="25400" cap="flat" cmpd="sng" algn="ctr">
            <a:noFill/>
            <a:prstDash val="solid"/>
          </a:ln>
          <a:effectLst/>
        </p:spPr>
        <p:txBody>
          <a:bodyPr lIns="80673" tIns="40337" rIns="80673" bIns="40337" spcCol="0" rtlCol="0" anchor="ctr"/>
          <a:lstStyle/>
          <a:p>
            <a:pPr algn="ctr" defTabSz="806867">
              <a:defRPr/>
            </a:pPr>
            <a:endParaRPr lang="en-US" sz="1588" kern="0" dirty="0">
              <a:solidFill>
                <a:srgbClr val="FFFFFF"/>
              </a:solidFill>
            </a:endParaRPr>
          </a:p>
        </p:txBody>
      </p:sp>
      <p:pic>
        <p:nvPicPr>
          <p:cNvPr id="8" name="Picture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169728" y="173794"/>
            <a:ext cx="1662545" cy="341066"/>
          </a:xfrm>
          <a:prstGeom prst="rect">
            <a:avLst/>
          </a:prstGeom>
        </p:spPr>
      </p:pic>
      <p:sp>
        <p:nvSpPr>
          <p:cNvPr id="9" name="TextBox 8"/>
          <p:cNvSpPr txBox="1"/>
          <p:nvPr userDrawn="1"/>
        </p:nvSpPr>
        <p:spPr>
          <a:xfrm>
            <a:off x="226049" y="6549637"/>
            <a:ext cx="1602282" cy="187424"/>
          </a:xfrm>
          <a:prstGeom prst="rect">
            <a:avLst/>
          </a:prstGeom>
          <a:noFill/>
        </p:spPr>
        <p:txBody>
          <a:bodyPr vert="horz" wrap="square" rtlCol="0">
            <a:spAutoFit/>
          </a:bodyPr>
          <a:lstStyle>
            <a:defPPr>
              <a:defRPr lang="en-US"/>
            </a:defPPr>
            <a:lvl1pPr>
              <a:defRPr sz="700">
                <a:solidFill>
                  <a:srgbClr val="AAD4FF"/>
                </a:solidFill>
                <a:latin typeface="Tahoma"/>
              </a:defRPr>
            </a:lvl1pPr>
          </a:lstStyle>
          <a:p>
            <a:pPr defTabSz="899010"/>
            <a:fld id="{DE9FCC56-4E1C-4C04-868A-1C1059837326}" type="slidenum">
              <a:rPr lang="en-US" sz="618" smtClean="0">
                <a:solidFill>
                  <a:srgbClr val="002A54"/>
                </a:solidFill>
              </a:rPr>
              <a:pPr defTabSz="899010"/>
              <a:t>‹#›</a:t>
            </a:fld>
            <a:endParaRPr lang="en-US" sz="618" dirty="0">
              <a:solidFill>
                <a:srgbClr val="002A54"/>
              </a:solidFill>
            </a:endParaRPr>
          </a:p>
        </p:txBody>
      </p:sp>
      <p:sp>
        <p:nvSpPr>
          <p:cNvPr id="2" name="Title Placeholder 1"/>
          <p:cNvSpPr>
            <a:spLocks noGrp="1"/>
          </p:cNvSpPr>
          <p:nvPr>
            <p:ph type="title"/>
          </p:nvPr>
        </p:nvSpPr>
        <p:spPr>
          <a:xfrm>
            <a:off x="207818" y="806825"/>
            <a:ext cx="8728364" cy="815832"/>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207818" y="1815353"/>
            <a:ext cx="8728364" cy="4361610"/>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073019"/>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Lst>
  <p:txStyles>
    <p:titleStyle>
      <a:lvl1pPr algn="l" defTabSz="887553" rtl="0" eaLnBrk="1" latinLnBrk="0" hangingPunct="1">
        <a:lnSpc>
          <a:spcPct val="90000"/>
        </a:lnSpc>
        <a:spcBef>
          <a:spcPct val="0"/>
        </a:spcBef>
        <a:buNone/>
        <a:defRPr sz="2824" b="1" kern="1200">
          <a:solidFill>
            <a:schemeClr val="tx1"/>
          </a:solidFill>
          <a:latin typeface="+mj-lt"/>
          <a:ea typeface="+mj-ea"/>
          <a:cs typeface="+mj-cs"/>
        </a:defRPr>
      </a:lvl1pPr>
    </p:titleStyle>
    <p:bodyStyle>
      <a:lvl1pPr marL="221888" indent="-221888" algn="l" defTabSz="887553" rtl="0" eaLnBrk="1" latinLnBrk="0" hangingPunct="1">
        <a:lnSpc>
          <a:spcPct val="90000"/>
        </a:lnSpc>
        <a:spcBef>
          <a:spcPts val="3706"/>
        </a:spcBef>
        <a:spcAft>
          <a:spcPts val="0"/>
        </a:spcAft>
        <a:buFont typeface="Arial" panose="020B0604020202020204" pitchFamily="34" charset="0"/>
        <a:buChar char="•"/>
        <a:defRPr sz="2118" kern="1200">
          <a:solidFill>
            <a:schemeClr val="tx1"/>
          </a:solidFill>
          <a:latin typeface="+mn-lt"/>
          <a:ea typeface="+mn-ea"/>
          <a:cs typeface="+mn-cs"/>
        </a:defRPr>
      </a:lvl1pPr>
      <a:lvl2pPr marL="452462" indent="-197515" algn="l" defTabSz="887553" rtl="0" eaLnBrk="1" latinLnBrk="0" hangingPunct="1">
        <a:lnSpc>
          <a:spcPct val="90000"/>
        </a:lnSpc>
        <a:spcBef>
          <a:spcPts val="1059"/>
        </a:spcBef>
        <a:spcAft>
          <a:spcPts val="0"/>
        </a:spcAft>
        <a:buFont typeface="Tahoma" panose="020B0604030504040204" pitchFamily="34" charset="0"/>
        <a:buChar char="-"/>
        <a:defRPr sz="1765" kern="1200">
          <a:solidFill>
            <a:schemeClr val="tx1"/>
          </a:solidFill>
          <a:latin typeface="+mn-lt"/>
          <a:ea typeface="+mn-ea"/>
          <a:cs typeface="+mn-cs"/>
        </a:defRPr>
      </a:lvl2pPr>
      <a:lvl3pPr marL="651377" indent="-198915" algn="l" defTabSz="887553" rtl="0" eaLnBrk="1" latinLnBrk="0" hangingPunct="1">
        <a:lnSpc>
          <a:spcPct val="90000"/>
        </a:lnSpc>
        <a:spcBef>
          <a:spcPts val="529"/>
        </a:spcBef>
        <a:spcAft>
          <a:spcPts val="0"/>
        </a:spcAft>
        <a:buSzPct val="85000"/>
        <a:buFont typeface="Arial" panose="020B0604020202020204" pitchFamily="34" charset="0"/>
        <a:buChar char="•"/>
        <a:defRPr sz="1588" kern="1200">
          <a:solidFill>
            <a:schemeClr val="tx1"/>
          </a:solidFill>
          <a:latin typeface="+mn-lt"/>
          <a:ea typeface="+mn-ea"/>
          <a:cs typeface="+mn-cs"/>
        </a:defRPr>
      </a:lvl3pPr>
      <a:lvl4pPr marL="1774827" indent="-1023993" algn="l" defTabSz="887553" rtl="0" eaLnBrk="1" latinLnBrk="0" hangingPunct="1">
        <a:lnSpc>
          <a:spcPct val="90000"/>
        </a:lnSpc>
        <a:spcBef>
          <a:spcPts val="529"/>
        </a:spcBef>
        <a:spcAft>
          <a:spcPts val="0"/>
        </a:spcAft>
        <a:buFontTx/>
        <a:buNone/>
        <a:defRPr sz="1412" kern="1200">
          <a:solidFill>
            <a:schemeClr val="tx1"/>
          </a:solidFill>
          <a:latin typeface="+mn-lt"/>
          <a:ea typeface="+mn-ea"/>
          <a:cs typeface="+mn-cs"/>
        </a:defRPr>
      </a:lvl4pPr>
      <a:lvl5pPr marL="1774827" indent="-911928" algn="l" defTabSz="887553" rtl="0" eaLnBrk="1" latinLnBrk="0" hangingPunct="1">
        <a:lnSpc>
          <a:spcPct val="90000"/>
        </a:lnSpc>
        <a:spcBef>
          <a:spcPts val="529"/>
        </a:spcBef>
        <a:spcAft>
          <a:spcPts val="0"/>
        </a:spcAft>
        <a:buFontTx/>
        <a:buNone/>
        <a:defRPr sz="1412" kern="1200">
          <a:solidFill>
            <a:schemeClr val="tx1"/>
          </a:solidFill>
          <a:latin typeface="+mn-lt"/>
          <a:ea typeface="+mn-ea"/>
          <a:cs typeface="+mn-cs"/>
        </a:defRPr>
      </a:lvl5pPr>
      <a:lvl6pPr marL="2440771"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6pPr>
      <a:lvl7pPr marL="2884548"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7pPr>
      <a:lvl8pPr marL="3328325"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8pPr>
      <a:lvl9pPr marL="3772101"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9pPr>
    </p:bodyStyle>
    <p:otherStyle>
      <a:defPPr>
        <a:defRPr lang="en-US"/>
      </a:defPPr>
      <a:lvl1pPr marL="0" algn="l" defTabSz="887553" rtl="0" eaLnBrk="1" latinLnBrk="0" hangingPunct="1">
        <a:defRPr sz="1747" kern="1200">
          <a:solidFill>
            <a:schemeClr val="tx1"/>
          </a:solidFill>
          <a:latin typeface="+mn-lt"/>
          <a:ea typeface="+mn-ea"/>
          <a:cs typeface="+mn-cs"/>
        </a:defRPr>
      </a:lvl1pPr>
      <a:lvl2pPr marL="443777" algn="l" defTabSz="887553" rtl="0" eaLnBrk="1" latinLnBrk="0" hangingPunct="1">
        <a:defRPr sz="1747" kern="1200">
          <a:solidFill>
            <a:schemeClr val="tx1"/>
          </a:solidFill>
          <a:latin typeface="+mn-lt"/>
          <a:ea typeface="+mn-ea"/>
          <a:cs typeface="+mn-cs"/>
        </a:defRPr>
      </a:lvl2pPr>
      <a:lvl3pPr marL="887553" algn="l" defTabSz="887553" rtl="0" eaLnBrk="1" latinLnBrk="0" hangingPunct="1">
        <a:defRPr sz="1747" kern="1200">
          <a:solidFill>
            <a:schemeClr val="tx1"/>
          </a:solidFill>
          <a:latin typeface="+mn-lt"/>
          <a:ea typeface="+mn-ea"/>
          <a:cs typeface="+mn-cs"/>
        </a:defRPr>
      </a:lvl3pPr>
      <a:lvl4pPr marL="1331330" algn="l" defTabSz="887553" rtl="0" eaLnBrk="1" latinLnBrk="0" hangingPunct="1">
        <a:defRPr sz="1747" kern="1200">
          <a:solidFill>
            <a:schemeClr val="tx1"/>
          </a:solidFill>
          <a:latin typeface="+mn-lt"/>
          <a:ea typeface="+mn-ea"/>
          <a:cs typeface="+mn-cs"/>
        </a:defRPr>
      </a:lvl4pPr>
      <a:lvl5pPr marL="1775106" algn="l" defTabSz="887553" rtl="0" eaLnBrk="1" latinLnBrk="0" hangingPunct="1">
        <a:defRPr sz="1747" kern="1200">
          <a:solidFill>
            <a:schemeClr val="tx1"/>
          </a:solidFill>
          <a:latin typeface="+mn-lt"/>
          <a:ea typeface="+mn-ea"/>
          <a:cs typeface="+mn-cs"/>
        </a:defRPr>
      </a:lvl5pPr>
      <a:lvl6pPr marL="2218883" algn="l" defTabSz="887553" rtl="0" eaLnBrk="1" latinLnBrk="0" hangingPunct="1">
        <a:defRPr sz="1747" kern="1200">
          <a:solidFill>
            <a:schemeClr val="tx1"/>
          </a:solidFill>
          <a:latin typeface="+mn-lt"/>
          <a:ea typeface="+mn-ea"/>
          <a:cs typeface="+mn-cs"/>
        </a:defRPr>
      </a:lvl6pPr>
      <a:lvl7pPr marL="2662660" algn="l" defTabSz="887553" rtl="0" eaLnBrk="1" latinLnBrk="0" hangingPunct="1">
        <a:defRPr sz="1747" kern="1200">
          <a:solidFill>
            <a:schemeClr val="tx1"/>
          </a:solidFill>
          <a:latin typeface="+mn-lt"/>
          <a:ea typeface="+mn-ea"/>
          <a:cs typeface="+mn-cs"/>
        </a:defRPr>
      </a:lvl7pPr>
      <a:lvl8pPr marL="3106436" algn="l" defTabSz="887553" rtl="0" eaLnBrk="1" latinLnBrk="0" hangingPunct="1">
        <a:defRPr sz="1747" kern="1200">
          <a:solidFill>
            <a:schemeClr val="tx1"/>
          </a:solidFill>
          <a:latin typeface="+mn-lt"/>
          <a:ea typeface="+mn-ea"/>
          <a:cs typeface="+mn-cs"/>
        </a:defRPr>
      </a:lvl8pPr>
      <a:lvl9pPr marL="3550213" algn="l" defTabSz="887553" rtl="0" eaLnBrk="1" latinLnBrk="0" hangingPunct="1">
        <a:defRPr sz="174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296">
          <p15:clr>
            <a:srgbClr val="F26B43"/>
          </p15:clr>
        </p15:guide>
        <p15:guide id="2" pos="6192">
          <p15:clr>
            <a:srgbClr val="F26B43"/>
          </p15:clr>
        </p15:guide>
        <p15:guide id="3" pos="3168">
          <p15:clr>
            <a:srgbClr val="F26B43"/>
          </p15:clr>
        </p15:guide>
        <p15:guide id="4" pos="144">
          <p15:clr>
            <a:srgbClr val="F26B43"/>
          </p15:clr>
        </p15:guide>
        <p15:guide id="5" orient="horz" pos="576">
          <p15:clr>
            <a:srgbClr val="F26B43"/>
          </p15:clr>
        </p15:guide>
        <p15:guide id="6" orient="horz" pos="4560">
          <p15:clr>
            <a:srgbClr val="F26B43"/>
          </p15:clr>
        </p15:guide>
        <p15:guide id="7" pos="4032">
          <p15:clr>
            <a:srgbClr val="F26B43"/>
          </p15:clr>
        </p15:guide>
        <p15:guide id="8" pos="720">
          <p15:clr>
            <a:srgbClr val="F26B43"/>
          </p15:clr>
        </p15:guide>
        <p15:guide id="9" pos="43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yellowbar.jpg"/>
          <p:cNvPicPr>
            <a:picLocks/>
          </p:cNvPicPr>
          <p:nvPr userDrawn="1"/>
        </p:nvPicPr>
        <p:blipFill>
          <a:blip r:embed="rId10" cstate="print">
            <a:extLst>
              <a:ext uri="{28A0092B-C50C-407E-A947-70E740481C1C}">
                <a14:useLocalDpi xmlns:a14="http://schemas.microsoft.com/office/drawing/2010/main"/>
              </a:ext>
            </a:extLst>
          </a:blip>
          <a:stretch>
            <a:fillRect/>
          </a:stretch>
        </p:blipFill>
        <p:spPr>
          <a:xfrm flipV="1">
            <a:off x="1" y="6727967"/>
            <a:ext cx="9143925" cy="148403"/>
          </a:xfrm>
          <a:prstGeom prst="rect">
            <a:avLst/>
          </a:prstGeom>
        </p:spPr>
      </p:pic>
      <p:sp>
        <p:nvSpPr>
          <p:cNvPr id="3" name="Text Placeholder 2"/>
          <p:cNvSpPr>
            <a:spLocks noGrp="1"/>
          </p:cNvSpPr>
          <p:nvPr>
            <p:ph type="body" idx="1"/>
          </p:nvPr>
        </p:nvSpPr>
        <p:spPr>
          <a:xfrm>
            <a:off x="381000" y="1143000"/>
            <a:ext cx="8382000" cy="50445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4"/>
          </p:nvPr>
        </p:nvSpPr>
        <p:spPr>
          <a:xfrm>
            <a:off x="6784111" y="6502758"/>
            <a:ext cx="2133600" cy="231933"/>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pPr defTabSz="457200"/>
            <a:fld id="{22FFB6AE-E1BF-994E-8E90-6BA7B36DE5DD}" type="slidenum">
              <a:rPr lang="en-US" smtClean="0">
                <a:solidFill>
                  <a:srgbClr val="3C3C3B">
                    <a:lumMod val="50000"/>
                    <a:lumOff val="50000"/>
                  </a:srgbClr>
                </a:solidFill>
              </a:rPr>
              <a:pPr defTabSz="457200"/>
              <a:t>‹#›</a:t>
            </a:fld>
            <a:endParaRPr lang="en-US" dirty="0">
              <a:solidFill>
                <a:srgbClr val="3C3C3B">
                  <a:lumMod val="50000"/>
                  <a:lumOff val="50000"/>
                </a:srgbClr>
              </a:solidFill>
            </a:endParaRPr>
          </a:p>
        </p:txBody>
      </p:sp>
      <p:pic>
        <p:nvPicPr>
          <p:cNvPr id="13" name="Picture 12" descr="Office of the National Coordinator for Health Information Technology"/>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287019" y="6308016"/>
            <a:ext cx="1371600" cy="367283"/>
          </a:xfrm>
          <a:prstGeom prst="rect">
            <a:avLst/>
          </a:prstGeom>
        </p:spPr>
      </p:pic>
      <p:sp>
        <p:nvSpPr>
          <p:cNvPr id="2" name="Title Placeholder 1"/>
          <p:cNvSpPr>
            <a:spLocks noGrp="1"/>
          </p:cNvSpPr>
          <p:nvPr>
            <p:ph type="title"/>
          </p:nvPr>
        </p:nvSpPr>
        <p:spPr>
          <a:xfrm>
            <a:off x="381000" y="73974"/>
            <a:ext cx="8382000" cy="780632"/>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119419330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Lst>
  <p:hf hdr="0" dt="0"/>
  <p:txStyles>
    <p:titleStyle>
      <a:lvl1pPr algn="l" defTabSz="4572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457200" rtl="0" eaLnBrk="1" latinLnBrk="0" hangingPunct="1">
        <a:lnSpc>
          <a:spcPct val="110000"/>
        </a:lnSpc>
        <a:spcBef>
          <a:spcPts val="1000"/>
        </a:spcBef>
        <a:spcAft>
          <a:spcPts val="400"/>
        </a:spcAft>
        <a:buClr>
          <a:schemeClr val="accent5"/>
        </a:buClr>
        <a:buFont typeface="Arial"/>
        <a:buChar char="•"/>
        <a:defRPr sz="2000" kern="1200">
          <a:solidFill>
            <a:schemeClr val="tx2"/>
          </a:solidFill>
          <a:latin typeface="+mn-lt"/>
          <a:ea typeface="+mn-ea"/>
          <a:cs typeface="+mn-cs"/>
        </a:defRPr>
      </a:lvl1pPr>
      <a:lvl2pPr marL="742950" indent="-285750" algn="l" defTabSz="457200" rtl="0" eaLnBrk="1" latinLnBrk="0" hangingPunct="1">
        <a:lnSpc>
          <a:spcPct val="110000"/>
        </a:lnSpc>
        <a:spcBef>
          <a:spcPts val="1000"/>
        </a:spcBef>
        <a:spcAft>
          <a:spcPts val="400"/>
        </a:spcAft>
        <a:buClr>
          <a:schemeClr val="accent1"/>
        </a:buClr>
        <a:buFont typeface="Lucida Grande"/>
        <a:buChar char="»"/>
        <a:defRPr sz="1800" kern="1200">
          <a:solidFill>
            <a:schemeClr val="tx1"/>
          </a:solidFill>
          <a:latin typeface="+mn-lt"/>
          <a:ea typeface="+mn-ea"/>
          <a:cs typeface="+mn-cs"/>
        </a:defRPr>
      </a:lvl2pPr>
      <a:lvl3pPr marL="1143000" indent="-228600" algn="l" defTabSz="457200" rtl="0" eaLnBrk="1" latinLnBrk="0" hangingPunct="1">
        <a:lnSpc>
          <a:spcPct val="110000"/>
        </a:lnSpc>
        <a:spcBef>
          <a:spcPts val="1000"/>
        </a:spcBef>
        <a:spcAft>
          <a:spcPts val="400"/>
        </a:spcAft>
        <a:buClr>
          <a:schemeClr val="accent2"/>
        </a:buClr>
        <a:buFont typeface="Lucida Grande"/>
        <a:buChar char="–"/>
        <a:defRPr sz="1500" kern="1200">
          <a:solidFill>
            <a:schemeClr val="tx1"/>
          </a:solidFill>
          <a:latin typeface="+mn-lt"/>
          <a:ea typeface="+mn-ea"/>
          <a:cs typeface="+mn-cs"/>
        </a:defRPr>
      </a:lvl3pPr>
      <a:lvl4pPr marL="1600200" indent="-228600" algn="l" defTabSz="457200" rtl="0" eaLnBrk="1" latinLnBrk="0" hangingPunct="1">
        <a:lnSpc>
          <a:spcPct val="110000"/>
        </a:lnSpc>
        <a:spcBef>
          <a:spcPts val="1000"/>
        </a:spcBef>
        <a:spcAft>
          <a:spcPts val="400"/>
        </a:spcAft>
        <a:buClr>
          <a:schemeClr val="accent2"/>
        </a:buClr>
        <a:buFont typeface="Arial"/>
        <a:buChar char="•"/>
        <a:defRPr sz="1500" kern="1200">
          <a:solidFill>
            <a:schemeClr val="tx1"/>
          </a:solidFill>
          <a:latin typeface="+mn-lt"/>
          <a:ea typeface="+mn-ea"/>
          <a:cs typeface="+mn-cs"/>
        </a:defRPr>
      </a:lvl4pPr>
      <a:lvl5pPr marL="2057400" indent="-228600" algn="l" defTabSz="457200" rtl="0" eaLnBrk="1" latinLnBrk="0" hangingPunct="1">
        <a:lnSpc>
          <a:spcPct val="110000"/>
        </a:lnSpc>
        <a:spcBef>
          <a:spcPts val="1200"/>
        </a:spcBef>
        <a:spcAft>
          <a:spcPts val="0"/>
        </a:spcAft>
        <a:buClr>
          <a:schemeClr val="bg1">
            <a:lumMod val="50000"/>
          </a:schemeClr>
        </a:buClr>
        <a:buFont typeface="Arial"/>
        <a:buChar char="•"/>
        <a:defRPr sz="2000" kern="1200">
          <a:solidFill>
            <a:schemeClr val="bg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yellowbar.jpg"/>
          <p:cNvPicPr>
            <a:picLocks/>
          </p:cNvPicPr>
          <p:nvPr userDrawn="1"/>
        </p:nvPicPr>
        <p:blipFill>
          <a:blip r:embed="rId10" cstate="print">
            <a:extLst>
              <a:ext uri="{28A0092B-C50C-407E-A947-70E740481C1C}">
                <a14:useLocalDpi xmlns:a14="http://schemas.microsoft.com/office/drawing/2010/main"/>
              </a:ext>
            </a:extLst>
          </a:blip>
          <a:stretch>
            <a:fillRect/>
          </a:stretch>
        </p:blipFill>
        <p:spPr>
          <a:xfrm flipV="1">
            <a:off x="1" y="6727967"/>
            <a:ext cx="9143925" cy="148403"/>
          </a:xfrm>
          <a:prstGeom prst="rect">
            <a:avLst/>
          </a:prstGeom>
        </p:spPr>
      </p:pic>
      <p:sp>
        <p:nvSpPr>
          <p:cNvPr id="3" name="Text Placeholder 2"/>
          <p:cNvSpPr>
            <a:spLocks noGrp="1"/>
          </p:cNvSpPr>
          <p:nvPr>
            <p:ph type="body" idx="1"/>
          </p:nvPr>
        </p:nvSpPr>
        <p:spPr>
          <a:xfrm>
            <a:off x="381000" y="1143000"/>
            <a:ext cx="8382000" cy="50445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4"/>
          </p:nvPr>
        </p:nvSpPr>
        <p:spPr>
          <a:xfrm>
            <a:off x="6784111" y="6502758"/>
            <a:ext cx="2133600" cy="231933"/>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pPr defTabSz="457200"/>
            <a:fld id="{22FFB6AE-E1BF-994E-8E90-6BA7B36DE5DD}" type="slidenum">
              <a:rPr lang="en-US" smtClean="0">
                <a:solidFill>
                  <a:srgbClr val="3C3C3B">
                    <a:lumMod val="50000"/>
                    <a:lumOff val="50000"/>
                  </a:srgbClr>
                </a:solidFill>
              </a:rPr>
              <a:pPr defTabSz="457200"/>
              <a:t>‹#›</a:t>
            </a:fld>
            <a:endParaRPr lang="en-US" dirty="0">
              <a:solidFill>
                <a:srgbClr val="3C3C3B">
                  <a:lumMod val="50000"/>
                  <a:lumOff val="50000"/>
                </a:srgbClr>
              </a:solidFill>
            </a:endParaRPr>
          </a:p>
        </p:txBody>
      </p:sp>
      <p:pic>
        <p:nvPicPr>
          <p:cNvPr id="13" name="Picture 12" descr="Office of the National Coordinator for Health Information Technology"/>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287019" y="6308016"/>
            <a:ext cx="1371600" cy="367283"/>
          </a:xfrm>
          <a:prstGeom prst="rect">
            <a:avLst/>
          </a:prstGeom>
        </p:spPr>
      </p:pic>
      <p:sp>
        <p:nvSpPr>
          <p:cNvPr id="2" name="Title Placeholder 1"/>
          <p:cNvSpPr>
            <a:spLocks noGrp="1"/>
          </p:cNvSpPr>
          <p:nvPr>
            <p:ph type="title"/>
          </p:nvPr>
        </p:nvSpPr>
        <p:spPr>
          <a:xfrm>
            <a:off x="381000" y="73974"/>
            <a:ext cx="8382000" cy="780632"/>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55209608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dt="0"/>
  <p:txStyles>
    <p:titleStyle>
      <a:lvl1pPr algn="l" defTabSz="4572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457200" rtl="0" eaLnBrk="1" latinLnBrk="0" hangingPunct="1">
        <a:lnSpc>
          <a:spcPct val="110000"/>
        </a:lnSpc>
        <a:spcBef>
          <a:spcPts val="1000"/>
        </a:spcBef>
        <a:spcAft>
          <a:spcPts val="400"/>
        </a:spcAft>
        <a:buClr>
          <a:schemeClr val="accent5"/>
        </a:buClr>
        <a:buFont typeface="Arial"/>
        <a:buChar char="•"/>
        <a:defRPr sz="2000" kern="1200">
          <a:solidFill>
            <a:schemeClr val="tx2"/>
          </a:solidFill>
          <a:latin typeface="+mn-lt"/>
          <a:ea typeface="+mn-ea"/>
          <a:cs typeface="+mn-cs"/>
        </a:defRPr>
      </a:lvl1pPr>
      <a:lvl2pPr marL="742950" indent="-285750" algn="l" defTabSz="457200" rtl="0" eaLnBrk="1" latinLnBrk="0" hangingPunct="1">
        <a:lnSpc>
          <a:spcPct val="110000"/>
        </a:lnSpc>
        <a:spcBef>
          <a:spcPts val="1000"/>
        </a:spcBef>
        <a:spcAft>
          <a:spcPts val="400"/>
        </a:spcAft>
        <a:buClr>
          <a:schemeClr val="accent1"/>
        </a:buClr>
        <a:buFont typeface="Lucida Grande"/>
        <a:buChar char="»"/>
        <a:defRPr sz="1800" kern="1200">
          <a:solidFill>
            <a:schemeClr val="tx1"/>
          </a:solidFill>
          <a:latin typeface="+mn-lt"/>
          <a:ea typeface="+mn-ea"/>
          <a:cs typeface="+mn-cs"/>
        </a:defRPr>
      </a:lvl2pPr>
      <a:lvl3pPr marL="1143000" indent="-228600" algn="l" defTabSz="457200" rtl="0" eaLnBrk="1" latinLnBrk="0" hangingPunct="1">
        <a:lnSpc>
          <a:spcPct val="110000"/>
        </a:lnSpc>
        <a:spcBef>
          <a:spcPts val="1000"/>
        </a:spcBef>
        <a:spcAft>
          <a:spcPts val="400"/>
        </a:spcAft>
        <a:buClr>
          <a:schemeClr val="accent2"/>
        </a:buClr>
        <a:buFont typeface="Lucida Grande"/>
        <a:buChar char="–"/>
        <a:defRPr sz="1500" kern="1200">
          <a:solidFill>
            <a:schemeClr val="tx1"/>
          </a:solidFill>
          <a:latin typeface="+mn-lt"/>
          <a:ea typeface="+mn-ea"/>
          <a:cs typeface="+mn-cs"/>
        </a:defRPr>
      </a:lvl3pPr>
      <a:lvl4pPr marL="1600200" indent="-228600" algn="l" defTabSz="457200" rtl="0" eaLnBrk="1" latinLnBrk="0" hangingPunct="1">
        <a:lnSpc>
          <a:spcPct val="110000"/>
        </a:lnSpc>
        <a:spcBef>
          <a:spcPts val="1000"/>
        </a:spcBef>
        <a:spcAft>
          <a:spcPts val="400"/>
        </a:spcAft>
        <a:buClr>
          <a:schemeClr val="accent2"/>
        </a:buClr>
        <a:buFont typeface="Arial"/>
        <a:buChar char="•"/>
        <a:defRPr sz="1500" kern="1200">
          <a:solidFill>
            <a:schemeClr val="tx1"/>
          </a:solidFill>
          <a:latin typeface="+mn-lt"/>
          <a:ea typeface="+mn-ea"/>
          <a:cs typeface="+mn-cs"/>
        </a:defRPr>
      </a:lvl4pPr>
      <a:lvl5pPr marL="2057400" indent="-228600" algn="l" defTabSz="457200" rtl="0" eaLnBrk="1" latinLnBrk="0" hangingPunct="1">
        <a:lnSpc>
          <a:spcPct val="110000"/>
        </a:lnSpc>
        <a:spcBef>
          <a:spcPts val="1200"/>
        </a:spcBef>
        <a:spcAft>
          <a:spcPts val="0"/>
        </a:spcAft>
        <a:buClr>
          <a:schemeClr val="bg1">
            <a:lumMod val="50000"/>
          </a:schemeClr>
        </a:buClr>
        <a:buFont typeface="Arial"/>
        <a:buChar char="•"/>
        <a:defRPr sz="2000" kern="1200">
          <a:solidFill>
            <a:schemeClr val="bg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yellowbar.jpg"/>
          <p:cNvPicPr>
            <a:picLocks/>
          </p:cNvPicPr>
          <p:nvPr userDrawn="1"/>
        </p:nvPicPr>
        <p:blipFill>
          <a:blip r:embed="rId10" cstate="print">
            <a:extLst>
              <a:ext uri="{28A0092B-C50C-407E-A947-70E740481C1C}">
                <a14:useLocalDpi xmlns:a14="http://schemas.microsoft.com/office/drawing/2010/main"/>
              </a:ext>
            </a:extLst>
          </a:blip>
          <a:stretch>
            <a:fillRect/>
          </a:stretch>
        </p:blipFill>
        <p:spPr>
          <a:xfrm flipV="1">
            <a:off x="1" y="6727967"/>
            <a:ext cx="9143925" cy="148403"/>
          </a:xfrm>
          <a:prstGeom prst="rect">
            <a:avLst/>
          </a:prstGeom>
        </p:spPr>
      </p:pic>
      <p:sp>
        <p:nvSpPr>
          <p:cNvPr id="3" name="Text Placeholder 2"/>
          <p:cNvSpPr>
            <a:spLocks noGrp="1"/>
          </p:cNvSpPr>
          <p:nvPr>
            <p:ph type="body" idx="1"/>
          </p:nvPr>
        </p:nvSpPr>
        <p:spPr>
          <a:xfrm>
            <a:off x="381000" y="1143000"/>
            <a:ext cx="8382000" cy="50445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4"/>
          </p:nvPr>
        </p:nvSpPr>
        <p:spPr>
          <a:xfrm>
            <a:off x="6784111" y="6502758"/>
            <a:ext cx="2133600" cy="231933"/>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pPr defTabSz="457200"/>
            <a:fld id="{22FFB6AE-E1BF-994E-8E90-6BA7B36DE5DD}" type="slidenum">
              <a:rPr lang="en-US" smtClean="0">
                <a:solidFill>
                  <a:srgbClr val="3C3C3B">
                    <a:lumMod val="50000"/>
                    <a:lumOff val="50000"/>
                  </a:srgbClr>
                </a:solidFill>
              </a:rPr>
              <a:pPr defTabSz="457200"/>
              <a:t>‹#›</a:t>
            </a:fld>
            <a:endParaRPr lang="en-US" dirty="0">
              <a:solidFill>
                <a:srgbClr val="3C3C3B">
                  <a:lumMod val="50000"/>
                  <a:lumOff val="50000"/>
                </a:srgbClr>
              </a:solidFill>
            </a:endParaRPr>
          </a:p>
        </p:txBody>
      </p:sp>
      <p:pic>
        <p:nvPicPr>
          <p:cNvPr id="13" name="Picture 12" descr="Office of the National Coordinator for Health Information Technology"/>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287019" y="6308016"/>
            <a:ext cx="1371600" cy="367283"/>
          </a:xfrm>
          <a:prstGeom prst="rect">
            <a:avLst/>
          </a:prstGeom>
        </p:spPr>
      </p:pic>
      <p:sp>
        <p:nvSpPr>
          <p:cNvPr id="2" name="Title Placeholder 1"/>
          <p:cNvSpPr>
            <a:spLocks noGrp="1"/>
          </p:cNvSpPr>
          <p:nvPr>
            <p:ph type="title"/>
          </p:nvPr>
        </p:nvSpPr>
        <p:spPr>
          <a:xfrm>
            <a:off x="381000" y="73974"/>
            <a:ext cx="8382000" cy="780632"/>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141059080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p:hf hdr="0" dt="0"/>
  <p:txStyles>
    <p:titleStyle>
      <a:lvl1pPr algn="l" defTabSz="4572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457200" rtl="0" eaLnBrk="1" latinLnBrk="0" hangingPunct="1">
        <a:lnSpc>
          <a:spcPct val="110000"/>
        </a:lnSpc>
        <a:spcBef>
          <a:spcPts val="1000"/>
        </a:spcBef>
        <a:spcAft>
          <a:spcPts val="400"/>
        </a:spcAft>
        <a:buClr>
          <a:schemeClr val="accent5"/>
        </a:buClr>
        <a:buFont typeface="Arial"/>
        <a:buChar char="•"/>
        <a:defRPr sz="2000" kern="1200">
          <a:solidFill>
            <a:schemeClr val="tx2"/>
          </a:solidFill>
          <a:latin typeface="+mn-lt"/>
          <a:ea typeface="+mn-ea"/>
          <a:cs typeface="+mn-cs"/>
        </a:defRPr>
      </a:lvl1pPr>
      <a:lvl2pPr marL="742950" indent="-285750" algn="l" defTabSz="457200" rtl="0" eaLnBrk="1" latinLnBrk="0" hangingPunct="1">
        <a:lnSpc>
          <a:spcPct val="110000"/>
        </a:lnSpc>
        <a:spcBef>
          <a:spcPts val="1000"/>
        </a:spcBef>
        <a:spcAft>
          <a:spcPts val="400"/>
        </a:spcAft>
        <a:buClr>
          <a:schemeClr val="accent1"/>
        </a:buClr>
        <a:buFont typeface="Lucida Grande"/>
        <a:buChar char="»"/>
        <a:defRPr sz="1800" kern="1200">
          <a:solidFill>
            <a:schemeClr val="tx1"/>
          </a:solidFill>
          <a:latin typeface="+mn-lt"/>
          <a:ea typeface="+mn-ea"/>
          <a:cs typeface="+mn-cs"/>
        </a:defRPr>
      </a:lvl2pPr>
      <a:lvl3pPr marL="1143000" indent="-228600" algn="l" defTabSz="457200" rtl="0" eaLnBrk="1" latinLnBrk="0" hangingPunct="1">
        <a:lnSpc>
          <a:spcPct val="110000"/>
        </a:lnSpc>
        <a:spcBef>
          <a:spcPts val="1000"/>
        </a:spcBef>
        <a:spcAft>
          <a:spcPts val="400"/>
        </a:spcAft>
        <a:buClr>
          <a:schemeClr val="accent2"/>
        </a:buClr>
        <a:buFont typeface="Lucida Grande"/>
        <a:buChar char="–"/>
        <a:defRPr sz="1500" kern="1200">
          <a:solidFill>
            <a:schemeClr val="tx1"/>
          </a:solidFill>
          <a:latin typeface="+mn-lt"/>
          <a:ea typeface="+mn-ea"/>
          <a:cs typeface="+mn-cs"/>
        </a:defRPr>
      </a:lvl3pPr>
      <a:lvl4pPr marL="1600200" indent="-228600" algn="l" defTabSz="457200" rtl="0" eaLnBrk="1" latinLnBrk="0" hangingPunct="1">
        <a:lnSpc>
          <a:spcPct val="110000"/>
        </a:lnSpc>
        <a:spcBef>
          <a:spcPts val="1000"/>
        </a:spcBef>
        <a:spcAft>
          <a:spcPts val="400"/>
        </a:spcAft>
        <a:buClr>
          <a:schemeClr val="accent2"/>
        </a:buClr>
        <a:buFont typeface="Arial"/>
        <a:buChar char="•"/>
        <a:defRPr sz="1500" kern="1200">
          <a:solidFill>
            <a:schemeClr val="tx1"/>
          </a:solidFill>
          <a:latin typeface="+mn-lt"/>
          <a:ea typeface="+mn-ea"/>
          <a:cs typeface="+mn-cs"/>
        </a:defRPr>
      </a:lvl4pPr>
      <a:lvl5pPr marL="2057400" indent="-228600" algn="l" defTabSz="457200" rtl="0" eaLnBrk="1" latinLnBrk="0" hangingPunct="1">
        <a:lnSpc>
          <a:spcPct val="110000"/>
        </a:lnSpc>
        <a:spcBef>
          <a:spcPts val="1200"/>
        </a:spcBef>
        <a:spcAft>
          <a:spcPts val="0"/>
        </a:spcAft>
        <a:buClr>
          <a:schemeClr val="bg1">
            <a:lumMod val="50000"/>
          </a:schemeClr>
        </a:buClr>
        <a:buFont typeface="Arial"/>
        <a:buChar char="•"/>
        <a:defRPr sz="2000" kern="1200">
          <a:solidFill>
            <a:schemeClr val="bg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descr="yellowbar.jpg"/>
          <p:cNvPicPr>
            <a:picLocks/>
          </p:cNvPicPr>
          <p:nvPr/>
        </p:nvPicPr>
        <p:blipFill>
          <a:blip r:embed="rId10" cstate="print">
            <a:extLst>
              <a:ext uri="{28A0092B-C50C-407E-A947-70E740481C1C}">
                <a14:useLocalDpi xmlns:a14="http://schemas.microsoft.com/office/drawing/2010/main"/>
              </a:ext>
            </a:extLst>
          </a:blip>
          <a:stretch>
            <a:fillRect/>
          </a:stretch>
        </p:blipFill>
        <p:spPr>
          <a:xfrm flipV="1">
            <a:off x="1" y="6727967"/>
            <a:ext cx="9143925" cy="148403"/>
          </a:xfrm>
          <a:prstGeom prst="rect">
            <a:avLst/>
          </a:prstGeom>
        </p:spPr>
      </p:pic>
      <p:sp>
        <p:nvSpPr>
          <p:cNvPr id="3" name="Text Placeholder 2"/>
          <p:cNvSpPr>
            <a:spLocks noGrp="1"/>
          </p:cNvSpPr>
          <p:nvPr>
            <p:ph type="body" idx="1"/>
          </p:nvPr>
        </p:nvSpPr>
        <p:spPr>
          <a:xfrm>
            <a:off x="381000" y="1143000"/>
            <a:ext cx="8382000" cy="50445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13" name="Picture 12" descr="Office of the National Coordinator for Health Information Technology"/>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287019" y="6308016"/>
            <a:ext cx="1371600" cy="367283"/>
          </a:xfrm>
          <a:prstGeom prst="rect">
            <a:avLst/>
          </a:prstGeom>
        </p:spPr>
      </p:pic>
      <p:sp>
        <p:nvSpPr>
          <p:cNvPr id="2" name="Title Placeholder 1"/>
          <p:cNvSpPr>
            <a:spLocks noGrp="1"/>
          </p:cNvSpPr>
          <p:nvPr>
            <p:ph type="title"/>
          </p:nvPr>
        </p:nvSpPr>
        <p:spPr>
          <a:xfrm>
            <a:off x="381000" y="73974"/>
            <a:ext cx="8382000" cy="780632"/>
          </a:xfrm>
          <a:prstGeom prst="rect">
            <a:avLst/>
          </a:prstGeom>
        </p:spPr>
        <p:txBody>
          <a:bodyPr vert="horz" lIns="91440" tIns="45720" rIns="91440" bIns="45720" rtlCol="0" anchor="ctr">
            <a:normAutofit/>
          </a:bodyPr>
          <a:lstStyle/>
          <a:p>
            <a:endParaRPr lang="en-US" dirty="0"/>
          </a:p>
        </p:txBody>
      </p:sp>
    </p:spTree>
    <p:extLst>
      <p:ext uri="{BB962C8B-B14F-4D97-AF65-F5344CB8AC3E}">
        <p14:creationId xmlns:p14="http://schemas.microsoft.com/office/powerpoint/2010/main" val="327697253"/>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Lst>
  <p:hf hdr="0" ftr="0" dt="0"/>
  <p:txStyles>
    <p:titleStyle>
      <a:lvl1pPr algn="l" defTabSz="4572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457200" rtl="0" eaLnBrk="1" latinLnBrk="0" hangingPunct="1">
        <a:lnSpc>
          <a:spcPct val="110000"/>
        </a:lnSpc>
        <a:spcBef>
          <a:spcPts val="1000"/>
        </a:spcBef>
        <a:spcAft>
          <a:spcPts val="400"/>
        </a:spcAft>
        <a:buClr>
          <a:schemeClr val="accent5"/>
        </a:buClr>
        <a:buFont typeface="Arial"/>
        <a:buChar char="•"/>
        <a:defRPr sz="2000" kern="1200">
          <a:solidFill>
            <a:schemeClr val="tx2"/>
          </a:solidFill>
          <a:latin typeface="+mn-lt"/>
          <a:ea typeface="+mn-ea"/>
          <a:cs typeface="+mn-cs"/>
        </a:defRPr>
      </a:lvl1pPr>
      <a:lvl2pPr marL="742950" indent="-285750" algn="l" defTabSz="457200" rtl="0" eaLnBrk="1" latinLnBrk="0" hangingPunct="1">
        <a:lnSpc>
          <a:spcPct val="110000"/>
        </a:lnSpc>
        <a:spcBef>
          <a:spcPts val="1000"/>
        </a:spcBef>
        <a:spcAft>
          <a:spcPts val="400"/>
        </a:spcAft>
        <a:buClr>
          <a:schemeClr val="accent1"/>
        </a:buClr>
        <a:buFont typeface="Lucida Grande"/>
        <a:buChar char="»"/>
        <a:defRPr sz="1800" kern="1200">
          <a:solidFill>
            <a:schemeClr val="tx1"/>
          </a:solidFill>
          <a:latin typeface="+mn-lt"/>
          <a:ea typeface="+mn-ea"/>
          <a:cs typeface="+mn-cs"/>
        </a:defRPr>
      </a:lvl2pPr>
      <a:lvl3pPr marL="1143000" indent="-228600" algn="l" defTabSz="457200" rtl="0" eaLnBrk="1" latinLnBrk="0" hangingPunct="1">
        <a:lnSpc>
          <a:spcPct val="110000"/>
        </a:lnSpc>
        <a:spcBef>
          <a:spcPts val="1000"/>
        </a:spcBef>
        <a:spcAft>
          <a:spcPts val="400"/>
        </a:spcAft>
        <a:buClr>
          <a:schemeClr val="accent2"/>
        </a:buClr>
        <a:buFont typeface="Lucida Grande"/>
        <a:buChar char="–"/>
        <a:defRPr sz="1500" kern="1200">
          <a:solidFill>
            <a:schemeClr val="tx1"/>
          </a:solidFill>
          <a:latin typeface="+mn-lt"/>
          <a:ea typeface="+mn-ea"/>
          <a:cs typeface="+mn-cs"/>
        </a:defRPr>
      </a:lvl3pPr>
      <a:lvl4pPr marL="1600200" indent="-228600" algn="l" defTabSz="457200" rtl="0" eaLnBrk="1" latinLnBrk="0" hangingPunct="1">
        <a:lnSpc>
          <a:spcPct val="110000"/>
        </a:lnSpc>
        <a:spcBef>
          <a:spcPts val="1000"/>
        </a:spcBef>
        <a:spcAft>
          <a:spcPts val="400"/>
        </a:spcAft>
        <a:buClr>
          <a:schemeClr val="accent2"/>
        </a:buClr>
        <a:buFont typeface="Arial"/>
        <a:buChar char="•"/>
        <a:defRPr sz="1500" kern="1200">
          <a:solidFill>
            <a:schemeClr val="tx1"/>
          </a:solidFill>
          <a:latin typeface="+mn-lt"/>
          <a:ea typeface="+mn-ea"/>
          <a:cs typeface="+mn-cs"/>
        </a:defRPr>
      </a:lvl4pPr>
      <a:lvl5pPr marL="2057400" indent="-228600" algn="l" defTabSz="457200" rtl="0" eaLnBrk="1" latinLnBrk="0" hangingPunct="1">
        <a:lnSpc>
          <a:spcPct val="110000"/>
        </a:lnSpc>
        <a:spcBef>
          <a:spcPts val="1200"/>
        </a:spcBef>
        <a:spcAft>
          <a:spcPts val="0"/>
        </a:spcAft>
        <a:buClr>
          <a:schemeClr val="bg1">
            <a:lumMod val="50000"/>
          </a:schemeClr>
        </a:buClr>
        <a:buFont typeface="Arial"/>
        <a:buChar char="•"/>
        <a:defRPr sz="2000" kern="1200">
          <a:solidFill>
            <a:schemeClr val="bg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32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532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charset="0"/>
              </a:defRPr>
            </a:lvl1pPr>
          </a:lstStyle>
          <a:p>
            <a:pPr defTabSz="914400" fontAlgn="base">
              <a:spcBef>
                <a:spcPct val="0"/>
              </a:spcBef>
              <a:spcAft>
                <a:spcPct val="0"/>
              </a:spcAft>
            </a:pPr>
            <a:fld id="{288FE493-2BED-6F46-94E7-44C506ECF29E}" type="datetime1">
              <a:rPr lang="en-US" altLang="x-none" smtClean="0">
                <a:ea typeface="ＭＳ Ｐゴシック" charset="-128"/>
              </a:rPr>
              <a:pPr defTabSz="914400" fontAlgn="base">
                <a:spcBef>
                  <a:spcPct val="0"/>
                </a:spcBef>
                <a:spcAft>
                  <a:spcPct val="0"/>
                </a:spcAft>
              </a:pPr>
              <a:t>2/1/2018</a:t>
            </a:fld>
            <a:endParaRPr lang="en-US" altLang="x-none">
              <a:ea typeface="ＭＳ Ｐゴシック"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prstClr val="black">
                    <a:tint val="75000"/>
                  </a:prstClr>
                </a:solidFill>
                <a:latin typeface="Arial" charset="0"/>
                <a:ea typeface="ＭＳ Ｐゴシック" charset="0"/>
                <a:cs typeface="ＭＳ Ｐゴシック" charset="0"/>
              </a:defRPr>
            </a:lvl1pPr>
          </a:lstStyle>
          <a:p>
            <a:pPr defTabSz="914400" fontAlgn="base">
              <a:spcBef>
                <a:spcPct val="0"/>
              </a:spcBef>
              <a:spcAft>
                <a:spcPct val="0"/>
              </a:spcAft>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charset="0"/>
              </a:defRPr>
            </a:lvl1pPr>
          </a:lstStyle>
          <a:p>
            <a:pPr defTabSz="914400" fontAlgn="base">
              <a:spcBef>
                <a:spcPct val="0"/>
              </a:spcBef>
              <a:spcAft>
                <a:spcPct val="0"/>
              </a:spcAft>
            </a:pPr>
            <a:fld id="{F8CA5733-05D5-014E-A545-3FC89932C683}" type="slidenum">
              <a:rPr lang="en-US" altLang="x-none" smtClean="0">
                <a:ea typeface="ＭＳ Ｐゴシック" charset="-128"/>
              </a:rPr>
              <a:pPr defTabSz="914400" fontAlgn="base">
                <a:spcBef>
                  <a:spcPct val="0"/>
                </a:spcBef>
                <a:spcAft>
                  <a:spcPct val="0"/>
                </a:spcAft>
              </a:pPr>
              <a:t>‹#›</a:t>
            </a:fld>
            <a:endParaRPr lang="en-US" altLang="x-none">
              <a:ea typeface="ＭＳ Ｐゴシック" charset="-128"/>
            </a:endParaRPr>
          </a:p>
        </p:txBody>
      </p:sp>
    </p:spTree>
    <p:extLst>
      <p:ext uri="{BB962C8B-B14F-4D97-AF65-F5344CB8AC3E}">
        <p14:creationId xmlns:p14="http://schemas.microsoft.com/office/powerpoint/2010/main" val="404514370"/>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41.tiff"/><Relationship Id="rId7"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34.xml"/><Relationship Id="rId6" Type="http://schemas.openxmlformats.org/officeDocument/2006/relationships/image" Target="../media/image44.tiff"/><Relationship Id="rId5" Type="http://schemas.openxmlformats.org/officeDocument/2006/relationships/image" Target="../media/image43.tiff"/><Relationship Id="rId4" Type="http://schemas.openxmlformats.org/officeDocument/2006/relationships/image" Target="../media/image42.tiff"/></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image" Target="../media/image48.tiff"/><Relationship Id="rId1" Type="http://schemas.openxmlformats.org/officeDocument/2006/relationships/slideLayout" Target="../slideLayouts/slideLayout34.xml"/><Relationship Id="rId5" Type="http://schemas.openxmlformats.org/officeDocument/2006/relationships/image" Target="../media/image51.tiff"/><Relationship Id="rId4" Type="http://schemas.openxmlformats.org/officeDocument/2006/relationships/image" Target="../media/image50.tiff"/></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1.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2.png"/><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hyperlink" Target="mailto:irina.connelly@gtri.gatech.edu" TargetMode="External"/><Relationship Id="rId2" Type="http://schemas.openxmlformats.org/officeDocument/2006/relationships/hyperlink" Target="mailto:bonnie.young@dch.ga.gov" TargetMode="External"/><Relationship Id="rId1" Type="http://schemas.openxmlformats.org/officeDocument/2006/relationships/slideLayout" Target="../slideLayouts/slideLayout34.xml"/><Relationship Id="rId4" Type="http://schemas.openxmlformats.org/officeDocument/2006/relationships/hyperlink" Target="mailto:evelyn.gallego@emiadvisors.net"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mailto:marisa.scala-foley@acl.hhs.gov" TargetMode="External"/><Relationship Id="rId3" Type="http://schemas.openxmlformats.org/officeDocument/2006/relationships/hyperlink" Target="mailto:caroline.coy@hhs.gov" TargetMode="External"/><Relationship Id="rId7" Type="http://schemas.openxmlformats.org/officeDocument/2006/relationships/hyperlink" Target="mailto:caroline.ryan@acl.hhs.gov" TargetMode="External"/><Relationship Id="rId12" Type="http://schemas.openxmlformats.org/officeDocument/2006/relationships/hyperlink" Target="mailto:jamie.parker@esacinc.com" TargetMode="External"/><Relationship Id="rId2" Type="http://schemas.openxmlformats.org/officeDocument/2006/relationships/hyperlink" Target="mailto:elizabeth.palenahall@hhs.gov" TargetMode="External"/><Relationship Id="rId1" Type="http://schemas.openxmlformats.org/officeDocument/2006/relationships/slideLayout" Target="../slideLayouts/slideLayout34.xml"/><Relationship Id="rId6" Type="http://schemas.openxmlformats.org/officeDocument/2006/relationships/hyperlink" Target="mailto:shawnterrell@acl.hhs.gov" TargetMode="External"/><Relationship Id="rId11" Type="http://schemas.openxmlformats.org/officeDocument/2006/relationships/hyperlink" Target="mailto:becky.angeles@esacinc.com" TargetMode="External"/><Relationship Id="rId5" Type="http://schemas.openxmlformats.org/officeDocument/2006/relationships/hyperlink" Target="mailto:tomalley@mgh.harvard.ed" TargetMode="External"/><Relationship Id="rId10" Type="http://schemas.openxmlformats.org/officeDocument/2006/relationships/hyperlink" Target="mailto:lynette.elliott@esacinc.com" TargetMode="External"/><Relationship Id="rId4" Type="http://schemas.openxmlformats.org/officeDocument/2006/relationships/hyperlink" Target="mailto:Kerry.Lida@cms.hhs.gov" TargetMode="External"/><Relationship Id="rId9" Type="http://schemas.openxmlformats.org/officeDocument/2006/relationships/hyperlink" Target="mailto:evelyn.gallego@emiadvisors.net"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2" Type="http://schemas.openxmlformats.org/officeDocument/2006/relationships/hyperlink" Target="https://www.ncbi.nlm.nih.gov/pubmed/26626262" TargetMode="External"/><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3" Type="http://schemas.openxmlformats.org/officeDocument/2006/relationships/hyperlink" Target="https://www.acl.gov/news-and-events/acl-blog/person-centered-planning-and-self-direction-hhs-issues-new-guidance" TargetMode="External"/><Relationship Id="rId2" Type="http://schemas.openxmlformats.org/officeDocument/2006/relationships/notesSlide" Target="../notesSlides/notesSlide11.xml"/><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58.xml"/><Relationship Id="rId4" Type="http://schemas.openxmlformats.org/officeDocument/2006/relationships/hyperlink" Target="https://www.medicaid.gov/medicaid/ltss/downloads/ltss-expenditures-2014.pdf" TargetMode="External"/></Relationships>
</file>

<file path=ppt/slides/_rels/slide33.xml.rels><?xml version="1.0" encoding="UTF-8" standalone="yes"?>
<Relationships xmlns="http://schemas.openxmlformats.org/package/2006/relationships"><Relationship Id="rId2" Type="http://schemas.openxmlformats.org/officeDocument/2006/relationships/hyperlink" Target="https://www.mckinsey.com/industries/healthcare-systems-and-services/our-insights/the-medicaid-agency-of-the-future--what-capabilities-and-leadership-will-it-need?cid=soc-web" TargetMode="External"/><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8" Type="http://schemas.openxmlformats.org/officeDocument/2006/relationships/image" Target="../media/image71.tiff"/><Relationship Id="rId13" Type="http://schemas.openxmlformats.org/officeDocument/2006/relationships/image" Target="../media/image75.png"/><Relationship Id="rId3" Type="http://schemas.openxmlformats.org/officeDocument/2006/relationships/image" Target="../media/image66.tiff"/><Relationship Id="rId7" Type="http://schemas.openxmlformats.org/officeDocument/2006/relationships/image" Target="../media/image70.tiff"/><Relationship Id="rId12" Type="http://schemas.openxmlformats.org/officeDocument/2006/relationships/image" Target="../media/image74.png"/><Relationship Id="rId2" Type="http://schemas.openxmlformats.org/officeDocument/2006/relationships/image" Target="../media/image65.tiff"/><Relationship Id="rId1" Type="http://schemas.openxmlformats.org/officeDocument/2006/relationships/slideLayout" Target="../slideLayouts/slideLayout34.xml"/><Relationship Id="rId6" Type="http://schemas.openxmlformats.org/officeDocument/2006/relationships/image" Target="../media/image69.tiff"/><Relationship Id="rId11" Type="http://schemas.openxmlformats.org/officeDocument/2006/relationships/image" Target="../media/image41.tiff"/><Relationship Id="rId5" Type="http://schemas.openxmlformats.org/officeDocument/2006/relationships/image" Target="../media/image68.tiff"/><Relationship Id="rId10" Type="http://schemas.openxmlformats.org/officeDocument/2006/relationships/image" Target="../media/image73.tiff"/><Relationship Id="rId4" Type="http://schemas.openxmlformats.org/officeDocument/2006/relationships/image" Target="../media/image67.tiff"/><Relationship Id="rId9" Type="http://schemas.openxmlformats.org/officeDocument/2006/relationships/image" Target="../media/image72.tiff"/></Relationships>
</file>

<file path=ppt/slides/_rels/slide37.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image" Target="../media/image76.pn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hyperlink" Target="https://www.medicaid.gov/medicaid/ltss/teft-program/index.html" TargetMode="External"/><Relationship Id="rId2" Type="http://schemas.openxmlformats.org/officeDocument/2006/relationships/hyperlink" Target="https://www.medicaid.gov/medicaid/hcbs/authorities/1915-c/index.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jpg"/><Relationship Id="rId12" Type="http://schemas.openxmlformats.org/officeDocument/2006/relationships/image" Target="../media/image3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jpg"/><Relationship Id="rId15" Type="http://schemas.openxmlformats.org/officeDocument/2006/relationships/image" Target="../media/image40.tiff"/><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jpeg"/><Relationship Id="rId14" Type="http://schemas.openxmlformats.org/officeDocument/2006/relationships/image" Target="../media/image3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Electronic Long Term Services and Support (eLTSS) Initiative Overview</a:t>
            </a:r>
          </a:p>
        </p:txBody>
      </p:sp>
      <p:sp>
        <p:nvSpPr>
          <p:cNvPr id="4" name="Text Placeholder 3"/>
          <p:cNvSpPr>
            <a:spLocks noGrp="1"/>
          </p:cNvSpPr>
          <p:nvPr>
            <p:ph type="body" sz="quarter" idx="13"/>
          </p:nvPr>
        </p:nvSpPr>
        <p:spPr>
          <a:xfrm>
            <a:off x="508000" y="2497530"/>
            <a:ext cx="8089900" cy="292101"/>
          </a:xfrm>
        </p:spPr>
        <p:txBody>
          <a:bodyPr/>
          <a:lstStyle/>
          <a:p>
            <a:r>
              <a:rPr lang="en-US" sz="2000" dirty="0"/>
              <a:t>January 2018 HL7 Working Group Meeting</a:t>
            </a:r>
          </a:p>
        </p:txBody>
      </p:sp>
    </p:spTree>
    <p:extLst>
      <p:ext uri="{BB962C8B-B14F-4D97-AF65-F5344CB8AC3E}">
        <p14:creationId xmlns:p14="http://schemas.microsoft.com/office/powerpoint/2010/main" val="19967973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Key Activities</a:t>
            </a:r>
          </a:p>
        </p:txBody>
      </p:sp>
      <p:sp>
        <p:nvSpPr>
          <p:cNvPr id="4" name="Content Placeholder 3"/>
          <p:cNvSpPr>
            <a:spLocks noGrp="1"/>
          </p:cNvSpPr>
          <p:nvPr>
            <p:ph idx="1"/>
          </p:nvPr>
        </p:nvSpPr>
        <p:spPr>
          <a:xfrm>
            <a:off x="327660" y="1043940"/>
            <a:ext cx="8816340" cy="5285423"/>
          </a:xfrm>
        </p:spPr>
        <p:txBody>
          <a:bodyPr>
            <a:noAutofit/>
          </a:bodyPr>
          <a:lstStyle/>
          <a:p>
            <a:pPr>
              <a:tabLst>
                <a:tab pos="2971800" algn="l"/>
              </a:tabLst>
            </a:pPr>
            <a:r>
              <a:rPr lang="en-US" sz="2400" dirty="0" err="1"/>
              <a:t>eLTSS</a:t>
            </a:r>
            <a:r>
              <a:rPr lang="en-US" sz="2400" dirty="0"/>
              <a:t> Standard Development: Sept 2017 </a:t>
            </a:r>
            <a:r>
              <a:rPr lang="mr-IN" sz="2400" dirty="0"/>
              <a:t>–</a:t>
            </a:r>
            <a:r>
              <a:rPr lang="en-US" sz="2400" dirty="0"/>
              <a:t> Sep 2018</a:t>
            </a:r>
          </a:p>
          <a:p>
            <a:pPr lvl="1">
              <a:lnSpc>
                <a:spcPct val="100000"/>
              </a:lnSpc>
              <a:spcBef>
                <a:spcPts val="400"/>
              </a:spcBef>
              <a:tabLst>
                <a:tab pos="2971800" algn="l"/>
              </a:tabLst>
            </a:pPr>
            <a:r>
              <a:rPr lang="en-US" dirty="0"/>
              <a:t>Led by The Georgia Department of Community Health – Health Information Technology Unit (DCH-HIT) supported by GTRI in coordination with participating TEFT States, ONC and CMS</a:t>
            </a:r>
          </a:p>
          <a:p>
            <a:pPr lvl="1">
              <a:lnSpc>
                <a:spcPct val="100000"/>
              </a:lnSpc>
              <a:spcBef>
                <a:spcPts val="400"/>
              </a:spcBef>
              <a:tabLst>
                <a:tab pos="2971800" algn="l"/>
              </a:tabLst>
            </a:pPr>
            <a:r>
              <a:rPr lang="en-US" dirty="0"/>
              <a:t>Continuation of eLTSS Initiative work on developing a national solution for sharing HCBS Service Plan data. Primary HL7 WG Sponsor: Community Based Care &amp; Privacy Collaborative (CBCP)</a:t>
            </a:r>
          </a:p>
          <a:p>
            <a:pPr>
              <a:tabLst>
                <a:tab pos="2971800" algn="l"/>
              </a:tabLst>
            </a:pPr>
            <a:r>
              <a:rPr lang="en-US" sz="2400" dirty="0" err="1"/>
              <a:t>eLTSS</a:t>
            </a:r>
            <a:r>
              <a:rPr lang="en-US" sz="2400" dirty="0"/>
              <a:t> Standard Testing: Feb 2018 </a:t>
            </a:r>
            <a:r>
              <a:rPr lang="mr-IN" sz="2400" dirty="0"/>
              <a:t>–</a:t>
            </a:r>
            <a:r>
              <a:rPr lang="en-US" sz="2400" dirty="0"/>
              <a:t> June 2018</a:t>
            </a:r>
          </a:p>
          <a:p>
            <a:pPr lvl="1">
              <a:lnSpc>
                <a:spcPct val="100000"/>
              </a:lnSpc>
              <a:spcBef>
                <a:spcPts val="400"/>
              </a:spcBef>
              <a:tabLst>
                <a:tab pos="2971800" algn="l"/>
              </a:tabLst>
            </a:pPr>
            <a:r>
              <a:rPr lang="en-US" sz="2000" dirty="0"/>
              <a:t>Led by ONC Support Team in collaboration with HL7</a:t>
            </a:r>
          </a:p>
          <a:p>
            <a:pPr lvl="1">
              <a:lnSpc>
                <a:spcPct val="100000"/>
              </a:lnSpc>
              <a:spcBef>
                <a:spcPts val="400"/>
              </a:spcBef>
              <a:tabLst>
                <a:tab pos="2971800" algn="l"/>
              </a:tabLst>
            </a:pPr>
            <a:r>
              <a:rPr lang="en-US" sz="2000" dirty="0"/>
              <a:t>Pilots will test </a:t>
            </a:r>
            <a:r>
              <a:rPr lang="en-US" sz="2000" dirty="0" err="1"/>
              <a:t>eLTSS</a:t>
            </a:r>
            <a:r>
              <a:rPr lang="en-US" sz="2000" dirty="0"/>
              <a:t> HL7 artifacts as they are developed (AGILE development; SPRINT testing)</a:t>
            </a:r>
          </a:p>
          <a:p>
            <a:pPr lvl="1">
              <a:lnSpc>
                <a:spcPct val="100000"/>
              </a:lnSpc>
              <a:spcBef>
                <a:spcPts val="400"/>
              </a:spcBef>
              <a:tabLst>
                <a:tab pos="2971800" algn="l"/>
              </a:tabLst>
            </a:pPr>
            <a:r>
              <a:rPr lang="en-US" sz="2000" dirty="0"/>
              <a:t>Call for participation (Nov 2017 to Feb 2018); first tests to be scheduled February and March; pilots will inform </a:t>
            </a:r>
            <a:r>
              <a:rPr lang="en-US" sz="2000" dirty="0" err="1"/>
              <a:t>eLTSS</a:t>
            </a:r>
            <a:r>
              <a:rPr lang="en-US" sz="2000" dirty="0"/>
              <a:t> HL7 artifacts</a:t>
            </a:r>
          </a:p>
        </p:txBody>
      </p:sp>
    </p:spTree>
    <p:extLst>
      <p:ext uri="{BB962C8B-B14F-4D97-AF65-F5344CB8AC3E}">
        <p14:creationId xmlns:p14="http://schemas.microsoft.com/office/powerpoint/2010/main" val="935212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Key Activities</a:t>
            </a:r>
          </a:p>
        </p:txBody>
      </p:sp>
      <p:sp>
        <p:nvSpPr>
          <p:cNvPr id="4" name="Content Placeholder 3"/>
          <p:cNvSpPr>
            <a:spLocks noGrp="1"/>
          </p:cNvSpPr>
          <p:nvPr>
            <p:ph idx="1"/>
          </p:nvPr>
        </p:nvSpPr>
        <p:spPr>
          <a:xfrm>
            <a:off x="254000" y="1143000"/>
            <a:ext cx="8509000" cy="5044567"/>
          </a:xfrm>
        </p:spPr>
        <p:txBody>
          <a:bodyPr>
            <a:noAutofit/>
          </a:bodyPr>
          <a:lstStyle/>
          <a:p>
            <a:pPr>
              <a:tabLst>
                <a:tab pos="2971800" algn="l"/>
              </a:tabLst>
            </a:pPr>
            <a:r>
              <a:rPr lang="en-US" sz="2400" dirty="0"/>
              <a:t>HL7 IG Ballot Development &amp; Publication: April 2018 </a:t>
            </a:r>
            <a:r>
              <a:rPr lang="mr-IN" sz="2400" dirty="0"/>
              <a:t>–</a:t>
            </a:r>
            <a:r>
              <a:rPr lang="en-US" sz="2400" dirty="0"/>
              <a:t> Sept 2018</a:t>
            </a:r>
          </a:p>
          <a:p>
            <a:pPr lvl="1">
              <a:spcBef>
                <a:spcPts val="400"/>
              </a:spcBef>
              <a:tabLst>
                <a:tab pos="2971800" algn="l"/>
              </a:tabLst>
            </a:pPr>
            <a:r>
              <a:rPr lang="en-US" sz="2000" dirty="0"/>
              <a:t>Outcomes from sprint pilots will inform development of </a:t>
            </a:r>
            <a:r>
              <a:rPr lang="en-US" sz="2000" dirty="0" err="1"/>
              <a:t>eLTSS</a:t>
            </a:r>
            <a:r>
              <a:rPr lang="en-US" sz="2000" dirty="0"/>
              <a:t> IG </a:t>
            </a:r>
          </a:p>
          <a:p>
            <a:pPr lvl="1">
              <a:spcBef>
                <a:spcPts val="400"/>
              </a:spcBef>
              <a:tabLst>
                <a:tab pos="2971800" algn="l"/>
              </a:tabLst>
            </a:pPr>
            <a:r>
              <a:rPr lang="en-US" sz="2000" dirty="0"/>
              <a:t>DCH-HIT, GTRI and ONC Support Team will develop HL7 artifacts for Aug-Sept Ballot: Project Scope Statement (due May); Notice of Intent to Bid (due July);  Ballot Package (due August)</a:t>
            </a:r>
          </a:p>
          <a:p>
            <a:pPr lvl="1">
              <a:spcBef>
                <a:spcPts val="400"/>
              </a:spcBef>
              <a:tabLst>
                <a:tab pos="2971800" algn="l"/>
              </a:tabLst>
            </a:pPr>
            <a:r>
              <a:rPr lang="en-US" sz="2000" dirty="0"/>
              <a:t>eLTSS Community will be engaged to inform development of an </a:t>
            </a:r>
            <a:r>
              <a:rPr lang="en-US" sz="2000" dirty="0" err="1"/>
              <a:t>eLTSS</a:t>
            </a:r>
            <a:r>
              <a:rPr lang="en-US" sz="2000" dirty="0"/>
              <a:t> IG</a:t>
            </a:r>
          </a:p>
          <a:p>
            <a:pPr>
              <a:tabLst>
                <a:tab pos="2971800" algn="l"/>
              </a:tabLst>
            </a:pPr>
            <a:r>
              <a:rPr lang="en-US" sz="2400" dirty="0" err="1"/>
              <a:t>eLTSS</a:t>
            </a:r>
            <a:r>
              <a:rPr lang="en-US" sz="2400" dirty="0"/>
              <a:t> Community Engagement (Dec 2017 </a:t>
            </a:r>
            <a:r>
              <a:rPr lang="mr-IN" sz="2400" dirty="0"/>
              <a:t>–</a:t>
            </a:r>
            <a:r>
              <a:rPr lang="en-US" sz="2400" dirty="0"/>
              <a:t> Sept 2018)</a:t>
            </a:r>
          </a:p>
          <a:p>
            <a:pPr lvl="1">
              <a:spcBef>
                <a:spcPts val="400"/>
              </a:spcBef>
              <a:tabLst>
                <a:tab pos="2971800" algn="l"/>
              </a:tabLst>
            </a:pPr>
            <a:r>
              <a:rPr lang="en-US" sz="2000" dirty="0"/>
              <a:t>ONC will facilitate monthly </a:t>
            </a:r>
            <a:r>
              <a:rPr lang="en-US" sz="2000" dirty="0" err="1"/>
              <a:t>eLTSS</a:t>
            </a:r>
            <a:r>
              <a:rPr lang="en-US" sz="2000" dirty="0"/>
              <a:t> Community updates to inform broad </a:t>
            </a:r>
            <a:r>
              <a:rPr lang="en-US" sz="2000" dirty="0" err="1"/>
              <a:t>eLTSS</a:t>
            </a:r>
            <a:r>
              <a:rPr lang="en-US" sz="2000" dirty="0"/>
              <a:t> Community on status of above activities</a:t>
            </a:r>
          </a:p>
        </p:txBody>
      </p:sp>
    </p:spTree>
    <p:extLst>
      <p:ext uri="{BB962C8B-B14F-4D97-AF65-F5344CB8AC3E}">
        <p14:creationId xmlns:p14="http://schemas.microsoft.com/office/powerpoint/2010/main" val="68591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
          </p:nvPr>
        </p:nvSpPr>
        <p:spPr>
          <a:xfrm>
            <a:off x="207815" y="3717392"/>
            <a:ext cx="5611091" cy="367266"/>
          </a:xfrm>
        </p:spPr>
        <p:txBody>
          <a:bodyPr/>
          <a:lstStyle/>
          <a:p>
            <a:r>
              <a:rPr lang="en-US" dirty="0"/>
              <a:t>Irina Connelly, Jack Wallace</a:t>
            </a:r>
          </a:p>
          <a:p>
            <a:pPr>
              <a:lnSpc>
                <a:spcPct val="100000"/>
              </a:lnSpc>
              <a:spcBef>
                <a:spcPts val="0"/>
              </a:spcBef>
            </a:pPr>
            <a:r>
              <a:rPr lang="en-US" b="0" dirty="0"/>
              <a:t>Georgia Tech</a:t>
            </a:r>
          </a:p>
        </p:txBody>
      </p:sp>
      <p:sp>
        <p:nvSpPr>
          <p:cNvPr id="4" name="Title 3"/>
          <p:cNvSpPr>
            <a:spLocks noGrp="1"/>
          </p:cNvSpPr>
          <p:nvPr>
            <p:ph type="title"/>
          </p:nvPr>
        </p:nvSpPr>
        <p:spPr>
          <a:xfrm>
            <a:off x="207815" y="1864218"/>
            <a:ext cx="5611091" cy="1232647"/>
          </a:xfrm>
        </p:spPr>
        <p:txBody>
          <a:bodyPr/>
          <a:lstStyle/>
          <a:p>
            <a:r>
              <a:rPr lang="en-US" b="1" dirty="0">
                <a:latin typeface="+mn-lt"/>
              </a:rPr>
              <a:t>eLTSS Reference Model Overview </a:t>
            </a:r>
          </a:p>
        </p:txBody>
      </p:sp>
      <p:sp>
        <p:nvSpPr>
          <p:cNvPr id="2" name="TextBox 1"/>
          <p:cNvSpPr txBox="1"/>
          <p:nvPr/>
        </p:nvSpPr>
        <p:spPr>
          <a:xfrm>
            <a:off x="329784" y="5321508"/>
            <a:ext cx="5669004" cy="1338828"/>
          </a:xfrm>
          <a:prstGeom prst="rect">
            <a:avLst/>
          </a:prstGeom>
          <a:noFill/>
        </p:spPr>
        <p:txBody>
          <a:bodyPr wrap="square" rtlCol="0">
            <a:spAutoFit/>
          </a:bodyPr>
          <a:lstStyle/>
          <a:p>
            <a:r>
              <a:rPr lang="en-US" dirty="0"/>
              <a:t>This work is being performed by Georgia Tech Research Institute, in support of Georgia Department of Community Health - Health Information Technology, under contract number 15005G, and is being funded by the Testing Experience and Functional Tools (TEFT) Program, Centers for Medicare &amp; Medicaid Services Grant Number: 1H1CMS331312.</a:t>
            </a:r>
          </a:p>
          <a:p>
            <a:endParaRPr lang="en-US" dirty="0"/>
          </a:p>
        </p:txBody>
      </p:sp>
      <p:sp>
        <p:nvSpPr>
          <p:cNvPr id="5" name="Text Placeholder 2"/>
          <p:cNvSpPr>
            <a:spLocks noGrp="1"/>
          </p:cNvSpPr>
          <p:nvPr>
            <p:ph type="body" sz="quarter" idx="3"/>
          </p:nvPr>
        </p:nvSpPr>
        <p:spPr>
          <a:xfrm>
            <a:off x="207815" y="4519450"/>
            <a:ext cx="5611091" cy="367266"/>
          </a:xfrm>
        </p:spPr>
        <p:txBody>
          <a:bodyPr/>
          <a:lstStyle/>
          <a:p>
            <a:r>
              <a:rPr lang="en-US" dirty="0"/>
              <a:t>Mark Meadows</a:t>
            </a:r>
          </a:p>
          <a:p>
            <a:pPr>
              <a:lnSpc>
                <a:spcPct val="100000"/>
              </a:lnSpc>
              <a:spcBef>
                <a:spcPts val="0"/>
              </a:spcBef>
            </a:pPr>
            <a:r>
              <a:rPr lang="en-US" b="0" dirty="0"/>
              <a:t>Georgia Department of Community Health</a:t>
            </a:r>
          </a:p>
        </p:txBody>
      </p:sp>
    </p:spTree>
    <p:extLst>
      <p:ext uri="{BB962C8B-B14F-4D97-AF65-F5344CB8AC3E}">
        <p14:creationId xmlns:p14="http://schemas.microsoft.com/office/powerpoint/2010/main" val="1027127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7841" y="43910"/>
            <a:ext cx="8517591" cy="486363"/>
          </a:xfrm>
        </p:spPr>
        <p:txBody>
          <a:bodyPr/>
          <a:lstStyle/>
          <a:p>
            <a:r>
              <a:rPr lang="en-US" sz="2800" dirty="0">
                <a:solidFill>
                  <a:schemeClr val="bg1"/>
                </a:solidFill>
              </a:rPr>
              <a:t>eLTSS Core Dataset Standardization</a:t>
            </a:r>
          </a:p>
        </p:txBody>
      </p:sp>
      <p:grpSp>
        <p:nvGrpSpPr>
          <p:cNvPr id="2" name="Group 1"/>
          <p:cNvGrpSpPr/>
          <p:nvPr/>
        </p:nvGrpSpPr>
        <p:grpSpPr>
          <a:xfrm>
            <a:off x="152400" y="1211814"/>
            <a:ext cx="9104454" cy="4497560"/>
            <a:chOff x="423103" y="1321251"/>
            <a:chExt cx="10019983" cy="5196326"/>
          </a:xfrm>
        </p:grpSpPr>
        <p:pic>
          <p:nvPicPr>
            <p:cNvPr id="10" name="Picture 9"/>
            <p:cNvPicPr>
              <a:picLocks noChangeAspect="1"/>
            </p:cNvPicPr>
            <p:nvPr/>
          </p:nvPicPr>
          <p:blipFill>
            <a:blip r:embed="rId3"/>
            <a:stretch>
              <a:fillRect/>
            </a:stretch>
          </p:blipFill>
          <p:spPr>
            <a:xfrm>
              <a:off x="534342" y="3868649"/>
              <a:ext cx="1360055" cy="1360055"/>
            </a:xfrm>
            <a:prstGeom prst="rect">
              <a:avLst/>
            </a:prstGeom>
          </p:spPr>
        </p:pic>
        <p:sp>
          <p:nvSpPr>
            <p:cNvPr id="11" name="TextBox 10"/>
            <p:cNvSpPr txBox="1"/>
            <p:nvPr/>
          </p:nvSpPr>
          <p:spPr>
            <a:xfrm>
              <a:off x="423103" y="5457259"/>
              <a:ext cx="2678758" cy="746749"/>
            </a:xfrm>
            <a:prstGeom prst="rect">
              <a:avLst/>
            </a:prstGeom>
            <a:noFill/>
          </p:spPr>
          <p:txBody>
            <a:bodyPr wrap="square" rtlCol="0">
              <a:spAutoFit/>
            </a:bodyPr>
            <a:lstStyle/>
            <a:p>
              <a:r>
                <a:rPr lang="en-US" b="1" dirty="0">
                  <a:solidFill>
                    <a:schemeClr val="tx2">
                      <a:lumMod val="75000"/>
                    </a:schemeClr>
                  </a:solidFill>
                </a:rPr>
                <a:t>List of ”core” LTSS Plan data items</a:t>
              </a:r>
            </a:p>
          </p:txBody>
        </p:sp>
        <p:cxnSp>
          <p:nvCxnSpPr>
            <p:cNvPr id="12" name="Straight Arrow Connector 11"/>
            <p:cNvCxnSpPr>
              <a:stCxn id="12" idx="3"/>
              <a:endCxn id="14" idx="1"/>
            </p:cNvCxnSpPr>
            <p:nvPr/>
          </p:nvCxnSpPr>
          <p:spPr>
            <a:xfrm flipV="1">
              <a:off x="1894397" y="4548676"/>
              <a:ext cx="188256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3776964" y="3395168"/>
              <a:ext cx="1697244" cy="2307015"/>
              <a:chOff x="3301139" y="1690688"/>
              <a:chExt cx="3161653" cy="3897824"/>
            </a:xfrm>
          </p:grpSpPr>
          <p:sp>
            <p:nvSpPr>
              <p:cNvPr id="14" name="Rounded Rectangle 13"/>
              <p:cNvSpPr/>
              <p:nvPr/>
            </p:nvSpPr>
            <p:spPr>
              <a:xfrm>
                <a:off x="3301139" y="1690688"/>
                <a:ext cx="3161653" cy="389782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p:cNvGrpSpPr/>
              <p:nvPr/>
            </p:nvGrpSpPr>
            <p:grpSpPr>
              <a:xfrm>
                <a:off x="4973099" y="2850966"/>
                <a:ext cx="1317356" cy="1286359"/>
                <a:chOff x="7780149" y="2107769"/>
                <a:chExt cx="1317356" cy="1286359"/>
              </a:xfrm>
            </p:grpSpPr>
            <p:sp>
              <p:nvSpPr>
                <p:cNvPr id="33" name="Rectangle 32"/>
                <p:cNvSpPr/>
                <p:nvPr/>
              </p:nvSpPr>
              <p:spPr>
                <a:xfrm>
                  <a:off x="7780149" y="2107769"/>
                  <a:ext cx="1317356" cy="340963"/>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7780149" y="2448731"/>
                  <a:ext cx="1317356" cy="94539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p:cNvGrpSpPr/>
              <p:nvPr/>
            </p:nvGrpSpPr>
            <p:grpSpPr>
              <a:xfrm>
                <a:off x="3456804" y="3848140"/>
                <a:ext cx="1317356" cy="1286359"/>
                <a:chOff x="7685866" y="4124991"/>
                <a:chExt cx="1317356" cy="1286359"/>
              </a:xfrm>
            </p:grpSpPr>
            <p:sp>
              <p:nvSpPr>
                <p:cNvPr id="31" name="Rectangle 30"/>
                <p:cNvSpPr/>
                <p:nvPr/>
              </p:nvSpPr>
              <p:spPr>
                <a:xfrm>
                  <a:off x="7685866" y="4124991"/>
                  <a:ext cx="1317356" cy="340963"/>
                </a:xfrm>
                <a:prstGeom prst="rect">
                  <a:avLst/>
                </a:prstGeom>
                <a:solidFill>
                  <a:srgbClr val="009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7685866" y="4465953"/>
                  <a:ext cx="1317356" cy="94539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p:cNvGrpSpPr/>
              <p:nvPr/>
            </p:nvGrpSpPr>
            <p:grpSpPr>
              <a:xfrm>
                <a:off x="3515612" y="1961585"/>
                <a:ext cx="1317356" cy="1286359"/>
                <a:chOff x="10036444" y="2924662"/>
                <a:chExt cx="1317356" cy="1286359"/>
              </a:xfrm>
            </p:grpSpPr>
            <p:sp>
              <p:nvSpPr>
                <p:cNvPr id="29" name="Rectangle 28"/>
                <p:cNvSpPr/>
                <p:nvPr/>
              </p:nvSpPr>
              <p:spPr>
                <a:xfrm>
                  <a:off x="10036444" y="2924662"/>
                  <a:ext cx="1317356" cy="340963"/>
                </a:xfrm>
                <a:prstGeom prst="rect">
                  <a:avLst/>
                </a:prstGeom>
                <a:solidFill>
                  <a:srgbClr val="929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10036444" y="3265624"/>
                  <a:ext cx="1317356" cy="94539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p:cNvGrpSpPr/>
              <p:nvPr/>
            </p:nvGrpSpPr>
            <p:grpSpPr>
              <a:xfrm>
                <a:off x="4077669" y="4031256"/>
                <a:ext cx="1317356" cy="1286359"/>
                <a:chOff x="7685866" y="4124991"/>
                <a:chExt cx="1317356" cy="1286359"/>
              </a:xfrm>
            </p:grpSpPr>
            <p:sp>
              <p:nvSpPr>
                <p:cNvPr id="27" name="Rectangle 26"/>
                <p:cNvSpPr/>
                <p:nvPr/>
              </p:nvSpPr>
              <p:spPr>
                <a:xfrm>
                  <a:off x="7685866" y="4124991"/>
                  <a:ext cx="1317356" cy="340963"/>
                </a:xfrm>
                <a:prstGeom prst="rect">
                  <a:avLst/>
                </a:prstGeom>
                <a:solidFill>
                  <a:srgbClr val="009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7685866" y="4465953"/>
                  <a:ext cx="1317356" cy="94539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0" name="Elbow Connector 19"/>
              <p:cNvCxnSpPr>
                <a:endCxn id="16" idx="0"/>
              </p:cNvCxnSpPr>
              <p:nvPr/>
            </p:nvCxnSpPr>
            <p:spPr>
              <a:xfrm>
                <a:off x="4800762" y="2378421"/>
                <a:ext cx="831015" cy="472545"/>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rot="5400000">
                <a:off x="3722713" y="3411010"/>
                <a:ext cx="600196" cy="302958"/>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a:stCxn id="24" idx="2"/>
                <a:endCxn id="33" idx="0"/>
              </p:cNvCxnSpPr>
              <p:nvPr/>
            </p:nvCxnSpPr>
            <p:spPr>
              <a:xfrm rot="16200000" flipH="1">
                <a:off x="4063662" y="3358571"/>
                <a:ext cx="783312" cy="562057"/>
              </a:xfrm>
              <a:prstGeom prst="bentConnector3">
                <a:avLst>
                  <a:gd name="adj1" fmla="val 4066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4892012" y="4211021"/>
                <a:ext cx="1317356" cy="1286359"/>
                <a:chOff x="7685866" y="4124991"/>
                <a:chExt cx="1317356" cy="1286359"/>
              </a:xfrm>
            </p:grpSpPr>
            <p:sp>
              <p:nvSpPr>
                <p:cNvPr id="25" name="Rectangle 24"/>
                <p:cNvSpPr/>
                <p:nvPr/>
              </p:nvSpPr>
              <p:spPr>
                <a:xfrm>
                  <a:off x="7685866" y="4124991"/>
                  <a:ext cx="1317356" cy="340963"/>
                </a:xfrm>
                <a:prstGeom prst="rect">
                  <a:avLst/>
                </a:prstGeom>
                <a:solidFill>
                  <a:srgbClr val="0091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7685866" y="4465953"/>
                  <a:ext cx="1317356" cy="94539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4" name="Elbow Connector 23"/>
              <p:cNvCxnSpPr>
                <a:stCxn id="24" idx="2"/>
              </p:cNvCxnSpPr>
              <p:nvPr/>
            </p:nvCxnSpPr>
            <p:spPr>
              <a:xfrm rot="16200000" flipH="1">
                <a:off x="4380952" y="3041282"/>
                <a:ext cx="963077" cy="1376400"/>
              </a:xfrm>
              <a:prstGeom prst="bentConnector3">
                <a:avLst>
                  <a:gd name="adj1" fmla="val 3354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3324388" y="5769026"/>
              <a:ext cx="2961318" cy="723602"/>
              <a:chOff x="3324388" y="4690278"/>
              <a:chExt cx="2961318" cy="723602"/>
            </a:xfrm>
          </p:grpSpPr>
          <p:sp>
            <p:nvSpPr>
              <p:cNvPr id="36" name="TextBox 35"/>
              <p:cNvSpPr txBox="1"/>
              <p:nvPr/>
            </p:nvSpPr>
            <p:spPr>
              <a:xfrm>
                <a:off x="3324388" y="4690278"/>
                <a:ext cx="2961318" cy="426713"/>
              </a:xfrm>
              <a:prstGeom prst="rect">
                <a:avLst/>
              </a:prstGeom>
              <a:noFill/>
            </p:spPr>
            <p:txBody>
              <a:bodyPr wrap="square" rtlCol="0">
                <a:spAutoFit/>
              </a:bodyPr>
              <a:lstStyle/>
              <a:p>
                <a:r>
                  <a:rPr lang="en-US" b="1" dirty="0">
                    <a:solidFill>
                      <a:schemeClr val="tx2">
                        <a:lumMod val="75000"/>
                      </a:schemeClr>
                    </a:solidFill>
                  </a:rPr>
                  <a:t>eLTSS Service Plan</a:t>
                </a:r>
              </a:p>
            </p:txBody>
          </p:sp>
          <p:sp>
            <p:nvSpPr>
              <p:cNvPr id="37" name="TextBox 36"/>
              <p:cNvSpPr txBox="1"/>
              <p:nvPr/>
            </p:nvSpPr>
            <p:spPr>
              <a:xfrm>
                <a:off x="3705750" y="5013770"/>
                <a:ext cx="2102303" cy="400110"/>
              </a:xfrm>
              <a:prstGeom prst="rect">
                <a:avLst/>
              </a:prstGeom>
              <a:noFill/>
            </p:spPr>
            <p:txBody>
              <a:bodyPr wrap="square" rtlCol="0">
                <a:spAutoFit/>
              </a:bodyPr>
              <a:lstStyle/>
              <a:p>
                <a:r>
                  <a:rPr lang="en-US" sz="1600" b="1" dirty="0">
                    <a:solidFill>
                      <a:schemeClr val="tx2">
                        <a:lumMod val="75000"/>
                      </a:schemeClr>
                    </a:solidFill>
                  </a:rPr>
                  <a:t>“logical level”</a:t>
                </a:r>
              </a:p>
            </p:txBody>
          </p:sp>
        </p:grpSp>
        <p:sp>
          <p:nvSpPr>
            <p:cNvPr id="38" name="TextBox 37"/>
            <p:cNvSpPr txBox="1"/>
            <p:nvPr/>
          </p:nvSpPr>
          <p:spPr>
            <a:xfrm>
              <a:off x="2168291" y="4116950"/>
              <a:ext cx="1467496" cy="426713"/>
            </a:xfrm>
            <a:prstGeom prst="rect">
              <a:avLst/>
            </a:prstGeom>
            <a:noFill/>
          </p:spPr>
          <p:txBody>
            <a:bodyPr wrap="square" rtlCol="0">
              <a:spAutoFit/>
            </a:bodyPr>
            <a:lstStyle/>
            <a:p>
              <a:r>
                <a:rPr lang="en-US" b="1" dirty="0">
                  <a:solidFill>
                    <a:schemeClr val="tx2">
                      <a:lumMod val="75000"/>
                    </a:schemeClr>
                  </a:solidFill>
                </a:rPr>
                <a:t>compose</a:t>
              </a:r>
            </a:p>
          </p:txBody>
        </p:sp>
        <p:grpSp>
          <p:nvGrpSpPr>
            <p:cNvPr id="39" name="Group 38"/>
            <p:cNvGrpSpPr/>
            <p:nvPr/>
          </p:nvGrpSpPr>
          <p:grpSpPr>
            <a:xfrm>
              <a:off x="7481768" y="5769026"/>
              <a:ext cx="2961318" cy="748551"/>
              <a:chOff x="7481768" y="5302914"/>
              <a:chExt cx="2961318" cy="748551"/>
            </a:xfrm>
          </p:grpSpPr>
          <p:sp>
            <p:nvSpPr>
              <p:cNvPr id="40" name="TextBox 39"/>
              <p:cNvSpPr txBox="1"/>
              <p:nvPr/>
            </p:nvSpPr>
            <p:spPr>
              <a:xfrm>
                <a:off x="7481768" y="5302914"/>
                <a:ext cx="2961318" cy="426713"/>
              </a:xfrm>
              <a:prstGeom prst="rect">
                <a:avLst/>
              </a:prstGeom>
              <a:noFill/>
            </p:spPr>
            <p:txBody>
              <a:bodyPr wrap="square" rtlCol="0">
                <a:spAutoFit/>
              </a:bodyPr>
              <a:lstStyle/>
              <a:p>
                <a:r>
                  <a:rPr lang="en-US" b="1" dirty="0">
                    <a:solidFill>
                      <a:schemeClr val="tx2">
                        <a:lumMod val="75000"/>
                      </a:schemeClr>
                    </a:solidFill>
                  </a:rPr>
                  <a:t>eLTSS Service Plan</a:t>
                </a:r>
              </a:p>
            </p:txBody>
          </p:sp>
          <p:sp>
            <p:nvSpPr>
              <p:cNvPr id="41" name="Rectangle 40"/>
              <p:cNvSpPr/>
              <p:nvPr/>
            </p:nvSpPr>
            <p:spPr>
              <a:xfrm>
                <a:off x="8068983" y="5651355"/>
                <a:ext cx="1526828" cy="400110"/>
              </a:xfrm>
              <a:prstGeom prst="rect">
                <a:avLst/>
              </a:prstGeom>
            </p:spPr>
            <p:txBody>
              <a:bodyPr wrap="none">
                <a:spAutoFit/>
              </a:bodyPr>
              <a:lstStyle/>
              <a:p>
                <a:r>
                  <a:rPr lang="en-US" sz="1600" b="1" dirty="0">
                    <a:solidFill>
                      <a:schemeClr val="tx2">
                        <a:lumMod val="75000"/>
                      </a:schemeClr>
                    </a:solidFill>
                  </a:rPr>
                  <a:t>Data format </a:t>
                </a:r>
              </a:p>
            </p:txBody>
          </p:sp>
        </p:grpSp>
        <p:cxnSp>
          <p:nvCxnSpPr>
            <p:cNvPr id="42" name="Straight Arrow Connector 41"/>
            <p:cNvCxnSpPr/>
            <p:nvPr/>
          </p:nvCxnSpPr>
          <p:spPr>
            <a:xfrm>
              <a:off x="5549433" y="4548675"/>
              <a:ext cx="229315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a:blip r:embed="rId4"/>
            <a:stretch>
              <a:fillRect/>
            </a:stretch>
          </p:blipFill>
          <p:spPr>
            <a:xfrm>
              <a:off x="7842586" y="3248311"/>
              <a:ext cx="1625600" cy="1625600"/>
            </a:xfrm>
            <a:prstGeom prst="rect">
              <a:avLst/>
            </a:prstGeom>
          </p:spPr>
        </p:pic>
        <p:pic>
          <p:nvPicPr>
            <p:cNvPr id="44" name="Picture 43"/>
            <p:cNvPicPr>
              <a:picLocks noChangeAspect="1"/>
            </p:cNvPicPr>
            <p:nvPr/>
          </p:nvPicPr>
          <p:blipFill>
            <a:blip r:embed="rId5"/>
            <a:stretch>
              <a:fillRect/>
            </a:stretch>
          </p:blipFill>
          <p:spPr>
            <a:xfrm>
              <a:off x="8714542" y="4325415"/>
              <a:ext cx="1507287" cy="1507287"/>
            </a:xfrm>
            <a:prstGeom prst="rect">
              <a:avLst/>
            </a:prstGeom>
          </p:spPr>
        </p:pic>
        <p:pic>
          <p:nvPicPr>
            <p:cNvPr id="45" name="Picture 44"/>
            <p:cNvPicPr>
              <a:picLocks noChangeAspect="1"/>
            </p:cNvPicPr>
            <p:nvPr/>
          </p:nvPicPr>
          <p:blipFill>
            <a:blip r:embed="rId6"/>
            <a:stretch>
              <a:fillRect/>
            </a:stretch>
          </p:blipFill>
          <p:spPr>
            <a:xfrm>
              <a:off x="2362323" y="1912256"/>
              <a:ext cx="1414641" cy="823971"/>
            </a:xfrm>
            <a:prstGeom prst="rect">
              <a:avLst/>
            </a:prstGeom>
          </p:spPr>
        </p:pic>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64373" y="1837680"/>
              <a:ext cx="1584442" cy="916873"/>
            </a:xfrm>
            <a:prstGeom prst="rect">
              <a:avLst/>
            </a:prstGeom>
          </p:spPr>
        </p:pic>
        <p:sp>
          <p:nvSpPr>
            <p:cNvPr id="47" name="TextBox 46"/>
            <p:cNvSpPr txBox="1"/>
            <p:nvPr/>
          </p:nvSpPr>
          <p:spPr>
            <a:xfrm>
              <a:off x="5696735" y="4155176"/>
              <a:ext cx="2351084" cy="746749"/>
            </a:xfrm>
            <a:prstGeom prst="rect">
              <a:avLst/>
            </a:prstGeom>
            <a:noFill/>
          </p:spPr>
          <p:txBody>
            <a:bodyPr wrap="square" rtlCol="0">
              <a:spAutoFit/>
            </a:bodyPr>
            <a:lstStyle/>
            <a:p>
              <a:r>
                <a:rPr lang="en-US" b="1" dirty="0">
                  <a:solidFill>
                    <a:schemeClr val="tx2">
                      <a:lumMod val="75000"/>
                    </a:schemeClr>
                  </a:solidFill>
                </a:rPr>
                <a:t>Define electronic </a:t>
              </a:r>
            </a:p>
            <a:p>
              <a:r>
                <a:rPr lang="en-US" b="1" dirty="0">
                  <a:solidFill>
                    <a:schemeClr val="tx2">
                      <a:lumMod val="75000"/>
                    </a:schemeClr>
                  </a:solidFill>
                </a:rPr>
                <a:t>Representation(s)</a:t>
              </a:r>
            </a:p>
          </p:txBody>
        </p:sp>
        <p:sp>
          <p:nvSpPr>
            <p:cNvPr id="48" name="TextBox 47"/>
            <p:cNvSpPr txBox="1"/>
            <p:nvPr/>
          </p:nvSpPr>
          <p:spPr>
            <a:xfrm>
              <a:off x="1805551" y="1321251"/>
              <a:ext cx="2277505" cy="586730"/>
            </a:xfrm>
            <a:prstGeom prst="rect">
              <a:avLst/>
            </a:prstGeom>
            <a:noFill/>
          </p:spPr>
          <p:txBody>
            <a:bodyPr wrap="square" rtlCol="0">
              <a:spAutoFit/>
            </a:bodyPr>
            <a:lstStyle/>
            <a:p>
              <a:r>
                <a:rPr lang="en-US" b="1">
                  <a:solidFill>
                    <a:schemeClr val="tx2">
                      <a:lumMod val="75000"/>
                    </a:schemeClr>
                  </a:solidFill>
                </a:rPr>
                <a:t>HL7 RIM and C-CDA templates</a:t>
              </a:r>
              <a:endParaRPr lang="en-US" b="1" dirty="0">
                <a:solidFill>
                  <a:schemeClr val="tx2">
                    <a:lumMod val="75000"/>
                  </a:schemeClr>
                </a:solidFill>
              </a:endParaRPr>
            </a:p>
          </p:txBody>
        </p:sp>
        <p:sp>
          <p:nvSpPr>
            <p:cNvPr id="49" name="TextBox 48"/>
            <p:cNvSpPr txBox="1"/>
            <p:nvPr/>
          </p:nvSpPr>
          <p:spPr>
            <a:xfrm>
              <a:off x="4191907" y="1484987"/>
              <a:ext cx="2484450" cy="426713"/>
            </a:xfrm>
            <a:prstGeom prst="rect">
              <a:avLst/>
            </a:prstGeom>
            <a:noFill/>
          </p:spPr>
          <p:txBody>
            <a:bodyPr wrap="square" rtlCol="0">
              <a:spAutoFit/>
            </a:bodyPr>
            <a:lstStyle/>
            <a:p>
              <a:r>
                <a:rPr lang="en-US" b="1" dirty="0">
                  <a:solidFill>
                    <a:schemeClr val="tx2">
                      <a:lumMod val="75000"/>
                    </a:schemeClr>
                  </a:solidFill>
                </a:rPr>
                <a:t>FHIR Data Model</a:t>
              </a:r>
            </a:p>
          </p:txBody>
        </p:sp>
        <p:cxnSp>
          <p:nvCxnSpPr>
            <p:cNvPr id="50" name="Straight Arrow Connector 49"/>
            <p:cNvCxnSpPr/>
            <p:nvPr/>
          </p:nvCxnSpPr>
          <p:spPr>
            <a:xfrm>
              <a:off x="3499126" y="2784483"/>
              <a:ext cx="746564" cy="52559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4805047" y="2800018"/>
              <a:ext cx="669161" cy="52052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3402541" y="2905263"/>
              <a:ext cx="2425179" cy="426713"/>
            </a:xfrm>
            <a:prstGeom prst="rect">
              <a:avLst/>
            </a:prstGeom>
            <a:noFill/>
          </p:spPr>
          <p:txBody>
            <a:bodyPr wrap="square" rtlCol="0">
              <a:spAutoFit/>
            </a:bodyPr>
            <a:lstStyle/>
            <a:p>
              <a:r>
                <a:rPr lang="en-US" b="1" dirty="0">
                  <a:solidFill>
                    <a:schemeClr val="tx2">
                      <a:lumMod val="75000"/>
                    </a:schemeClr>
                  </a:solidFill>
                </a:rPr>
                <a:t>Take into account</a:t>
              </a:r>
            </a:p>
          </p:txBody>
        </p:sp>
        <p:sp>
          <p:nvSpPr>
            <p:cNvPr id="53" name="TextBox 52"/>
            <p:cNvSpPr txBox="1"/>
            <p:nvPr/>
          </p:nvSpPr>
          <p:spPr>
            <a:xfrm>
              <a:off x="6765673" y="2094014"/>
              <a:ext cx="2484450" cy="746749"/>
            </a:xfrm>
            <a:prstGeom prst="rect">
              <a:avLst/>
            </a:prstGeom>
            <a:noFill/>
          </p:spPr>
          <p:txBody>
            <a:bodyPr wrap="square" rtlCol="0">
              <a:spAutoFit/>
            </a:bodyPr>
            <a:lstStyle/>
            <a:p>
              <a:r>
                <a:rPr lang="en-US" b="1" dirty="0">
                  <a:solidFill>
                    <a:schemeClr val="tx2">
                      <a:lumMod val="75000"/>
                    </a:schemeClr>
                  </a:solidFill>
                </a:rPr>
                <a:t>… other standard</a:t>
              </a:r>
            </a:p>
            <a:p>
              <a:r>
                <a:rPr lang="en-US" b="1" dirty="0">
                  <a:solidFill>
                    <a:schemeClr val="tx2">
                      <a:lumMod val="75000"/>
                    </a:schemeClr>
                  </a:solidFill>
                </a:rPr>
                <a:t>data models</a:t>
              </a:r>
            </a:p>
          </p:txBody>
        </p:sp>
        <p:cxnSp>
          <p:nvCxnSpPr>
            <p:cNvPr id="54" name="Straight Arrow Connector 53"/>
            <p:cNvCxnSpPr/>
            <p:nvPr/>
          </p:nvCxnSpPr>
          <p:spPr>
            <a:xfrm flipH="1">
              <a:off x="5474208" y="2810850"/>
              <a:ext cx="1614736" cy="57621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4511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7841" y="43910"/>
            <a:ext cx="8517591" cy="486363"/>
          </a:xfrm>
          <a:prstGeom prst="rect">
            <a:avLst/>
          </a:prstGeom>
        </p:spPr>
        <p:txBody>
          <a:bodyPr vert="horz" lIns="91440" tIns="45720" rIns="91440" bIns="45720" rtlCol="0" anchor="t" anchorCtr="0">
            <a:noAutofit/>
          </a:bodyPr>
          <a:lstStyle>
            <a:lvl1pPr algn="l" defTabSz="887553" rtl="0" eaLnBrk="1" latinLnBrk="0" hangingPunct="1">
              <a:lnSpc>
                <a:spcPct val="90000"/>
              </a:lnSpc>
              <a:spcBef>
                <a:spcPct val="0"/>
              </a:spcBef>
              <a:buNone/>
              <a:defRPr sz="2824" b="1" kern="1200">
                <a:solidFill>
                  <a:schemeClr val="tx1"/>
                </a:solidFill>
                <a:latin typeface="+mj-lt"/>
                <a:ea typeface="+mj-ea"/>
                <a:cs typeface="+mj-cs"/>
              </a:defRPr>
            </a:lvl1pPr>
          </a:lstStyle>
          <a:p>
            <a:r>
              <a:rPr lang="en-US" sz="2800" dirty="0">
                <a:solidFill>
                  <a:schemeClr val="bg1"/>
                </a:solidFill>
              </a:rPr>
              <a:t>Draft Mapping Results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660" y="848598"/>
            <a:ext cx="8317951" cy="3773624"/>
          </a:xfrm>
          <a:prstGeom prst="rect">
            <a:avLst/>
          </a:prstGeom>
        </p:spPr>
      </p:pic>
      <p:sp>
        <p:nvSpPr>
          <p:cNvPr id="7" name="TextBox 6"/>
          <p:cNvSpPr txBox="1"/>
          <p:nvPr/>
        </p:nvSpPr>
        <p:spPr>
          <a:xfrm>
            <a:off x="59840" y="4940546"/>
            <a:ext cx="6467084" cy="955646"/>
          </a:xfrm>
          <a:prstGeom prst="rect">
            <a:avLst/>
          </a:prstGeom>
          <a:noFill/>
        </p:spPr>
        <p:txBody>
          <a:bodyPr wrap="square" rtlCol="0">
            <a:spAutoFit/>
          </a:bodyPr>
          <a:lstStyle/>
          <a:p>
            <a:pPr marL="0" marR="0" indent="0" algn="ctr" defTabSz="1306220" eaLnBrk="1" fontAlgn="auto" latinLnBrk="0" hangingPunct="1">
              <a:lnSpc>
                <a:spcPct val="85000"/>
              </a:lnSpc>
              <a:spcBef>
                <a:spcPts val="0"/>
              </a:spcBef>
              <a:spcAft>
                <a:spcPts val="1200"/>
              </a:spcAft>
              <a:buClrTx/>
              <a:buSzTx/>
              <a:buFontTx/>
              <a:buNone/>
              <a:tabLst/>
            </a:pPr>
            <a:r>
              <a:rPr kumimoji="0" lang="en-US" sz="2200" b="0" i="0" u="none" strike="noStrike" kern="0" cap="none" spc="0" normalizeH="0" baseline="0" noProof="0" dirty="0">
                <a:ln>
                  <a:noFill/>
                </a:ln>
                <a:solidFill>
                  <a:srgbClr val="002A54"/>
                </a:solidFill>
                <a:effectLst/>
                <a:uLnTx/>
                <a:uFillTx/>
              </a:rPr>
              <a:t>Mapping</a:t>
            </a:r>
            <a:r>
              <a:rPr kumimoji="0" lang="en-US" sz="2200" b="0" i="0" u="none" strike="noStrike" kern="0" cap="none" spc="0" normalizeH="0" noProof="0" dirty="0">
                <a:ln>
                  <a:noFill/>
                </a:ln>
                <a:solidFill>
                  <a:srgbClr val="002A54"/>
                </a:solidFill>
                <a:effectLst/>
                <a:uLnTx/>
                <a:uFillTx/>
              </a:rPr>
              <a:t> results are documented into a matrix containing summaries about mapping quality, alternatives considered, etc.</a:t>
            </a:r>
            <a:endParaRPr kumimoji="0" lang="en-US" sz="2200" b="0" i="0" u="none" strike="noStrike" kern="0" cap="none" spc="0" normalizeH="0" baseline="0" noProof="0" dirty="0">
              <a:ln>
                <a:noFill/>
              </a:ln>
              <a:solidFill>
                <a:srgbClr val="002A54"/>
              </a:solidFill>
              <a:effectLst/>
              <a:uLnTx/>
              <a:uFillTx/>
            </a:endParaRPr>
          </a:p>
        </p:txBody>
      </p:sp>
    </p:spTree>
    <p:extLst>
      <p:ext uri="{BB962C8B-B14F-4D97-AF65-F5344CB8AC3E}">
        <p14:creationId xmlns:p14="http://schemas.microsoft.com/office/powerpoint/2010/main" val="1013046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7841" y="43910"/>
            <a:ext cx="8517591" cy="486363"/>
          </a:xfrm>
          <a:prstGeom prst="rect">
            <a:avLst/>
          </a:prstGeom>
        </p:spPr>
        <p:txBody>
          <a:bodyPr vert="horz" lIns="91440" tIns="45720" rIns="91440" bIns="45720" rtlCol="0" anchor="t" anchorCtr="0">
            <a:noAutofit/>
          </a:bodyPr>
          <a:lstStyle>
            <a:lvl1pPr algn="l" defTabSz="887553" rtl="0" eaLnBrk="1" latinLnBrk="0" hangingPunct="1">
              <a:lnSpc>
                <a:spcPct val="90000"/>
              </a:lnSpc>
              <a:spcBef>
                <a:spcPct val="0"/>
              </a:spcBef>
              <a:buNone/>
              <a:defRPr sz="2824" b="1" kern="1200">
                <a:solidFill>
                  <a:schemeClr val="tx1"/>
                </a:solidFill>
                <a:latin typeface="+mj-lt"/>
                <a:ea typeface="+mj-ea"/>
                <a:cs typeface="+mj-cs"/>
              </a:defRPr>
            </a:lvl1pPr>
          </a:lstStyle>
          <a:p>
            <a:r>
              <a:rPr lang="en-US" sz="2800" dirty="0">
                <a:solidFill>
                  <a:schemeClr val="bg1"/>
                </a:solidFill>
              </a:rPr>
              <a:t>eLTSS User Stories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41" y="1811229"/>
            <a:ext cx="5092860" cy="4833351"/>
          </a:xfrm>
          <a:prstGeom prst="rect">
            <a:avLst/>
          </a:prstGeom>
        </p:spPr>
      </p:pic>
      <p:sp>
        <p:nvSpPr>
          <p:cNvPr id="10" name="TextBox 9"/>
          <p:cNvSpPr txBox="1"/>
          <p:nvPr/>
        </p:nvSpPr>
        <p:spPr>
          <a:xfrm>
            <a:off x="5103961" y="1653353"/>
            <a:ext cx="3978442" cy="5149102"/>
          </a:xfrm>
          <a:prstGeom prst="rect">
            <a:avLst/>
          </a:prstGeom>
          <a:noFill/>
        </p:spPr>
        <p:txBody>
          <a:bodyPr wrap="square" rtlCol="0">
            <a:spAutoFit/>
          </a:bodyPr>
          <a:lstStyle/>
          <a:p>
            <a:pPr marL="0" marR="0" indent="0" defTabSz="1306220" eaLnBrk="1" fontAlgn="auto" latinLnBrk="0" hangingPunct="1">
              <a:lnSpc>
                <a:spcPct val="85000"/>
              </a:lnSpc>
              <a:spcBef>
                <a:spcPts val="0"/>
              </a:spcBef>
              <a:spcAft>
                <a:spcPts val="1200"/>
              </a:spcAft>
              <a:buClrTx/>
              <a:buSzTx/>
              <a:buFontTx/>
              <a:buNone/>
              <a:tabLst/>
            </a:pPr>
            <a:r>
              <a:rPr lang="en-US" sz="2200" kern="0" dirty="0">
                <a:solidFill>
                  <a:srgbClr val="002A54"/>
                </a:solidFill>
              </a:rPr>
              <a:t>User Stories</a:t>
            </a:r>
          </a:p>
          <a:p>
            <a:pPr marL="457200" marR="0" indent="-457200" defTabSz="1306220" eaLnBrk="1" fontAlgn="auto" latinLnBrk="0" hangingPunct="1">
              <a:lnSpc>
                <a:spcPct val="85000"/>
              </a:lnSpc>
              <a:spcBef>
                <a:spcPts val="0"/>
              </a:spcBef>
              <a:spcAft>
                <a:spcPts val="1200"/>
              </a:spcAft>
              <a:buClrTx/>
              <a:buSzTx/>
              <a:buFontTx/>
              <a:buAutoNum type="arabicPeriod"/>
              <a:tabLst/>
            </a:pPr>
            <a:r>
              <a:rPr lang="en-US" sz="1600" kern="0" noProof="0" dirty="0">
                <a:solidFill>
                  <a:srgbClr val="002A54"/>
                </a:solidFill>
              </a:rPr>
              <a:t>Care Coordinator sends the LTSS Service Plan from the Case Management System to the LTSS Provider System, so that LTSS Provider may begin services.</a:t>
            </a:r>
          </a:p>
          <a:p>
            <a:pPr marL="457200" marR="0" indent="-457200" defTabSz="1306220" eaLnBrk="1" fontAlgn="auto" latinLnBrk="0" hangingPunct="1">
              <a:lnSpc>
                <a:spcPct val="85000"/>
              </a:lnSpc>
              <a:spcBef>
                <a:spcPts val="0"/>
              </a:spcBef>
              <a:spcAft>
                <a:spcPts val="1200"/>
              </a:spcAft>
              <a:buClrTx/>
              <a:buSzTx/>
              <a:buFontTx/>
              <a:buAutoNum type="arabicPeriod"/>
              <a:tabLst/>
            </a:pPr>
            <a:endParaRPr lang="en-US" sz="1600" kern="0" noProof="0" dirty="0">
              <a:solidFill>
                <a:srgbClr val="002A54"/>
              </a:solidFill>
            </a:endParaRPr>
          </a:p>
          <a:p>
            <a:pPr marL="457200" marR="0" indent="-457200" defTabSz="1306220" eaLnBrk="1" fontAlgn="auto" latinLnBrk="0" hangingPunct="1">
              <a:lnSpc>
                <a:spcPct val="85000"/>
              </a:lnSpc>
              <a:spcBef>
                <a:spcPts val="0"/>
              </a:spcBef>
              <a:spcAft>
                <a:spcPts val="1200"/>
              </a:spcAft>
              <a:buClrTx/>
              <a:buSzTx/>
              <a:buFontTx/>
              <a:buAutoNum type="arabicPeriod"/>
              <a:tabLst/>
            </a:pPr>
            <a:r>
              <a:rPr lang="en-US" sz="1600" kern="0" dirty="0">
                <a:solidFill>
                  <a:srgbClr val="002A54"/>
                </a:solidFill>
              </a:rPr>
              <a:t>Care Coordinator sends the LTSS Service Plan to the beneficiary Personal Health Record, so that Beneficiary has a copy of the plan and may share it with family members.</a:t>
            </a:r>
          </a:p>
          <a:p>
            <a:pPr marL="457200" marR="0" indent="-457200" defTabSz="1306220" eaLnBrk="1" fontAlgn="auto" latinLnBrk="0" hangingPunct="1">
              <a:lnSpc>
                <a:spcPct val="85000"/>
              </a:lnSpc>
              <a:spcBef>
                <a:spcPts val="0"/>
              </a:spcBef>
              <a:spcAft>
                <a:spcPts val="1200"/>
              </a:spcAft>
              <a:buClrTx/>
              <a:buSzTx/>
              <a:buFontTx/>
              <a:buAutoNum type="arabicPeriod"/>
              <a:tabLst/>
            </a:pPr>
            <a:endParaRPr lang="en-US" sz="1600" kern="0" dirty="0">
              <a:solidFill>
                <a:srgbClr val="002A54"/>
              </a:solidFill>
            </a:endParaRPr>
          </a:p>
          <a:p>
            <a:pPr marL="457200" marR="0" indent="-457200" defTabSz="1306220" eaLnBrk="1" fontAlgn="auto" latinLnBrk="0" hangingPunct="1">
              <a:lnSpc>
                <a:spcPct val="85000"/>
              </a:lnSpc>
              <a:spcBef>
                <a:spcPts val="0"/>
              </a:spcBef>
              <a:spcAft>
                <a:spcPts val="1200"/>
              </a:spcAft>
              <a:buClrTx/>
              <a:buSzTx/>
              <a:buFontTx/>
              <a:buAutoNum type="arabicPeriod"/>
              <a:tabLst/>
            </a:pPr>
            <a:r>
              <a:rPr lang="en-US" sz="1600" kern="0" noProof="0" dirty="0">
                <a:solidFill>
                  <a:srgbClr val="002A54"/>
                </a:solidFill>
              </a:rPr>
              <a:t>Care Coordinator sends the LTSS Service Plan to the beneficiary PCP in order to obtain level of care approval.</a:t>
            </a:r>
            <a:endParaRPr lang="en-US" sz="2200" kern="0" noProof="0" dirty="0">
              <a:solidFill>
                <a:srgbClr val="002A54"/>
              </a:solidFill>
            </a:endParaRPr>
          </a:p>
          <a:p>
            <a:pPr marL="0" marR="0" indent="0" algn="ctr" defTabSz="1306220" eaLnBrk="1" fontAlgn="auto" latinLnBrk="0" hangingPunct="1">
              <a:lnSpc>
                <a:spcPct val="85000"/>
              </a:lnSpc>
              <a:spcBef>
                <a:spcPts val="0"/>
              </a:spcBef>
              <a:spcAft>
                <a:spcPts val="1200"/>
              </a:spcAft>
              <a:buClrTx/>
              <a:buSzTx/>
              <a:buFontTx/>
              <a:buNone/>
              <a:tabLst/>
            </a:pPr>
            <a:endParaRPr kumimoji="0" lang="en-US" sz="2200" b="0" i="0" u="none" strike="noStrike" kern="0" cap="none" spc="0" normalizeH="0" baseline="0" dirty="0">
              <a:ln>
                <a:noFill/>
              </a:ln>
              <a:solidFill>
                <a:srgbClr val="002A54"/>
              </a:solidFill>
              <a:effectLst/>
              <a:uLnTx/>
              <a:uFillTx/>
            </a:endParaRPr>
          </a:p>
        </p:txBody>
      </p:sp>
      <p:sp>
        <p:nvSpPr>
          <p:cNvPr id="11" name="TextBox 10"/>
          <p:cNvSpPr txBox="1"/>
          <p:nvPr/>
        </p:nvSpPr>
        <p:spPr>
          <a:xfrm>
            <a:off x="190135" y="808812"/>
            <a:ext cx="8825527" cy="1109535"/>
          </a:xfrm>
          <a:prstGeom prst="rect">
            <a:avLst/>
          </a:prstGeom>
          <a:noFill/>
        </p:spPr>
        <p:txBody>
          <a:bodyPr wrap="square" rtlCol="0">
            <a:spAutoFit/>
          </a:bodyPr>
          <a:lstStyle/>
          <a:p>
            <a:pPr marL="0" marR="0" indent="0" defTabSz="1306220" eaLnBrk="1" fontAlgn="auto" latinLnBrk="0" hangingPunct="1">
              <a:lnSpc>
                <a:spcPct val="85000"/>
              </a:lnSpc>
              <a:spcBef>
                <a:spcPts val="0"/>
              </a:spcBef>
              <a:spcAft>
                <a:spcPts val="1200"/>
              </a:spcAft>
              <a:buClrTx/>
              <a:buSzTx/>
              <a:buFontTx/>
              <a:buNone/>
              <a:tabLst/>
            </a:pPr>
            <a:r>
              <a:rPr lang="en-US" sz="2200" i="1" kern="0" dirty="0">
                <a:solidFill>
                  <a:srgbClr val="009051"/>
                </a:solidFill>
                <a:latin typeface="Papyrus" charset="0"/>
                <a:ea typeface="Papyrus" charset="0"/>
                <a:cs typeface="Papyrus" charset="0"/>
              </a:rPr>
              <a:t>Ruth is enrolled in an HCBS waiver, and is receiving services personal support, non-emergency transportation and meal </a:t>
            </a:r>
            <a:r>
              <a:rPr lang="en-US" sz="2200" i="1" kern="0">
                <a:solidFill>
                  <a:srgbClr val="009051"/>
                </a:solidFill>
                <a:latin typeface="Papyrus" charset="0"/>
                <a:ea typeface="Papyrus" charset="0"/>
                <a:cs typeface="Papyrus" charset="0"/>
              </a:rPr>
              <a:t>delivery services. </a:t>
            </a:r>
            <a:endParaRPr lang="en-US" sz="2200" i="1" kern="0" dirty="0">
              <a:solidFill>
                <a:srgbClr val="009051"/>
              </a:solidFill>
              <a:latin typeface="Papyrus" charset="0"/>
              <a:ea typeface="Papyrus" charset="0"/>
              <a:cs typeface="Papyrus" charset="0"/>
            </a:endParaRPr>
          </a:p>
          <a:p>
            <a:pPr marL="0" marR="0" indent="0" algn="ctr" defTabSz="1306220" eaLnBrk="1" fontAlgn="auto" latinLnBrk="0" hangingPunct="1">
              <a:lnSpc>
                <a:spcPct val="85000"/>
              </a:lnSpc>
              <a:spcBef>
                <a:spcPts val="0"/>
              </a:spcBef>
              <a:spcAft>
                <a:spcPts val="1200"/>
              </a:spcAft>
              <a:buClrTx/>
              <a:buSzTx/>
              <a:buFontTx/>
              <a:buNone/>
              <a:tabLst/>
            </a:pPr>
            <a:endParaRPr kumimoji="0" lang="en-US" sz="2200" b="0" i="0" u="none" strike="noStrike" kern="0" cap="none" spc="0" normalizeH="0" baseline="0" dirty="0">
              <a:ln>
                <a:noFill/>
              </a:ln>
              <a:solidFill>
                <a:srgbClr val="002A54"/>
              </a:solidFill>
              <a:effectLst/>
              <a:uLnTx/>
              <a:uFillTx/>
            </a:endParaRPr>
          </a:p>
        </p:txBody>
      </p:sp>
    </p:spTree>
    <p:extLst>
      <p:ext uri="{BB962C8B-B14F-4D97-AF65-F5344CB8AC3E}">
        <p14:creationId xmlns:p14="http://schemas.microsoft.com/office/powerpoint/2010/main" val="2145930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stretch>
            <a:fillRect/>
          </a:stretch>
        </p:blipFill>
        <p:spPr>
          <a:xfrm>
            <a:off x="4627314" y="2735416"/>
            <a:ext cx="993133" cy="1137138"/>
          </a:xfrm>
          <a:prstGeom prst="rect">
            <a:avLst/>
          </a:prstGeom>
        </p:spPr>
      </p:pic>
      <p:sp>
        <p:nvSpPr>
          <p:cNvPr id="2" name="Title 1"/>
          <p:cNvSpPr>
            <a:spLocks noGrp="1"/>
          </p:cNvSpPr>
          <p:nvPr>
            <p:ph type="title"/>
          </p:nvPr>
        </p:nvSpPr>
        <p:spPr>
          <a:xfrm>
            <a:off x="110837" y="27888"/>
            <a:ext cx="8728364" cy="815832"/>
          </a:xfrm>
        </p:spPr>
        <p:txBody>
          <a:bodyPr/>
          <a:lstStyle/>
          <a:p>
            <a:r>
              <a:rPr lang="en-US" dirty="0">
                <a:solidFill>
                  <a:schemeClr val="bg1"/>
                </a:solidFill>
              </a:rPr>
              <a:t>HCBS Waiver Process Overview</a:t>
            </a:r>
          </a:p>
        </p:txBody>
      </p:sp>
      <p:grpSp>
        <p:nvGrpSpPr>
          <p:cNvPr id="4" name="Group 3"/>
          <p:cNvGrpSpPr/>
          <p:nvPr/>
        </p:nvGrpSpPr>
        <p:grpSpPr>
          <a:xfrm>
            <a:off x="365201" y="2652622"/>
            <a:ext cx="1329210" cy="1373821"/>
            <a:chOff x="736547" y="2362200"/>
            <a:chExt cx="1329210" cy="1373821"/>
          </a:xfrm>
        </p:grpSpPr>
        <p:pic>
          <p:nvPicPr>
            <p:cNvPr id="5" name="Picture 4"/>
            <p:cNvPicPr>
              <a:picLocks noChangeAspect="1"/>
            </p:cNvPicPr>
            <p:nvPr/>
          </p:nvPicPr>
          <p:blipFill>
            <a:blip r:embed="rId3"/>
            <a:stretch>
              <a:fillRect/>
            </a:stretch>
          </p:blipFill>
          <p:spPr>
            <a:xfrm>
              <a:off x="829652" y="2362200"/>
              <a:ext cx="1143000" cy="1143000"/>
            </a:xfrm>
            <a:prstGeom prst="rect">
              <a:avLst/>
            </a:prstGeom>
          </p:spPr>
        </p:pic>
        <p:sp>
          <p:nvSpPr>
            <p:cNvPr id="6" name="TextBox 5"/>
            <p:cNvSpPr txBox="1"/>
            <p:nvPr/>
          </p:nvSpPr>
          <p:spPr>
            <a:xfrm>
              <a:off x="736547" y="3428244"/>
              <a:ext cx="1329210" cy="307777"/>
            </a:xfrm>
            <a:prstGeom prst="rect">
              <a:avLst/>
            </a:prstGeom>
            <a:noFill/>
          </p:spPr>
          <p:txBody>
            <a:bodyPr wrap="none" rtlCol="0">
              <a:spAutoFit/>
            </a:bodyPr>
            <a:lstStyle/>
            <a:p>
              <a:r>
                <a:rPr lang="en-US" sz="1400" dirty="0"/>
                <a:t>Pre-Screening</a:t>
              </a:r>
            </a:p>
          </p:txBody>
        </p:sp>
      </p:grpSp>
      <p:grpSp>
        <p:nvGrpSpPr>
          <p:cNvPr id="7" name="Group 6"/>
          <p:cNvGrpSpPr/>
          <p:nvPr/>
        </p:nvGrpSpPr>
        <p:grpSpPr>
          <a:xfrm>
            <a:off x="2402574" y="2661711"/>
            <a:ext cx="1329210" cy="1298354"/>
            <a:chOff x="2420202" y="2437667"/>
            <a:chExt cx="1329210" cy="1298354"/>
          </a:xfrm>
        </p:grpSpPr>
        <p:pic>
          <p:nvPicPr>
            <p:cNvPr id="8" name="Picture 7"/>
            <p:cNvPicPr>
              <a:picLocks noChangeAspect="1"/>
            </p:cNvPicPr>
            <p:nvPr/>
          </p:nvPicPr>
          <p:blipFill>
            <a:blip r:embed="rId4"/>
            <a:stretch>
              <a:fillRect/>
            </a:stretch>
          </p:blipFill>
          <p:spPr>
            <a:xfrm flipH="1">
              <a:off x="2457449" y="2437667"/>
              <a:ext cx="1067533" cy="1067533"/>
            </a:xfrm>
            <a:prstGeom prst="rect">
              <a:avLst/>
            </a:prstGeom>
          </p:spPr>
        </p:pic>
        <p:sp>
          <p:nvSpPr>
            <p:cNvPr id="9" name="TextBox 8"/>
            <p:cNvSpPr txBox="1"/>
            <p:nvPr/>
          </p:nvSpPr>
          <p:spPr>
            <a:xfrm>
              <a:off x="2420202" y="3428244"/>
              <a:ext cx="1329210" cy="307777"/>
            </a:xfrm>
            <a:prstGeom prst="rect">
              <a:avLst/>
            </a:prstGeom>
            <a:noFill/>
          </p:spPr>
          <p:txBody>
            <a:bodyPr wrap="none" rtlCol="0">
              <a:spAutoFit/>
            </a:bodyPr>
            <a:lstStyle/>
            <a:p>
              <a:r>
                <a:rPr lang="en-US" sz="1400" dirty="0"/>
                <a:t>Assessment(s)</a:t>
              </a:r>
            </a:p>
          </p:txBody>
        </p:sp>
      </p:grpSp>
      <p:grpSp>
        <p:nvGrpSpPr>
          <p:cNvPr id="10" name="Group 9"/>
          <p:cNvGrpSpPr/>
          <p:nvPr/>
        </p:nvGrpSpPr>
        <p:grpSpPr>
          <a:xfrm>
            <a:off x="7239001" y="2037805"/>
            <a:ext cx="1600200" cy="1283800"/>
            <a:chOff x="5562600" y="849800"/>
            <a:chExt cx="2003293" cy="1885035"/>
          </a:xfrm>
        </p:grpSpPr>
        <p:pic>
          <p:nvPicPr>
            <p:cNvPr id="11" name="Picture 10"/>
            <p:cNvPicPr>
              <a:picLocks noChangeAspect="1"/>
            </p:cNvPicPr>
            <p:nvPr/>
          </p:nvPicPr>
          <p:blipFill>
            <a:blip r:embed="rId5"/>
            <a:stretch>
              <a:fillRect/>
            </a:stretch>
          </p:blipFill>
          <p:spPr>
            <a:xfrm>
              <a:off x="5562600" y="849800"/>
              <a:ext cx="1360000" cy="1360000"/>
            </a:xfrm>
            <a:prstGeom prst="rect">
              <a:avLst/>
            </a:prstGeom>
          </p:spPr>
        </p:pic>
        <p:pic>
          <p:nvPicPr>
            <p:cNvPr id="12" name="Picture 11"/>
            <p:cNvPicPr>
              <a:picLocks noChangeAspect="1"/>
            </p:cNvPicPr>
            <p:nvPr/>
          </p:nvPicPr>
          <p:blipFill>
            <a:blip r:embed="rId5"/>
            <a:stretch>
              <a:fillRect/>
            </a:stretch>
          </p:blipFill>
          <p:spPr>
            <a:xfrm>
              <a:off x="5829300" y="1225000"/>
              <a:ext cx="1360000" cy="1360000"/>
            </a:xfrm>
            <a:prstGeom prst="rect">
              <a:avLst/>
            </a:prstGeom>
          </p:spPr>
        </p:pic>
        <p:sp>
          <p:nvSpPr>
            <p:cNvPr id="13" name="TextBox 12"/>
            <p:cNvSpPr txBox="1"/>
            <p:nvPr/>
          </p:nvSpPr>
          <p:spPr>
            <a:xfrm>
              <a:off x="5828173" y="2427058"/>
              <a:ext cx="1737720" cy="307777"/>
            </a:xfrm>
            <a:prstGeom prst="rect">
              <a:avLst/>
            </a:prstGeom>
            <a:noFill/>
          </p:spPr>
          <p:txBody>
            <a:bodyPr wrap="none" rtlCol="0">
              <a:spAutoFit/>
            </a:bodyPr>
            <a:lstStyle/>
            <a:p>
              <a:r>
                <a:rPr lang="en-US" sz="1400" dirty="0"/>
                <a:t>Prior Authorizations</a:t>
              </a:r>
            </a:p>
          </p:txBody>
        </p:sp>
      </p:grpSp>
      <p:grpSp>
        <p:nvGrpSpPr>
          <p:cNvPr id="14" name="Group 13"/>
          <p:cNvGrpSpPr/>
          <p:nvPr/>
        </p:nvGrpSpPr>
        <p:grpSpPr>
          <a:xfrm>
            <a:off x="7351238" y="4260161"/>
            <a:ext cx="1299383" cy="1381966"/>
            <a:chOff x="5562600" y="849800"/>
            <a:chExt cx="1626700" cy="2029175"/>
          </a:xfrm>
        </p:grpSpPr>
        <p:pic>
          <p:nvPicPr>
            <p:cNvPr id="15" name="Picture 14"/>
            <p:cNvPicPr>
              <a:picLocks noChangeAspect="1"/>
            </p:cNvPicPr>
            <p:nvPr/>
          </p:nvPicPr>
          <p:blipFill>
            <a:blip r:embed="rId5"/>
            <a:stretch>
              <a:fillRect/>
            </a:stretch>
          </p:blipFill>
          <p:spPr>
            <a:xfrm>
              <a:off x="5562600" y="849800"/>
              <a:ext cx="1360000" cy="1360000"/>
            </a:xfrm>
            <a:prstGeom prst="rect">
              <a:avLst/>
            </a:prstGeom>
          </p:spPr>
        </p:pic>
        <p:pic>
          <p:nvPicPr>
            <p:cNvPr id="16" name="Picture 15"/>
            <p:cNvPicPr>
              <a:picLocks noChangeAspect="1"/>
            </p:cNvPicPr>
            <p:nvPr/>
          </p:nvPicPr>
          <p:blipFill>
            <a:blip r:embed="rId5"/>
            <a:stretch>
              <a:fillRect/>
            </a:stretch>
          </p:blipFill>
          <p:spPr>
            <a:xfrm>
              <a:off x="5829300" y="1225000"/>
              <a:ext cx="1360000" cy="1360000"/>
            </a:xfrm>
            <a:prstGeom prst="rect">
              <a:avLst/>
            </a:prstGeom>
          </p:spPr>
        </p:pic>
        <p:sp>
          <p:nvSpPr>
            <p:cNvPr id="17" name="TextBox 16"/>
            <p:cNvSpPr txBox="1"/>
            <p:nvPr/>
          </p:nvSpPr>
          <p:spPr>
            <a:xfrm>
              <a:off x="5828173" y="2427058"/>
              <a:ext cx="917510" cy="451917"/>
            </a:xfrm>
            <a:prstGeom prst="rect">
              <a:avLst/>
            </a:prstGeom>
            <a:noFill/>
          </p:spPr>
          <p:txBody>
            <a:bodyPr wrap="none" rtlCol="0">
              <a:spAutoFit/>
            </a:bodyPr>
            <a:lstStyle/>
            <a:p>
              <a:r>
                <a:rPr lang="en-US" sz="1400" dirty="0"/>
                <a:t>Claims</a:t>
              </a:r>
            </a:p>
          </p:txBody>
        </p:sp>
      </p:grpSp>
      <p:cxnSp>
        <p:nvCxnSpPr>
          <p:cNvPr id="18" name="Straight Arrow Connector 17"/>
          <p:cNvCxnSpPr/>
          <p:nvPr/>
        </p:nvCxnSpPr>
        <p:spPr>
          <a:xfrm flipV="1">
            <a:off x="6209390" y="2667248"/>
            <a:ext cx="1111278" cy="528229"/>
          </a:xfrm>
          <a:prstGeom prst="straightConnector1">
            <a:avLst/>
          </a:prstGeom>
          <a:ln w="28575">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209390" y="3580793"/>
            <a:ext cx="1190469" cy="664136"/>
          </a:xfrm>
          <a:prstGeom prst="straightConnector1">
            <a:avLst/>
          </a:prstGeom>
          <a:ln w="28575">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894411" y="3469568"/>
            <a:ext cx="1" cy="790593"/>
          </a:xfrm>
          <a:prstGeom prst="straightConnector1">
            <a:avLst/>
          </a:prstGeom>
          <a:ln w="28575">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3"/>
          </p:cNvCxnSpPr>
          <p:nvPr/>
        </p:nvCxnSpPr>
        <p:spPr>
          <a:xfrm>
            <a:off x="1601306" y="3224122"/>
            <a:ext cx="801268"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a:off x="3507354" y="3202686"/>
            <a:ext cx="1015646" cy="0"/>
          </a:xfrm>
          <a:prstGeom prst="straightConnector1">
            <a:avLst/>
          </a:prstGeom>
          <a:ln w="19050">
            <a:solidFill>
              <a:srgbClr val="0070C0"/>
            </a:solidFill>
            <a:tailEnd type="triangle"/>
          </a:ln>
        </p:spPr>
        <p:style>
          <a:lnRef idx="1">
            <a:schemeClr val="dk1"/>
          </a:lnRef>
          <a:fillRef idx="0">
            <a:schemeClr val="dk1"/>
          </a:fillRef>
          <a:effectRef idx="0">
            <a:schemeClr val="dk1"/>
          </a:effectRef>
          <a:fontRef idx="minor">
            <a:schemeClr val="tx1"/>
          </a:fontRef>
        </p:style>
      </p:cxnSp>
      <p:sp>
        <p:nvSpPr>
          <p:cNvPr id="23" name="Oval 22"/>
          <p:cNvSpPr/>
          <p:nvPr/>
        </p:nvSpPr>
        <p:spPr>
          <a:xfrm>
            <a:off x="3963448" y="2350471"/>
            <a:ext cx="2208690" cy="2172505"/>
          </a:xfrm>
          <a:prstGeom prst="ellipse">
            <a:avLst/>
          </a:prstGeom>
          <a:solidFill>
            <a:srgbClr val="C00000">
              <a:alpha val="1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p:cNvSpPr txBox="1"/>
          <p:nvPr/>
        </p:nvSpPr>
        <p:spPr>
          <a:xfrm>
            <a:off x="4507618" y="3936155"/>
            <a:ext cx="1290738" cy="523220"/>
          </a:xfrm>
          <a:prstGeom prst="rect">
            <a:avLst/>
          </a:prstGeom>
          <a:noFill/>
        </p:spPr>
        <p:txBody>
          <a:bodyPr wrap="none" rtlCol="0">
            <a:spAutoFit/>
          </a:bodyPr>
          <a:lstStyle/>
          <a:p>
            <a:r>
              <a:rPr lang="en-US" sz="1400" dirty="0"/>
              <a:t>Service Plan /</a:t>
            </a:r>
          </a:p>
          <a:p>
            <a:r>
              <a:rPr lang="en-US" sz="1400" dirty="0"/>
              <a:t>Care Plan</a:t>
            </a:r>
          </a:p>
        </p:txBody>
      </p:sp>
    </p:spTree>
    <p:extLst>
      <p:ext uri="{BB962C8B-B14F-4D97-AF65-F5344CB8AC3E}">
        <p14:creationId xmlns:p14="http://schemas.microsoft.com/office/powerpoint/2010/main" val="1459828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6" name="Straight Connector 175"/>
          <p:cNvCxnSpPr/>
          <p:nvPr/>
        </p:nvCxnSpPr>
        <p:spPr>
          <a:xfrm>
            <a:off x="3414260" y="4862286"/>
            <a:ext cx="3401" cy="894670"/>
          </a:xfrm>
          <a:prstGeom prst="line">
            <a:avLst/>
          </a:prstGeom>
          <a:ln w="19050">
            <a:solidFill>
              <a:schemeClr val="tx1"/>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229" name="Elbow Connector 228"/>
          <p:cNvCxnSpPr>
            <a:stCxn id="4120" idx="2"/>
            <a:endCxn id="4112" idx="3"/>
          </p:cNvCxnSpPr>
          <p:nvPr/>
        </p:nvCxnSpPr>
        <p:spPr>
          <a:xfrm rot="5400000">
            <a:off x="5706804" y="2231717"/>
            <a:ext cx="2144779" cy="1681616"/>
          </a:xfrm>
          <a:prstGeom prst="bentConnector2">
            <a:avLst/>
          </a:prstGeom>
          <a:ln w="19050">
            <a:headEnd type="arrow"/>
            <a:tailEnd type="arrow"/>
          </a:ln>
          <a:effectLst/>
        </p:spPr>
        <p:style>
          <a:lnRef idx="2">
            <a:schemeClr val="dk1"/>
          </a:lnRef>
          <a:fillRef idx="0">
            <a:schemeClr val="dk1"/>
          </a:fillRef>
          <a:effectRef idx="1">
            <a:schemeClr val="dk1"/>
          </a:effectRef>
          <a:fontRef idx="minor">
            <a:schemeClr val="tx1"/>
          </a:fontRef>
        </p:style>
      </p:cxnSp>
      <p:sp>
        <p:nvSpPr>
          <p:cNvPr id="199" name="Rounded Rectangle 198"/>
          <p:cNvSpPr/>
          <p:nvPr/>
        </p:nvSpPr>
        <p:spPr>
          <a:xfrm>
            <a:off x="4729617" y="660641"/>
            <a:ext cx="1995714" cy="341312"/>
          </a:xfrm>
          <a:prstGeom prst="round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143" b="1" dirty="0"/>
              <a:t>Functional Assessment</a:t>
            </a:r>
          </a:p>
        </p:txBody>
      </p:sp>
      <p:sp>
        <p:nvSpPr>
          <p:cNvPr id="200" name="Rounded Rectangle 199"/>
          <p:cNvSpPr/>
          <p:nvPr/>
        </p:nvSpPr>
        <p:spPr>
          <a:xfrm>
            <a:off x="3032125" y="662057"/>
            <a:ext cx="1539875" cy="342446"/>
          </a:xfrm>
          <a:prstGeom prst="round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143" b="1" dirty="0"/>
              <a:t>Financial Eligibility</a:t>
            </a:r>
          </a:p>
        </p:txBody>
      </p:sp>
      <p:sp>
        <p:nvSpPr>
          <p:cNvPr id="201" name="Rounded Rectangle 200"/>
          <p:cNvSpPr/>
          <p:nvPr/>
        </p:nvSpPr>
        <p:spPr>
          <a:xfrm>
            <a:off x="3477760" y="3468688"/>
            <a:ext cx="2106839" cy="329973"/>
          </a:xfrm>
          <a:prstGeom prst="round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143" b="1" dirty="0"/>
              <a:t>HCBS Service Provision</a:t>
            </a:r>
          </a:p>
        </p:txBody>
      </p:sp>
      <p:sp>
        <p:nvSpPr>
          <p:cNvPr id="202" name="Rounded Rectangle 201"/>
          <p:cNvSpPr/>
          <p:nvPr/>
        </p:nvSpPr>
        <p:spPr>
          <a:xfrm>
            <a:off x="6803572" y="662908"/>
            <a:ext cx="1632857" cy="339045"/>
          </a:xfrm>
          <a:prstGeom prst="roundRect">
            <a:avLst>
              <a:gd name="adj" fmla="val 12709"/>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143" b="1" dirty="0"/>
              <a:t>Medicaid Waiver Case Management</a:t>
            </a:r>
          </a:p>
        </p:txBody>
      </p:sp>
      <p:sp>
        <p:nvSpPr>
          <p:cNvPr id="203" name="Rounded Rectangle 202"/>
          <p:cNvSpPr/>
          <p:nvPr/>
        </p:nvSpPr>
        <p:spPr>
          <a:xfrm>
            <a:off x="1322161" y="660641"/>
            <a:ext cx="1567089" cy="342446"/>
          </a:xfrm>
          <a:prstGeom prst="round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143" b="1" dirty="0"/>
              <a:t>Pre-Screening</a:t>
            </a:r>
          </a:p>
        </p:txBody>
      </p:sp>
      <p:sp>
        <p:nvSpPr>
          <p:cNvPr id="4105" name="TextBox 9"/>
          <p:cNvSpPr>
            <a:spLocks noChangeArrowheads="1"/>
          </p:cNvSpPr>
          <p:nvPr/>
        </p:nvSpPr>
        <p:spPr bwMode="auto">
          <a:xfrm>
            <a:off x="1432153" y="80509"/>
            <a:ext cx="6279696" cy="267534"/>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289" tIns="32645" rIns="65289" bIns="32645">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Tx/>
              <a:buNone/>
            </a:pPr>
            <a:r>
              <a:rPr lang="en-US" altLang="en-US" sz="1143" b="1"/>
              <a:t>Overview of HCBS Intake, Onboarding, and Service Provision Process</a:t>
            </a:r>
          </a:p>
        </p:txBody>
      </p:sp>
      <p:grpSp>
        <p:nvGrpSpPr>
          <p:cNvPr id="4106" name="Group 226"/>
          <p:cNvGrpSpPr>
            <a:grpSpLocks/>
          </p:cNvGrpSpPr>
          <p:nvPr/>
        </p:nvGrpSpPr>
        <p:grpSpPr bwMode="auto">
          <a:xfrm>
            <a:off x="7519081" y="2673804"/>
            <a:ext cx="195036" cy="196170"/>
            <a:chOff x="457200" y="2061104"/>
            <a:chExt cx="457200" cy="457200"/>
          </a:xfrm>
        </p:grpSpPr>
        <p:sp>
          <p:nvSpPr>
            <p:cNvPr id="241" name="Rounded Rectangle 240"/>
            <p:cNvSpPr>
              <a:spLocks noChangeArrowheads="1"/>
            </p:cNvSpPr>
            <p:nvPr/>
          </p:nvSpPr>
          <p:spPr bwMode="auto">
            <a:xfrm>
              <a:off x="457200" y="2061104"/>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242" name="Rounded Rectangle 57"/>
            <p:cNvSpPr/>
            <p:nvPr/>
          </p:nvSpPr>
          <p:spPr>
            <a:xfrm rot="4597861" flipH="1">
              <a:off x="503448" y="2208561"/>
              <a:ext cx="364702" cy="186070"/>
            </a:xfrm>
            <a:custGeom>
              <a:avLst/>
              <a:gdLst>
                <a:gd name="connsiteX0" fmla="*/ 1655876 w 1676499"/>
                <a:gd name="connsiteY0" fmla="*/ 25401 h 609598"/>
                <a:gd name="connsiteX1" fmla="*/ 1676499 w 1676499"/>
                <a:gd name="connsiteY1" fmla="*/ 141678 h 609598"/>
                <a:gd name="connsiteX2" fmla="*/ 1630475 w 1676499"/>
                <a:gd name="connsiteY2" fmla="*/ 152400 h 609598"/>
                <a:gd name="connsiteX3" fmla="*/ 1624651 w 1676499"/>
                <a:gd name="connsiteY3" fmla="*/ 152400 h 609598"/>
                <a:gd name="connsiteX4" fmla="*/ 824709 w 1676499"/>
                <a:gd name="connsiteY4" fmla="*/ 609598 h 609598"/>
                <a:gd name="connsiteX5" fmla="*/ 25889 w 1676499"/>
                <a:gd name="connsiteY5" fmla="*/ 165098 h 609598"/>
                <a:gd name="connsiteX6" fmla="*/ 25401 w 1676499"/>
                <a:gd name="connsiteY6" fmla="*/ 165098 h 609598"/>
                <a:gd name="connsiteX7" fmla="*/ 0 w 1676499"/>
                <a:gd name="connsiteY7" fmla="*/ 139697 h 609598"/>
                <a:gd name="connsiteX8" fmla="*/ 0 w 1676499"/>
                <a:gd name="connsiteY8" fmla="*/ 38099 h 609598"/>
                <a:gd name="connsiteX9" fmla="*/ 25401 w 1676499"/>
                <a:gd name="connsiteY9" fmla="*/ 12698 h 609598"/>
                <a:gd name="connsiteX10" fmla="*/ 477837 w 1676499"/>
                <a:gd name="connsiteY10" fmla="*/ 12698 h 609598"/>
                <a:gd name="connsiteX11" fmla="*/ 503238 w 1676499"/>
                <a:gd name="connsiteY11" fmla="*/ 38099 h 609598"/>
                <a:gd name="connsiteX12" fmla="*/ 503238 w 1676499"/>
                <a:gd name="connsiteY12" fmla="*/ 139697 h 609598"/>
                <a:gd name="connsiteX13" fmla="*/ 477837 w 1676499"/>
                <a:gd name="connsiteY13" fmla="*/ 165098 h 609598"/>
                <a:gd name="connsiteX14" fmla="*/ 474206 w 1676499"/>
                <a:gd name="connsiteY14" fmla="*/ 165098 h 609598"/>
                <a:gd name="connsiteX15" fmla="*/ 831056 w 1676499"/>
                <a:gd name="connsiteY15" fmla="*/ 311148 h 609598"/>
                <a:gd name="connsiteX16" fmla="*/ 1186330 w 1676499"/>
                <a:gd name="connsiteY16" fmla="*/ 152400 h 609598"/>
                <a:gd name="connsiteX17" fmla="*/ 1178039 w 1676499"/>
                <a:gd name="connsiteY17" fmla="*/ 152400 h 609598"/>
                <a:gd name="connsiteX18" fmla="*/ 1152638 w 1676499"/>
                <a:gd name="connsiteY18" fmla="*/ 126999 h 609598"/>
                <a:gd name="connsiteX19" fmla="*/ 1152638 w 1676499"/>
                <a:gd name="connsiteY19" fmla="*/ 25401 h 609598"/>
                <a:gd name="connsiteX20" fmla="*/ 1178039 w 1676499"/>
                <a:gd name="connsiteY20" fmla="*/ 0 h 609598"/>
                <a:gd name="connsiteX21" fmla="*/ 1630475 w 1676499"/>
                <a:gd name="connsiteY21" fmla="*/ 0 h 609598"/>
                <a:gd name="connsiteX22" fmla="*/ 1655876 w 1676499"/>
                <a:gd name="connsiteY22" fmla="*/ 25401 h 609598"/>
                <a:gd name="connsiteX0" fmla="*/ 1676726 w 1676726"/>
                <a:gd name="connsiteY0" fmla="*/ 20446 h 609598"/>
                <a:gd name="connsiteX1" fmla="*/ 1676499 w 1676726"/>
                <a:gd name="connsiteY1" fmla="*/ 141678 h 609598"/>
                <a:gd name="connsiteX2" fmla="*/ 1630475 w 1676726"/>
                <a:gd name="connsiteY2" fmla="*/ 152400 h 609598"/>
                <a:gd name="connsiteX3" fmla="*/ 1624651 w 1676726"/>
                <a:gd name="connsiteY3" fmla="*/ 152400 h 609598"/>
                <a:gd name="connsiteX4" fmla="*/ 824709 w 1676726"/>
                <a:gd name="connsiteY4" fmla="*/ 609598 h 609598"/>
                <a:gd name="connsiteX5" fmla="*/ 25889 w 1676726"/>
                <a:gd name="connsiteY5" fmla="*/ 165098 h 609598"/>
                <a:gd name="connsiteX6" fmla="*/ 25401 w 1676726"/>
                <a:gd name="connsiteY6" fmla="*/ 165098 h 609598"/>
                <a:gd name="connsiteX7" fmla="*/ 0 w 1676726"/>
                <a:gd name="connsiteY7" fmla="*/ 139697 h 609598"/>
                <a:gd name="connsiteX8" fmla="*/ 0 w 1676726"/>
                <a:gd name="connsiteY8" fmla="*/ 38099 h 609598"/>
                <a:gd name="connsiteX9" fmla="*/ 25401 w 1676726"/>
                <a:gd name="connsiteY9" fmla="*/ 12698 h 609598"/>
                <a:gd name="connsiteX10" fmla="*/ 477837 w 1676726"/>
                <a:gd name="connsiteY10" fmla="*/ 12698 h 609598"/>
                <a:gd name="connsiteX11" fmla="*/ 503238 w 1676726"/>
                <a:gd name="connsiteY11" fmla="*/ 38099 h 609598"/>
                <a:gd name="connsiteX12" fmla="*/ 503238 w 1676726"/>
                <a:gd name="connsiteY12" fmla="*/ 139697 h 609598"/>
                <a:gd name="connsiteX13" fmla="*/ 477837 w 1676726"/>
                <a:gd name="connsiteY13" fmla="*/ 165098 h 609598"/>
                <a:gd name="connsiteX14" fmla="*/ 474206 w 1676726"/>
                <a:gd name="connsiteY14" fmla="*/ 165098 h 609598"/>
                <a:gd name="connsiteX15" fmla="*/ 831056 w 1676726"/>
                <a:gd name="connsiteY15" fmla="*/ 311148 h 609598"/>
                <a:gd name="connsiteX16" fmla="*/ 1186330 w 1676726"/>
                <a:gd name="connsiteY16" fmla="*/ 152400 h 609598"/>
                <a:gd name="connsiteX17" fmla="*/ 1178039 w 1676726"/>
                <a:gd name="connsiteY17" fmla="*/ 152400 h 609598"/>
                <a:gd name="connsiteX18" fmla="*/ 1152638 w 1676726"/>
                <a:gd name="connsiteY18" fmla="*/ 126999 h 609598"/>
                <a:gd name="connsiteX19" fmla="*/ 1152638 w 1676726"/>
                <a:gd name="connsiteY19" fmla="*/ 25401 h 609598"/>
                <a:gd name="connsiteX20" fmla="*/ 1178039 w 1676726"/>
                <a:gd name="connsiteY20" fmla="*/ 0 h 609598"/>
                <a:gd name="connsiteX21" fmla="*/ 1630475 w 1676726"/>
                <a:gd name="connsiteY21" fmla="*/ 0 h 609598"/>
                <a:gd name="connsiteX22" fmla="*/ 1676726 w 1676726"/>
                <a:gd name="connsiteY22" fmla="*/ 20446 h 609598"/>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52638 w 1682025"/>
                <a:gd name="connsiteY18" fmla="*/ 127122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7324 w 1682025"/>
                <a:gd name="connsiteY11" fmla="*/ 37463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9204 w 1682025"/>
                <a:gd name="connsiteY11" fmla="*/ 24778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34086 w 1716111"/>
                <a:gd name="connsiteY8" fmla="*/ 38222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10047 w 1716111"/>
                <a:gd name="connsiteY8" fmla="*/ 19459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16111" h="609721">
                  <a:moveTo>
                    <a:pt x="1716111" y="11968"/>
                  </a:moveTo>
                  <a:cubicBezTo>
                    <a:pt x="1716111" y="45834"/>
                    <a:pt x="1710585" y="107935"/>
                    <a:pt x="1710585" y="141801"/>
                  </a:cubicBezTo>
                  <a:cubicBezTo>
                    <a:pt x="1710585" y="155830"/>
                    <a:pt x="1678590" y="152523"/>
                    <a:pt x="1664561" y="152523"/>
                  </a:cubicBezTo>
                  <a:lnTo>
                    <a:pt x="1658737" y="152523"/>
                  </a:lnTo>
                  <a:cubicBezTo>
                    <a:pt x="1658736" y="405027"/>
                    <a:pt x="1300590" y="609721"/>
                    <a:pt x="858795" y="609721"/>
                  </a:cubicBezTo>
                  <a:cubicBezTo>
                    <a:pt x="424453" y="609721"/>
                    <a:pt x="70962" y="411875"/>
                    <a:pt x="59975" y="165221"/>
                  </a:cubicBezTo>
                  <a:lnTo>
                    <a:pt x="59487" y="165221"/>
                  </a:lnTo>
                  <a:cubicBezTo>
                    <a:pt x="45458" y="165221"/>
                    <a:pt x="0" y="154606"/>
                    <a:pt x="0" y="140577"/>
                  </a:cubicBezTo>
                  <a:lnTo>
                    <a:pt x="10047" y="19459"/>
                  </a:lnTo>
                  <a:cubicBezTo>
                    <a:pt x="10047" y="5430"/>
                    <a:pt x="45458" y="12821"/>
                    <a:pt x="59487" y="12821"/>
                  </a:cubicBezTo>
                  <a:lnTo>
                    <a:pt x="511923" y="12821"/>
                  </a:lnTo>
                  <a:cubicBezTo>
                    <a:pt x="525952" y="12821"/>
                    <a:pt x="573290" y="10749"/>
                    <a:pt x="573290" y="24778"/>
                  </a:cubicBezTo>
                  <a:lnTo>
                    <a:pt x="563794" y="148214"/>
                  </a:lnTo>
                  <a:cubicBezTo>
                    <a:pt x="563794" y="162243"/>
                    <a:pt x="525952" y="165221"/>
                    <a:pt x="511923" y="165221"/>
                  </a:cubicBezTo>
                  <a:lnTo>
                    <a:pt x="508292" y="165221"/>
                  </a:lnTo>
                  <a:cubicBezTo>
                    <a:pt x="508833" y="288685"/>
                    <a:pt x="552264" y="311271"/>
                    <a:pt x="865142" y="311271"/>
                  </a:cubicBezTo>
                  <a:cubicBezTo>
                    <a:pt x="1178022" y="311271"/>
                    <a:pt x="1219894" y="276198"/>
                    <a:pt x="1220416" y="152523"/>
                  </a:cubicBezTo>
                  <a:lnTo>
                    <a:pt x="1212125" y="152523"/>
                  </a:lnTo>
                  <a:cubicBezTo>
                    <a:pt x="1198096" y="152523"/>
                    <a:pt x="1167640" y="143239"/>
                    <a:pt x="1167640" y="129210"/>
                  </a:cubicBezTo>
                  <a:lnTo>
                    <a:pt x="1171286" y="12060"/>
                  </a:lnTo>
                  <a:cubicBezTo>
                    <a:pt x="1171286" y="-1969"/>
                    <a:pt x="1198096" y="123"/>
                    <a:pt x="1212125" y="123"/>
                  </a:cubicBezTo>
                  <a:lnTo>
                    <a:pt x="1664561" y="123"/>
                  </a:lnTo>
                  <a:cubicBezTo>
                    <a:pt x="1678590" y="123"/>
                    <a:pt x="1716111" y="-2061"/>
                    <a:pt x="1716111" y="11968"/>
                  </a:cubicBezTo>
                  <a:close/>
                </a:path>
              </a:pathLst>
            </a:custGeom>
            <a:noFill/>
            <a:ln/>
          </p:spPr>
          <p:style>
            <a:lnRef idx="2">
              <a:schemeClr val="dk1"/>
            </a:lnRef>
            <a:fillRef idx="1">
              <a:schemeClr val="lt1"/>
            </a:fillRef>
            <a:effectRef idx="0">
              <a:schemeClr val="dk1"/>
            </a:effectRef>
            <a:fontRef idx="minor">
              <a:schemeClr val="dk1"/>
            </a:fontRef>
          </p:style>
          <p:txBody>
            <a:bodyPr anchor="ctr"/>
            <a:lstStyle/>
            <a:p>
              <a:pPr algn="ctr" eaLnBrk="1" hangingPunct="1">
                <a:defRPr/>
              </a:pPr>
              <a:endParaRPr lang="en-US" sz="964"/>
            </a:p>
          </p:txBody>
        </p:sp>
      </p:grpSp>
      <p:grpSp>
        <p:nvGrpSpPr>
          <p:cNvPr id="4107" name="Group 47"/>
          <p:cNvGrpSpPr>
            <a:grpSpLocks/>
          </p:cNvGrpSpPr>
          <p:nvPr/>
        </p:nvGrpSpPr>
        <p:grpSpPr bwMode="auto">
          <a:xfrm>
            <a:off x="7522482" y="2321153"/>
            <a:ext cx="196170" cy="196169"/>
            <a:chOff x="1859280" y="2036339"/>
            <a:chExt cx="457200" cy="457200"/>
          </a:xfrm>
        </p:grpSpPr>
        <p:sp>
          <p:nvSpPr>
            <p:cNvPr id="244" name="Rounded Rectangle 243"/>
            <p:cNvSpPr>
              <a:spLocks noChangeArrowheads="1"/>
            </p:cNvSpPr>
            <p:nvPr/>
          </p:nvSpPr>
          <p:spPr bwMode="auto">
            <a:xfrm>
              <a:off x="1859280" y="2036339"/>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26" name="Picture 73" descr="C:\Users\kathleen.tucker\Documents\CloudnEnterprise_Symbols_Public_v2.02\CnE_PNGs\CnE_Enterprise_PNGs\Docum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82059"/>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8" name="Group 243"/>
          <p:cNvGrpSpPr>
            <a:grpSpLocks/>
          </p:cNvGrpSpPr>
          <p:nvPr/>
        </p:nvGrpSpPr>
        <p:grpSpPr bwMode="auto">
          <a:xfrm>
            <a:off x="7522482" y="3044599"/>
            <a:ext cx="196170" cy="197304"/>
            <a:chOff x="1421129" y="1481557"/>
            <a:chExt cx="457200" cy="457200"/>
          </a:xfrm>
        </p:grpSpPr>
        <p:sp>
          <p:nvSpPr>
            <p:cNvPr id="274" name="Rounded Rectangle 273"/>
            <p:cNvSpPr>
              <a:spLocks noChangeArrowheads="1"/>
            </p:cNvSpPr>
            <p:nvPr/>
          </p:nvSpPr>
          <p:spPr bwMode="auto">
            <a:xfrm>
              <a:off x="1421129" y="1481557"/>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24" name="Picture 61" descr="C:\Users\kathleen.tucker\Documents\CloudnEnterprise_Symbols_Public_v2.02\CnE_PNGs\CnE_Enterprise_PNGs\Mess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6849" y="1527277"/>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9" name="Group 37"/>
          <p:cNvGrpSpPr>
            <a:grpSpLocks/>
          </p:cNvGrpSpPr>
          <p:nvPr/>
        </p:nvGrpSpPr>
        <p:grpSpPr bwMode="auto">
          <a:xfrm>
            <a:off x="3316741" y="5026706"/>
            <a:ext cx="195036" cy="196169"/>
            <a:chOff x="3268662" y="4271962"/>
            <a:chExt cx="457200" cy="457200"/>
          </a:xfrm>
        </p:grpSpPr>
        <p:sp>
          <p:nvSpPr>
            <p:cNvPr id="277" name="Rounded Rectangle 276"/>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22"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1" name="Rectangle 249"/>
          <p:cNvSpPr/>
          <p:nvPr/>
        </p:nvSpPr>
        <p:spPr bwMode="auto">
          <a:xfrm>
            <a:off x="5789839" y="2869974"/>
            <a:ext cx="1534206" cy="727982"/>
          </a:xfrm>
          <a:custGeom>
            <a:avLst/>
            <a:gdLst>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00 w 10000"/>
              <a:gd name="connsiteY1" fmla="*/ 3334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41 w 10000"/>
              <a:gd name="connsiteY1" fmla="*/ 2891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stroke="0" extrusionOk="0">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 w="10000" h="10000" fill="none" extrusionOk="0">
                <a:moveTo>
                  <a:pt x="10000" y="1667"/>
                </a:moveTo>
                <a:cubicBezTo>
                  <a:pt x="10000" y="2588"/>
                  <a:pt x="7802" y="2891"/>
                  <a:pt x="5041" y="2891"/>
                </a:cubicBezTo>
                <a:cubicBezTo>
                  <a:pt x="2280" y="2891"/>
                  <a:pt x="0" y="2588"/>
                  <a:pt x="0" y="1667"/>
                </a:cubicBezTo>
              </a:path>
              <a:path w="10000" h="10000" fill="none">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2657" tIns="130629" rIns="32657" anchor="ctr"/>
          <a:lstStyle/>
          <a:p>
            <a:pPr algn="ctr" eaLnBrk="1" hangingPunct="1">
              <a:defRPr/>
            </a:pPr>
            <a:r>
              <a:rPr lang="en-US" sz="1143" b="1" dirty="0"/>
              <a:t>Waiver Case Management System</a:t>
            </a:r>
          </a:p>
        </p:txBody>
      </p:sp>
      <p:sp>
        <p:nvSpPr>
          <p:cNvPr id="90" name="Rounded Rectangle 89"/>
          <p:cNvSpPr/>
          <p:nvPr/>
        </p:nvSpPr>
        <p:spPr>
          <a:xfrm>
            <a:off x="3549196" y="5241018"/>
            <a:ext cx="2032000" cy="363991"/>
          </a:xfrm>
          <a:prstGeom prst="round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143" b="1" dirty="0"/>
              <a:t>Waiver Service Billing</a:t>
            </a:r>
          </a:p>
        </p:txBody>
      </p:sp>
      <p:sp>
        <p:nvSpPr>
          <p:cNvPr id="4112" name="TextBox 7"/>
          <p:cNvSpPr>
            <a:spLocks noChangeArrowheads="1"/>
          </p:cNvSpPr>
          <p:nvPr/>
        </p:nvSpPr>
        <p:spPr bwMode="auto">
          <a:xfrm>
            <a:off x="3223760" y="3871232"/>
            <a:ext cx="2714625" cy="54736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13063"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HCBS Providers</a:t>
            </a:r>
          </a:p>
          <a:p>
            <a:pPr eaLnBrk="1" hangingPunct="1">
              <a:spcBef>
                <a:spcPct val="0"/>
              </a:spcBef>
              <a:buFont typeface="Arial" charset="0"/>
              <a:buNone/>
            </a:pPr>
            <a:r>
              <a:rPr lang="en-US" altLang="en-US" sz="857"/>
              <a:t>Provider receives referral (phone, fax or email), referral packet via secure e-mail, conducts an initial evaluation, and</a:t>
            </a:r>
          </a:p>
          <a:p>
            <a:pPr eaLnBrk="1" hangingPunct="1">
              <a:spcBef>
                <a:spcPct val="0"/>
              </a:spcBef>
              <a:buFont typeface="Arial" charset="0"/>
              <a:buNone/>
            </a:pPr>
            <a:r>
              <a:rPr lang="en-US" altLang="en-US" sz="857"/>
              <a:t>                            begins services.</a:t>
            </a:r>
          </a:p>
        </p:txBody>
      </p:sp>
      <p:sp>
        <p:nvSpPr>
          <p:cNvPr id="164" name="Rounded Rectangle 163"/>
          <p:cNvSpPr/>
          <p:nvPr/>
        </p:nvSpPr>
        <p:spPr>
          <a:xfrm rot="5400000">
            <a:off x="467179" y="3260045"/>
            <a:ext cx="309562" cy="645206"/>
          </a:xfrm>
          <a:prstGeom prst="roundRect">
            <a:avLst>
              <a:gd name="adj" fmla="val 1940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en-US" sz="857" b="1">
              <a:solidFill>
                <a:schemeClr val="tx1"/>
              </a:solidFill>
              <a:cs typeface="Arial" panose="020B0604020202020204" pitchFamily="34" charset="0"/>
            </a:endParaRPr>
          </a:p>
        </p:txBody>
      </p:sp>
      <p:sp>
        <p:nvSpPr>
          <p:cNvPr id="165" name="Rounded Rectangle 164"/>
          <p:cNvSpPr/>
          <p:nvPr/>
        </p:nvSpPr>
        <p:spPr>
          <a:xfrm rot="5400000">
            <a:off x="593044" y="4796518"/>
            <a:ext cx="309563" cy="853849"/>
          </a:xfrm>
          <a:prstGeom prst="roundRect">
            <a:avLst>
              <a:gd name="adj" fmla="val 1940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en-US" sz="857" b="1">
              <a:solidFill>
                <a:schemeClr val="tx1"/>
              </a:solidFill>
              <a:cs typeface="Arial" panose="020B0604020202020204" pitchFamily="34" charset="0"/>
            </a:endParaRPr>
          </a:p>
        </p:txBody>
      </p:sp>
      <p:sp>
        <p:nvSpPr>
          <p:cNvPr id="3" name="Right Brace 2"/>
          <p:cNvSpPr/>
          <p:nvPr/>
        </p:nvSpPr>
        <p:spPr>
          <a:xfrm>
            <a:off x="1093107" y="1665742"/>
            <a:ext cx="213179" cy="971776"/>
          </a:xfrm>
          <a:prstGeom prst="rightBrace">
            <a:avLst/>
          </a:prstGeom>
          <a:ln w="127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ltLang="en-US" sz="964">
              <a:cs typeface="Arial" panose="020B0604020202020204" pitchFamily="34" charset="0"/>
            </a:endParaRPr>
          </a:p>
        </p:txBody>
      </p:sp>
      <p:sp>
        <p:nvSpPr>
          <p:cNvPr id="116" name="Right Brace 115"/>
          <p:cNvSpPr/>
          <p:nvPr/>
        </p:nvSpPr>
        <p:spPr>
          <a:xfrm>
            <a:off x="1093107" y="3474357"/>
            <a:ext cx="213179" cy="971777"/>
          </a:xfrm>
          <a:prstGeom prst="rightBrace">
            <a:avLst/>
          </a:prstGeom>
          <a:ln w="127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ltLang="en-US" sz="964">
              <a:cs typeface="Arial" panose="020B0604020202020204" pitchFamily="34" charset="0"/>
            </a:endParaRPr>
          </a:p>
        </p:txBody>
      </p:sp>
      <p:sp>
        <p:nvSpPr>
          <p:cNvPr id="124" name="Rectangle 123"/>
          <p:cNvSpPr/>
          <p:nvPr/>
        </p:nvSpPr>
        <p:spPr>
          <a:xfrm>
            <a:off x="344714" y="1943554"/>
            <a:ext cx="884464" cy="461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000" b="1" dirty="0">
                <a:solidFill>
                  <a:schemeClr val="tx1"/>
                </a:solidFill>
              </a:rPr>
              <a:t>LTSS System Entry</a:t>
            </a:r>
          </a:p>
        </p:txBody>
      </p:sp>
      <p:sp>
        <p:nvSpPr>
          <p:cNvPr id="128" name="Rectangle 127"/>
          <p:cNvSpPr/>
          <p:nvPr/>
        </p:nvSpPr>
        <p:spPr>
          <a:xfrm>
            <a:off x="359456" y="3724956"/>
            <a:ext cx="830036" cy="46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000" b="1" dirty="0">
                <a:solidFill>
                  <a:schemeClr val="tx1"/>
                </a:solidFill>
              </a:rPr>
              <a:t>LTSS Service Delivery</a:t>
            </a:r>
          </a:p>
        </p:txBody>
      </p:sp>
      <p:sp>
        <p:nvSpPr>
          <p:cNvPr id="4119" name="TextBox 7"/>
          <p:cNvSpPr>
            <a:spLocks noChangeArrowheads="1"/>
          </p:cNvSpPr>
          <p:nvPr/>
        </p:nvSpPr>
        <p:spPr bwMode="auto">
          <a:xfrm>
            <a:off x="4726214" y="2483304"/>
            <a:ext cx="994456" cy="408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6531"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Physician</a:t>
            </a:r>
          </a:p>
          <a:p>
            <a:pPr eaLnBrk="1" hangingPunct="1">
              <a:spcBef>
                <a:spcPct val="0"/>
              </a:spcBef>
              <a:buFont typeface="Arial" charset="0"/>
              <a:buNone/>
            </a:pPr>
            <a:r>
              <a:rPr lang="en-US" altLang="en-US" sz="857"/>
              <a:t>Physician approval is obtained if needed.</a:t>
            </a:r>
          </a:p>
        </p:txBody>
      </p:sp>
      <p:sp>
        <p:nvSpPr>
          <p:cNvPr id="4120" name="TextBox 7"/>
          <p:cNvSpPr>
            <a:spLocks noChangeArrowheads="1"/>
          </p:cNvSpPr>
          <p:nvPr/>
        </p:nvSpPr>
        <p:spPr bwMode="auto">
          <a:xfrm>
            <a:off x="6803572" y="1459366"/>
            <a:ext cx="1632857" cy="54077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6531"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Case Manager / Care Coordinator</a:t>
            </a:r>
          </a:p>
          <a:p>
            <a:pPr eaLnBrk="1" hangingPunct="1">
              <a:spcBef>
                <a:spcPct val="0"/>
              </a:spcBef>
              <a:buFont typeface="Arial" charset="0"/>
              <a:buNone/>
            </a:pPr>
            <a:r>
              <a:rPr lang="en-US" altLang="en-US" sz="857"/>
              <a:t>CM/CC develops care plan and contacts service provider (by phone) for referral.  </a:t>
            </a:r>
          </a:p>
        </p:txBody>
      </p:sp>
      <p:sp>
        <p:nvSpPr>
          <p:cNvPr id="4121" name="TextBox 7"/>
          <p:cNvSpPr>
            <a:spLocks noChangeArrowheads="1"/>
          </p:cNvSpPr>
          <p:nvPr/>
        </p:nvSpPr>
        <p:spPr bwMode="auto">
          <a:xfrm>
            <a:off x="4824867" y="1469572"/>
            <a:ext cx="1805214" cy="408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6531"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Assessment Nurse</a:t>
            </a:r>
          </a:p>
          <a:p>
            <a:pPr eaLnBrk="1" hangingPunct="1">
              <a:spcBef>
                <a:spcPct val="0"/>
              </a:spcBef>
              <a:buFont typeface="Arial" charset="0"/>
              <a:buNone/>
            </a:pPr>
            <a:r>
              <a:rPr lang="en-US" altLang="en-US" sz="857"/>
              <a:t>Nurse conducts an in-person functional assessment.</a:t>
            </a:r>
          </a:p>
        </p:txBody>
      </p:sp>
      <p:sp>
        <p:nvSpPr>
          <p:cNvPr id="149" name="TextBox 148"/>
          <p:cNvSpPr txBox="1"/>
          <p:nvPr/>
        </p:nvSpPr>
        <p:spPr>
          <a:xfrm>
            <a:off x="2321152" y="4079875"/>
            <a:ext cx="941161" cy="334194"/>
          </a:xfrm>
          <a:prstGeom prst="rect">
            <a:avLst/>
          </a:prstGeom>
          <a:noFill/>
          <a:ln>
            <a:noFill/>
          </a:ln>
        </p:spPr>
        <p:style>
          <a:lnRef idx="2">
            <a:schemeClr val="dk1"/>
          </a:lnRef>
          <a:fillRef idx="1">
            <a:schemeClr val="lt1"/>
          </a:fillRef>
          <a:effectRef idx="0">
            <a:schemeClr val="dk1"/>
          </a:effectRef>
          <a:fontRef idx="minor">
            <a:schemeClr val="dk1"/>
          </a:fontRef>
        </p:style>
        <p:txBody>
          <a:bodyPr lIns="0" rIns="0">
            <a:spAutoFit/>
          </a:bodyPr>
          <a:lstStyle/>
          <a:p>
            <a:pPr algn="ctr" eaLnBrk="1" hangingPunct="1">
              <a:defRPr/>
            </a:pPr>
            <a:r>
              <a:rPr lang="en-US" sz="786" i="1" dirty="0"/>
              <a:t>Individual Receives Services</a:t>
            </a:r>
          </a:p>
        </p:txBody>
      </p:sp>
      <p:pic>
        <p:nvPicPr>
          <p:cNvPr id="150" name="Picture 121" descr="C:\Users\kathleen.tucker\Documents\CloudnEnterprise_Symbols_Public_v2.02\CnE_PNGs\CnE_GeneralSymbols_PNGs\User.png"/>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43415" y="3754642"/>
            <a:ext cx="326571" cy="326571"/>
          </a:xfrm>
          <a:prstGeom prst="rect">
            <a:avLst/>
          </a:prstGeom>
          <a:noFill/>
          <a:extLst>
            <a:ext uri="{909E8E84-426E-40DD-AFC4-6F175D3DCCD1}">
              <a14:hiddenFill xmlns:a14="http://schemas.microsoft.com/office/drawing/2010/main">
                <a:solidFill>
                  <a:srgbClr val="FFFFFF"/>
                </a:solidFill>
              </a14:hiddenFill>
            </a:ext>
          </a:extLst>
        </p:spPr>
      </p:pic>
      <p:grpSp>
        <p:nvGrpSpPr>
          <p:cNvPr id="4124" name="Group 81"/>
          <p:cNvGrpSpPr>
            <a:grpSpLocks/>
          </p:cNvGrpSpPr>
          <p:nvPr/>
        </p:nvGrpSpPr>
        <p:grpSpPr bwMode="auto">
          <a:xfrm>
            <a:off x="1745117" y="1088572"/>
            <a:ext cx="484187" cy="326571"/>
            <a:chOff x="1968818" y="1425575"/>
            <a:chExt cx="677544" cy="457200"/>
          </a:xfrm>
        </p:grpSpPr>
        <p:pic>
          <p:nvPicPr>
            <p:cNvPr id="166" name="Picture 121" descr="C:\Users\kathleen.tucker\Documents\CloudnEnterprise_Symbols_Public_v2.02\CnE_PNGs\CnE_GeneralSymbols_PNGs\User.png"/>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9162" y="1425575"/>
              <a:ext cx="457200" cy="457200"/>
            </a:xfrm>
            <a:prstGeom prst="rect">
              <a:avLst/>
            </a:prstGeom>
            <a:noFill/>
            <a:extLst>
              <a:ext uri="{909E8E84-426E-40DD-AFC4-6F175D3DCCD1}">
                <a14:hiddenFill xmlns:a14="http://schemas.microsoft.com/office/drawing/2010/main">
                  <a:solidFill>
                    <a:srgbClr val="FFFFFF"/>
                  </a:solidFill>
                </a14:hiddenFill>
              </a:ext>
            </a:extLst>
          </p:spPr>
        </p:pic>
        <p:grpSp>
          <p:nvGrpSpPr>
            <p:cNvPr id="4218" name="Group 226"/>
            <p:cNvGrpSpPr>
              <a:grpSpLocks/>
            </p:cNvGrpSpPr>
            <p:nvPr/>
          </p:nvGrpSpPr>
          <p:grpSpPr bwMode="auto">
            <a:xfrm>
              <a:off x="1968818" y="1581943"/>
              <a:ext cx="274637" cy="274638"/>
              <a:chOff x="457200" y="2061104"/>
              <a:chExt cx="457200" cy="457200"/>
            </a:xfrm>
          </p:grpSpPr>
          <p:sp>
            <p:nvSpPr>
              <p:cNvPr id="231" name="Rounded Rectangle 230"/>
              <p:cNvSpPr>
                <a:spLocks noChangeArrowheads="1"/>
              </p:cNvSpPr>
              <p:nvPr/>
            </p:nvSpPr>
            <p:spPr bwMode="auto">
              <a:xfrm>
                <a:off x="457200" y="2059784"/>
                <a:ext cx="456985" cy="454556"/>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232" name="Rounded Rectangle 57"/>
              <p:cNvSpPr/>
              <p:nvPr/>
            </p:nvSpPr>
            <p:spPr>
              <a:xfrm rot="4597861" flipH="1">
                <a:off x="503342" y="2209143"/>
                <a:ext cx="364702" cy="182265"/>
              </a:xfrm>
              <a:custGeom>
                <a:avLst/>
                <a:gdLst>
                  <a:gd name="connsiteX0" fmla="*/ 1655876 w 1676499"/>
                  <a:gd name="connsiteY0" fmla="*/ 25401 h 609598"/>
                  <a:gd name="connsiteX1" fmla="*/ 1676499 w 1676499"/>
                  <a:gd name="connsiteY1" fmla="*/ 141678 h 609598"/>
                  <a:gd name="connsiteX2" fmla="*/ 1630475 w 1676499"/>
                  <a:gd name="connsiteY2" fmla="*/ 152400 h 609598"/>
                  <a:gd name="connsiteX3" fmla="*/ 1624651 w 1676499"/>
                  <a:gd name="connsiteY3" fmla="*/ 152400 h 609598"/>
                  <a:gd name="connsiteX4" fmla="*/ 824709 w 1676499"/>
                  <a:gd name="connsiteY4" fmla="*/ 609598 h 609598"/>
                  <a:gd name="connsiteX5" fmla="*/ 25889 w 1676499"/>
                  <a:gd name="connsiteY5" fmla="*/ 165098 h 609598"/>
                  <a:gd name="connsiteX6" fmla="*/ 25401 w 1676499"/>
                  <a:gd name="connsiteY6" fmla="*/ 165098 h 609598"/>
                  <a:gd name="connsiteX7" fmla="*/ 0 w 1676499"/>
                  <a:gd name="connsiteY7" fmla="*/ 139697 h 609598"/>
                  <a:gd name="connsiteX8" fmla="*/ 0 w 1676499"/>
                  <a:gd name="connsiteY8" fmla="*/ 38099 h 609598"/>
                  <a:gd name="connsiteX9" fmla="*/ 25401 w 1676499"/>
                  <a:gd name="connsiteY9" fmla="*/ 12698 h 609598"/>
                  <a:gd name="connsiteX10" fmla="*/ 477837 w 1676499"/>
                  <a:gd name="connsiteY10" fmla="*/ 12698 h 609598"/>
                  <a:gd name="connsiteX11" fmla="*/ 503238 w 1676499"/>
                  <a:gd name="connsiteY11" fmla="*/ 38099 h 609598"/>
                  <a:gd name="connsiteX12" fmla="*/ 503238 w 1676499"/>
                  <a:gd name="connsiteY12" fmla="*/ 139697 h 609598"/>
                  <a:gd name="connsiteX13" fmla="*/ 477837 w 1676499"/>
                  <a:gd name="connsiteY13" fmla="*/ 165098 h 609598"/>
                  <a:gd name="connsiteX14" fmla="*/ 474206 w 1676499"/>
                  <a:gd name="connsiteY14" fmla="*/ 165098 h 609598"/>
                  <a:gd name="connsiteX15" fmla="*/ 831056 w 1676499"/>
                  <a:gd name="connsiteY15" fmla="*/ 311148 h 609598"/>
                  <a:gd name="connsiteX16" fmla="*/ 1186330 w 1676499"/>
                  <a:gd name="connsiteY16" fmla="*/ 152400 h 609598"/>
                  <a:gd name="connsiteX17" fmla="*/ 1178039 w 1676499"/>
                  <a:gd name="connsiteY17" fmla="*/ 152400 h 609598"/>
                  <a:gd name="connsiteX18" fmla="*/ 1152638 w 1676499"/>
                  <a:gd name="connsiteY18" fmla="*/ 126999 h 609598"/>
                  <a:gd name="connsiteX19" fmla="*/ 1152638 w 1676499"/>
                  <a:gd name="connsiteY19" fmla="*/ 25401 h 609598"/>
                  <a:gd name="connsiteX20" fmla="*/ 1178039 w 1676499"/>
                  <a:gd name="connsiteY20" fmla="*/ 0 h 609598"/>
                  <a:gd name="connsiteX21" fmla="*/ 1630475 w 1676499"/>
                  <a:gd name="connsiteY21" fmla="*/ 0 h 609598"/>
                  <a:gd name="connsiteX22" fmla="*/ 1655876 w 1676499"/>
                  <a:gd name="connsiteY22" fmla="*/ 25401 h 609598"/>
                  <a:gd name="connsiteX0" fmla="*/ 1676726 w 1676726"/>
                  <a:gd name="connsiteY0" fmla="*/ 20446 h 609598"/>
                  <a:gd name="connsiteX1" fmla="*/ 1676499 w 1676726"/>
                  <a:gd name="connsiteY1" fmla="*/ 141678 h 609598"/>
                  <a:gd name="connsiteX2" fmla="*/ 1630475 w 1676726"/>
                  <a:gd name="connsiteY2" fmla="*/ 152400 h 609598"/>
                  <a:gd name="connsiteX3" fmla="*/ 1624651 w 1676726"/>
                  <a:gd name="connsiteY3" fmla="*/ 152400 h 609598"/>
                  <a:gd name="connsiteX4" fmla="*/ 824709 w 1676726"/>
                  <a:gd name="connsiteY4" fmla="*/ 609598 h 609598"/>
                  <a:gd name="connsiteX5" fmla="*/ 25889 w 1676726"/>
                  <a:gd name="connsiteY5" fmla="*/ 165098 h 609598"/>
                  <a:gd name="connsiteX6" fmla="*/ 25401 w 1676726"/>
                  <a:gd name="connsiteY6" fmla="*/ 165098 h 609598"/>
                  <a:gd name="connsiteX7" fmla="*/ 0 w 1676726"/>
                  <a:gd name="connsiteY7" fmla="*/ 139697 h 609598"/>
                  <a:gd name="connsiteX8" fmla="*/ 0 w 1676726"/>
                  <a:gd name="connsiteY8" fmla="*/ 38099 h 609598"/>
                  <a:gd name="connsiteX9" fmla="*/ 25401 w 1676726"/>
                  <a:gd name="connsiteY9" fmla="*/ 12698 h 609598"/>
                  <a:gd name="connsiteX10" fmla="*/ 477837 w 1676726"/>
                  <a:gd name="connsiteY10" fmla="*/ 12698 h 609598"/>
                  <a:gd name="connsiteX11" fmla="*/ 503238 w 1676726"/>
                  <a:gd name="connsiteY11" fmla="*/ 38099 h 609598"/>
                  <a:gd name="connsiteX12" fmla="*/ 503238 w 1676726"/>
                  <a:gd name="connsiteY12" fmla="*/ 139697 h 609598"/>
                  <a:gd name="connsiteX13" fmla="*/ 477837 w 1676726"/>
                  <a:gd name="connsiteY13" fmla="*/ 165098 h 609598"/>
                  <a:gd name="connsiteX14" fmla="*/ 474206 w 1676726"/>
                  <a:gd name="connsiteY14" fmla="*/ 165098 h 609598"/>
                  <a:gd name="connsiteX15" fmla="*/ 831056 w 1676726"/>
                  <a:gd name="connsiteY15" fmla="*/ 311148 h 609598"/>
                  <a:gd name="connsiteX16" fmla="*/ 1186330 w 1676726"/>
                  <a:gd name="connsiteY16" fmla="*/ 152400 h 609598"/>
                  <a:gd name="connsiteX17" fmla="*/ 1178039 w 1676726"/>
                  <a:gd name="connsiteY17" fmla="*/ 152400 h 609598"/>
                  <a:gd name="connsiteX18" fmla="*/ 1152638 w 1676726"/>
                  <a:gd name="connsiteY18" fmla="*/ 126999 h 609598"/>
                  <a:gd name="connsiteX19" fmla="*/ 1152638 w 1676726"/>
                  <a:gd name="connsiteY19" fmla="*/ 25401 h 609598"/>
                  <a:gd name="connsiteX20" fmla="*/ 1178039 w 1676726"/>
                  <a:gd name="connsiteY20" fmla="*/ 0 h 609598"/>
                  <a:gd name="connsiteX21" fmla="*/ 1630475 w 1676726"/>
                  <a:gd name="connsiteY21" fmla="*/ 0 h 609598"/>
                  <a:gd name="connsiteX22" fmla="*/ 1676726 w 1676726"/>
                  <a:gd name="connsiteY22" fmla="*/ 20446 h 609598"/>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52638 w 1682025"/>
                  <a:gd name="connsiteY18" fmla="*/ 127122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7324 w 1682025"/>
                  <a:gd name="connsiteY11" fmla="*/ 37463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9204 w 1682025"/>
                  <a:gd name="connsiteY11" fmla="*/ 24778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34086 w 1716111"/>
                  <a:gd name="connsiteY8" fmla="*/ 38222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10047 w 1716111"/>
                  <a:gd name="connsiteY8" fmla="*/ 19459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16111" h="609721">
                    <a:moveTo>
                      <a:pt x="1716111" y="11968"/>
                    </a:moveTo>
                    <a:cubicBezTo>
                      <a:pt x="1716111" y="45834"/>
                      <a:pt x="1710585" y="107935"/>
                      <a:pt x="1710585" y="141801"/>
                    </a:cubicBezTo>
                    <a:cubicBezTo>
                      <a:pt x="1710585" y="155830"/>
                      <a:pt x="1678590" y="152523"/>
                      <a:pt x="1664561" y="152523"/>
                    </a:cubicBezTo>
                    <a:lnTo>
                      <a:pt x="1658737" y="152523"/>
                    </a:lnTo>
                    <a:cubicBezTo>
                      <a:pt x="1658736" y="405027"/>
                      <a:pt x="1300590" y="609721"/>
                      <a:pt x="858795" y="609721"/>
                    </a:cubicBezTo>
                    <a:cubicBezTo>
                      <a:pt x="424453" y="609721"/>
                      <a:pt x="70962" y="411875"/>
                      <a:pt x="59975" y="165221"/>
                    </a:cubicBezTo>
                    <a:lnTo>
                      <a:pt x="59487" y="165221"/>
                    </a:lnTo>
                    <a:cubicBezTo>
                      <a:pt x="45458" y="165221"/>
                      <a:pt x="0" y="154606"/>
                      <a:pt x="0" y="140577"/>
                    </a:cubicBezTo>
                    <a:lnTo>
                      <a:pt x="10047" y="19459"/>
                    </a:lnTo>
                    <a:cubicBezTo>
                      <a:pt x="10047" y="5430"/>
                      <a:pt x="45458" y="12821"/>
                      <a:pt x="59487" y="12821"/>
                    </a:cubicBezTo>
                    <a:lnTo>
                      <a:pt x="511923" y="12821"/>
                    </a:lnTo>
                    <a:cubicBezTo>
                      <a:pt x="525952" y="12821"/>
                      <a:pt x="573290" y="10749"/>
                      <a:pt x="573290" y="24778"/>
                    </a:cubicBezTo>
                    <a:lnTo>
                      <a:pt x="563794" y="148214"/>
                    </a:lnTo>
                    <a:cubicBezTo>
                      <a:pt x="563794" y="162243"/>
                      <a:pt x="525952" y="165221"/>
                      <a:pt x="511923" y="165221"/>
                    </a:cubicBezTo>
                    <a:lnTo>
                      <a:pt x="508292" y="165221"/>
                    </a:lnTo>
                    <a:cubicBezTo>
                      <a:pt x="508833" y="288685"/>
                      <a:pt x="552264" y="311271"/>
                      <a:pt x="865142" y="311271"/>
                    </a:cubicBezTo>
                    <a:cubicBezTo>
                      <a:pt x="1178022" y="311271"/>
                      <a:pt x="1219894" y="276198"/>
                      <a:pt x="1220416" y="152523"/>
                    </a:cubicBezTo>
                    <a:lnTo>
                      <a:pt x="1212125" y="152523"/>
                    </a:lnTo>
                    <a:cubicBezTo>
                      <a:pt x="1198096" y="152523"/>
                      <a:pt x="1167640" y="143239"/>
                      <a:pt x="1167640" y="129210"/>
                    </a:cubicBezTo>
                    <a:lnTo>
                      <a:pt x="1171286" y="12060"/>
                    </a:lnTo>
                    <a:cubicBezTo>
                      <a:pt x="1171286" y="-1969"/>
                      <a:pt x="1198096" y="123"/>
                      <a:pt x="1212125" y="123"/>
                    </a:cubicBezTo>
                    <a:lnTo>
                      <a:pt x="1664561" y="123"/>
                    </a:lnTo>
                    <a:cubicBezTo>
                      <a:pt x="1678590" y="123"/>
                      <a:pt x="1716111" y="-2061"/>
                      <a:pt x="1716111" y="11968"/>
                    </a:cubicBezTo>
                    <a:close/>
                  </a:path>
                </a:pathLst>
              </a:custGeom>
              <a:noFill/>
              <a:ln/>
            </p:spPr>
            <p:style>
              <a:lnRef idx="2">
                <a:schemeClr val="dk1"/>
              </a:lnRef>
              <a:fillRef idx="1">
                <a:schemeClr val="lt1"/>
              </a:fillRef>
              <a:effectRef idx="0">
                <a:schemeClr val="dk1"/>
              </a:effectRef>
              <a:fontRef idx="minor">
                <a:schemeClr val="dk1"/>
              </a:fontRef>
            </p:style>
            <p:txBody>
              <a:bodyPr anchor="ctr"/>
              <a:lstStyle/>
              <a:p>
                <a:pPr algn="ctr" eaLnBrk="1" hangingPunct="1">
                  <a:defRPr/>
                </a:pPr>
                <a:endParaRPr lang="en-US" sz="964"/>
              </a:p>
            </p:txBody>
          </p:sp>
        </p:grpSp>
      </p:grpSp>
      <p:pic>
        <p:nvPicPr>
          <p:cNvPr id="167" name="Picture 121" descr="C:\Users\kathleen.tucker\Documents\CloudnEnterprise_Symbols_Public_v2.02\CnE_PNGs\CnE_GeneralSymbols_PNGs\User.png"/>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557610" y="1077036"/>
            <a:ext cx="326571" cy="326571"/>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121" descr="C:\Users\kathleen.tucker\Documents\CloudnEnterprise_Symbols_Public_v2.02\CnE_PNGs\CnE_GeneralSymbols_PNGs\User.png"/>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01143" y="1088572"/>
            <a:ext cx="326571" cy="326571"/>
          </a:xfrm>
          <a:prstGeom prst="rect">
            <a:avLst/>
          </a:prstGeom>
          <a:noFill/>
          <a:extLst>
            <a:ext uri="{909E8E84-426E-40DD-AFC4-6F175D3DCCD1}">
              <a14:hiddenFill xmlns:a14="http://schemas.microsoft.com/office/drawing/2010/main">
                <a:solidFill>
                  <a:srgbClr val="FFFFFF"/>
                </a:solidFill>
              </a14:hiddenFill>
            </a:ext>
          </a:extLst>
        </p:spPr>
      </p:pic>
      <p:grpSp>
        <p:nvGrpSpPr>
          <p:cNvPr id="4127" name="Group 74"/>
          <p:cNvGrpSpPr>
            <a:grpSpLocks/>
          </p:cNvGrpSpPr>
          <p:nvPr/>
        </p:nvGrpSpPr>
        <p:grpSpPr bwMode="auto">
          <a:xfrm>
            <a:off x="3549196" y="1205367"/>
            <a:ext cx="195036" cy="196169"/>
            <a:chOff x="-7013062" y="-956966"/>
            <a:chExt cx="1066800" cy="1044575"/>
          </a:xfrm>
        </p:grpSpPr>
        <p:sp>
          <p:nvSpPr>
            <p:cNvPr id="169" name="Rounded Rectangle 168"/>
            <p:cNvSpPr>
              <a:spLocks noChangeArrowheads="1"/>
            </p:cNvSpPr>
            <p:nvPr/>
          </p:nvSpPr>
          <p:spPr bwMode="auto">
            <a:xfrm>
              <a:off x="-7013062" y="-956966"/>
              <a:ext cx="1066800" cy="1044575"/>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171" name="Oval 22"/>
            <p:cNvSpPr/>
            <p:nvPr/>
          </p:nvSpPr>
          <p:spPr>
            <a:xfrm>
              <a:off x="-6752564" y="-824130"/>
              <a:ext cx="545805" cy="730598"/>
            </a:xfrm>
            <a:custGeom>
              <a:avLst/>
              <a:gdLst/>
              <a:ahLst/>
              <a:cxnLst/>
              <a:rect l="l" t="t" r="r" b="b"/>
              <a:pathLst>
                <a:path w="822960" h="1056640">
                  <a:moveTo>
                    <a:pt x="411480" y="0"/>
                  </a:moveTo>
                  <a:cubicBezTo>
                    <a:pt x="562983" y="0"/>
                    <a:pt x="685800" y="122817"/>
                    <a:pt x="685800" y="274320"/>
                  </a:cubicBezTo>
                  <a:cubicBezTo>
                    <a:pt x="685800" y="383332"/>
                    <a:pt x="622213" y="477493"/>
                    <a:pt x="529694" y="520876"/>
                  </a:cubicBezTo>
                  <a:cubicBezTo>
                    <a:pt x="699460" y="553461"/>
                    <a:pt x="822960" y="658275"/>
                    <a:pt x="822960" y="782320"/>
                  </a:cubicBezTo>
                  <a:lnTo>
                    <a:pt x="822960" y="1056640"/>
                  </a:lnTo>
                  <a:lnTo>
                    <a:pt x="0" y="1056640"/>
                  </a:lnTo>
                  <a:lnTo>
                    <a:pt x="0" y="782320"/>
                  </a:lnTo>
                  <a:cubicBezTo>
                    <a:pt x="0" y="658275"/>
                    <a:pt x="123500" y="553461"/>
                    <a:pt x="293267" y="520876"/>
                  </a:cubicBezTo>
                  <a:cubicBezTo>
                    <a:pt x="200747" y="477493"/>
                    <a:pt x="137160" y="383332"/>
                    <a:pt x="137160" y="274320"/>
                  </a:cubicBezTo>
                  <a:cubicBezTo>
                    <a:pt x="137160" y="122817"/>
                    <a:pt x="259977" y="0"/>
                    <a:pt x="411480" y="0"/>
                  </a:cubicBezTo>
                  <a:close/>
                </a:path>
              </a:pathLst>
            </a:cu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64"/>
            </a:p>
          </p:txBody>
        </p:sp>
      </p:grpSp>
      <p:grpSp>
        <p:nvGrpSpPr>
          <p:cNvPr id="4128" name="Group 74"/>
          <p:cNvGrpSpPr>
            <a:grpSpLocks/>
          </p:cNvGrpSpPr>
          <p:nvPr/>
        </p:nvGrpSpPr>
        <p:grpSpPr bwMode="auto">
          <a:xfrm>
            <a:off x="5388428" y="1218974"/>
            <a:ext cx="195036" cy="196169"/>
            <a:chOff x="-7013062" y="-956966"/>
            <a:chExt cx="1066800" cy="1044575"/>
          </a:xfrm>
        </p:grpSpPr>
        <p:sp>
          <p:nvSpPr>
            <p:cNvPr id="175" name="Rounded Rectangle 174"/>
            <p:cNvSpPr>
              <a:spLocks noChangeArrowheads="1"/>
            </p:cNvSpPr>
            <p:nvPr/>
          </p:nvSpPr>
          <p:spPr bwMode="auto">
            <a:xfrm>
              <a:off x="-7013062" y="-956966"/>
              <a:ext cx="1066800" cy="1044575"/>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177" name="Oval 22"/>
            <p:cNvSpPr/>
            <p:nvPr/>
          </p:nvSpPr>
          <p:spPr>
            <a:xfrm>
              <a:off x="-6752564" y="-824130"/>
              <a:ext cx="545805" cy="730598"/>
            </a:xfrm>
            <a:custGeom>
              <a:avLst/>
              <a:gdLst/>
              <a:ahLst/>
              <a:cxnLst/>
              <a:rect l="l" t="t" r="r" b="b"/>
              <a:pathLst>
                <a:path w="822960" h="1056640">
                  <a:moveTo>
                    <a:pt x="411480" y="0"/>
                  </a:moveTo>
                  <a:cubicBezTo>
                    <a:pt x="562983" y="0"/>
                    <a:pt x="685800" y="122817"/>
                    <a:pt x="685800" y="274320"/>
                  </a:cubicBezTo>
                  <a:cubicBezTo>
                    <a:pt x="685800" y="383332"/>
                    <a:pt x="622213" y="477493"/>
                    <a:pt x="529694" y="520876"/>
                  </a:cubicBezTo>
                  <a:cubicBezTo>
                    <a:pt x="699460" y="553461"/>
                    <a:pt x="822960" y="658275"/>
                    <a:pt x="822960" y="782320"/>
                  </a:cubicBezTo>
                  <a:lnTo>
                    <a:pt x="822960" y="1056640"/>
                  </a:lnTo>
                  <a:lnTo>
                    <a:pt x="0" y="1056640"/>
                  </a:lnTo>
                  <a:lnTo>
                    <a:pt x="0" y="782320"/>
                  </a:lnTo>
                  <a:cubicBezTo>
                    <a:pt x="0" y="658275"/>
                    <a:pt x="123500" y="553461"/>
                    <a:pt x="293267" y="520876"/>
                  </a:cubicBezTo>
                  <a:cubicBezTo>
                    <a:pt x="200747" y="477493"/>
                    <a:pt x="137160" y="383332"/>
                    <a:pt x="137160" y="274320"/>
                  </a:cubicBezTo>
                  <a:cubicBezTo>
                    <a:pt x="137160" y="122817"/>
                    <a:pt x="259977" y="0"/>
                    <a:pt x="411480" y="0"/>
                  </a:cubicBezTo>
                  <a:close/>
                </a:path>
              </a:pathLst>
            </a:cu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64"/>
            </a:p>
          </p:txBody>
        </p:sp>
      </p:grpSp>
      <p:sp>
        <p:nvSpPr>
          <p:cNvPr id="4129" name="TextBox 7"/>
          <p:cNvSpPr>
            <a:spLocks noChangeArrowheads="1"/>
          </p:cNvSpPr>
          <p:nvPr/>
        </p:nvSpPr>
        <p:spPr bwMode="auto">
          <a:xfrm>
            <a:off x="1322161" y="1465036"/>
            <a:ext cx="1567089" cy="408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6531"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Referrals</a:t>
            </a:r>
            <a:endParaRPr lang="en-US" altLang="en-US" sz="857"/>
          </a:p>
          <a:p>
            <a:pPr eaLnBrk="1" hangingPunct="1">
              <a:spcBef>
                <a:spcPct val="0"/>
              </a:spcBef>
              <a:buFont typeface="Arial" charset="0"/>
              <a:buNone/>
            </a:pPr>
            <a:r>
              <a:rPr lang="en-US" altLang="en-US" sz="857"/>
              <a:t>Hospital, service provider, or other agencies refer individuals.</a:t>
            </a:r>
          </a:p>
        </p:txBody>
      </p:sp>
      <p:sp>
        <p:nvSpPr>
          <p:cNvPr id="4130" name="TextBox 7"/>
          <p:cNvSpPr>
            <a:spLocks noChangeArrowheads="1"/>
          </p:cNvSpPr>
          <p:nvPr/>
        </p:nvSpPr>
        <p:spPr bwMode="auto">
          <a:xfrm>
            <a:off x="3032125" y="1469572"/>
            <a:ext cx="1539875" cy="408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6531"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Financial Eligibility</a:t>
            </a:r>
          </a:p>
          <a:p>
            <a:pPr eaLnBrk="1" hangingPunct="1">
              <a:spcBef>
                <a:spcPct val="0"/>
              </a:spcBef>
              <a:buFont typeface="Arial" charset="0"/>
              <a:buNone/>
            </a:pPr>
            <a:r>
              <a:rPr lang="en-US" altLang="en-US" sz="857"/>
              <a:t>Individual’s financial eligibility is determined</a:t>
            </a:r>
            <a:r>
              <a:rPr lang="en-US" altLang="en-US" sz="643"/>
              <a:t>.</a:t>
            </a:r>
            <a:endParaRPr lang="en-US" altLang="en-US" sz="643" b="1" u="sng"/>
          </a:p>
        </p:txBody>
      </p:sp>
      <p:sp>
        <p:nvSpPr>
          <p:cNvPr id="135" name="Rectangle 249"/>
          <p:cNvSpPr/>
          <p:nvPr/>
        </p:nvSpPr>
        <p:spPr bwMode="auto">
          <a:xfrm>
            <a:off x="3192009" y="2394857"/>
            <a:ext cx="1201964" cy="648607"/>
          </a:xfrm>
          <a:custGeom>
            <a:avLst/>
            <a:gdLst>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00 w 10000"/>
              <a:gd name="connsiteY1" fmla="*/ 3334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41 w 10000"/>
              <a:gd name="connsiteY1" fmla="*/ 2891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stroke="0" extrusionOk="0">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 w="10000" h="10000" fill="none" extrusionOk="0">
                <a:moveTo>
                  <a:pt x="10000" y="1667"/>
                </a:moveTo>
                <a:cubicBezTo>
                  <a:pt x="10000" y="2588"/>
                  <a:pt x="7802" y="2891"/>
                  <a:pt x="5041" y="2891"/>
                </a:cubicBezTo>
                <a:cubicBezTo>
                  <a:pt x="2280" y="2891"/>
                  <a:pt x="0" y="2588"/>
                  <a:pt x="0" y="1667"/>
                </a:cubicBezTo>
              </a:path>
              <a:path w="10000" h="10000" fill="none">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2657" tIns="130629" rIns="32657" anchor="ctr"/>
          <a:lstStyle/>
          <a:p>
            <a:pPr algn="ctr" eaLnBrk="1" hangingPunct="1">
              <a:defRPr/>
            </a:pPr>
            <a:r>
              <a:rPr lang="en-US" sz="1143" b="1" dirty="0"/>
              <a:t>Eligibility System</a:t>
            </a:r>
          </a:p>
        </p:txBody>
      </p:sp>
      <p:sp>
        <p:nvSpPr>
          <p:cNvPr id="4132" name="TextBox 7"/>
          <p:cNvSpPr>
            <a:spLocks noChangeArrowheads="1"/>
          </p:cNvSpPr>
          <p:nvPr/>
        </p:nvSpPr>
        <p:spPr bwMode="auto">
          <a:xfrm>
            <a:off x="1322161" y="2475366"/>
            <a:ext cx="1567089" cy="54077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6531"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Pre-Screening</a:t>
            </a:r>
          </a:p>
          <a:p>
            <a:pPr eaLnBrk="1" hangingPunct="1">
              <a:spcBef>
                <a:spcPct val="0"/>
              </a:spcBef>
              <a:buFont typeface="Arial" charset="0"/>
              <a:buNone/>
            </a:pPr>
            <a:r>
              <a:rPr lang="en-US" altLang="en-US" sz="857"/>
              <a:t>Staff complete the pre-screening and enter info into the Waiver Case Management System.</a:t>
            </a:r>
          </a:p>
        </p:txBody>
      </p:sp>
      <p:cxnSp>
        <p:nvCxnSpPr>
          <p:cNvPr id="11" name="Straight Arrow Connector 10"/>
          <p:cNvCxnSpPr>
            <a:stCxn id="4129" idx="2"/>
            <a:endCxn id="4132" idx="0"/>
          </p:cNvCxnSpPr>
          <p:nvPr/>
        </p:nvCxnSpPr>
        <p:spPr>
          <a:xfrm>
            <a:off x="2105706" y="1873911"/>
            <a:ext cx="0" cy="601455"/>
          </a:xfrm>
          <a:prstGeom prst="straightConnector1">
            <a:avLst/>
          </a:prstGeom>
          <a:ln w="1905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4134" name="Group 226"/>
          <p:cNvGrpSpPr>
            <a:grpSpLocks/>
          </p:cNvGrpSpPr>
          <p:nvPr/>
        </p:nvGrpSpPr>
        <p:grpSpPr bwMode="auto">
          <a:xfrm>
            <a:off x="2002518" y="2053546"/>
            <a:ext cx="195036" cy="196169"/>
            <a:chOff x="901112" y="3014207"/>
            <a:chExt cx="457200" cy="457200"/>
          </a:xfrm>
        </p:grpSpPr>
        <p:sp>
          <p:nvSpPr>
            <p:cNvPr id="158" name="Rounded Rectangle 157"/>
            <p:cNvSpPr>
              <a:spLocks noChangeArrowheads="1"/>
            </p:cNvSpPr>
            <p:nvPr/>
          </p:nvSpPr>
          <p:spPr bwMode="auto">
            <a:xfrm>
              <a:off x="901112" y="3014207"/>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159" name="Rounded Rectangle 57"/>
            <p:cNvSpPr/>
            <p:nvPr/>
          </p:nvSpPr>
          <p:spPr>
            <a:xfrm rot="4597861" flipH="1">
              <a:off x="947361" y="3161665"/>
              <a:ext cx="364704" cy="186070"/>
            </a:xfrm>
            <a:custGeom>
              <a:avLst/>
              <a:gdLst>
                <a:gd name="connsiteX0" fmla="*/ 1655876 w 1676499"/>
                <a:gd name="connsiteY0" fmla="*/ 25401 h 609598"/>
                <a:gd name="connsiteX1" fmla="*/ 1676499 w 1676499"/>
                <a:gd name="connsiteY1" fmla="*/ 141678 h 609598"/>
                <a:gd name="connsiteX2" fmla="*/ 1630475 w 1676499"/>
                <a:gd name="connsiteY2" fmla="*/ 152400 h 609598"/>
                <a:gd name="connsiteX3" fmla="*/ 1624651 w 1676499"/>
                <a:gd name="connsiteY3" fmla="*/ 152400 h 609598"/>
                <a:gd name="connsiteX4" fmla="*/ 824709 w 1676499"/>
                <a:gd name="connsiteY4" fmla="*/ 609598 h 609598"/>
                <a:gd name="connsiteX5" fmla="*/ 25889 w 1676499"/>
                <a:gd name="connsiteY5" fmla="*/ 165098 h 609598"/>
                <a:gd name="connsiteX6" fmla="*/ 25401 w 1676499"/>
                <a:gd name="connsiteY6" fmla="*/ 165098 h 609598"/>
                <a:gd name="connsiteX7" fmla="*/ 0 w 1676499"/>
                <a:gd name="connsiteY7" fmla="*/ 139697 h 609598"/>
                <a:gd name="connsiteX8" fmla="*/ 0 w 1676499"/>
                <a:gd name="connsiteY8" fmla="*/ 38099 h 609598"/>
                <a:gd name="connsiteX9" fmla="*/ 25401 w 1676499"/>
                <a:gd name="connsiteY9" fmla="*/ 12698 h 609598"/>
                <a:gd name="connsiteX10" fmla="*/ 477837 w 1676499"/>
                <a:gd name="connsiteY10" fmla="*/ 12698 h 609598"/>
                <a:gd name="connsiteX11" fmla="*/ 503238 w 1676499"/>
                <a:gd name="connsiteY11" fmla="*/ 38099 h 609598"/>
                <a:gd name="connsiteX12" fmla="*/ 503238 w 1676499"/>
                <a:gd name="connsiteY12" fmla="*/ 139697 h 609598"/>
                <a:gd name="connsiteX13" fmla="*/ 477837 w 1676499"/>
                <a:gd name="connsiteY13" fmla="*/ 165098 h 609598"/>
                <a:gd name="connsiteX14" fmla="*/ 474206 w 1676499"/>
                <a:gd name="connsiteY14" fmla="*/ 165098 h 609598"/>
                <a:gd name="connsiteX15" fmla="*/ 831056 w 1676499"/>
                <a:gd name="connsiteY15" fmla="*/ 311148 h 609598"/>
                <a:gd name="connsiteX16" fmla="*/ 1186330 w 1676499"/>
                <a:gd name="connsiteY16" fmla="*/ 152400 h 609598"/>
                <a:gd name="connsiteX17" fmla="*/ 1178039 w 1676499"/>
                <a:gd name="connsiteY17" fmla="*/ 152400 h 609598"/>
                <a:gd name="connsiteX18" fmla="*/ 1152638 w 1676499"/>
                <a:gd name="connsiteY18" fmla="*/ 126999 h 609598"/>
                <a:gd name="connsiteX19" fmla="*/ 1152638 w 1676499"/>
                <a:gd name="connsiteY19" fmla="*/ 25401 h 609598"/>
                <a:gd name="connsiteX20" fmla="*/ 1178039 w 1676499"/>
                <a:gd name="connsiteY20" fmla="*/ 0 h 609598"/>
                <a:gd name="connsiteX21" fmla="*/ 1630475 w 1676499"/>
                <a:gd name="connsiteY21" fmla="*/ 0 h 609598"/>
                <a:gd name="connsiteX22" fmla="*/ 1655876 w 1676499"/>
                <a:gd name="connsiteY22" fmla="*/ 25401 h 609598"/>
                <a:gd name="connsiteX0" fmla="*/ 1676726 w 1676726"/>
                <a:gd name="connsiteY0" fmla="*/ 20446 h 609598"/>
                <a:gd name="connsiteX1" fmla="*/ 1676499 w 1676726"/>
                <a:gd name="connsiteY1" fmla="*/ 141678 h 609598"/>
                <a:gd name="connsiteX2" fmla="*/ 1630475 w 1676726"/>
                <a:gd name="connsiteY2" fmla="*/ 152400 h 609598"/>
                <a:gd name="connsiteX3" fmla="*/ 1624651 w 1676726"/>
                <a:gd name="connsiteY3" fmla="*/ 152400 h 609598"/>
                <a:gd name="connsiteX4" fmla="*/ 824709 w 1676726"/>
                <a:gd name="connsiteY4" fmla="*/ 609598 h 609598"/>
                <a:gd name="connsiteX5" fmla="*/ 25889 w 1676726"/>
                <a:gd name="connsiteY5" fmla="*/ 165098 h 609598"/>
                <a:gd name="connsiteX6" fmla="*/ 25401 w 1676726"/>
                <a:gd name="connsiteY6" fmla="*/ 165098 h 609598"/>
                <a:gd name="connsiteX7" fmla="*/ 0 w 1676726"/>
                <a:gd name="connsiteY7" fmla="*/ 139697 h 609598"/>
                <a:gd name="connsiteX8" fmla="*/ 0 w 1676726"/>
                <a:gd name="connsiteY8" fmla="*/ 38099 h 609598"/>
                <a:gd name="connsiteX9" fmla="*/ 25401 w 1676726"/>
                <a:gd name="connsiteY9" fmla="*/ 12698 h 609598"/>
                <a:gd name="connsiteX10" fmla="*/ 477837 w 1676726"/>
                <a:gd name="connsiteY10" fmla="*/ 12698 h 609598"/>
                <a:gd name="connsiteX11" fmla="*/ 503238 w 1676726"/>
                <a:gd name="connsiteY11" fmla="*/ 38099 h 609598"/>
                <a:gd name="connsiteX12" fmla="*/ 503238 w 1676726"/>
                <a:gd name="connsiteY12" fmla="*/ 139697 h 609598"/>
                <a:gd name="connsiteX13" fmla="*/ 477837 w 1676726"/>
                <a:gd name="connsiteY13" fmla="*/ 165098 h 609598"/>
                <a:gd name="connsiteX14" fmla="*/ 474206 w 1676726"/>
                <a:gd name="connsiteY14" fmla="*/ 165098 h 609598"/>
                <a:gd name="connsiteX15" fmla="*/ 831056 w 1676726"/>
                <a:gd name="connsiteY15" fmla="*/ 311148 h 609598"/>
                <a:gd name="connsiteX16" fmla="*/ 1186330 w 1676726"/>
                <a:gd name="connsiteY16" fmla="*/ 152400 h 609598"/>
                <a:gd name="connsiteX17" fmla="*/ 1178039 w 1676726"/>
                <a:gd name="connsiteY17" fmla="*/ 152400 h 609598"/>
                <a:gd name="connsiteX18" fmla="*/ 1152638 w 1676726"/>
                <a:gd name="connsiteY18" fmla="*/ 126999 h 609598"/>
                <a:gd name="connsiteX19" fmla="*/ 1152638 w 1676726"/>
                <a:gd name="connsiteY19" fmla="*/ 25401 h 609598"/>
                <a:gd name="connsiteX20" fmla="*/ 1178039 w 1676726"/>
                <a:gd name="connsiteY20" fmla="*/ 0 h 609598"/>
                <a:gd name="connsiteX21" fmla="*/ 1630475 w 1676726"/>
                <a:gd name="connsiteY21" fmla="*/ 0 h 609598"/>
                <a:gd name="connsiteX22" fmla="*/ 1676726 w 1676726"/>
                <a:gd name="connsiteY22" fmla="*/ 20446 h 609598"/>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52638 w 1682025"/>
                <a:gd name="connsiteY18" fmla="*/ 127122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7324 w 1682025"/>
                <a:gd name="connsiteY11" fmla="*/ 37463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9204 w 1682025"/>
                <a:gd name="connsiteY11" fmla="*/ 24778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34086 w 1716111"/>
                <a:gd name="connsiteY8" fmla="*/ 38222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10047 w 1716111"/>
                <a:gd name="connsiteY8" fmla="*/ 19459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16111" h="609721">
                  <a:moveTo>
                    <a:pt x="1716111" y="11968"/>
                  </a:moveTo>
                  <a:cubicBezTo>
                    <a:pt x="1716111" y="45834"/>
                    <a:pt x="1710585" y="107935"/>
                    <a:pt x="1710585" y="141801"/>
                  </a:cubicBezTo>
                  <a:cubicBezTo>
                    <a:pt x="1710585" y="155830"/>
                    <a:pt x="1678590" y="152523"/>
                    <a:pt x="1664561" y="152523"/>
                  </a:cubicBezTo>
                  <a:lnTo>
                    <a:pt x="1658737" y="152523"/>
                  </a:lnTo>
                  <a:cubicBezTo>
                    <a:pt x="1658736" y="405027"/>
                    <a:pt x="1300590" y="609721"/>
                    <a:pt x="858795" y="609721"/>
                  </a:cubicBezTo>
                  <a:cubicBezTo>
                    <a:pt x="424453" y="609721"/>
                    <a:pt x="70962" y="411875"/>
                    <a:pt x="59975" y="165221"/>
                  </a:cubicBezTo>
                  <a:lnTo>
                    <a:pt x="59487" y="165221"/>
                  </a:lnTo>
                  <a:cubicBezTo>
                    <a:pt x="45458" y="165221"/>
                    <a:pt x="0" y="154606"/>
                    <a:pt x="0" y="140577"/>
                  </a:cubicBezTo>
                  <a:lnTo>
                    <a:pt x="10047" y="19459"/>
                  </a:lnTo>
                  <a:cubicBezTo>
                    <a:pt x="10047" y="5430"/>
                    <a:pt x="45458" y="12821"/>
                    <a:pt x="59487" y="12821"/>
                  </a:cubicBezTo>
                  <a:lnTo>
                    <a:pt x="511923" y="12821"/>
                  </a:lnTo>
                  <a:cubicBezTo>
                    <a:pt x="525952" y="12821"/>
                    <a:pt x="573290" y="10749"/>
                    <a:pt x="573290" y="24778"/>
                  </a:cubicBezTo>
                  <a:lnTo>
                    <a:pt x="563794" y="148214"/>
                  </a:lnTo>
                  <a:cubicBezTo>
                    <a:pt x="563794" y="162243"/>
                    <a:pt x="525952" y="165221"/>
                    <a:pt x="511923" y="165221"/>
                  </a:cubicBezTo>
                  <a:lnTo>
                    <a:pt x="508292" y="165221"/>
                  </a:lnTo>
                  <a:cubicBezTo>
                    <a:pt x="508833" y="288685"/>
                    <a:pt x="552264" y="311271"/>
                    <a:pt x="865142" y="311271"/>
                  </a:cubicBezTo>
                  <a:cubicBezTo>
                    <a:pt x="1178022" y="311271"/>
                    <a:pt x="1219894" y="276198"/>
                    <a:pt x="1220416" y="152523"/>
                  </a:cubicBezTo>
                  <a:lnTo>
                    <a:pt x="1212125" y="152523"/>
                  </a:lnTo>
                  <a:cubicBezTo>
                    <a:pt x="1198096" y="152523"/>
                    <a:pt x="1167640" y="143239"/>
                    <a:pt x="1167640" y="129210"/>
                  </a:cubicBezTo>
                  <a:lnTo>
                    <a:pt x="1171286" y="12060"/>
                  </a:lnTo>
                  <a:cubicBezTo>
                    <a:pt x="1171286" y="-1969"/>
                    <a:pt x="1198096" y="123"/>
                    <a:pt x="1212125" y="123"/>
                  </a:cubicBezTo>
                  <a:lnTo>
                    <a:pt x="1664561" y="123"/>
                  </a:lnTo>
                  <a:cubicBezTo>
                    <a:pt x="1678590" y="123"/>
                    <a:pt x="1716111" y="-2061"/>
                    <a:pt x="1716111" y="11968"/>
                  </a:cubicBezTo>
                  <a:close/>
                </a:path>
              </a:pathLst>
            </a:custGeom>
            <a:noFill/>
            <a:ln/>
          </p:spPr>
          <p:style>
            <a:lnRef idx="2">
              <a:schemeClr val="dk1"/>
            </a:lnRef>
            <a:fillRef idx="1">
              <a:schemeClr val="lt1"/>
            </a:fillRef>
            <a:effectRef idx="0">
              <a:schemeClr val="dk1"/>
            </a:effectRef>
            <a:fontRef idx="minor">
              <a:schemeClr val="dk1"/>
            </a:fontRef>
          </p:style>
          <p:txBody>
            <a:bodyPr anchor="ctr"/>
            <a:lstStyle/>
            <a:p>
              <a:pPr algn="ctr" eaLnBrk="1" hangingPunct="1">
                <a:defRPr/>
              </a:pPr>
              <a:endParaRPr lang="en-US" sz="964"/>
            </a:p>
          </p:txBody>
        </p:sp>
      </p:grpSp>
      <p:pic>
        <p:nvPicPr>
          <p:cNvPr id="168" name="Picture 121" descr="C:\Users\kathleen.tucker\Documents\CloudnEnterprise_Symbols_Public_v2.02\CnE_PNGs\CnE_GeneralSymbols_PNGs\User.png"/>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507967" y="1077602"/>
            <a:ext cx="326571" cy="326571"/>
          </a:xfrm>
          <a:prstGeom prst="rect">
            <a:avLst/>
          </a:prstGeom>
          <a:noFill/>
          <a:extLst>
            <a:ext uri="{909E8E84-426E-40DD-AFC4-6F175D3DCCD1}">
              <a14:hiddenFill xmlns:a14="http://schemas.microsoft.com/office/drawing/2010/main">
                <a:solidFill>
                  <a:srgbClr val="FFFFFF"/>
                </a:solidFill>
              </a14:hiddenFill>
            </a:ext>
          </a:extLst>
        </p:spPr>
      </p:pic>
      <p:grpSp>
        <p:nvGrpSpPr>
          <p:cNvPr id="4136" name="Group 74"/>
          <p:cNvGrpSpPr>
            <a:grpSpLocks/>
          </p:cNvGrpSpPr>
          <p:nvPr/>
        </p:nvGrpSpPr>
        <p:grpSpPr bwMode="auto">
          <a:xfrm>
            <a:off x="7338786" y="1218974"/>
            <a:ext cx="195036" cy="196169"/>
            <a:chOff x="-7013062" y="-956966"/>
            <a:chExt cx="1066800" cy="1044575"/>
          </a:xfrm>
        </p:grpSpPr>
        <p:sp>
          <p:nvSpPr>
            <p:cNvPr id="174" name="Rounded Rectangle 173"/>
            <p:cNvSpPr>
              <a:spLocks noChangeArrowheads="1"/>
            </p:cNvSpPr>
            <p:nvPr/>
          </p:nvSpPr>
          <p:spPr bwMode="auto">
            <a:xfrm>
              <a:off x="-7013062" y="-956966"/>
              <a:ext cx="1066800" cy="1044575"/>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181" name="Oval 22"/>
            <p:cNvSpPr/>
            <p:nvPr/>
          </p:nvSpPr>
          <p:spPr>
            <a:xfrm>
              <a:off x="-6752564" y="-824130"/>
              <a:ext cx="545805" cy="730598"/>
            </a:xfrm>
            <a:custGeom>
              <a:avLst/>
              <a:gdLst/>
              <a:ahLst/>
              <a:cxnLst/>
              <a:rect l="l" t="t" r="r" b="b"/>
              <a:pathLst>
                <a:path w="822960" h="1056640">
                  <a:moveTo>
                    <a:pt x="411480" y="0"/>
                  </a:moveTo>
                  <a:cubicBezTo>
                    <a:pt x="562983" y="0"/>
                    <a:pt x="685800" y="122817"/>
                    <a:pt x="685800" y="274320"/>
                  </a:cubicBezTo>
                  <a:cubicBezTo>
                    <a:pt x="685800" y="383332"/>
                    <a:pt x="622213" y="477493"/>
                    <a:pt x="529694" y="520876"/>
                  </a:cubicBezTo>
                  <a:cubicBezTo>
                    <a:pt x="699460" y="553461"/>
                    <a:pt x="822960" y="658275"/>
                    <a:pt x="822960" y="782320"/>
                  </a:cubicBezTo>
                  <a:lnTo>
                    <a:pt x="822960" y="1056640"/>
                  </a:lnTo>
                  <a:lnTo>
                    <a:pt x="0" y="1056640"/>
                  </a:lnTo>
                  <a:lnTo>
                    <a:pt x="0" y="782320"/>
                  </a:lnTo>
                  <a:cubicBezTo>
                    <a:pt x="0" y="658275"/>
                    <a:pt x="123500" y="553461"/>
                    <a:pt x="293267" y="520876"/>
                  </a:cubicBezTo>
                  <a:cubicBezTo>
                    <a:pt x="200747" y="477493"/>
                    <a:pt x="137160" y="383332"/>
                    <a:pt x="137160" y="274320"/>
                  </a:cubicBezTo>
                  <a:cubicBezTo>
                    <a:pt x="137160" y="122817"/>
                    <a:pt x="259977" y="0"/>
                    <a:pt x="411480" y="0"/>
                  </a:cubicBezTo>
                  <a:close/>
                </a:path>
              </a:pathLst>
            </a:cu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64"/>
            </a:p>
          </p:txBody>
        </p:sp>
      </p:grpSp>
      <p:cxnSp>
        <p:nvCxnSpPr>
          <p:cNvPr id="7" name="Straight Arrow Connector 6"/>
          <p:cNvCxnSpPr>
            <a:stCxn id="4130" idx="2"/>
            <a:endCxn id="135" idx="1"/>
          </p:cNvCxnSpPr>
          <p:nvPr/>
        </p:nvCxnSpPr>
        <p:spPr>
          <a:xfrm flipH="1">
            <a:off x="3792991" y="1878447"/>
            <a:ext cx="9072" cy="516410"/>
          </a:xfrm>
          <a:prstGeom prst="straightConnector1">
            <a:avLst/>
          </a:prstGeom>
          <a:ln w="19050">
            <a:solidFill>
              <a:schemeClr val="tx1"/>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grpSp>
        <p:nvGrpSpPr>
          <p:cNvPr id="4138" name="Group 37"/>
          <p:cNvGrpSpPr>
            <a:grpSpLocks/>
          </p:cNvGrpSpPr>
          <p:nvPr/>
        </p:nvGrpSpPr>
        <p:grpSpPr bwMode="auto">
          <a:xfrm>
            <a:off x="3703411" y="2035403"/>
            <a:ext cx="195036" cy="196169"/>
            <a:chOff x="3268662" y="4271962"/>
            <a:chExt cx="457200" cy="457200"/>
          </a:xfrm>
        </p:grpSpPr>
        <p:sp>
          <p:nvSpPr>
            <p:cNvPr id="205" name="Rounded Rectangle 204"/>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08"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 name="Right Brace 205"/>
          <p:cNvSpPr/>
          <p:nvPr/>
        </p:nvSpPr>
        <p:spPr>
          <a:xfrm>
            <a:off x="1093107" y="5287510"/>
            <a:ext cx="213179" cy="971776"/>
          </a:xfrm>
          <a:prstGeom prst="rightBrace">
            <a:avLst/>
          </a:prstGeom>
          <a:ln w="127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ltLang="en-US" sz="964">
              <a:cs typeface="Arial" panose="020B0604020202020204" pitchFamily="34" charset="0"/>
            </a:endParaRPr>
          </a:p>
        </p:txBody>
      </p:sp>
      <p:sp>
        <p:nvSpPr>
          <p:cNvPr id="207" name="Rectangle 206"/>
          <p:cNvSpPr/>
          <p:nvPr/>
        </p:nvSpPr>
        <p:spPr>
          <a:xfrm>
            <a:off x="371928" y="5561920"/>
            <a:ext cx="830036" cy="4014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000" b="1" dirty="0">
                <a:solidFill>
                  <a:schemeClr val="tx1"/>
                </a:solidFill>
              </a:rPr>
              <a:t>Claims and Payment</a:t>
            </a:r>
          </a:p>
        </p:txBody>
      </p:sp>
      <p:cxnSp>
        <p:nvCxnSpPr>
          <p:cNvPr id="156" name="Straight Arrow Connector 155"/>
          <p:cNvCxnSpPr/>
          <p:nvPr/>
        </p:nvCxnSpPr>
        <p:spPr>
          <a:xfrm>
            <a:off x="6176509" y="1893661"/>
            <a:ext cx="1134" cy="997857"/>
          </a:xfrm>
          <a:prstGeom prst="straightConnector1">
            <a:avLst/>
          </a:prstGeom>
          <a:ln w="19050">
            <a:solidFill>
              <a:schemeClr val="tx1"/>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7089321" y="1999117"/>
            <a:ext cx="0" cy="892401"/>
          </a:xfrm>
          <a:prstGeom prst="straightConnector1">
            <a:avLst/>
          </a:prstGeom>
          <a:ln w="19050">
            <a:solidFill>
              <a:schemeClr val="tx1"/>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grpSp>
        <p:nvGrpSpPr>
          <p:cNvPr id="4143" name="Group 37"/>
          <p:cNvGrpSpPr>
            <a:grpSpLocks/>
          </p:cNvGrpSpPr>
          <p:nvPr/>
        </p:nvGrpSpPr>
        <p:grpSpPr bwMode="auto">
          <a:xfrm>
            <a:off x="6991803" y="2216831"/>
            <a:ext cx="195036" cy="197304"/>
            <a:chOff x="3268662" y="4271962"/>
            <a:chExt cx="457200" cy="457200"/>
          </a:xfrm>
        </p:grpSpPr>
        <p:sp>
          <p:nvSpPr>
            <p:cNvPr id="162" name="Rounded Rectangle 161"/>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06"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79" name="Straight Arrow Connector 178"/>
          <p:cNvCxnSpPr/>
          <p:nvPr/>
        </p:nvCxnSpPr>
        <p:spPr>
          <a:xfrm flipV="1">
            <a:off x="2105706" y="3305402"/>
            <a:ext cx="3684134" cy="1134"/>
          </a:xfrm>
          <a:prstGeom prst="straightConnector1">
            <a:avLst/>
          </a:prstGeom>
          <a:ln w="19050">
            <a:solidFill>
              <a:schemeClr val="tx1"/>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grpSp>
        <p:nvGrpSpPr>
          <p:cNvPr id="4145" name="Group 37"/>
          <p:cNvGrpSpPr>
            <a:grpSpLocks/>
          </p:cNvGrpSpPr>
          <p:nvPr/>
        </p:nvGrpSpPr>
        <p:grpSpPr bwMode="auto">
          <a:xfrm>
            <a:off x="2274661" y="3206750"/>
            <a:ext cx="195036" cy="196170"/>
            <a:chOff x="3268662" y="4271962"/>
            <a:chExt cx="457200" cy="457200"/>
          </a:xfrm>
        </p:grpSpPr>
        <p:sp>
          <p:nvSpPr>
            <p:cNvPr id="183" name="Rounded Rectangle 182"/>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04"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5" name="Rectangle 249"/>
          <p:cNvSpPr/>
          <p:nvPr/>
        </p:nvSpPr>
        <p:spPr bwMode="auto">
          <a:xfrm>
            <a:off x="3126242" y="4356554"/>
            <a:ext cx="738187" cy="531813"/>
          </a:xfrm>
          <a:custGeom>
            <a:avLst/>
            <a:gdLst>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00 w 10000"/>
              <a:gd name="connsiteY1" fmla="*/ 3334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41 w 10000"/>
              <a:gd name="connsiteY1" fmla="*/ 2891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stroke="0" extrusionOk="0">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 w="10000" h="10000" fill="none" extrusionOk="0">
                <a:moveTo>
                  <a:pt x="10000" y="1667"/>
                </a:moveTo>
                <a:cubicBezTo>
                  <a:pt x="10000" y="2588"/>
                  <a:pt x="7802" y="2891"/>
                  <a:pt x="5041" y="2891"/>
                </a:cubicBezTo>
                <a:cubicBezTo>
                  <a:pt x="2280" y="2891"/>
                  <a:pt x="0" y="2588"/>
                  <a:pt x="0" y="1667"/>
                </a:cubicBezTo>
              </a:path>
              <a:path w="10000" h="10000" fill="none">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2657" tIns="130629" rIns="32657" anchor="ctr"/>
          <a:lstStyle/>
          <a:p>
            <a:pPr algn="ctr" eaLnBrk="1" hangingPunct="1">
              <a:defRPr/>
            </a:pPr>
            <a:r>
              <a:rPr lang="en-US" sz="1143" b="1" dirty="0"/>
              <a:t>Provider</a:t>
            </a:r>
          </a:p>
          <a:p>
            <a:pPr algn="ctr" eaLnBrk="1" hangingPunct="1">
              <a:defRPr/>
            </a:pPr>
            <a:r>
              <a:rPr lang="en-US" sz="1143" b="1" dirty="0"/>
              <a:t>System</a:t>
            </a:r>
          </a:p>
        </p:txBody>
      </p:sp>
      <p:sp>
        <p:nvSpPr>
          <p:cNvPr id="4147" name="TextBox 7"/>
          <p:cNvSpPr>
            <a:spLocks noChangeArrowheads="1"/>
          </p:cNvSpPr>
          <p:nvPr/>
        </p:nvSpPr>
        <p:spPr bwMode="auto">
          <a:xfrm>
            <a:off x="2580822" y="5762625"/>
            <a:ext cx="1893661" cy="2835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3063" tIns="13063" rIns="13063" bIns="6531">
            <a:spAutoFit/>
          </a:bodyPr>
          <a:lstStyle>
            <a:lvl1pPr>
              <a:spcBef>
                <a:spcPct val="20000"/>
              </a:spcBef>
              <a:buFont typeface="Arial" charset="0"/>
              <a:buChar char="•"/>
              <a:defRPr sz="4300">
                <a:solidFill>
                  <a:schemeClr val="tx1"/>
                </a:solidFill>
                <a:latin typeface="Calibri" charset="0"/>
              </a:defRPr>
            </a:lvl1pPr>
            <a:lvl2pPr marL="742950" indent="-285750">
              <a:spcBef>
                <a:spcPct val="20000"/>
              </a:spcBef>
              <a:buFont typeface="Arial" charset="0"/>
              <a:buChar char="–"/>
              <a:defRPr sz="3800">
                <a:solidFill>
                  <a:schemeClr val="tx1"/>
                </a:solidFill>
                <a:latin typeface="Calibri" charset="0"/>
              </a:defRPr>
            </a:lvl2pPr>
            <a:lvl3pPr marL="1143000" indent="-228600">
              <a:spcBef>
                <a:spcPct val="20000"/>
              </a:spcBef>
              <a:buFont typeface="Arial" charset="0"/>
              <a:buChar char="•"/>
              <a:defRPr sz="3200">
                <a:solidFill>
                  <a:schemeClr val="tx1"/>
                </a:solidFill>
                <a:latin typeface="Calibri" charset="0"/>
              </a:defRPr>
            </a:lvl3pPr>
            <a:lvl4pPr marL="1600200" indent="-228600">
              <a:spcBef>
                <a:spcPct val="20000"/>
              </a:spcBef>
              <a:buFont typeface="Arial" charset="0"/>
              <a:buChar char="–"/>
              <a:defRPr sz="2700">
                <a:solidFill>
                  <a:schemeClr val="tx1"/>
                </a:solidFill>
                <a:latin typeface="Calibri" charset="0"/>
              </a:defRPr>
            </a:lvl4pPr>
            <a:lvl5pPr marL="2057400" indent="-228600">
              <a:spcBef>
                <a:spcPct val="20000"/>
              </a:spcBef>
              <a:buFont typeface="Arial" charset="0"/>
              <a:buChar char="»"/>
              <a:defRPr sz="2700">
                <a:solidFill>
                  <a:schemeClr val="tx1"/>
                </a:solidFill>
                <a:latin typeface="Calibri" charset="0"/>
              </a:defRPr>
            </a:lvl5pPr>
            <a:lvl6pPr marL="2514600" indent="-228600" eaLnBrk="0" fontAlgn="base" hangingPunct="0">
              <a:spcBef>
                <a:spcPct val="20000"/>
              </a:spcBef>
              <a:spcAft>
                <a:spcPct val="0"/>
              </a:spcAft>
              <a:buFont typeface="Arial" charset="0"/>
              <a:buChar char="»"/>
              <a:defRPr sz="2700">
                <a:solidFill>
                  <a:schemeClr val="tx1"/>
                </a:solidFill>
                <a:latin typeface="Calibri" charset="0"/>
              </a:defRPr>
            </a:lvl6pPr>
            <a:lvl7pPr marL="2971800" indent="-228600" eaLnBrk="0" fontAlgn="base" hangingPunct="0">
              <a:spcBef>
                <a:spcPct val="20000"/>
              </a:spcBef>
              <a:spcAft>
                <a:spcPct val="0"/>
              </a:spcAft>
              <a:buFont typeface="Arial" charset="0"/>
              <a:buChar char="»"/>
              <a:defRPr sz="2700">
                <a:solidFill>
                  <a:schemeClr val="tx1"/>
                </a:solidFill>
                <a:latin typeface="Calibri" charset="0"/>
              </a:defRPr>
            </a:lvl7pPr>
            <a:lvl8pPr marL="3429000" indent="-228600" eaLnBrk="0" fontAlgn="base" hangingPunct="0">
              <a:spcBef>
                <a:spcPct val="20000"/>
              </a:spcBef>
              <a:spcAft>
                <a:spcPct val="0"/>
              </a:spcAft>
              <a:buFont typeface="Arial" charset="0"/>
              <a:buChar char="»"/>
              <a:defRPr sz="2700">
                <a:solidFill>
                  <a:schemeClr val="tx1"/>
                </a:solidFill>
                <a:latin typeface="Calibri" charset="0"/>
              </a:defRPr>
            </a:lvl8pPr>
            <a:lvl9pPr marL="3886200" indent="-228600" eaLnBrk="0" fontAlgn="base" hangingPunct="0">
              <a:spcBef>
                <a:spcPct val="20000"/>
              </a:spcBef>
              <a:spcAft>
                <a:spcPct val="0"/>
              </a:spcAft>
              <a:buFont typeface="Arial" charset="0"/>
              <a:buChar char="»"/>
              <a:defRPr sz="2700">
                <a:solidFill>
                  <a:schemeClr val="tx1"/>
                </a:solidFill>
                <a:latin typeface="Calibri" charset="0"/>
              </a:defRPr>
            </a:lvl9pPr>
          </a:lstStyle>
          <a:p>
            <a:pPr algn="ctr" eaLnBrk="1" hangingPunct="1">
              <a:spcBef>
                <a:spcPct val="0"/>
              </a:spcBef>
              <a:buFont typeface="Arial" charset="0"/>
              <a:buNone/>
            </a:pPr>
            <a:r>
              <a:rPr lang="en-US" altLang="en-US" sz="857" b="1" u="sng"/>
              <a:t>HCBS Provider</a:t>
            </a:r>
          </a:p>
          <a:p>
            <a:pPr eaLnBrk="1" hangingPunct="1">
              <a:spcBef>
                <a:spcPct val="0"/>
              </a:spcBef>
              <a:buFont typeface="Arial" charset="0"/>
              <a:buNone/>
            </a:pPr>
            <a:r>
              <a:rPr lang="en-US" altLang="en-US" sz="857"/>
              <a:t>Provider submits claims for services.</a:t>
            </a:r>
          </a:p>
        </p:txBody>
      </p:sp>
      <p:sp>
        <p:nvSpPr>
          <p:cNvPr id="144" name="Rectangle 249"/>
          <p:cNvSpPr/>
          <p:nvPr/>
        </p:nvSpPr>
        <p:spPr bwMode="auto">
          <a:xfrm>
            <a:off x="4305528" y="5772831"/>
            <a:ext cx="1571625" cy="637268"/>
          </a:xfrm>
          <a:custGeom>
            <a:avLst/>
            <a:gdLst>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00 w 10000"/>
              <a:gd name="connsiteY1" fmla="*/ 3334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41 w 10000"/>
              <a:gd name="connsiteY1" fmla="*/ 2891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stroke="0" extrusionOk="0">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 w="10000" h="10000" fill="none" extrusionOk="0">
                <a:moveTo>
                  <a:pt x="10000" y="1667"/>
                </a:moveTo>
                <a:cubicBezTo>
                  <a:pt x="10000" y="2588"/>
                  <a:pt x="7802" y="2891"/>
                  <a:pt x="5041" y="2891"/>
                </a:cubicBezTo>
                <a:cubicBezTo>
                  <a:pt x="2280" y="2891"/>
                  <a:pt x="0" y="2588"/>
                  <a:pt x="0" y="1667"/>
                </a:cubicBezTo>
              </a:path>
              <a:path w="10000" h="10000" fill="none">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2657" tIns="130629" rIns="32657" anchor="ctr"/>
          <a:lstStyle/>
          <a:p>
            <a:pPr algn="ctr" eaLnBrk="1" hangingPunct="1">
              <a:defRPr/>
            </a:pPr>
            <a:r>
              <a:rPr lang="en-US" altLang="en-US" sz="1143" b="1" dirty="0"/>
              <a:t>Medicaid Management Information System</a:t>
            </a:r>
            <a:endParaRPr lang="en-US" sz="1143" b="1" dirty="0"/>
          </a:p>
        </p:txBody>
      </p:sp>
      <p:grpSp>
        <p:nvGrpSpPr>
          <p:cNvPr id="4149" name="Group 37"/>
          <p:cNvGrpSpPr>
            <a:grpSpLocks/>
          </p:cNvGrpSpPr>
          <p:nvPr/>
        </p:nvGrpSpPr>
        <p:grpSpPr bwMode="auto">
          <a:xfrm>
            <a:off x="6047241" y="2079625"/>
            <a:ext cx="195036" cy="196170"/>
            <a:chOff x="3268662" y="4271962"/>
            <a:chExt cx="457200" cy="457200"/>
          </a:xfrm>
        </p:grpSpPr>
        <p:sp>
          <p:nvSpPr>
            <p:cNvPr id="153" name="Rounded Rectangle 152"/>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202"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 name="Rectangle 91"/>
          <p:cNvSpPr/>
          <p:nvPr/>
        </p:nvSpPr>
        <p:spPr bwMode="auto">
          <a:xfrm>
            <a:off x="6108474" y="4913313"/>
            <a:ext cx="2433635" cy="1237232"/>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en-US" sz="964">
              <a:solidFill>
                <a:srgbClr val="FFFFFF"/>
              </a:solidFill>
              <a:cs typeface="Arial" panose="020B0604020202020204" pitchFamily="34" charset="0"/>
            </a:endParaRPr>
          </a:p>
        </p:txBody>
      </p:sp>
      <p:grpSp>
        <p:nvGrpSpPr>
          <p:cNvPr id="4151" name="Group 226"/>
          <p:cNvGrpSpPr>
            <a:grpSpLocks/>
          </p:cNvGrpSpPr>
          <p:nvPr/>
        </p:nvGrpSpPr>
        <p:grpSpPr bwMode="auto">
          <a:xfrm>
            <a:off x="6966857" y="5177546"/>
            <a:ext cx="195036" cy="196169"/>
            <a:chOff x="901112" y="3014207"/>
            <a:chExt cx="457200" cy="457200"/>
          </a:xfrm>
        </p:grpSpPr>
        <p:sp>
          <p:nvSpPr>
            <p:cNvPr id="94" name="Rounded Rectangle 93"/>
            <p:cNvSpPr>
              <a:spLocks noChangeArrowheads="1"/>
            </p:cNvSpPr>
            <p:nvPr/>
          </p:nvSpPr>
          <p:spPr bwMode="auto">
            <a:xfrm>
              <a:off x="901112" y="3014207"/>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95" name="Rounded Rectangle 57"/>
            <p:cNvSpPr/>
            <p:nvPr/>
          </p:nvSpPr>
          <p:spPr>
            <a:xfrm rot="4597861" flipH="1">
              <a:off x="947361" y="3161665"/>
              <a:ext cx="364704" cy="186070"/>
            </a:xfrm>
            <a:custGeom>
              <a:avLst/>
              <a:gdLst>
                <a:gd name="connsiteX0" fmla="*/ 1655876 w 1676499"/>
                <a:gd name="connsiteY0" fmla="*/ 25401 h 609598"/>
                <a:gd name="connsiteX1" fmla="*/ 1676499 w 1676499"/>
                <a:gd name="connsiteY1" fmla="*/ 141678 h 609598"/>
                <a:gd name="connsiteX2" fmla="*/ 1630475 w 1676499"/>
                <a:gd name="connsiteY2" fmla="*/ 152400 h 609598"/>
                <a:gd name="connsiteX3" fmla="*/ 1624651 w 1676499"/>
                <a:gd name="connsiteY3" fmla="*/ 152400 h 609598"/>
                <a:gd name="connsiteX4" fmla="*/ 824709 w 1676499"/>
                <a:gd name="connsiteY4" fmla="*/ 609598 h 609598"/>
                <a:gd name="connsiteX5" fmla="*/ 25889 w 1676499"/>
                <a:gd name="connsiteY5" fmla="*/ 165098 h 609598"/>
                <a:gd name="connsiteX6" fmla="*/ 25401 w 1676499"/>
                <a:gd name="connsiteY6" fmla="*/ 165098 h 609598"/>
                <a:gd name="connsiteX7" fmla="*/ 0 w 1676499"/>
                <a:gd name="connsiteY7" fmla="*/ 139697 h 609598"/>
                <a:gd name="connsiteX8" fmla="*/ 0 w 1676499"/>
                <a:gd name="connsiteY8" fmla="*/ 38099 h 609598"/>
                <a:gd name="connsiteX9" fmla="*/ 25401 w 1676499"/>
                <a:gd name="connsiteY9" fmla="*/ 12698 h 609598"/>
                <a:gd name="connsiteX10" fmla="*/ 477837 w 1676499"/>
                <a:gd name="connsiteY10" fmla="*/ 12698 h 609598"/>
                <a:gd name="connsiteX11" fmla="*/ 503238 w 1676499"/>
                <a:gd name="connsiteY11" fmla="*/ 38099 h 609598"/>
                <a:gd name="connsiteX12" fmla="*/ 503238 w 1676499"/>
                <a:gd name="connsiteY12" fmla="*/ 139697 h 609598"/>
                <a:gd name="connsiteX13" fmla="*/ 477837 w 1676499"/>
                <a:gd name="connsiteY13" fmla="*/ 165098 h 609598"/>
                <a:gd name="connsiteX14" fmla="*/ 474206 w 1676499"/>
                <a:gd name="connsiteY14" fmla="*/ 165098 h 609598"/>
                <a:gd name="connsiteX15" fmla="*/ 831056 w 1676499"/>
                <a:gd name="connsiteY15" fmla="*/ 311148 h 609598"/>
                <a:gd name="connsiteX16" fmla="*/ 1186330 w 1676499"/>
                <a:gd name="connsiteY16" fmla="*/ 152400 h 609598"/>
                <a:gd name="connsiteX17" fmla="*/ 1178039 w 1676499"/>
                <a:gd name="connsiteY17" fmla="*/ 152400 h 609598"/>
                <a:gd name="connsiteX18" fmla="*/ 1152638 w 1676499"/>
                <a:gd name="connsiteY18" fmla="*/ 126999 h 609598"/>
                <a:gd name="connsiteX19" fmla="*/ 1152638 w 1676499"/>
                <a:gd name="connsiteY19" fmla="*/ 25401 h 609598"/>
                <a:gd name="connsiteX20" fmla="*/ 1178039 w 1676499"/>
                <a:gd name="connsiteY20" fmla="*/ 0 h 609598"/>
                <a:gd name="connsiteX21" fmla="*/ 1630475 w 1676499"/>
                <a:gd name="connsiteY21" fmla="*/ 0 h 609598"/>
                <a:gd name="connsiteX22" fmla="*/ 1655876 w 1676499"/>
                <a:gd name="connsiteY22" fmla="*/ 25401 h 609598"/>
                <a:gd name="connsiteX0" fmla="*/ 1676726 w 1676726"/>
                <a:gd name="connsiteY0" fmla="*/ 20446 h 609598"/>
                <a:gd name="connsiteX1" fmla="*/ 1676499 w 1676726"/>
                <a:gd name="connsiteY1" fmla="*/ 141678 h 609598"/>
                <a:gd name="connsiteX2" fmla="*/ 1630475 w 1676726"/>
                <a:gd name="connsiteY2" fmla="*/ 152400 h 609598"/>
                <a:gd name="connsiteX3" fmla="*/ 1624651 w 1676726"/>
                <a:gd name="connsiteY3" fmla="*/ 152400 h 609598"/>
                <a:gd name="connsiteX4" fmla="*/ 824709 w 1676726"/>
                <a:gd name="connsiteY4" fmla="*/ 609598 h 609598"/>
                <a:gd name="connsiteX5" fmla="*/ 25889 w 1676726"/>
                <a:gd name="connsiteY5" fmla="*/ 165098 h 609598"/>
                <a:gd name="connsiteX6" fmla="*/ 25401 w 1676726"/>
                <a:gd name="connsiteY6" fmla="*/ 165098 h 609598"/>
                <a:gd name="connsiteX7" fmla="*/ 0 w 1676726"/>
                <a:gd name="connsiteY7" fmla="*/ 139697 h 609598"/>
                <a:gd name="connsiteX8" fmla="*/ 0 w 1676726"/>
                <a:gd name="connsiteY8" fmla="*/ 38099 h 609598"/>
                <a:gd name="connsiteX9" fmla="*/ 25401 w 1676726"/>
                <a:gd name="connsiteY9" fmla="*/ 12698 h 609598"/>
                <a:gd name="connsiteX10" fmla="*/ 477837 w 1676726"/>
                <a:gd name="connsiteY10" fmla="*/ 12698 h 609598"/>
                <a:gd name="connsiteX11" fmla="*/ 503238 w 1676726"/>
                <a:gd name="connsiteY11" fmla="*/ 38099 h 609598"/>
                <a:gd name="connsiteX12" fmla="*/ 503238 w 1676726"/>
                <a:gd name="connsiteY12" fmla="*/ 139697 h 609598"/>
                <a:gd name="connsiteX13" fmla="*/ 477837 w 1676726"/>
                <a:gd name="connsiteY13" fmla="*/ 165098 h 609598"/>
                <a:gd name="connsiteX14" fmla="*/ 474206 w 1676726"/>
                <a:gd name="connsiteY14" fmla="*/ 165098 h 609598"/>
                <a:gd name="connsiteX15" fmla="*/ 831056 w 1676726"/>
                <a:gd name="connsiteY15" fmla="*/ 311148 h 609598"/>
                <a:gd name="connsiteX16" fmla="*/ 1186330 w 1676726"/>
                <a:gd name="connsiteY16" fmla="*/ 152400 h 609598"/>
                <a:gd name="connsiteX17" fmla="*/ 1178039 w 1676726"/>
                <a:gd name="connsiteY17" fmla="*/ 152400 h 609598"/>
                <a:gd name="connsiteX18" fmla="*/ 1152638 w 1676726"/>
                <a:gd name="connsiteY18" fmla="*/ 126999 h 609598"/>
                <a:gd name="connsiteX19" fmla="*/ 1152638 w 1676726"/>
                <a:gd name="connsiteY19" fmla="*/ 25401 h 609598"/>
                <a:gd name="connsiteX20" fmla="*/ 1178039 w 1676726"/>
                <a:gd name="connsiteY20" fmla="*/ 0 h 609598"/>
                <a:gd name="connsiteX21" fmla="*/ 1630475 w 1676726"/>
                <a:gd name="connsiteY21" fmla="*/ 0 h 609598"/>
                <a:gd name="connsiteX22" fmla="*/ 1676726 w 1676726"/>
                <a:gd name="connsiteY22" fmla="*/ 20446 h 609598"/>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52638 w 1682025"/>
                <a:gd name="connsiteY18" fmla="*/ 127122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52638 w 1682025"/>
                <a:gd name="connsiteY19" fmla="*/ 25524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03238 w 1682025"/>
                <a:gd name="connsiteY12" fmla="*/ 139820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03238 w 1682025"/>
                <a:gd name="connsiteY11" fmla="*/ 38222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7324 w 1682025"/>
                <a:gd name="connsiteY11" fmla="*/ 37463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682025 w 1682025"/>
                <a:gd name="connsiteY0" fmla="*/ 11968 h 609721"/>
                <a:gd name="connsiteX1" fmla="*/ 1676499 w 1682025"/>
                <a:gd name="connsiteY1" fmla="*/ 141801 h 609721"/>
                <a:gd name="connsiteX2" fmla="*/ 1630475 w 1682025"/>
                <a:gd name="connsiteY2" fmla="*/ 152523 h 609721"/>
                <a:gd name="connsiteX3" fmla="*/ 1624651 w 1682025"/>
                <a:gd name="connsiteY3" fmla="*/ 152523 h 609721"/>
                <a:gd name="connsiteX4" fmla="*/ 824709 w 1682025"/>
                <a:gd name="connsiteY4" fmla="*/ 609721 h 609721"/>
                <a:gd name="connsiteX5" fmla="*/ 25889 w 1682025"/>
                <a:gd name="connsiteY5" fmla="*/ 165221 h 609721"/>
                <a:gd name="connsiteX6" fmla="*/ 25401 w 1682025"/>
                <a:gd name="connsiteY6" fmla="*/ 165221 h 609721"/>
                <a:gd name="connsiteX7" fmla="*/ 0 w 1682025"/>
                <a:gd name="connsiteY7" fmla="*/ 139820 h 609721"/>
                <a:gd name="connsiteX8" fmla="*/ 0 w 1682025"/>
                <a:gd name="connsiteY8" fmla="*/ 38222 h 609721"/>
                <a:gd name="connsiteX9" fmla="*/ 25401 w 1682025"/>
                <a:gd name="connsiteY9" fmla="*/ 12821 h 609721"/>
                <a:gd name="connsiteX10" fmla="*/ 477837 w 1682025"/>
                <a:gd name="connsiteY10" fmla="*/ 12821 h 609721"/>
                <a:gd name="connsiteX11" fmla="*/ 539204 w 1682025"/>
                <a:gd name="connsiteY11" fmla="*/ 24778 h 609721"/>
                <a:gd name="connsiteX12" fmla="*/ 529708 w 1682025"/>
                <a:gd name="connsiteY12" fmla="*/ 148214 h 609721"/>
                <a:gd name="connsiteX13" fmla="*/ 477837 w 1682025"/>
                <a:gd name="connsiteY13" fmla="*/ 165221 h 609721"/>
                <a:gd name="connsiteX14" fmla="*/ 474206 w 1682025"/>
                <a:gd name="connsiteY14" fmla="*/ 165221 h 609721"/>
                <a:gd name="connsiteX15" fmla="*/ 831056 w 1682025"/>
                <a:gd name="connsiteY15" fmla="*/ 311271 h 609721"/>
                <a:gd name="connsiteX16" fmla="*/ 1186330 w 1682025"/>
                <a:gd name="connsiteY16" fmla="*/ 152523 h 609721"/>
                <a:gd name="connsiteX17" fmla="*/ 1178039 w 1682025"/>
                <a:gd name="connsiteY17" fmla="*/ 152523 h 609721"/>
                <a:gd name="connsiteX18" fmla="*/ 1133554 w 1682025"/>
                <a:gd name="connsiteY18" fmla="*/ 129210 h 609721"/>
                <a:gd name="connsiteX19" fmla="*/ 1137200 w 1682025"/>
                <a:gd name="connsiteY19" fmla="*/ 12060 h 609721"/>
                <a:gd name="connsiteX20" fmla="*/ 1178039 w 1682025"/>
                <a:gd name="connsiteY20" fmla="*/ 123 h 609721"/>
                <a:gd name="connsiteX21" fmla="*/ 1630475 w 1682025"/>
                <a:gd name="connsiteY21" fmla="*/ 123 h 609721"/>
                <a:gd name="connsiteX22" fmla="*/ 1682025 w 1682025"/>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34086 w 1716111"/>
                <a:gd name="connsiteY8" fmla="*/ 38222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 name="connsiteX0" fmla="*/ 1716111 w 1716111"/>
                <a:gd name="connsiteY0" fmla="*/ 11968 h 609721"/>
                <a:gd name="connsiteX1" fmla="*/ 1710585 w 1716111"/>
                <a:gd name="connsiteY1" fmla="*/ 141801 h 609721"/>
                <a:gd name="connsiteX2" fmla="*/ 1664561 w 1716111"/>
                <a:gd name="connsiteY2" fmla="*/ 152523 h 609721"/>
                <a:gd name="connsiteX3" fmla="*/ 1658737 w 1716111"/>
                <a:gd name="connsiteY3" fmla="*/ 152523 h 609721"/>
                <a:gd name="connsiteX4" fmla="*/ 858795 w 1716111"/>
                <a:gd name="connsiteY4" fmla="*/ 609721 h 609721"/>
                <a:gd name="connsiteX5" fmla="*/ 59975 w 1716111"/>
                <a:gd name="connsiteY5" fmla="*/ 165221 h 609721"/>
                <a:gd name="connsiteX6" fmla="*/ 59487 w 1716111"/>
                <a:gd name="connsiteY6" fmla="*/ 165221 h 609721"/>
                <a:gd name="connsiteX7" fmla="*/ 0 w 1716111"/>
                <a:gd name="connsiteY7" fmla="*/ 140577 h 609721"/>
                <a:gd name="connsiteX8" fmla="*/ 10047 w 1716111"/>
                <a:gd name="connsiteY8" fmla="*/ 19459 h 609721"/>
                <a:gd name="connsiteX9" fmla="*/ 59487 w 1716111"/>
                <a:gd name="connsiteY9" fmla="*/ 12821 h 609721"/>
                <a:gd name="connsiteX10" fmla="*/ 511923 w 1716111"/>
                <a:gd name="connsiteY10" fmla="*/ 12821 h 609721"/>
                <a:gd name="connsiteX11" fmla="*/ 573290 w 1716111"/>
                <a:gd name="connsiteY11" fmla="*/ 24778 h 609721"/>
                <a:gd name="connsiteX12" fmla="*/ 563794 w 1716111"/>
                <a:gd name="connsiteY12" fmla="*/ 148214 h 609721"/>
                <a:gd name="connsiteX13" fmla="*/ 511923 w 1716111"/>
                <a:gd name="connsiteY13" fmla="*/ 165221 h 609721"/>
                <a:gd name="connsiteX14" fmla="*/ 508292 w 1716111"/>
                <a:gd name="connsiteY14" fmla="*/ 165221 h 609721"/>
                <a:gd name="connsiteX15" fmla="*/ 865142 w 1716111"/>
                <a:gd name="connsiteY15" fmla="*/ 311271 h 609721"/>
                <a:gd name="connsiteX16" fmla="*/ 1220416 w 1716111"/>
                <a:gd name="connsiteY16" fmla="*/ 152523 h 609721"/>
                <a:gd name="connsiteX17" fmla="*/ 1212125 w 1716111"/>
                <a:gd name="connsiteY17" fmla="*/ 152523 h 609721"/>
                <a:gd name="connsiteX18" fmla="*/ 1167640 w 1716111"/>
                <a:gd name="connsiteY18" fmla="*/ 129210 h 609721"/>
                <a:gd name="connsiteX19" fmla="*/ 1171286 w 1716111"/>
                <a:gd name="connsiteY19" fmla="*/ 12060 h 609721"/>
                <a:gd name="connsiteX20" fmla="*/ 1212125 w 1716111"/>
                <a:gd name="connsiteY20" fmla="*/ 123 h 609721"/>
                <a:gd name="connsiteX21" fmla="*/ 1664561 w 1716111"/>
                <a:gd name="connsiteY21" fmla="*/ 123 h 609721"/>
                <a:gd name="connsiteX22" fmla="*/ 1716111 w 1716111"/>
                <a:gd name="connsiteY22" fmla="*/ 11968 h 60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16111" h="609721">
                  <a:moveTo>
                    <a:pt x="1716111" y="11968"/>
                  </a:moveTo>
                  <a:cubicBezTo>
                    <a:pt x="1716111" y="45834"/>
                    <a:pt x="1710585" y="107935"/>
                    <a:pt x="1710585" y="141801"/>
                  </a:cubicBezTo>
                  <a:cubicBezTo>
                    <a:pt x="1710585" y="155830"/>
                    <a:pt x="1678590" y="152523"/>
                    <a:pt x="1664561" y="152523"/>
                  </a:cubicBezTo>
                  <a:lnTo>
                    <a:pt x="1658737" y="152523"/>
                  </a:lnTo>
                  <a:cubicBezTo>
                    <a:pt x="1658736" y="405027"/>
                    <a:pt x="1300590" y="609721"/>
                    <a:pt x="858795" y="609721"/>
                  </a:cubicBezTo>
                  <a:cubicBezTo>
                    <a:pt x="424453" y="609721"/>
                    <a:pt x="70962" y="411875"/>
                    <a:pt x="59975" y="165221"/>
                  </a:cubicBezTo>
                  <a:lnTo>
                    <a:pt x="59487" y="165221"/>
                  </a:lnTo>
                  <a:cubicBezTo>
                    <a:pt x="45458" y="165221"/>
                    <a:pt x="0" y="154606"/>
                    <a:pt x="0" y="140577"/>
                  </a:cubicBezTo>
                  <a:lnTo>
                    <a:pt x="10047" y="19459"/>
                  </a:lnTo>
                  <a:cubicBezTo>
                    <a:pt x="10047" y="5430"/>
                    <a:pt x="45458" y="12821"/>
                    <a:pt x="59487" y="12821"/>
                  </a:cubicBezTo>
                  <a:lnTo>
                    <a:pt x="511923" y="12821"/>
                  </a:lnTo>
                  <a:cubicBezTo>
                    <a:pt x="525952" y="12821"/>
                    <a:pt x="573290" y="10749"/>
                    <a:pt x="573290" y="24778"/>
                  </a:cubicBezTo>
                  <a:lnTo>
                    <a:pt x="563794" y="148214"/>
                  </a:lnTo>
                  <a:cubicBezTo>
                    <a:pt x="563794" y="162243"/>
                    <a:pt x="525952" y="165221"/>
                    <a:pt x="511923" y="165221"/>
                  </a:cubicBezTo>
                  <a:lnTo>
                    <a:pt x="508292" y="165221"/>
                  </a:lnTo>
                  <a:cubicBezTo>
                    <a:pt x="508833" y="288685"/>
                    <a:pt x="552264" y="311271"/>
                    <a:pt x="865142" y="311271"/>
                  </a:cubicBezTo>
                  <a:cubicBezTo>
                    <a:pt x="1178022" y="311271"/>
                    <a:pt x="1219894" y="276198"/>
                    <a:pt x="1220416" y="152523"/>
                  </a:cubicBezTo>
                  <a:lnTo>
                    <a:pt x="1212125" y="152523"/>
                  </a:lnTo>
                  <a:cubicBezTo>
                    <a:pt x="1198096" y="152523"/>
                    <a:pt x="1167640" y="143239"/>
                    <a:pt x="1167640" y="129210"/>
                  </a:cubicBezTo>
                  <a:lnTo>
                    <a:pt x="1171286" y="12060"/>
                  </a:lnTo>
                  <a:cubicBezTo>
                    <a:pt x="1171286" y="-1969"/>
                    <a:pt x="1198096" y="123"/>
                    <a:pt x="1212125" y="123"/>
                  </a:cubicBezTo>
                  <a:lnTo>
                    <a:pt x="1664561" y="123"/>
                  </a:lnTo>
                  <a:cubicBezTo>
                    <a:pt x="1678590" y="123"/>
                    <a:pt x="1716111" y="-2061"/>
                    <a:pt x="1716111" y="11968"/>
                  </a:cubicBezTo>
                  <a:close/>
                </a:path>
              </a:pathLst>
            </a:custGeom>
            <a:noFill/>
            <a:ln/>
          </p:spPr>
          <p:style>
            <a:lnRef idx="2">
              <a:schemeClr val="dk1"/>
            </a:lnRef>
            <a:fillRef idx="1">
              <a:schemeClr val="lt1"/>
            </a:fillRef>
            <a:effectRef idx="0">
              <a:schemeClr val="dk1"/>
            </a:effectRef>
            <a:fontRef idx="minor">
              <a:schemeClr val="dk1"/>
            </a:fontRef>
          </p:style>
          <p:txBody>
            <a:bodyPr anchor="ctr"/>
            <a:lstStyle/>
            <a:p>
              <a:pPr algn="ctr" eaLnBrk="1" hangingPunct="1">
                <a:defRPr/>
              </a:pPr>
              <a:endParaRPr lang="en-US" sz="964"/>
            </a:p>
          </p:txBody>
        </p:sp>
      </p:grpSp>
      <p:grpSp>
        <p:nvGrpSpPr>
          <p:cNvPr id="4152" name="Group 37"/>
          <p:cNvGrpSpPr>
            <a:grpSpLocks/>
          </p:cNvGrpSpPr>
          <p:nvPr/>
        </p:nvGrpSpPr>
        <p:grpSpPr bwMode="auto">
          <a:xfrm>
            <a:off x="7639502" y="5177740"/>
            <a:ext cx="195036" cy="196169"/>
            <a:chOff x="3268662" y="4271962"/>
            <a:chExt cx="457200" cy="457200"/>
          </a:xfrm>
        </p:grpSpPr>
        <p:sp>
          <p:nvSpPr>
            <p:cNvPr id="102" name="Rounded Rectangle 101"/>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198"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53" name="Group 8"/>
          <p:cNvGrpSpPr>
            <a:grpSpLocks/>
          </p:cNvGrpSpPr>
          <p:nvPr/>
        </p:nvGrpSpPr>
        <p:grpSpPr bwMode="auto">
          <a:xfrm>
            <a:off x="7638956" y="5470736"/>
            <a:ext cx="196170" cy="196170"/>
            <a:chOff x="2895033" y="5929175"/>
            <a:chExt cx="457200" cy="457200"/>
          </a:xfrm>
        </p:grpSpPr>
        <p:sp>
          <p:nvSpPr>
            <p:cNvPr id="105" name="Rounded Rectangle 104"/>
            <p:cNvSpPr>
              <a:spLocks noChangeArrowheads="1"/>
            </p:cNvSpPr>
            <p:nvPr/>
          </p:nvSpPr>
          <p:spPr bwMode="auto">
            <a:xfrm>
              <a:off x="2895033" y="5929175"/>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grpSp>
          <p:nvGrpSpPr>
            <p:cNvPr id="4193" name="Group 7"/>
            <p:cNvGrpSpPr>
              <a:grpSpLocks/>
            </p:cNvGrpSpPr>
            <p:nvPr/>
          </p:nvGrpSpPr>
          <p:grpSpPr bwMode="auto">
            <a:xfrm>
              <a:off x="2895033" y="6020615"/>
              <a:ext cx="457200" cy="274320"/>
              <a:chOff x="6140678" y="5753100"/>
              <a:chExt cx="1436551" cy="781050"/>
            </a:xfrm>
          </p:grpSpPr>
          <p:pic>
            <p:nvPicPr>
              <p:cNvPr id="107" name="Picture 106" descr="C:\Users\kathleen.tucker\Documents\CloudnEnterprise_Symbols_Public_v2.02\CnE_PNGs\CnE_Enterprise_PNGs\Server (generic).png"/>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6140678" y="5753100"/>
                <a:ext cx="7810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68" descr="C:\Users\kathleen.tucker\Documents\CloudnEnterprise_Symbols_Public_v2.02\CnE_PNGs\CnE_Enterprise_PNGs\Server (generic).png"/>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6796179" y="5753100"/>
                <a:ext cx="781050" cy="781050"/>
              </a:xfrm>
              <a:prstGeom prst="rect">
                <a:avLst/>
              </a:prstGeom>
              <a:noFill/>
              <a:extLst>
                <a:ext uri="{909E8E84-426E-40DD-AFC4-6F175D3DCCD1}">
                  <a14:hiddenFill xmlns:a14="http://schemas.microsoft.com/office/drawing/2010/main">
                    <a:solidFill>
                      <a:srgbClr val="FFFFFF"/>
                    </a:solidFill>
                  </a14:hiddenFill>
                </a:ext>
              </a:extLst>
            </p:spPr>
          </p:pic>
          <p:sp>
            <p:nvSpPr>
              <p:cNvPr id="109" name="Left-Right Arrow 108"/>
              <p:cNvSpPr>
                <a:spLocks noChangeArrowheads="1"/>
              </p:cNvSpPr>
              <p:nvPr/>
            </p:nvSpPr>
            <p:spPr bwMode="auto">
              <a:xfrm>
                <a:off x="6497742" y="5944221"/>
                <a:ext cx="747337" cy="398803"/>
              </a:xfrm>
              <a:prstGeom prst="leftRightArrow">
                <a:avLst>
                  <a:gd name="adj1" fmla="val 50000"/>
                  <a:gd name="adj2" fmla="val 49998"/>
                </a:avLst>
              </a:prstGeom>
              <a:solidFill>
                <a:schemeClr val="bg1"/>
              </a:solidFill>
              <a:ln w="9525">
                <a:solidFill>
                  <a:srgbClr val="000000"/>
                </a:solidFill>
                <a:miter lim="800000"/>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grpSp>
      </p:grpSp>
      <p:grpSp>
        <p:nvGrpSpPr>
          <p:cNvPr id="4154" name="Group 47"/>
          <p:cNvGrpSpPr>
            <a:grpSpLocks/>
          </p:cNvGrpSpPr>
          <p:nvPr/>
        </p:nvGrpSpPr>
        <p:grpSpPr bwMode="auto">
          <a:xfrm>
            <a:off x="6967471" y="5466254"/>
            <a:ext cx="196169" cy="196169"/>
            <a:chOff x="1859280" y="2036339"/>
            <a:chExt cx="457200" cy="457200"/>
          </a:xfrm>
        </p:grpSpPr>
        <p:sp>
          <p:nvSpPr>
            <p:cNvPr id="111" name="Rounded Rectangle 110"/>
            <p:cNvSpPr>
              <a:spLocks noChangeArrowheads="1"/>
            </p:cNvSpPr>
            <p:nvPr/>
          </p:nvSpPr>
          <p:spPr bwMode="auto">
            <a:xfrm>
              <a:off x="1859280" y="2036339"/>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191" name="Picture 73" descr="C:\Users\kathleen.tucker\Documents\CloudnEnterprise_Symbols_Public_v2.02\CnE_PNGs\CnE_Enterprise_PNGs\Docum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82059"/>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55" name="Group 74"/>
          <p:cNvGrpSpPr>
            <a:grpSpLocks/>
          </p:cNvGrpSpPr>
          <p:nvPr/>
        </p:nvGrpSpPr>
        <p:grpSpPr bwMode="auto">
          <a:xfrm>
            <a:off x="6247185" y="5471872"/>
            <a:ext cx="195036" cy="196170"/>
            <a:chOff x="-7013062" y="-956966"/>
            <a:chExt cx="1066800" cy="1044575"/>
          </a:xfrm>
        </p:grpSpPr>
        <p:sp>
          <p:nvSpPr>
            <p:cNvPr id="114" name="Rounded Rectangle 113"/>
            <p:cNvSpPr>
              <a:spLocks noChangeArrowheads="1"/>
            </p:cNvSpPr>
            <p:nvPr/>
          </p:nvSpPr>
          <p:spPr bwMode="auto">
            <a:xfrm>
              <a:off x="-7013062" y="-956966"/>
              <a:ext cx="1066800" cy="1044575"/>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sp>
          <p:nvSpPr>
            <p:cNvPr id="115" name="Oval 22"/>
            <p:cNvSpPr/>
            <p:nvPr/>
          </p:nvSpPr>
          <p:spPr>
            <a:xfrm>
              <a:off x="-6752564" y="-824130"/>
              <a:ext cx="545805" cy="730599"/>
            </a:xfrm>
            <a:custGeom>
              <a:avLst/>
              <a:gdLst/>
              <a:ahLst/>
              <a:cxnLst/>
              <a:rect l="l" t="t" r="r" b="b"/>
              <a:pathLst>
                <a:path w="822960" h="1056640">
                  <a:moveTo>
                    <a:pt x="411480" y="0"/>
                  </a:moveTo>
                  <a:cubicBezTo>
                    <a:pt x="562983" y="0"/>
                    <a:pt x="685800" y="122817"/>
                    <a:pt x="685800" y="274320"/>
                  </a:cubicBezTo>
                  <a:cubicBezTo>
                    <a:pt x="685800" y="383332"/>
                    <a:pt x="622213" y="477493"/>
                    <a:pt x="529694" y="520876"/>
                  </a:cubicBezTo>
                  <a:cubicBezTo>
                    <a:pt x="699460" y="553461"/>
                    <a:pt x="822960" y="658275"/>
                    <a:pt x="822960" y="782320"/>
                  </a:cubicBezTo>
                  <a:lnTo>
                    <a:pt x="822960" y="1056640"/>
                  </a:lnTo>
                  <a:lnTo>
                    <a:pt x="0" y="1056640"/>
                  </a:lnTo>
                  <a:lnTo>
                    <a:pt x="0" y="782320"/>
                  </a:lnTo>
                  <a:cubicBezTo>
                    <a:pt x="0" y="658275"/>
                    <a:pt x="123500" y="553461"/>
                    <a:pt x="293267" y="520876"/>
                  </a:cubicBezTo>
                  <a:cubicBezTo>
                    <a:pt x="200747" y="477493"/>
                    <a:pt x="137160" y="383332"/>
                    <a:pt x="137160" y="274320"/>
                  </a:cubicBezTo>
                  <a:cubicBezTo>
                    <a:pt x="137160" y="122817"/>
                    <a:pt x="259977" y="0"/>
                    <a:pt x="411480" y="0"/>
                  </a:cubicBezTo>
                  <a:close/>
                </a:path>
              </a:pathLst>
            </a:cu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964"/>
            </a:p>
          </p:txBody>
        </p:sp>
      </p:grpSp>
      <p:grpSp>
        <p:nvGrpSpPr>
          <p:cNvPr id="4156" name="Group 243"/>
          <p:cNvGrpSpPr>
            <a:grpSpLocks/>
          </p:cNvGrpSpPr>
          <p:nvPr/>
        </p:nvGrpSpPr>
        <p:grpSpPr bwMode="auto">
          <a:xfrm>
            <a:off x="6965621" y="5764428"/>
            <a:ext cx="196169" cy="196170"/>
            <a:chOff x="1421129" y="1481557"/>
            <a:chExt cx="457200" cy="457200"/>
          </a:xfrm>
        </p:grpSpPr>
        <p:sp>
          <p:nvSpPr>
            <p:cNvPr id="118" name="Rounded Rectangle 117"/>
            <p:cNvSpPr>
              <a:spLocks noChangeArrowheads="1"/>
            </p:cNvSpPr>
            <p:nvPr/>
          </p:nvSpPr>
          <p:spPr bwMode="auto">
            <a:xfrm>
              <a:off x="1421129" y="1481557"/>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187" name="Picture 61" descr="C:\Users\kathleen.tucker\Documents\CloudnEnterprise_Symbols_Public_v2.02\CnE_PNGs\CnE_Enterprise_PNGs\Mess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6849" y="1527277"/>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0" name="TextBox 119"/>
          <p:cNvSpPr txBox="1"/>
          <p:nvPr/>
        </p:nvSpPr>
        <p:spPr bwMode="auto">
          <a:xfrm>
            <a:off x="7121639" y="5177939"/>
            <a:ext cx="411616" cy="191271"/>
          </a:xfrm>
          <a:prstGeom prst="rect">
            <a:avLst/>
          </a:prstGeom>
          <a:noFill/>
        </p:spPr>
        <p:txBody>
          <a:bodyPr wrap="square">
            <a:spAutoFit/>
          </a:bodyPr>
          <a:lstStyle/>
          <a:p>
            <a:pPr eaLnBrk="1" hangingPunct="1">
              <a:defRPr/>
            </a:pPr>
            <a:r>
              <a:rPr lang="en-US" sz="643" dirty="0">
                <a:latin typeface="+mj-lt"/>
              </a:rPr>
              <a:t>Phone</a:t>
            </a:r>
          </a:p>
        </p:txBody>
      </p:sp>
      <p:sp>
        <p:nvSpPr>
          <p:cNvPr id="122" name="TextBox 121"/>
          <p:cNvSpPr txBox="1"/>
          <p:nvPr/>
        </p:nvSpPr>
        <p:spPr bwMode="auto">
          <a:xfrm>
            <a:off x="7834538" y="5083481"/>
            <a:ext cx="707571" cy="290208"/>
          </a:xfrm>
          <a:prstGeom prst="rect">
            <a:avLst/>
          </a:prstGeom>
          <a:noFill/>
        </p:spPr>
        <p:txBody>
          <a:bodyPr>
            <a:spAutoFit/>
          </a:bodyPr>
          <a:lstStyle/>
          <a:p>
            <a:pPr eaLnBrk="1" hangingPunct="1">
              <a:defRPr/>
            </a:pPr>
            <a:r>
              <a:rPr lang="en-US" sz="643" dirty="0">
                <a:latin typeface="+mj-lt"/>
              </a:rPr>
              <a:t>Access to System</a:t>
            </a:r>
          </a:p>
        </p:txBody>
      </p:sp>
      <p:sp>
        <p:nvSpPr>
          <p:cNvPr id="123" name="TextBox 122"/>
          <p:cNvSpPr txBox="1"/>
          <p:nvPr/>
        </p:nvSpPr>
        <p:spPr bwMode="auto">
          <a:xfrm>
            <a:off x="7838849" y="5375956"/>
            <a:ext cx="790415" cy="389145"/>
          </a:xfrm>
          <a:prstGeom prst="rect">
            <a:avLst/>
          </a:prstGeom>
          <a:noFill/>
        </p:spPr>
        <p:txBody>
          <a:bodyPr wrap="square">
            <a:spAutoFit/>
          </a:bodyPr>
          <a:lstStyle/>
          <a:p>
            <a:pPr eaLnBrk="1" hangingPunct="1">
              <a:defRPr/>
            </a:pPr>
            <a:r>
              <a:rPr lang="en-US" sz="643" dirty="0">
                <a:latin typeface="+mj-lt"/>
              </a:rPr>
              <a:t>Bidirectional Interoperable</a:t>
            </a:r>
          </a:p>
          <a:p>
            <a:pPr eaLnBrk="1" hangingPunct="1">
              <a:defRPr/>
            </a:pPr>
            <a:r>
              <a:rPr lang="en-US" sz="643" dirty="0">
                <a:latin typeface="+mj-lt"/>
              </a:rPr>
              <a:t>System</a:t>
            </a:r>
          </a:p>
        </p:txBody>
      </p:sp>
      <p:sp>
        <p:nvSpPr>
          <p:cNvPr id="125" name="TextBox 124"/>
          <p:cNvSpPr txBox="1"/>
          <p:nvPr/>
        </p:nvSpPr>
        <p:spPr bwMode="auto">
          <a:xfrm>
            <a:off x="6403943" y="5471872"/>
            <a:ext cx="543151" cy="191271"/>
          </a:xfrm>
          <a:prstGeom prst="rect">
            <a:avLst/>
          </a:prstGeom>
          <a:noFill/>
        </p:spPr>
        <p:txBody>
          <a:bodyPr>
            <a:spAutoFit/>
          </a:bodyPr>
          <a:lstStyle/>
          <a:p>
            <a:pPr eaLnBrk="1" hangingPunct="1">
              <a:defRPr/>
            </a:pPr>
            <a:r>
              <a:rPr lang="en-US" sz="643" dirty="0">
                <a:latin typeface="+mj-lt"/>
              </a:rPr>
              <a:t>In-person</a:t>
            </a:r>
          </a:p>
        </p:txBody>
      </p:sp>
      <p:sp>
        <p:nvSpPr>
          <p:cNvPr id="126" name="TextBox 125"/>
          <p:cNvSpPr txBox="1"/>
          <p:nvPr/>
        </p:nvSpPr>
        <p:spPr bwMode="auto">
          <a:xfrm>
            <a:off x="7138079" y="5416404"/>
            <a:ext cx="412819" cy="290208"/>
          </a:xfrm>
          <a:prstGeom prst="rect">
            <a:avLst/>
          </a:prstGeom>
          <a:noFill/>
        </p:spPr>
        <p:txBody>
          <a:bodyPr wrap="square">
            <a:spAutoFit/>
          </a:bodyPr>
          <a:lstStyle/>
          <a:p>
            <a:pPr eaLnBrk="1" hangingPunct="1">
              <a:defRPr/>
            </a:pPr>
            <a:r>
              <a:rPr lang="en-US" sz="643" dirty="0">
                <a:latin typeface="+mj-lt"/>
              </a:rPr>
              <a:t>Mail </a:t>
            </a:r>
          </a:p>
          <a:p>
            <a:pPr eaLnBrk="1" hangingPunct="1">
              <a:defRPr/>
            </a:pPr>
            <a:r>
              <a:rPr lang="en-US" sz="643" dirty="0">
                <a:latin typeface="+mj-lt"/>
              </a:rPr>
              <a:t>or Fax</a:t>
            </a:r>
          </a:p>
        </p:txBody>
      </p:sp>
      <p:sp>
        <p:nvSpPr>
          <p:cNvPr id="127" name="TextBox 126"/>
          <p:cNvSpPr txBox="1"/>
          <p:nvPr/>
        </p:nvSpPr>
        <p:spPr bwMode="auto">
          <a:xfrm>
            <a:off x="7120578" y="5716420"/>
            <a:ext cx="455839" cy="290208"/>
          </a:xfrm>
          <a:prstGeom prst="rect">
            <a:avLst/>
          </a:prstGeom>
          <a:noFill/>
        </p:spPr>
        <p:txBody>
          <a:bodyPr>
            <a:spAutoFit/>
          </a:bodyPr>
          <a:lstStyle/>
          <a:p>
            <a:pPr eaLnBrk="1" hangingPunct="1">
              <a:defRPr/>
            </a:pPr>
            <a:r>
              <a:rPr lang="en-US" sz="643" dirty="0">
                <a:latin typeface="+mj-lt"/>
              </a:rPr>
              <a:t>Secure </a:t>
            </a:r>
          </a:p>
          <a:p>
            <a:pPr eaLnBrk="1" hangingPunct="1">
              <a:defRPr/>
            </a:pPr>
            <a:r>
              <a:rPr lang="en-US" sz="643" dirty="0">
                <a:latin typeface="+mj-lt"/>
              </a:rPr>
              <a:t>e-mail</a:t>
            </a:r>
          </a:p>
        </p:txBody>
      </p:sp>
      <p:sp>
        <p:nvSpPr>
          <p:cNvPr id="130" name="TextBox 129"/>
          <p:cNvSpPr txBox="1"/>
          <p:nvPr/>
        </p:nvSpPr>
        <p:spPr bwMode="auto">
          <a:xfrm>
            <a:off x="6691313" y="4908778"/>
            <a:ext cx="1222375" cy="207749"/>
          </a:xfrm>
          <a:prstGeom prst="rect">
            <a:avLst/>
          </a:prstGeom>
          <a:noFill/>
        </p:spPr>
        <p:txBody>
          <a:bodyPr>
            <a:spAutoFit/>
          </a:bodyPr>
          <a:lstStyle/>
          <a:p>
            <a:pPr algn="ctr" eaLnBrk="1" hangingPunct="1">
              <a:defRPr/>
            </a:pPr>
            <a:r>
              <a:rPr lang="en-US" sz="750" b="1" dirty="0">
                <a:latin typeface="+mj-lt"/>
              </a:rPr>
              <a:t>Key</a:t>
            </a:r>
          </a:p>
        </p:txBody>
      </p:sp>
      <p:sp>
        <p:nvSpPr>
          <p:cNvPr id="137" name="Rectangle 249"/>
          <p:cNvSpPr/>
          <p:nvPr/>
        </p:nvSpPr>
        <p:spPr bwMode="auto">
          <a:xfrm>
            <a:off x="6239688" y="5764428"/>
            <a:ext cx="196169" cy="196170"/>
          </a:xfrm>
          <a:custGeom>
            <a:avLst/>
            <a:gdLst>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00 w 10000"/>
              <a:gd name="connsiteY1" fmla="*/ 3334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 name="connsiteX0" fmla="*/ 10000 w 10000"/>
              <a:gd name="connsiteY0" fmla="*/ 1667 h 10000"/>
              <a:gd name="connsiteX1" fmla="*/ 5041 w 10000"/>
              <a:gd name="connsiteY1" fmla="*/ 2891 h 10000"/>
              <a:gd name="connsiteX2" fmla="*/ 0 w 10000"/>
              <a:gd name="connsiteY2" fmla="*/ 1667 h 10000"/>
              <a:gd name="connsiteX0" fmla="*/ 0 w 10000"/>
              <a:gd name="connsiteY0" fmla="*/ 1667 h 10000"/>
              <a:gd name="connsiteX1" fmla="*/ 5000 w 10000"/>
              <a:gd name="connsiteY1" fmla="*/ 0 h 10000"/>
              <a:gd name="connsiteX2" fmla="*/ 10000 w 10000"/>
              <a:gd name="connsiteY2" fmla="*/ 1667 h 10000"/>
              <a:gd name="connsiteX3" fmla="*/ 10000 w 10000"/>
              <a:gd name="connsiteY3" fmla="*/ 8333 h 10000"/>
              <a:gd name="connsiteX4" fmla="*/ 5000 w 10000"/>
              <a:gd name="connsiteY4" fmla="*/ 10000 h 10000"/>
              <a:gd name="connsiteX5" fmla="*/ 0 w 10000"/>
              <a:gd name="connsiteY5" fmla="*/ 8333 h 10000"/>
              <a:gd name="connsiteX6" fmla="*/ 0 w 10000"/>
              <a:gd name="connsiteY6" fmla="*/ 166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stroke="0" extrusionOk="0">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 w="10000" h="10000" fill="none" extrusionOk="0">
                <a:moveTo>
                  <a:pt x="10000" y="1667"/>
                </a:moveTo>
                <a:cubicBezTo>
                  <a:pt x="10000" y="2588"/>
                  <a:pt x="7802" y="2891"/>
                  <a:pt x="5041" y="2891"/>
                </a:cubicBezTo>
                <a:cubicBezTo>
                  <a:pt x="2280" y="2891"/>
                  <a:pt x="0" y="2588"/>
                  <a:pt x="0" y="1667"/>
                </a:cubicBezTo>
              </a:path>
              <a:path w="10000" h="10000" fill="none">
                <a:moveTo>
                  <a:pt x="0" y="1667"/>
                </a:moveTo>
                <a:cubicBezTo>
                  <a:pt x="0" y="746"/>
                  <a:pt x="2239" y="0"/>
                  <a:pt x="5000" y="0"/>
                </a:cubicBezTo>
                <a:cubicBezTo>
                  <a:pt x="7761" y="0"/>
                  <a:pt x="10000" y="746"/>
                  <a:pt x="10000" y="1667"/>
                </a:cubicBezTo>
                <a:lnTo>
                  <a:pt x="10000" y="8333"/>
                </a:lnTo>
                <a:cubicBezTo>
                  <a:pt x="10000" y="9254"/>
                  <a:pt x="7761" y="10000"/>
                  <a:pt x="5000" y="10000"/>
                </a:cubicBezTo>
                <a:cubicBezTo>
                  <a:pt x="2239" y="10000"/>
                  <a:pt x="0" y="9254"/>
                  <a:pt x="0" y="8333"/>
                </a:cubicBezTo>
                <a:lnTo>
                  <a:pt x="0" y="1667"/>
                </a:lnTo>
                <a:close/>
              </a:path>
            </a:pathLst>
          </a:custGeom>
          <a:solidFill>
            <a:schemeClr val="bg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2657" tIns="130629" rIns="32657" anchor="ctr"/>
          <a:lstStyle/>
          <a:p>
            <a:pPr algn="ctr" eaLnBrk="1" hangingPunct="1">
              <a:defRPr/>
            </a:pPr>
            <a:r>
              <a:rPr lang="en-US" sz="714" b="1" dirty="0"/>
              <a:t>IT</a:t>
            </a:r>
          </a:p>
        </p:txBody>
      </p:sp>
      <p:cxnSp>
        <p:nvCxnSpPr>
          <p:cNvPr id="139" name="Straight Arrow Connector 138"/>
          <p:cNvCxnSpPr/>
          <p:nvPr/>
        </p:nvCxnSpPr>
        <p:spPr>
          <a:xfrm>
            <a:off x="7666683" y="5878679"/>
            <a:ext cx="157616"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bwMode="auto">
          <a:xfrm>
            <a:off x="6410764" y="5774713"/>
            <a:ext cx="567304" cy="191271"/>
          </a:xfrm>
          <a:prstGeom prst="rect">
            <a:avLst/>
          </a:prstGeom>
          <a:noFill/>
        </p:spPr>
        <p:txBody>
          <a:bodyPr wrap="square">
            <a:spAutoFit/>
          </a:bodyPr>
          <a:lstStyle/>
          <a:p>
            <a:pPr eaLnBrk="1" hangingPunct="1">
              <a:defRPr/>
            </a:pPr>
            <a:r>
              <a:rPr lang="en-US" sz="643" dirty="0">
                <a:latin typeface="+mj-lt"/>
              </a:rPr>
              <a:t>IT System</a:t>
            </a:r>
          </a:p>
        </p:txBody>
      </p:sp>
      <p:pic>
        <p:nvPicPr>
          <p:cNvPr id="143" name="Picture 121" descr="C:\Users\kathleen.tucker\Documents\CloudnEnterprise_Symbols_Public_v2.02\CnE_PNGs\CnE_GeneralSymbols_PNGs\User.png"/>
          <p:cNvPicPr>
            <a:picLocks noChangeAspect="1" noChangeArrowheads="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39688" y="5166964"/>
            <a:ext cx="195943" cy="195943"/>
          </a:xfrm>
          <a:prstGeom prst="rect">
            <a:avLst/>
          </a:prstGeom>
          <a:noFill/>
          <a:extLst>
            <a:ext uri="{909E8E84-426E-40DD-AFC4-6F175D3DCCD1}">
              <a14:hiddenFill xmlns:a14="http://schemas.microsoft.com/office/drawing/2010/main">
                <a:solidFill>
                  <a:srgbClr val="FFFFFF"/>
                </a:solidFill>
              </a14:hiddenFill>
            </a:ext>
          </a:extLst>
        </p:spPr>
      </p:pic>
      <p:sp>
        <p:nvSpPr>
          <p:cNvPr id="145" name="TextBox 144"/>
          <p:cNvSpPr txBox="1"/>
          <p:nvPr/>
        </p:nvSpPr>
        <p:spPr bwMode="auto">
          <a:xfrm>
            <a:off x="6409420" y="5192126"/>
            <a:ext cx="547685" cy="191271"/>
          </a:xfrm>
          <a:prstGeom prst="rect">
            <a:avLst/>
          </a:prstGeom>
          <a:noFill/>
        </p:spPr>
        <p:txBody>
          <a:bodyPr wrap="square">
            <a:spAutoFit/>
          </a:bodyPr>
          <a:lstStyle/>
          <a:p>
            <a:pPr eaLnBrk="1" hangingPunct="1">
              <a:defRPr/>
            </a:pPr>
            <a:r>
              <a:rPr lang="en-US" sz="643" dirty="0">
                <a:latin typeface="+mj-lt"/>
              </a:rPr>
              <a:t>Individual</a:t>
            </a:r>
          </a:p>
        </p:txBody>
      </p:sp>
      <p:sp>
        <p:nvSpPr>
          <p:cNvPr id="329" name="TextBox 328"/>
          <p:cNvSpPr txBox="1"/>
          <p:nvPr/>
        </p:nvSpPr>
        <p:spPr bwMode="auto">
          <a:xfrm>
            <a:off x="7847920" y="5726340"/>
            <a:ext cx="630464" cy="290208"/>
          </a:xfrm>
          <a:prstGeom prst="rect">
            <a:avLst/>
          </a:prstGeom>
          <a:noFill/>
        </p:spPr>
        <p:txBody>
          <a:bodyPr wrap="square">
            <a:spAutoFit/>
          </a:bodyPr>
          <a:lstStyle/>
          <a:p>
            <a:pPr eaLnBrk="1" hangingPunct="1">
              <a:defRPr/>
            </a:pPr>
            <a:r>
              <a:rPr lang="en-US" sz="643" dirty="0">
                <a:latin typeface="+mj-lt"/>
              </a:rPr>
              <a:t>Current exchange</a:t>
            </a:r>
          </a:p>
        </p:txBody>
      </p:sp>
      <p:cxnSp>
        <p:nvCxnSpPr>
          <p:cNvPr id="129" name="Straight Arrow Connector 128"/>
          <p:cNvCxnSpPr>
            <a:endCxn id="4132" idx="2"/>
          </p:cNvCxnSpPr>
          <p:nvPr/>
        </p:nvCxnSpPr>
        <p:spPr>
          <a:xfrm flipV="1">
            <a:off x="2105706" y="3016136"/>
            <a:ext cx="0" cy="300606"/>
          </a:xfrm>
          <a:prstGeom prst="straightConnector1">
            <a:avLst/>
          </a:prstGeom>
          <a:ln w="19050">
            <a:solidFill>
              <a:schemeClr val="tx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3792992" y="3063875"/>
            <a:ext cx="1996848" cy="0"/>
          </a:xfrm>
          <a:prstGeom prst="straightConnector1">
            <a:avLst/>
          </a:prstGeom>
          <a:ln w="19050">
            <a:solidFill>
              <a:schemeClr val="tx1"/>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grpSp>
        <p:nvGrpSpPr>
          <p:cNvPr id="4172" name="Group 37"/>
          <p:cNvGrpSpPr>
            <a:grpSpLocks/>
          </p:cNvGrpSpPr>
          <p:nvPr/>
        </p:nvGrpSpPr>
        <p:grpSpPr bwMode="auto">
          <a:xfrm>
            <a:off x="4531178" y="2958421"/>
            <a:ext cx="195036" cy="196169"/>
            <a:chOff x="3268662" y="4271962"/>
            <a:chExt cx="457200" cy="457200"/>
          </a:xfrm>
        </p:grpSpPr>
        <p:sp>
          <p:nvSpPr>
            <p:cNvPr id="133" name="Rounded Rectangle 132"/>
            <p:cNvSpPr>
              <a:spLocks noChangeArrowheads="1"/>
            </p:cNvSpPr>
            <p:nvPr/>
          </p:nvSpPr>
          <p:spPr bwMode="auto">
            <a:xfrm>
              <a:off x="3268662" y="4271962"/>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185" name="Picture 63" descr="C:\Users\kathleen.tucker\Documents\CloudnEnterprise_Symbols_Public_v2.02\CnE_PNGs\CnE_Enterprise_PNGs\Direct Access (feature).png"/>
            <p:cNvPicPr>
              <a:picLocks noChangeAspect="1" noChangeArrowheads="1"/>
            </p:cNvPicPr>
            <p:nvPr/>
          </p:nvPicPr>
          <p:blipFill>
            <a:blip r:embed="rId5">
              <a:grayscl/>
              <a:biLevel thresh="50000"/>
              <a:extLst>
                <a:ext uri="{28A0092B-C50C-407E-A947-70E740481C1C}">
                  <a14:useLocalDpi xmlns:a14="http://schemas.microsoft.com/office/drawing/2010/main" val="0"/>
                </a:ext>
              </a:extLst>
            </a:blip>
            <a:srcRect/>
            <a:stretch>
              <a:fillRect/>
            </a:stretch>
          </p:blipFill>
          <p:spPr bwMode="auto">
            <a:xfrm>
              <a:off x="3314382" y="4317682"/>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36" name="Elbow Connector 135"/>
          <p:cNvCxnSpPr/>
          <p:nvPr/>
        </p:nvCxnSpPr>
        <p:spPr>
          <a:xfrm rot="5400000">
            <a:off x="5025572" y="4265840"/>
            <a:ext cx="2196419" cy="865187"/>
          </a:xfrm>
          <a:prstGeom prst="bentConnector3">
            <a:avLst>
              <a:gd name="adj1" fmla="val 50000"/>
            </a:avLst>
          </a:prstGeom>
          <a:ln w="19050">
            <a:headEnd type="arrow"/>
            <a:tailEnd type="arrow"/>
          </a:ln>
          <a:effectLst/>
        </p:spPr>
        <p:style>
          <a:lnRef idx="2">
            <a:schemeClr val="dk1"/>
          </a:lnRef>
          <a:fillRef idx="0">
            <a:schemeClr val="dk1"/>
          </a:fillRef>
          <a:effectRef idx="1">
            <a:schemeClr val="dk1"/>
          </a:effectRef>
          <a:fontRef idx="minor">
            <a:schemeClr val="tx1"/>
          </a:fontRef>
        </p:style>
      </p:cxnSp>
      <p:grpSp>
        <p:nvGrpSpPr>
          <p:cNvPr id="4174" name="Group 8"/>
          <p:cNvGrpSpPr>
            <a:grpSpLocks/>
          </p:cNvGrpSpPr>
          <p:nvPr/>
        </p:nvGrpSpPr>
        <p:grpSpPr bwMode="auto">
          <a:xfrm>
            <a:off x="6458857" y="4332742"/>
            <a:ext cx="196170" cy="196169"/>
            <a:chOff x="2895033" y="5929175"/>
            <a:chExt cx="457200" cy="457200"/>
          </a:xfrm>
        </p:grpSpPr>
        <p:sp>
          <p:nvSpPr>
            <p:cNvPr id="146" name="Rounded Rectangle 145"/>
            <p:cNvSpPr>
              <a:spLocks noChangeArrowheads="1"/>
            </p:cNvSpPr>
            <p:nvPr/>
          </p:nvSpPr>
          <p:spPr bwMode="auto">
            <a:xfrm>
              <a:off x="2895033" y="5929175"/>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grpSp>
          <p:nvGrpSpPr>
            <p:cNvPr id="4180" name="Group 7"/>
            <p:cNvGrpSpPr>
              <a:grpSpLocks/>
            </p:cNvGrpSpPr>
            <p:nvPr/>
          </p:nvGrpSpPr>
          <p:grpSpPr bwMode="auto">
            <a:xfrm>
              <a:off x="2895033" y="6020615"/>
              <a:ext cx="457200" cy="274320"/>
              <a:chOff x="6140678" y="5753100"/>
              <a:chExt cx="1436551" cy="781050"/>
            </a:xfrm>
          </p:grpSpPr>
          <p:pic>
            <p:nvPicPr>
              <p:cNvPr id="148" name="Picture 147" descr="C:\Users\kathleen.tucker\Documents\CloudnEnterprise_Symbols_Public_v2.02\CnE_PNGs\CnE_Enterprise_PNGs\Server (generic).png"/>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6140678" y="5753100"/>
                <a:ext cx="7810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68" descr="C:\Users\kathleen.tucker\Documents\CloudnEnterprise_Symbols_Public_v2.02\CnE_PNGs\CnE_Enterprise_PNGs\Server (generic).png"/>
              <p:cNvPicPr>
                <a:picLocks noChangeAspect="1" noChangeArrowheads="1"/>
              </p:cNvPicPr>
              <p:nvPr/>
            </p:nvPicPr>
            <p:blipFill>
              <a:blip r:embed="rId8"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6796179" y="5753100"/>
                <a:ext cx="781050" cy="781050"/>
              </a:xfrm>
              <a:prstGeom prst="rect">
                <a:avLst/>
              </a:prstGeom>
              <a:noFill/>
              <a:extLst>
                <a:ext uri="{909E8E84-426E-40DD-AFC4-6F175D3DCCD1}">
                  <a14:hiddenFill xmlns:a14="http://schemas.microsoft.com/office/drawing/2010/main">
                    <a:solidFill>
                      <a:srgbClr val="FFFFFF"/>
                    </a:solidFill>
                  </a14:hiddenFill>
                </a:ext>
              </a:extLst>
            </p:spPr>
          </p:pic>
          <p:sp>
            <p:nvSpPr>
              <p:cNvPr id="152" name="Left-Right Arrow 151"/>
              <p:cNvSpPr>
                <a:spLocks noChangeArrowheads="1"/>
              </p:cNvSpPr>
              <p:nvPr/>
            </p:nvSpPr>
            <p:spPr bwMode="auto">
              <a:xfrm>
                <a:off x="6497742" y="5944227"/>
                <a:ext cx="747337" cy="398801"/>
              </a:xfrm>
              <a:prstGeom prst="leftRightArrow">
                <a:avLst>
                  <a:gd name="adj1" fmla="val 50000"/>
                  <a:gd name="adj2" fmla="val 49998"/>
                </a:avLst>
              </a:prstGeom>
              <a:solidFill>
                <a:schemeClr val="bg1"/>
              </a:solidFill>
              <a:ln w="9525">
                <a:solidFill>
                  <a:srgbClr val="000000"/>
                </a:solidFill>
                <a:miter lim="800000"/>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grpSp>
      </p:grpSp>
      <p:cxnSp>
        <p:nvCxnSpPr>
          <p:cNvPr id="19" name="Straight Arrow Connector 18"/>
          <p:cNvCxnSpPr/>
          <p:nvPr/>
        </p:nvCxnSpPr>
        <p:spPr>
          <a:xfrm flipH="1">
            <a:off x="5362349" y="1881188"/>
            <a:ext cx="2268" cy="610054"/>
          </a:xfrm>
          <a:prstGeom prst="straightConnector1">
            <a:avLst/>
          </a:prstGeom>
          <a:ln w="1905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4176" name="Group 47"/>
          <p:cNvGrpSpPr>
            <a:grpSpLocks/>
          </p:cNvGrpSpPr>
          <p:nvPr/>
        </p:nvGrpSpPr>
        <p:grpSpPr bwMode="auto">
          <a:xfrm>
            <a:off x="5258028" y="2079625"/>
            <a:ext cx="196169" cy="196170"/>
            <a:chOff x="1859280" y="2036339"/>
            <a:chExt cx="457200" cy="457200"/>
          </a:xfrm>
        </p:grpSpPr>
        <p:sp>
          <p:nvSpPr>
            <p:cNvPr id="248" name="Rounded Rectangle 247"/>
            <p:cNvSpPr>
              <a:spLocks noChangeArrowheads="1"/>
            </p:cNvSpPr>
            <p:nvPr/>
          </p:nvSpPr>
          <p:spPr bwMode="auto">
            <a:xfrm>
              <a:off x="1859280" y="2036339"/>
              <a:ext cx="457200" cy="457200"/>
            </a:xfrm>
            <a:prstGeom prst="roundRect">
              <a:avLst>
                <a:gd name="adj" fmla="val 16667"/>
              </a:avLst>
            </a:prstGeom>
            <a:gradFill rotWithShape="1">
              <a:gsLst>
                <a:gs pos="0">
                  <a:srgbClr val="EDEDED"/>
                </a:gs>
                <a:gs pos="64999">
                  <a:srgbClr val="D0D0D0"/>
                </a:gs>
                <a:gs pos="100000">
                  <a:srgbClr val="BCBCBC"/>
                </a:gs>
              </a:gsLst>
              <a:lin ang="5400000" scaled="1"/>
            </a:gradFill>
            <a:ln w="9525">
              <a:solidFill>
                <a:srgbClr val="000000"/>
              </a:solidFill>
              <a:round/>
              <a:headEnd/>
              <a:tailEnd/>
            </a:ln>
            <a:effectLst>
              <a:outerShdw blurRad="40000" dist="20000" dir="5400000" rotWithShape="0">
                <a:srgbClr val="000000">
                  <a:alpha val="37999"/>
                </a:srgbClr>
              </a:outerShdw>
            </a:effectLst>
          </p:spPr>
          <p:txBody>
            <a:bodyPr anchor="ctr"/>
            <a:lstStyle/>
            <a:p>
              <a:pPr algn="ctr" eaLnBrk="1" hangingPunct="1"/>
              <a:endParaRPr lang="en-US" altLang="en-US" sz="964">
                <a:solidFill>
                  <a:srgbClr val="000000"/>
                </a:solidFill>
              </a:endParaRPr>
            </a:p>
          </p:txBody>
        </p:sp>
        <p:pic>
          <p:nvPicPr>
            <p:cNvPr id="4178" name="Picture 73" descr="C:\Users\kathleen.tucker\Documents\CloudnEnterprise_Symbols_Public_v2.02\CnE_PNGs\CnE_Enterprise_PNGs\Docum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82059"/>
              <a:ext cx="36576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4" name="Title 1"/>
          <p:cNvSpPr txBox="1">
            <a:spLocks/>
          </p:cNvSpPr>
          <p:nvPr/>
        </p:nvSpPr>
        <p:spPr>
          <a:xfrm>
            <a:off x="110837" y="27888"/>
            <a:ext cx="8728364" cy="815832"/>
          </a:xfrm>
          <a:prstGeom prst="rect">
            <a:avLst/>
          </a:prstGeom>
        </p:spPr>
        <p:txBody>
          <a:bodyPr/>
          <a:lstStyle>
            <a:lvl1pPr algn="l" defTabSz="887553" rtl="0" eaLnBrk="1" latinLnBrk="0" hangingPunct="1">
              <a:lnSpc>
                <a:spcPct val="90000"/>
              </a:lnSpc>
              <a:spcBef>
                <a:spcPct val="0"/>
              </a:spcBef>
              <a:buNone/>
              <a:defRPr sz="2824" b="1" kern="1200">
                <a:solidFill>
                  <a:schemeClr val="tx1"/>
                </a:solidFill>
                <a:latin typeface="+mj-lt"/>
                <a:ea typeface="+mj-ea"/>
                <a:cs typeface="+mj-cs"/>
              </a:defRPr>
            </a:lvl1pPr>
          </a:lstStyle>
          <a:p>
            <a:r>
              <a:rPr lang="en-US" dirty="0">
                <a:solidFill>
                  <a:schemeClr val="bg1"/>
                </a:solidFill>
              </a:rPr>
              <a:t>Detailed Waiver Process Overview</a:t>
            </a:r>
          </a:p>
        </p:txBody>
      </p:sp>
    </p:spTree>
    <p:extLst>
      <p:ext uri="{BB962C8B-B14F-4D97-AF65-F5344CB8AC3E}">
        <p14:creationId xmlns:p14="http://schemas.microsoft.com/office/powerpoint/2010/main" val="1425493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ocuments.lucidchart.com/documents/606a8b2e-7018-433f-8d50-d1959707168c/pages/AkC53bsmSyjE?a=6395&amp;x=63&amp;y=54&amp;w=363&amp;h=134&amp;store=1&amp;accept=image%2F*&amp;auth=LCA%20c036e37adb806b1ae5636a4db7c5cd428ec0fe51-ts%3D15154479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24239"/>
            <a:ext cx="2590800" cy="9620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06717" y="3685926"/>
            <a:ext cx="6332484" cy="310854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indent="0" defTabSz="1306220" eaLnBrk="1" fontAlgn="auto" latinLnBrk="0" hangingPunct="1">
              <a:lnSpc>
                <a:spcPct val="85000"/>
              </a:lnSpc>
              <a:spcBef>
                <a:spcPts val="0"/>
              </a:spcBef>
              <a:spcAft>
                <a:spcPts val="1200"/>
              </a:spcAft>
              <a:buClrTx/>
              <a:buSzTx/>
              <a:buFontTx/>
              <a:buNone/>
              <a:tabLst/>
            </a:pPr>
            <a:r>
              <a:rPr kumimoji="0" lang="en-US" sz="2200" b="0" i="0" u="none" strike="noStrike" kern="0" cap="none" spc="0" normalizeH="0" baseline="0" noProof="0" dirty="0">
                <a:ln>
                  <a:noFill/>
                </a:ln>
                <a:solidFill>
                  <a:srgbClr val="002A54"/>
                </a:solidFill>
                <a:effectLst/>
                <a:uLnTx/>
                <a:uFillTx/>
              </a:rPr>
              <a:t>Episode of Care Resource</a:t>
            </a:r>
          </a:p>
          <a:p>
            <a:pPr marL="0" marR="0" indent="0" defTabSz="1306220" eaLnBrk="1" fontAlgn="auto" latinLnBrk="0" hangingPunct="1">
              <a:lnSpc>
                <a:spcPct val="85000"/>
              </a:lnSpc>
              <a:spcBef>
                <a:spcPts val="0"/>
              </a:spcBef>
              <a:spcAft>
                <a:spcPts val="1200"/>
              </a:spcAft>
              <a:buClrTx/>
              <a:buSzTx/>
              <a:buFontTx/>
              <a:buNone/>
              <a:tabLst/>
            </a:pPr>
            <a:r>
              <a:rPr kumimoji="0" lang="en-US" sz="1800" b="0" i="0" u="none" strike="noStrike" kern="0" cap="none" spc="0" normalizeH="0" baseline="0" noProof="0" dirty="0">
                <a:ln>
                  <a:noFill/>
                </a:ln>
                <a:solidFill>
                  <a:srgbClr val="002A54"/>
                </a:solidFill>
                <a:effectLst/>
                <a:uLnTx/>
                <a:uFillTx/>
              </a:rPr>
              <a:t>Episode</a:t>
            </a:r>
            <a:r>
              <a:rPr kumimoji="0" lang="en-US" sz="1800" b="0" i="0" u="none" strike="noStrike" kern="0" cap="none" spc="0" normalizeH="0" noProof="0" dirty="0">
                <a:ln>
                  <a:noFill/>
                </a:ln>
                <a:solidFill>
                  <a:srgbClr val="002A54"/>
                </a:solidFill>
                <a:effectLst/>
                <a:uLnTx/>
                <a:uFillTx/>
              </a:rPr>
              <a:t> of Care Resource providers a place to keep overarching content of the waiver enrollment including:</a:t>
            </a:r>
            <a:endParaRPr kumimoji="0" lang="en-US" sz="1800" b="0" i="0" u="none" strike="noStrike" kern="0" cap="none" spc="0" normalizeH="0" baseline="0" noProof="0" dirty="0">
              <a:ln>
                <a:noFill/>
              </a:ln>
              <a:solidFill>
                <a:srgbClr val="002A54"/>
              </a:solidFill>
              <a:effectLst/>
              <a:uLnTx/>
              <a:uFillTx/>
            </a:endParaRPr>
          </a:p>
          <a:p>
            <a:pPr defTabSz="1306220">
              <a:lnSpc>
                <a:spcPct val="85000"/>
              </a:lnSpc>
              <a:spcAft>
                <a:spcPts val="1200"/>
              </a:spcAft>
            </a:pPr>
            <a:r>
              <a:rPr lang="en-US" sz="1600" kern="0" dirty="0">
                <a:solidFill>
                  <a:srgbClr val="002A54"/>
                </a:solidFill>
              </a:rPr>
              <a:t> - Waiver intake status - e.g. </a:t>
            </a:r>
            <a:r>
              <a:rPr lang="en-US" sz="1600" dirty="0"/>
              <a:t>planned | waitlist | active | </a:t>
            </a:r>
            <a:r>
              <a:rPr lang="en-US" sz="1600" dirty="0" err="1"/>
              <a:t>onhold</a:t>
            </a:r>
            <a:r>
              <a:rPr lang="en-US" sz="1600" dirty="0"/>
              <a:t> | finished </a:t>
            </a:r>
          </a:p>
          <a:p>
            <a:pPr defTabSz="1306220">
              <a:lnSpc>
                <a:spcPct val="85000"/>
              </a:lnSpc>
              <a:spcAft>
                <a:spcPts val="1200"/>
              </a:spcAft>
            </a:pPr>
            <a:r>
              <a:rPr kumimoji="0" lang="en-US" sz="1600" i="0" u="none" strike="noStrike" kern="0" cap="none" spc="0" normalizeH="0" baseline="0" dirty="0">
                <a:ln>
                  <a:noFill/>
                </a:ln>
                <a:solidFill>
                  <a:srgbClr val="002A54"/>
                </a:solidFill>
                <a:effectLst/>
                <a:uLnTx/>
                <a:uFillTx/>
              </a:rPr>
              <a:t> - Identifies the care manager / care coordinator</a:t>
            </a:r>
          </a:p>
          <a:p>
            <a:pPr defTabSz="1306220">
              <a:lnSpc>
                <a:spcPct val="85000"/>
              </a:lnSpc>
              <a:spcAft>
                <a:spcPts val="1200"/>
              </a:spcAft>
            </a:pPr>
            <a:r>
              <a:rPr lang="en-US" sz="1600" kern="0" dirty="0">
                <a:solidFill>
                  <a:srgbClr val="002A54"/>
                </a:solidFill>
              </a:rPr>
              <a:t> - Identifies other care providers</a:t>
            </a:r>
            <a:endParaRPr kumimoji="0" lang="en-US" sz="1600" i="0" u="none" strike="noStrike" kern="0" cap="none" spc="0" normalizeH="0" baseline="0" dirty="0">
              <a:ln>
                <a:noFill/>
              </a:ln>
              <a:solidFill>
                <a:srgbClr val="002A54"/>
              </a:solidFill>
              <a:effectLst/>
              <a:uLnTx/>
              <a:uFillTx/>
            </a:endParaRPr>
          </a:p>
          <a:p>
            <a:pPr defTabSz="1306220">
              <a:lnSpc>
                <a:spcPct val="85000"/>
              </a:lnSpc>
              <a:spcAft>
                <a:spcPts val="1200"/>
              </a:spcAft>
            </a:pPr>
            <a:endParaRPr kumimoji="0" lang="en-US" sz="1600" i="0" u="none" strike="noStrike" kern="0" cap="none" spc="0" normalizeH="0" baseline="0" dirty="0">
              <a:ln>
                <a:noFill/>
              </a:ln>
              <a:solidFill>
                <a:srgbClr val="002A54"/>
              </a:solidFill>
              <a:effectLst/>
              <a:uLnTx/>
              <a:uFillTx/>
            </a:endParaRPr>
          </a:p>
          <a:p>
            <a:pPr marL="0" marR="0" indent="0" defTabSz="1306220" eaLnBrk="1" fontAlgn="auto" latinLnBrk="0" hangingPunct="1">
              <a:lnSpc>
                <a:spcPct val="85000"/>
              </a:lnSpc>
              <a:spcBef>
                <a:spcPts val="0"/>
              </a:spcBef>
              <a:spcAft>
                <a:spcPts val="1200"/>
              </a:spcAft>
              <a:buClrTx/>
              <a:buSzTx/>
              <a:buFontTx/>
              <a:buNone/>
              <a:tabLst/>
            </a:pPr>
            <a:endParaRPr kumimoji="0" lang="en-US" sz="2200" b="0" i="0" u="none" strike="noStrike" kern="0" cap="none" spc="0" normalizeH="0" baseline="0" noProof="0" dirty="0">
              <a:ln>
                <a:noFill/>
              </a:ln>
              <a:solidFill>
                <a:srgbClr val="002A54"/>
              </a:solidFill>
              <a:effectLst/>
              <a:uLnTx/>
              <a:uFillTx/>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619" y="967404"/>
            <a:ext cx="4277711" cy="1957856"/>
          </a:xfrm>
          <a:prstGeom prst="rect">
            <a:avLst/>
          </a:prstGeom>
        </p:spPr>
      </p:pic>
      <p:sp>
        <p:nvSpPr>
          <p:cNvPr id="4" name="Rounded Rectangle 3"/>
          <p:cNvSpPr/>
          <p:nvPr/>
        </p:nvSpPr>
        <p:spPr>
          <a:xfrm>
            <a:off x="137948" y="774654"/>
            <a:ext cx="4737538" cy="2343355"/>
          </a:xfrm>
          <a:prstGeom prst="roundRect">
            <a:avLst/>
          </a:prstGeom>
          <a:solidFill>
            <a:schemeClr val="accent1">
              <a:lumMod val="20000"/>
              <a:lumOff val="80000"/>
              <a:alpha val="30000"/>
            </a:schemeClr>
          </a:solidFill>
          <a:ln w="28575" cap="flat" cmpd="sng" algn="ctr">
            <a:solidFill>
              <a:schemeClr val="accent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endParaRPr kumimoji="0" lang="en-US" sz="2600" b="0" i="0" u="none" strike="noStrike" kern="0" cap="none" spc="0" normalizeH="0" baseline="0" noProof="0">
              <a:ln>
                <a:solidFill>
                  <a:srgbClr val="002A54"/>
                </a:solidFill>
              </a:ln>
              <a:solidFill>
                <a:srgbClr val="FFFFFF"/>
              </a:solidFill>
              <a:effectLst/>
              <a:uLnTx/>
              <a:uFillTx/>
              <a:latin typeface="Tahoma"/>
              <a:ea typeface="+mn-ea"/>
              <a:cs typeface="+mn-cs"/>
            </a:endParaRPr>
          </a:p>
        </p:txBody>
      </p:sp>
      <p:sp>
        <p:nvSpPr>
          <p:cNvPr id="8" name="Title 1"/>
          <p:cNvSpPr>
            <a:spLocks noGrp="1"/>
          </p:cNvSpPr>
          <p:nvPr>
            <p:ph type="title"/>
          </p:nvPr>
        </p:nvSpPr>
        <p:spPr>
          <a:xfrm>
            <a:off x="110837" y="27888"/>
            <a:ext cx="8728364" cy="815832"/>
          </a:xfrm>
        </p:spPr>
        <p:txBody>
          <a:bodyPr/>
          <a:lstStyle/>
          <a:p>
            <a:r>
              <a:rPr lang="en-US" dirty="0">
                <a:solidFill>
                  <a:schemeClr val="bg1"/>
                </a:solidFill>
              </a:rPr>
              <a:t>Waiver Process  - Episode of Care</a:t>
            </a:r>
          </a:p>
        </p:txBody>
      </p:sp>
    </p:spTree>
    <p:extLst>
      <p:ext uri="{BB962C8B-B14F-4D97-AF65-F5344CB8AC3E}">
        <p14:creationId xmlns:p14="http://schemas.microsoft.com/office/powerpoint/2010/main" val="818043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520" y="1451965"/>
            <a:ext cx="3022600" cy="4673600"/>
          </a:xfrm>
          <a:prstGeom prst="rect">
            <a:avLst/>
          </a:prstGeom>
        </p:spPr>
      </p:pic>
      <p:sp>
        <p:nvSpPr>
          <p:cNvPr id="8" name="Oval 7"/>
          <p:cNvSpPr>
            <a:spLocks noChangeAspect="1"/>
          </p:cNvSpPr>
          <p:nvPr/>
        </p:nvSpPr>
        <p:spPr>
          <a:xfrm>
            <a:off x="651496" y="2910588"/>
            <a:ext cx="516584" cy="479687"/>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b="1"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2</a:t>
            </a:r>
            <a:endParaRPr kumimoji="0" lang="en-US" sz="2000" b="1"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0" name="TextBox 9"/>
          <p:cNvSpPr txBox="1"/>
          <p:nvPr/>
        </p:nvSpPr>
        <p:spPr>
          <a:xfrm>
            <a:off x="3562663" y="3917757"/>
            <a:ext cx="5276538" cy="2019014"/>
          </a:xfrm>
          <a:prstGeom prst="rect">
            <a:avLst/>
          </a:prstGeom>
          <a:noFill/>
        </p:spPr>
        <p:txBody>
          <a:bodyPr wrap="square" rtlCol="0">
            <a:spAutoFit/>
          </a:bodyPr>
          <a:lstStyle/>
          <a:p>
            <a:pPr marL="0" marR="0" indent="0" defTabSz="1306220" eaLnBrk="1" fontAlgn="auto" latinLnBrk="0" hangingPunct="1">
              <a:lnSpc>
                <a:spcPct val="85000"/>
              </a:lnSpc>
              <a:spcBef>
                <a:spcPts val="0"/>
              </a:spcBef>
              <a:spcAft>
                <a:spcPts val="1200"/>
              </a:spcAft>
              <a:buClrTx/>
              <a:buSzTx/>
              <a:buFontTx/>
              <a:buNone/>
              <a:tabLst/>
            </a:pPr>
            <a:r>
              <a:rPr kumimoji="0" lang="en-US" sz="2200" b="0" i="0" u="none" strike="noStrike" kern="0" cap="none" spc="0" normalizeH="0" baseline="0" noProof="0" dirty="0">
                <a:ln>
                  <a:noFill/>
                </a:ln>
                <a:solidFill>
                  <a:srgbClr val="002A54"/>
                </a:solidFill>
                <a:effectLst/>
                <a:uLnTx/>
                <a:uFillTx/>
              </a:rPr>
              <a:t>2 - Clinical Impression</a:t>
            </a:r>
          </a:p>
          <a:p>
            <a:pPr marL="0" marR="0" indent="0" defTabSz="1306220" eaLnBrk="1" fontAlgn="auto" latinLnBrk="0" hangingPunct="1">
              <a:lnSpc>
                <a:spcPct val="85000"/>
              </a:lnSpc>
              <a:spcBef>
                <a:spcPts val="0"/>
              </a:spcBef>
              <a:spcAft>
                <a:spcPts val="1200"/>
              </a:spcAft>
              <a:buClrTx/>
              <a:buSzTx/>
              <a:buFontTx/>
              <a:buNone/>
              <a:tabLst/>
            </a:pPr>
            <a:r>
              <a:rPr kumimoji="0" lang="en-US" sz="1800" b="0" i="0" u="none" strike="noStrike" kern="0" cap="none" spc="0" normalizeH="0" baseline="0" noProof="0" dirty="0">
                <a:ln>
                  <a:noFill/>
                </a:ln>
                <a:solidFill>
                  <a:srgbClr val="002A54"/>
                </a:solidFill>
                <a:effectLst/>
                <a:uLnTx/>
                <a:uFillTx/>
              </a:rPr>
              <a:t>Keeps data on the methodology and the results of the functional assessment.</a:t>
            </a:r>
          </a:p>
          <a:p>
            <a:pPr marL="0" marR="0" indent="0" defTabSz="1306220" eaLnBrk="1" fontAlgn="auto" latinLnBrk="0" hangingPunct="1">
              <a:lnSpc>
                <a:spcPct val="85000"/>
              </a:lnSpc>
              <a:spcBef>
                <a:spcPts val="0"/>
              </a:spcBef>
              <a:spcAft>
                <a:spcPts val="1200"/>
              </a:spcAft>
              <a:buClrTx/>
              <a:buSzTx/>
              <a:buFontTx/>
              <a:buNone/>
              <a:tabLst/>
            </a:pPr>
            <a:endParaRPr lang="en-US" sz="1800" kern="0" dirty="0">
              <a:solidFill>
                <a:srgbClr val="002A54"/>
              </a:solidFill>
            </a:endParaRPr>
          </a:p>
          <a:p>
            <a:pPr marL="0" marR="0" indent="0" defTabSz="1306220" eaLnBrk="1" fontAlgn="auto" latinLnBrk="0" hangingPunct="1">
              <a:lnSpc>
                <a:spcPct val="85000"/>
              </a:lnSpc>
              <a:spcBef>
                <a:spcPts val="0"/>
              </a:spcBef>
              <a:spcAft>
                <a:spcPts val="1200"/>
              </a:spcAft>
              <a:buClrTx/>
              <a:buSzTx/>
              <a:buFontTx/>
              <a:buNone/>
              <a:tabLst/>
            </a:pPr>
            <a:r>
              <a:rPr lang="en-US" sz="1800" kern="0" dirty="0">
                <a:solidFill>
                  <a:srgbClr val="002A54"/>
                </a:solidFill>
              </a:rPr>
              <a:t>a</a:t>
            </a:r>
            <a:r>
              <a:rPr kumimoji="0" lang="en-US" sz="1800" b="0" i="0" u="none" strike="noStrike" kern="0" cap="none" spc="0" normalizeH="0" baseline="0" noProof="0" dirty="0">
                <a:ln>
                  <a:noFill/>
                </a:ln>
                <a:solidFill>
                  <a:srgbClr val="002A54"/>
                </a:solidFill>
                <a:effectLst/>
                <a:uLnTx/>
                <a:uFillTx/>
              </a:rPr>
              <a:t> - Yields</a:t>
            </a:r>
            <a:r>
              <a:rPr kumimoji="0" lang="en-US" sz="1800" b="0" i="0" u="none" strike="noStrike" kern="0" cap="none" spc="0" normalizeH="0" noProof="0" dirty="0">
                <a:ln>
                  <a:noFill/>
                </a:ln>
                <a:solidFill>
                  <a:srgbClr val="002A54"/>
                </a:solidFill>
                <a:effectLst/>
                <a:uLnTx/>
                <a:uFillTx/>
              </a:rPr>
              <a:t> observations and/or conditions as finding items.</a:t>
            </a:r>
            <a:endParaRPr kumimoji="0" lang="en-US" sz="1800" b="0" i="0" u="none" strike="noStrike" kern="0" cap="none" spc="0" normalizeH="0" baseline="0" noProof="0" dirty="0">
              <a:ln>
                <a:noFill/>
              </a:ln>
              <a:solidFill>
                <a:srgbClr val="002A54"/>
              </a:solidFill>
              <a:effectLst/>
              <a:uLnTx/>
              <a:uFillTx/>
            </a:endParaRPr>
          </a:p>
        </p:txBody>
      </p:sp>
      <p:sp>
        <p:nvSpPr>
          <p:cNvPr id="11" name="Oval 10"/>
          <p:cNvSpPr>
            <a:spLocks noChangeAspect="1"/>
          </p:cNvSpPr>
          <p:nvPr/>
        </p:nvSpPr>
        <p:spPr>
          <a:xfrm>
            <a:off x="878847" y="5521370"/>
            <a:ext cx="393894" cy="365760"/>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b="1" ker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a</a:t>
            </a:r>
            <a:endParaRPr kumimoji="0" lang="en-US" sz="2000" b="1"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2" name="Oval 11"/>
          <p:cNvSpPr>
            <a:spLocks noChangeAspect="1"/>
          </p:cNvSpPr>
          <p:nvPr/>
        </p:nvSpPr>
        <p:spPr>
          <a:xfrm>
            <a:off x="2770101" y="4744384"/>
            <a:ext cx="393894" cy="365760"/>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b="1" ker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a</a:t>
            </a:r>
            <a:endParaRPr kumimoji="0" lang="en-US" sz="2000" b="1"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9" name="Title 1"/>
          <p:cNvSpPr>
            <a:spLocks noGrp="1"/>
          </p:cNvSpPr>
          <p:nvPr>
            <p:ph type="title"/>
          </p:nvPr>
        </p:nvSpPr>
        <p:spPr>
          <a:xfrm>
            <a:off x="110837" y="27888"/>
            <a:ext cx="8728364" cy="815832"/>
          </a:xfrm>
        </p:spPr>
        <p:txBody>
          <a:bodyPr/>
          <a:lstStyle/>
          <a:p>
            <a:r>
              <a:rPr lang="en-US" dirty="0">
                <a:solidFill>
                  <a:schemeClr val="bg1"/>
                </a:solidFill>
              </a:rPr>
              <a:t>Waiver Process  - Assessment</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4096" y="1449884"/>
            <a:ext cx="4277711" cy="1957856"/>
          </a:xfrm>
          <a:prstGeom prst="rect">
            <a:avLst/>
          </a:prstGeom>
        </p:spPr>
      </p:pic>
      <p:sp>
        <p:nvSpPr>
          <p:cNvPr id="13" name="Rounded Rectangle 12"/>
          <p:cNvSpPr/>
          <p:nvPr/>
        </p:nvSpPr>
        <p:spPr>
          <a:xfrm>
            <a:off x="4475019" y="1689727"/>
            <a:ext cx="948319" cy="1087102"/>
          </a:xfrm>
          <a:prstGeom prst="roundRect">
            <a:avLst/>
          </a:prstGeom>
          <a:solidFill>
            <a:schemeClr val="accent1">
              <a:lumMod val="20000"/>
              <a:lumOff val="80000"/>
              <a:alpha val="30000"/>
            </a:schemeClr>
          </a:solidFill>
          <a:ln w="28575" cap="flat" cmpd="sng" algn="ctr">
            <a:solidFill>
              <a:schemeClr val="accent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endParaRPr kumimoji="0" lang="en-US" sz="2600" b="0" i="0" u="none" strike="noStrike" kern="0" cap="none" spc="0" normalizeH="0" baseline="0" noProof="0">
              <a:ln>
                <a:solidFill>
                  <a:srgbClr val="002A54"/>
                </a:solid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746083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243322" y="0"/>
            <a:ext cx="8229600" cy="1020762"/>
          </a:xfrm>
        </p:spPr>
        <p:txBody>
          <a:bodyPr>
            <a:noAutofit/>
          </a:bodyPr>
          <a:lstStyle/>
          <a:p>
            <a:pPr eaLnBrk="1" hangingPunct="1"/>
            <a:r>
              <a:rPr lang="en-US" sz="3200" b="0" dirty="0">
                <a:latin typeface="Calibri" charset="0"/>
                <a:ea typeface="MS PGothic" charset="0"/>
              </a:rPr>
              <a:t>Why are we here today? </a:t>
            </a:r>
          </a:p>
        </p:txBody>
      </p:sp>
      <p:sp>
        <p:nvSpPr>
          <p:cNvPr id="3" name="Content Placeholder 2"/>
          <p:cNvSpPr>
            <a:spLocks noGrp="1"/>
          </p:cNvSpPr>
          <p:nvPr>
            <p:ph idx="1"/>
          </p:nvPr>
        </p:nvSpPr>
        <p:spPr>
          <a:xfrm>
            <a:off x="432880" y="1082675"/>
            <a:ext cx="8229600" cy="5334000"/>
          </a:xfrm>
        </p:spPr>
        <p:txBody>
          <a:bodyPr rtlCol="0">
            <a:normAutofit/>
          </a:bodyPr>
          <a:lstStyle/>
          <a:p>
            <a:pPr>
              <a:spcAft>
                <a:spcPts val="0"/>
              </a:spcAft>
              <a:defRPr/>
            </a:pPr>
            <a:r>
              <a:rPr lang="en-US" sz="2400" dirty="0">
                <a:solidFill>
                  <a:schemeClr val="accent1"/>
                </a:solidFill>
              </a:rPr>
              <a:t>Provide overview and update on electronic long-term services and supports (</a:t>
            </a:r>
            <a:r>
              <a:rPr lang="en-US" sz="2400" dirty="0" err="1">
                <a:solidFill>
                  <a:schemeClr val="accent1"/>
                </a:solidFill>
              </a:rPr>
              <a:t>eLTSS</a:t>
            </a:r>
            <a:r>
              <a:rPr lang="en-US" sz="2400" dirty="0">
                <a:solidFill>
                  <a:schemeClr val="accent1"/>
                </a:solidFill>
              </a:rPr>
              <a:t>) dataset standardization activities</a:t>
            </a:r>
          </a:p>
          <a:p>
            <a:pPr>
              <a:spcAft>
                <a:spcPts val="0"/>
              </a:spcAft>
              <a:defRPr/>
            </a:pPr>
            <a:r>
              <a:rPr lang="en-US" sz="2400" dirty="0">
                <a:solidFill>
                  <a:schemeClr val="accent1"/>
                </a:solidFill>
              </a:rPr>
              <a:t>Recap on value proposition for this work: why should you care? </a:t>
            </a:r>
          </a:p>
          <a:p>
            <a:pPr>
              <a:spcAft>
                <a:spcPts val="0"/>
              </a:spcAft>
              <a:defRPr/>
            </a:pPr>
            <a:r>
              <a:rPr lang="en-US" sz="2400" dirty="0">
                <a:solidFill>
                  <a:schemeClr val="accent1"/>
                </a:solidFill>
              </a:rPr>
              <a:t>Address key questions related to mappings of </a:t>
            </a:r>
            <a:r>
              <a:rPr lang="en-US" sz="2400" dirty="0" err="1">
                <a:solidFill>
                  <a:schemeClr val="accent1"/>
                </a:solidFill>
              </a:rPr>
              <a:t>eLTSS</a:t>
            </a:r>
            <a:r>
              <a:rPr lang="en-US" sz="2400" dirty="0">
                <a:solidFill>
                  <a:schemeClr val="accent1"/>
                </a:solidFill>
              </a:rPr>
              <a:t> dataset to applicable FHIR Resources and C-CDA Care Plan Document Template </a:t>
            </a:r>
          </a:p>
          <a:p>
            <a:pPr>
              <a:spcAft>
                <a:spcPts val="0"/>
              </a:spcAft>
              <a:defRPr/>
            </a:pPr>
            <a:r>
              <a:rPr lang="en-US" sz="2400" dirty="0">
                <a:solidFill>
                  <a:schemeClr val="accent1"/>
                </a:solidFill>
              </a:rPr>
              <a:t>Discuss opportunities to test </a:t>
            </a:r>
            <a:r>
              <a:rPr lang="en-US" sz="2400" dirty="0" err="1">
                <a:solidFill>
                  <a:schemeClr val="accent1"/>
                </a:solidFill>
              </a:rPr>
              <a:t>eLTSS</a:t>
            </a:r>
            <a:r>
              <a:rPr lang="en-US" sz="2400" dirty="0">
                <a:solidFill>
                  <a:schemeClr val="accent1"/>
                </a:solidFill>
              </a:rPr>
              <a:t> dataset within FHIR and/or C-CDA content standards</a:t>
            </a:r>
          </a:p>
          <a:p>
            <a:pPr>
              <a:spcAft>
                <a:spcPts val="0"/>
              </a:spcAft>
              <a:defRPr/>
            </a:pPr>
            <a:endParaRPr lang="en-US" sz="2400" dirty="0">
              <a:solidFill>
                <a:schemeClr val="accent1"/>
              </a:solidFill>
            </a:endParaRPr>
          </a:p>
          <a:p>
            <a:pPr>
              <a:spcAft>
                <a:spcPts val="0"/>
              </a:spcAft>
              <a:defRPr/>
            </a:pPr>
            <a:endParaRPr lang="en-US" sz="2400" dirty="0">
              <a:solidFill>
                <a:schemeClr val="tx1">
                  <a:lumMod val="75000"/>
                  <a:lumOff val="25000"/>
                </a:schemeClr>
              </a:solidFill>
            </a:endParaRPr>
          </a:p>
        </p:txBody>
      </p:sp>
      <p:sp>
        <p:nvSpPr>
          <p:cNvPr id="94211" name="Slide Number Placeholder 3"/>
          <p:cNvSpPr>
            <a:spLocks noGrp="1"/>
          </p:cNvSpPr>
          <p:nvPr>
            <p:ph type="sldNum" sz="quarter" idx="4294967295"/>
          </p:nvPr>
        </p:nvSpPr>
        <p:spPr bwMode="auto">
          <a:xfrm>
            <a:off x="6858000" y="6416675"/>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6A2BF73-00F6-7A49-B92B-D7D35479317A}" type="slidenum">
              <a:rPr lang="en-US" sz="1200">
                <a:solidFill>
                  <a:srgbClr val="898989"/>
                </a:solidFill>
                <a:ea typeface="ＭＳ Ｐゴシック" charset="0"/>
                <a:cs typeface="ＭＳ Ｐゴシック" charset="0"/>
              </a:rPr>
              <a:pPr eaLnBrk="1" hangingPunct="1"/>
              <a:t>2</a:t>
            </a:fld>
            <a:endParaRPr lang="en-US" sz="1200" dirty="0">
              <a:solidFill>
                <a:srgbClr val="898989"/>
              </a:solidFill>
              <a:ea typeface="ＭＳ Ｐゴシック" charset="0"/>
              <a:cs typeface="ＭＳ Ｐゴシック" charset="0"/>
            </a:endParaRPr>
          </a:p>
        </p:txBody>
      </p:sp>
    </p:spTree>
    <p:extLst>
      <p:ext uri="{BB962C8B-B14F-4D97-AF65-F5344CB8AC3E}">
        <p14:creationId xmlns:p14="http://schemas.microsoft.com/office/powerpoint/2010/main" val="151027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66528"/>
            <a:ext cx="6146561" cy="4444436"/>
          </a:xfrm>
          <a:prstGeom prst="rect">
            <a:avLst/>
          </a:prstGeom>
        </p:spPr>
      </p:pic>
      <p:sp>
        <p:nvSpPr>
          <p:cNvPr id="6" name="Oval 5"/>
          <p:cNvSpPr>
            <a:spLocks noChangeAspect="1"/>
          </p:cNvSpPr>
          <p:nvPr/>
        </p:nvSpPr>
        <p:spPr>
          <a:xfrm>
            <a:off x="2756045" y="3576058"/>
            <a:ext cx="442247" cy="425376"/>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3</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8" name="Oval 7"/>
          <p:cNvSpPr>
            <a:spLocks noChangeAspect="1"/>
          </p:cNvSpPr>
          <p:nvPr/>
        </p:nvSpPr>
        <p:spPr>
          <a:xfrm>
            <a:off x="2926080" y="4846320"/>
            <a:ext cx="337212" cy="324348"/>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b="1"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b</a:t>
            </a:r>
            <a:endParaRPr kumimoji="0" lang="en-US" sz="2000" b="1"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9" name="Oval 8"/>
          <p:cNvSpPr>
            <a:spLocks noChangeAspect="1"/>
          </p:cNvSpPr>
          <p:nvPr/>
        </p:nvSpPr>
        <p:spPr>
          <a:xfrm>
            <a:off x="872205" y="3839261"/>
            <a:ext cx="337212" cy="324348"/>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a</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0" name="Oval 9"/>
          <p:cNvSpPr>
            <a:spLocks noChangeAspect="1"/>
          </p:cNvSpPr>
          <p:nvPr/>
        </p:nvSpPr>
        <p:spPr>
          <a:xfrm>
            <a:off x="400062" y="4650106"/>
            <a:ext cx="337213" cy="324348"/>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a</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1" name="Oval 10"/>
          <p:cNvSpPr>
            <a:spLocks noChangeAspect="1"/>
          </p:cNvSpPr>
          <p:nvPr/>
        </p:nvSpPr>
        <p:spPr>
          <a:xfrm>
            <a:off x="4297680" y="4114800"/>
            <a:ext cx="337212" cy="324348"/>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c</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3" name="TextBox 12"/>
          <p:cNvSpPr txBox="1"/>
          <p:nvPr/>
        </p:nvSpPr>
        <p:spPr>
          <a:xfrm>
            <a:off x="6232126" y="2514524"/>
            <a:ext cx="2773181" cy="410266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indent="0" defTabSz="1306220" eaLnBrk="1" fontAlgn="auto" latinLnBrk="0" hangingPunct="1">
              <a:lnSpc>
                <a:spcPct val="85000"/>
              </a:lnSpc>
              <a:spcBef>
                <a:spcPts val="0"/>
              </a:spcBef>
              <a:spcAft>
                <a:spcPts val="1200"/>
              </a:spcAft>
              <a:buClrTx/>
              <a:buSzTx/>
              <a:buFontTx/>
              <a:buNone/>
              <a:tabLst/>
            </a:pPr>
            <a:r>
              <a:rPr kumimoji="0" lang="en-US" sz="2200" b="0" i="0" u="none" strike="noStrike" kern="0" cap="none" spc="0" normalizeH="0" baseline="0" noProof="0" dirty="0">
                <a:ln>
                  <a:noFill/>
                </a:ln>
                <a:solidFill>
                  <a:srgbClr val="002A54"/>
                </a:solidFill>
                <a:effectLst/>
                <a:uLnTx/>
                <a:uFillTx/>
              </a:rPr>
              <a:t>3 – Care Plan</a:t>
            </a:r>
          </a:p>
          <a:p>
            <a:pPr marL="0" marR="0" indent="0" defTabSz="1306220" eaLnBrk="1" fontAlgn="auto" latinLnBrk="0" hangingPunct="1">
              <a:lnSpc>
                <a:spcPct val="85000"/>
              </a:lnSpc>
              <a:spcBef>
                <a:spcPts val="0"/>
              </a:spcBef>
              <a:spcAft>
                <a:spcPts val="1200"/>
              </a:spcAft>
              <a:buClrTx/>
              <a:buSzTx/>
              <a:buFontTx/>
              <a:buNone/>
              <a:tabLst/>
            </a:pPr>
            <a:r>
              <a:rPr lang="en-US" sz="1600" b="1" kern="0" dirty="0">
                <a:solidFill>
                  <a:srgbClr val="002A54"/>
                </a:solidFill>
              </a:rPr>
              <a:t>a</a:t>
            </a:r>
            <a:r>
              <a:rPr lang="en-US" sz="1600" kern="0" dirty="0">
                <a:solidFill>
                  <a:srgbClr val="002A54"/>
                </a:solidFill>
              </a:rPr>
              <a:t> – References to </a:t>
            </a:r>
            <a:r>
              <a:rPr lang="en-US" sz="1600" kern="0" noProof="0" dirty="0">
                <a:solidFill>
                  <a:srgbClr val="002A54"/>
                </a:solidFill>
              </a:rPr>
              <a:t>needs identified during assessment, e.g. issues meant to be addressed by the plan.</a:t>
            </a:r>
          </a:p>
          <a:p>
            <a:pPr marL="0" marR="0" indent="0" defTabSz="1306220" eaLnBrk="1" fontAlgn="auto" latinLnBrk="0" hangingPunct="1">
              <a:lnSpc>
                <a:spcPct val="85000"/>
              </a:lnSpc>
              <a:spcBef>
                <a:spcPts val="0"/>
              </a:spcBef>
              <a:spcAft>
                <a:spcPts val="1200"/>
              </a:spcAft>
              <a:buClrTx/>
              <a:buSzTx/>
              <a:buFontTx/>
              <a:buNone/>
              <a:tabLst/>
            </a:pPr>
            <a:endParaRPr kumimoji="0" lang="en-US" sz="1600" b="0" i="0" u="none" strike="noStrike" kern="0" cap="none" spc="0" normalizeH="0" baseline="0" dirty="0">
              <a:ln>
                <a:noFill/>
              </a:ln>
              <a:solidFill>
                <a:srgbClr val="002A54"/>
              </a:solidFill>
              <a:effectLst/>
              <a:uLnTx/>
              <a:uFillTx/>
            </a:endParaRPr>
          </a:p>
          <a:p>
            <a:pPr marL="0" marR="0" indent="0" defTabSz="1306220" eaLnBrk="1" fontAlgn="auto" latinLnBrk="0" hangingPunct="1">
              <a:lnSpc>
                <a:spcPct val="85000"/>
              </a:lnSpc>
              <a:spcBef>
                <a:spcPts val="0"/>
              </a:spcBef>
              <a:spcAft>
                <a:spcPts val="1200"/>
              </a:spcAft>
              <a:buClrTx/>
              <a:buSzTx/>
              <a:buFontTx/>
              <a:buNone/>
              <a:tabLst/>
            </a:pPr>
            <a:r>
              <a:rPr lang="en-US" sz="1600" b="1" kern="0" dirty="0">
                <a:solidFill>
                  <a:srgbClr val="002A54"/>
                </a:solidFill>
              </a:rPr>
              <a:t>b</a:t>
            </a:r>
            <a:r>
              <a:rPr lang="en-US" sz="1600" kern="0" dirty="0">
                <a:solidFill>
                  <a:srgbClr val="002A54"/>
                </a:solidFill>
              </a:rPr>
              <a:t> – Outlines goals for the plan.</a:t>
            </a:r>
          </a:p>
          <a:p>
            <a:pPr marL="0" marR="0" indent="0" defTabSz="1306220" eaLnBrk="1" fontAlgn="auto" latinLnBrk="0" hangingPunct="1">
              <a:lnSpc>
                <a:spcPct val="85000"/>
              </a:lnSpc>
              <a:spcBef>
                <a:spcPts val="0"/>
              </a:spcBef>
              <a:spcAft>
                <a:spcPts val="1200"/>
              </a:spcAft>
              <a:buClrTx/>
              <a:buSzTx/>
              <a:buFontTx/>
              <a:buNone/>
              <a:tabLst/>
            </a:pPr>
            <a:endParaRPr kumimoji="0" lang="en-US" sz="1600" b="0" i="0" u="none" strike="noStrike" kern="0" cap="none" spc="0" normalizeH="0" baseline="0" dirty="0">
              <a:ln>
                <a:noFill/>
              </a:ln>
              <a:solidFill>
                <a:srgbClr val="002A54"/>
              </a:solidFill>
              <a:effectLst/>
              <a:uLnTx/>
              <a:uFillTx/>
            </a:endParaRPr>
          </a:p>
          <a:p>
            <a:pPr marL="0" marR="0" indent="0" defTabSz="1306220" eaLnBrk="1" fontAlgn="auto" latinLnBrk="0" hangingPunct="1">
              <a:lnSpc>
                <a:spcPct val="85000"/>
              </a:lnSpc>
              <a:spcBef>
                <a:spcPts val="0"/>
              </a:spcBef>
              <a:spcAft>
                <a:spcPts val="1200"/>
              </a:spcAft>
              <a:buClrTx/>
              <a:buSzTx/>
              <a:buFontTx/>
              <a:buNone/>
              <a:tabLst/>
            </a:pPr>
            <a:r>
              <a:rPr lang="en-US" sz="1600" b="1" kern="0" dirty="0">
                <a:solidFill>
                  <a:srgbClr val="002A54"/>
                </a:solidFill>
              </a:rPr>
              <a:t>c</a:t>
            </a:r>
            <a:r>
              <a:rPr lang="en-US" sz="1600" kern="0" dirty="0">
                <a:solidFill>
                  <a:srgbClr val="002A54"/>
                </a:solidFill>
              </a:rPr>
              <a:t> – Specifies actions that will occur to address needs and achieve goals</a:t>
            </a:r>
            <a:endParaRPr kumimoji="0" lang="en-US" sz="1600" b="0" i="0" u="none" strike="noStrike" kern="0" cap="none" spc="0" normalizeH="0" baseline="0" dirty="0">
              <a:ln>
                <a:noFill/>
              </a:ln>
              <a:solidFill>
                <a:srgbClr val="002A54"/>
              </a:solidFill>
              <a:effectLst/>
              <a:uLnTx/>
              <a:uFillTx/>
            </a:endParaRPr>
          </a:p>
          <a:p>
            <a:pPr marL="0" marR="0" indent="0" defTabSz="1306220" eaLnBrk="1" fontAlgn="auto" latinLnBrk="0" hangingPunct="1">
              <a:lnSpc>
                <a:spcPct val="85000"/>
              </a:lnSpc>
              <a:spcBef>
                <a:spcPts val="0"/>
              </a:spcBef>
              <a:spcAft>
                <a:spcPts val="1200"/>
              </a:spcAft>
              <a:buClrTx/>
              <a:buSzTx/>
              <a:buFontTx/>
              <a:buNone/>
              <a:tabLst/>
            </a:pPr>
            <a:endParaRPr kumimoji="0" lang="en-US" sz="2200" b="0" i="0" u="none" strike="noStrike" kern="0" cap="none" spc="0" normalizeH="0" baseline="0" noProof="0" dirty="0">
              <a:ln>
                <a:noFill/>
              </a:ln>
              <a:solidFill>
                <a:srgbClr val="002A54"/>
              </a:solidFill>
              <a:effectLst/>
              <a:uLnTx/>
              <a:uFillTx/>
            </a:endParaRPr>
          </a:p>
        </p:txBody>
      </p:sp>
      <p:sp>
        <p:nvSpPr>
          <p:cNvPr id="14" name="Title 1"/>
          <p:cNvSpPr>
            <a:spLocks noGrp="1"/>
          </p:cNvSpPr>
          <p:nvPr>
            <p:ph type="title"/>
          </p:nvPr>
        </p:nvSpPr>
        <p:spPr>
          <a:xfrm>
            <a:off x="110837" y="27888"/>
            <a:ext cx="8728364" cy="815832"/>
          </a:xfrm>
        </p:spPr>
        <p:txBody>
          <a:bodyPr/>
          <a:lstStyle/>
          <a:p>
            <a:r>
              <a:rPr lang="en-US" dirty="0">
                <a:solidFill>
                  <a:schemeClr val="bg1"/>
                </a:solidFill>
              </a:rPr>
              <a:t>Waiver Process  - Service Plan</a:t>
            </a:r>
          </a:p>
        </p:txBody>
      </p:sp>
      <p:pic>
        <p:nvPicPr>
          <p:cNvPr id="15" name="Picture 1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92110" y="750696"/>
            <a:ext cx="3390318" cy="1551707"/>
          </a:xfrm>
          <a:prstGeom prst="rect">
            <a:avLst/>
          </a:prstGeom>
        </p:spPr>
      </p:pic>
    </p:spTree>
    <p:extLst>
      <p:ext uri="{BB962C8B-B14F-4D97-AF65-F5344CB8AC3E}">
        <p14:creationId xmlns:p14="http://schemas.microsoft.com/office/powerpoint/2010/main" val="818035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21450" y="1284110"/>
            <a:ext cx="4417751" cy="5230989"/>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dirty="0"/>
              <a:t>Activities in an LTSS Service Plan:</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516324" lvl="1" indent="-285750" defTabSz="914400">
              <a:lnSpc>
                <a:spcPct val="100000"/>
              </a:lnSpc>
              <a:spcBef>
                <a:spcPts val="0"/>
              </a:spcBef>
            </a:pPr>
            <a:r>
              <a:rPr lang="en-US" sz="1747" b="1" dirty="0"/>
              <a:t>Long Term Services &amp; Supports </a:t>
            </a:r>
          </a:p>
          <a:p>
            <a:pPr marL="230574" lvl="1" indent="0" defTabSz="914400">
              <a:lnSpc>
                <a:spcPct val="100000"/>
              </a:lnSpc>
              <a:spcBef>
                <a:spcPts val="0"/>
              </a:spcBef>
              <a:buNone/>
            </a:pPr>
            <a:r>
              <a:rPr lang="en-US" sz="1247" dirty="0"/>
              <a:t>Typically a combination of medical and non-medical services, including but not limited to case management, homemaker, home health aide, personal care, adult day health services, habilitation, and respite care.</a:t>
            </a:r>
          </a:p>
          <a:p>
            <a:pPr marL="516324" lvl="1" indent="-285750" defTabSz="914400">
              <a:lnSpc>
                <a:spcPct val="100000"/>
              </a:lnSpc>
              <a:spcBef>
                <a:spcPts val="0"/>
              </a:spcBef>
            </a:pPr>
            <a:endParaRPr lang="en-US" dirty="0"/>
          </a:p>
          <a:p>
            <a:pPr marL="516324" lvl="1" indent="-285750" defTabSz="914400">
              <a:lnSpc>
                <a:spcPct val="100000"/>
              </a:lnSpc>
              <a:spcBef>
                <a:spcPts val="0"/>
              </a:spcBef>
            </a:pPr>
            <a:r>
              <a:rPr lang="en-US" sz="1747" b="1" dirty="0"/>
              <a:t>Natural Supports </a:t>
            </a:r>
          </a:p>
          <a:p>
            <a:pPr marL="230574" lvl="1" indent="0" defTabSz="914400">
              <a:lnSpc>
                <a:spcPct val="100000"/>
              </a:lnSpc>
              <a:spcBef>
                <a:spcPts val="0"/>
              </a:spcBef>
              <a:buNone/>
            </a:pPr>
            <a:r>
              <a:rPr lang="en-US" sz="1247" dirty="0"/>
              <a:t>Natural supports refer to the support and assistance that naturally flows from the associations and relationships typically developed in natural environments such as the family, school, work and community.</a:t>
            </a:r>
          </a:p>
          <a:p>
            <a:pPr marL="516324" lvl="1" indent="-285750" defTabSz="914400">
              <a:lnSpc>
                <a:spcPct val="100000"/>
              </a:lnSpc>
              <a:spcBef>
                <a:spcPts val="0"/>
              </a:spcBef>
            </a:pPr>
            <a:endParaRPr lang="en-US" sz="1247" dirty="0"/>
          </a:p>
          <a:p>
            <a:pPr marL="516324" lvl="1" indent="-285750" defTabSz="914400">
              <a:lnSpc>
                <a:spcPct val="100000"/>
              </a:lnSpc>
              <a:spcBef>
                <a:spcPts val="0"/>
              </a:spcBef>
            </a:pPr>
            <a:r>
              <a:rPr lang="en-US" sz="1747" b="1" dirty="0"/>
              <a:t>Beneficiary Steps or Actions</a:t>
            </a:r>
          </a:p>
          <a:p>
            <a:pPr marL="0" indent="0" defTabSz="914400">
              <a:lnSpc>
                <a:spcPct val="100000"/>
              </a:lnSpc>
              <a:spcBef>
                <a:spcPts val="0"/>
              </a:spcBef>
              <a:buNone/>
            </a:pPr>
            <a:r>
              <a:rPr lang="en-US" sz="1600" dirty="0"/>
              <a:t>    </a:t>
            </a:r>
            <a:r>
              <a:rPr lang="en-US" sz="1247" dirty="0"/>
              <a:t>A planned measurable step or action that needs to be    </a:t>
            </a:r>
          </a:p>
          <a:p>
            <a:pPr marL="0" indent="0" defTabSz="914400">
              <a:lnSpc>
                <a:spcPct val="100000"/>
              </a:lnSpc>
              <a:spcBef>
                <a:spcPts val="0"/>
              </a:spcBef>
              <a:buNone/>
            </a:pPr>
            <a:r>
              <a:rPr lang="en-US" sz="1247" dirty="0"/>
              <a:t>     taken by the beneficiary in order to accomplish a goal  </a:t>
            </a:r>
          </a:p>
          <a:p>
            <a:pPr marL="0" indent="0" defTabSz="914400">
              <a:lnSpc>
                <a:spcPct val="100000"/>
              </a:lnSpc>
              <a:spcBef>
                <a:spcPts val="0"/>
              </a:spcBef>
              <a:buNone/>
            </a:pPr>
            <a:r>
              <a:rPr lang="en-US" sz="1247" dirty="0"/>
              <a:t>     identified by the person.</a:t>
            </a:r>
          </a:p>
          <a:p>
            <a:pPr marL="0" lvl="0" indent="0" defTabSz="914400">
              <a:lnSpc>
                <a:spcPct val="100000"/>
              </a:lnSpc>
              <a:spcBef>
                <a:spcPts val="0"/>
              </a:spcBef>
              <a:buNone/>
            </a:pPr>
            <a:r>
              <a:rPr lang="en-US" sz="1600" dirty="0"/>
              <a:t>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1"/>
          <p:cNvSpPr txBox="1">
            <a:spLocks/>
          </p:cNvSpPr>
          <p:nvPr/>
        </p:nvSpPr>
        <p:spPr>
          <a:xfrm>
            <a:off x="110837" y="27888"/>
            <a:ext cx="8728364" cy="815832"/>
          </a:xfrm>
          <a:prstGeom prst="rect">
            <a:avLst/>
          </a:prstGeom>
        </p:spPr>
        <p:txBody>
          <a:bodyPr vert="horz" lIns="91440" tIns="45720" rIns="91440" bIns="45720" rtlCol="0" anchor="t" anchorCtr="0">
            <a:noAutofit/>
          </a:bodyPr>
          <a:lstStyle>
            <a:lvl1pPr algn="l" defTabSz="887553" rtl="0" eaLnBrk="1" latinLnBrk="0" hangingPunct="1">
              <a:lnSpc>
                <a:spcPct val="90000"/>
              </a:lnSpc>
              <a:spcBef>
                <a:spcPct val="0"/>
              </a:spcBef>
              <a:buNone/>
              <a:defRPr sz="2824" b="1" kern="1200">
                <a:solidFill>
                  <a:schemeClr val="tx1"/>
                </a:solidFill>
                <a:latin typeface="+mj-lt"/>
                <a:ea typeface="+mj-ea"/>
                <a:cs typeface="+mj-cs"/>
              </a:defRPr>
            </a:lvl1pPr>
          </a:lstStyle>
          <a:p>
            <a:r>
              <a:rPr lang="en-US" dirty="0">
                <a:solidFill>
                  <a:schemeClr val="bg1"/>
                </a:solidFill>
              </a:rPr>
              <a:t>Waiver Process  - Services</a:t>
            </a:r>
          </a:p>
        </p:txBody>
      </p:sp>
      <p:grpSp>
        <p:nvGrpSpPr>
          <p:cNvPr id="5" name="Group 4"/>
          <p:cNvGrpSpPr/>
          <p:nvPr/>
        </p:nvGrpSpPr>
        <p:grpSpPr>
          <a:xfrm>
            <a:off x="272311" y="1677810"/>
            <a:ext cx="4141449" cy="3145511"/>
            <a:chOff x="345815" y="696210"/>
            <a:chExt cx="7493000" cy="543560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815" y="696210"/>
              <a:ext cx="7493000" cy="5435600"/>
            </a:xfrm>
            <a:prstGeom prst="rect">
              <a:avLst/>
            </a:prstGeom>
          </p:spPr>
        </p:pic>
        <p:sp>
          <p:nvSpPr>
            <p:cNvPr id="7" name="Oval 6"/>
            <p:cNvSpPr>
              <a:spLocks noChangeAspect="1"/>
            </p:cNvSpPr>
            <p:nvPr/>
          </p:nvSpPr>
          <p:spPr>
            <a:xfrm>
              <a:off x="3575731" y="3174166"/>
              <a:ext cx="516584" cy="479687"/>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3</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8" name="Oval 7"/>
            <p:cNvSpPr>
              <a:spLocks noChangeAspect="1"/>
            </p:cNvSpPr>
            <p:nvPr/>
          </p:nvSpPr>
          <p:spPr>
            <a:xfrm>
              <a:off x="3878994" y="4735640"/>
              <a:ext cx="393894" cy="365760"/>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b="1"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b</a:t>
              </a:r>
              <a:endParaRPr kumimoji="0" lang="en-US" sz="2000" b="1"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9" name="Oval 8"/>
            <p:cNvSpPr>
              <a:spLocks noChangeAspect="1"/>
            </p:cNvSpPr>
            <p:nvPr/>
          </p:nvSpPr>
          <p:spPr>
            <a:xfrm>
              <a:off x="1329706" y="3455231"/>
              <a:ext cx="393894" cy="365760"/>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a</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0" name="Oval 9"/>
            <p:cNvSpPr>
              <a:spLocks noChangeAspect="1"/>
            </p:cNvSpPr>
            <p:nvPr/>
          </p:nvSpPr>
          <p:spPr>
            <a:xfrm>
              <a:off x="813123" y="4749385"/>
              <a:ext cx="393895" cy="365760"/>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a</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sp>
          <p:nvSpPr>
            <p:cNvPr id="11" name="Oval 10"/>
            <p:cNvSpPr>
              <a:spLocks noChangeAspect="1"/>
            </p:cNvSpPr>
            <p:nvPr/>
          </p:nvSpPr>
          <p:spPr>
            <a:xfrm>
              <a:off x="5635333" y="3673844"/>
              <a:ext cx="393894" cy="365760"/>
            </a:xfrm>
            <a:prstGeom prst="ellipse">
              <a:avLst/>
            </a:prstGeom>
            <a:solidFill>
              <a:schemeClr val="tx1">
                <a:lumMod val="75000"/>
                <a:lumOff val="25000"/>
              </a:schemeClr>
            </a:solidFill>
            <a:ln w="28575" cap="flat" cmpd="sng" algn="ctr">
              <a:solidFill>
                <a:srgbClr val="002A5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r>
                <a:rPr lang="en-US" sz="2000" kern="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ahoma"/>
                </a:rPr>
                <a:t>c</a:t>
              </a:r>
              <a:endParaRPr kumimoji="0" lang="en-US" sz="2000" i="0" u="none" strike="noStrike" kern="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Tahoma"/>
              </a:endParaRPr>
            </a:p>
          </p:txBody>
        </p:sp>
      </p:grpSp>
      <p:sp>
        <p:nvSpPr>
          <p:cNvPr id="12" name="Rounded Rectangle 11"/>
          <p:cNvSpPr/>
          <p:nvPr/>
        </p:nvSpPr>
        <p:spPr>
          <a:xfrm>
            <a:off x="3203566" y="2163674"/>
            <a:ext cx="1174934" cy="1537815"/>
          </a:xfrm>
          <a:prstGeom prst="roundRect">
            <a:avLst/>
          </a:prstGeom>
          <a:solidFill>
            <a:schemeClr val="accent1">
              <a:lumMod val="20000"/>
              <a:lumOff val="80000"/>
              <a:alpha val="30000"/>
            </a:schemeClr>
          </a:solidFill>
          <a:ln w="28575" cap="flat" cmpd="sng" algn="ctr">
            <a:solidFill>
              <a:schemeClr val="accent4"/>
            </a:solidFill>
            <a:prstDash val="solid"/>
          </a:ln>
          <a:effectLst/>
        </p:spPr>
        <p:txBody>
          <a:bodyPr rtlCol="0" anchor="ctr"/>
          <a:lstStyle/>
          <a:p>
            <a:pPr marL="0" marR="0" indent="0" algn="ctr" defTabSz="1306220" eaLnBrk="1" fontAlgn="auto" latinLnBrk="0" hangingPunct="1">
              <a:lnSpc>
                <a:spcPct val="100000"/>
              </a:lnSpc>
              <a:spcBef>
                <a:spcPts val="0"/>
              </a:spcBef>
              <a:spcAft>
                <a:spcPts val="0"/>
              </a:spcAft>
              <a:buClrTx/>
              <a:buSzTx/>
              <a:buFontTx/>
              <a:buNone/>
              <a:tabLst/>
            </a:pPr>
            <a:endParaRPr kumimoji="0" lang="en-US" sz="2600" b="0" i="0" u="none" strike="noStrike" kern="0" cap="none" spc="0" normalizeH="0" baseline="0" noProof="0">
              <a:ln>
                <a:solidFill>
                  <a:srgbClr val="002A54"/>
                </a:solid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424684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LTSS Service</a:t>
            </a:r>
          </a:p>
        </p:txBody>
      </p:sp>
      <p:sp>
        <p:nvSpPr>
          <p:cNvPr id="4" name="TextBox 3"/>
          <p:cNvSpPr txBox="1"/>
          <p:nvPr/>
        </p:nvSpPr>
        <p:spPr>
          <a:xfrm>
            <a:off x="487202" y="1088983"/>
            <a:ext cx="8344564" cy="461665"/>
          </a:xfrm>
          <a:prstGeom prst="rect">
            <a:avLst/>
          </a:prstGeom>
          <a:noFill/>
        </p:spPr>
        <p:txBody>
          <a:bodyPr wrap="square" rtlCol="0">
            <a:spAutoFit/>
          </a:bodyPr>
          <a:lstStyle/>
          <a:p>
            <a:endParaRPr lang="en-US" sz="1200" dirty="0"/>
          </a:p>
          <a:p>
            <a:endParaRPr lang="en-US" sz="1200" dirty="0"/>
          </a:p>
        </p:txBody>
      </p:sp>
      <p:sp>
        <p:nvSpPr>
          <p:cNvPr id="3" name="Rectangle 2"/>
          <p:cNvSpPr/>
          <p:nvPr/>
        </p:nvSpPr>
        <p:spPr>
          <a:xfrm>
            <a:off x="475069" y="841565"/>
            <a:ext cx="8199598" cy="5109091"/>
          </a:xfrm>
          <a:prstGeom prst="rect">
            <a:avLst/>
          </a:prstGeom>
        </p:spPr>
        <p:txBody>
          <a:bodyPr wrap="square">
            <a:spAutoFit/>
          </a:bodyPr>
          <a:lstStyle/>
          <a:p>
            <a:pPr marL="230574" lvl="1" indent="0" defTabSz="914400">
              <a:lnSpc>
                <a:spcPct val="100000"/>
              </a:lnSpc>
              <a:spcBef>
                <a:spcPts val="0"/>
              </a:spcBef>
              <a:buFontTx/>
              <a:buNone/>
            </a:pPr>
            <a:r>
              <a:rPr lang="en-US" sz="2800" dirty="0"/>
              <a:t>Long Term Services &amp; Supports</a:t>
            </a:r>
          </a:p>
          <a:p>
            <a:pPr marL="230574" lvl="1" indent="0" defTabSz="914400">
              <a:lnSpc>
                <a:spcPct val="100000"/>
              </a:lnSpc>
              <a:spcBef>
                <a:spcPts val="0"/>
              </a:spcBef>
              <a:buFontTx/>
              <a:buNone/>
            </a:pPr>
            <a:endParaRPr lang="en-US" sz="2800" dirty="0"/>
          </a:p>
          <a:p>
            <a:pPr marL="230574" lvl="1" indent="0" defTabSz="914400">
              <a:lnSpc>
                <a:spcPct val="100000"/>
              </a:lnSpc>
              <a:spcBef>
                <a:spcPts val="0"/>
              </a:spcBef>
              <a:buFontTx/>
              <a:buNone/>
            </a:pPr>
            <a:r>
              <a:rPr lang="en-US" dirty="0"/>
              <a:t>Typically a combination of medical and non-medical services, including but not limited to:</a:t>
            </a:r>
          </a:p>
          <a:p>
            <a:pPr marL="230574" lvl="1" indent="0" defTabSz="914400">
              <a:lnSpc>
                <a:spcPct val="100000"/>
              </a:lnSpc>
              <a:spcBef>
                <a:spcPts val="0"/>
              </a:spcBef>
              <a:buFontTx/>
              <a:buNone/>
            </a:pPr>
            <a:endParaRPr lang="en-US" dirty="0"/>
          </a:p>
          <a:p>
            <a:pPr marL="573474" lvl="1" indent="-342900" defTabSz="914400">
              <a:lnSpc>
                <a:spcPct val="100000"/>
              </a:lnSpc>
              <a:spcBef>
                <a:spcPts val="0"/>
              </a:spcBef>
              <a:buFontTx/>
              <a:buChar char="-"/>
            </a:pPr>
            <a:r>
              <a:rPr lang="en-US" dirty="0"/>
              <a:t>case management, </a:t>
            </a:r>
          </a:p>
          <a:p>
            <a:pPr marL="573474" lvl="1" indent="-342900" defTabSz="914400">
              <a:lnSpc>
                <a:spcPct val="100000"/>
              </a:lnSpc>
              <a:spcBef>
                <a:spcPts val="0"/>
              </a:spcBef>
              <a:buFontTx/>
              <a:buChar char="-"/>
            </a:pPr>
            <a:r>
              <a:rPr lang="en-US" dirty="0"/>
              <a:t>homemaker, </a:t>
            </a:r>
          </a:p>
          <a:p>
            <a:pPr marL="573474" lvl="1" indent="-342900" defTabSz="914400">
              <a:lnSpc>
                <a:spcPct val="100000"/>
              </a:lnSpc>
              <a:spcBef>
                <a:spcPts val="0"/>
              </a:spcBef>
              <a:buFontTx/>
              <a:buChar char="-"/>
            </a:pPr>
            <a:r>
              <a:rPr lang="en-US" dirty="0"/>
              <a:t>home health aide, </a:t>
            </a:r>
          </a:p>
          <a:p>
            <a:pPr marL="573474" lvl="1" indent="-342900" defTabSz="914400">
              <a:lnSpc>
                <a:spcPct val="100000"/>
              </a:lnSpc>
              <a:spcBef>
                <a:spcPts val="0"/>
              </a:spcBef>
              <a:buFontTx/>
              <a:buChar char="-"/>
            </a:pPr>
            <a:r>
              <a:rPr lang="en-US" dirty="0"/>
              <a:t>personal care, </a:t>
            </a:r>
          </a:p>
          <a:p>
            <a:pPr marL="573474" lvl="1" indent="-342900" defTabSz="914400">
              <a:lnSpc>
                <a:spcPct val="100000"/>
              </a:lnSpc>
              <a:spcBef>
                <a:spcPts val="0"/>
              </a:spcBef>
              <a:buFontTx/>
              <a:buChar char="-"/>
            </a:pPr>
            <a:r>
              <a:rPr lang="en-US" dirty="0"/>
              <a:t>adult day health services, </a:t>
            </a:r>
          </a:p>
          <a:p>
            <a:pPr marL="573474" lvl="1" indent="-342900" defTabSz="914400">
              <a:lnSpc>
                <a:spcPct val="100000"/>
              </a:lnSpc>
              <a:spcBef>
                <a:spcPts val="0"/>
              </a:spcBef>
              <a:buFontTx/>
              <a:buChar char="-"/>
            </a:pPr>
            <a:r>
              <a:rPr lang="en-US" dirty="0"/>
              <a:t>provision of durable medical equipment,</a:t>
            </a:r>
          </a:p>
          <a:p>
            <a:pPr marL="573474" lvl="1" indent="-342900" defTabSz="914400">
              <a:lnSpc>
                <a:spcPct val="100000"/>
              </a:lnSpc>
              <a:spcBef>
                <a:spcPts val="0"/>
              </a:spcBef>
              <a:buFontTx/>
              <a:buChar char="-"/>
            </a:pPr>
            <a:r>
              <a:rPr lang="en-US" dirty="0"/>
              <a:t>Provision of supplies,</a:t>
            </a:r>
          </a:p>
          <a:p>
            <a:pPr marL="573474" lvl="1" indent="-342900" defTabSz="914400">
              <a:lnSpc>
                <a:spcPct val="100000"/>
              </a:lnSpc>
              <a:spcBef>
                <a:spcPts val="0"/>
              </a:spcBef>
              <a:buFontTx/>
              <a:buChar char="-"/>
            </a:pPr>
            <a:r>
              <a:rPr lang="en-US" dirty="0"/>
              <a:t>home modification,</a:t>
            </a:r>
          </a:p>
          <a:p>
            <a:pPr marL="573474" lvl="1" indent="-342900" defTabSz="914400">
              <a:lnSpc>
                <a:spcPct val="100000"/>
              </a:lnSpc>
              <a:spcBef>
                <a:spcPts val="0"/>
              </a:spcBef>
              <a:buFontTx/>
              <a:buChar char="-"/>
            </a:pPr>
            <a:r>
              <a:rPr lang="en-US" dirty="0"/>
              <a:t>meals,</a:t>
            </a:r>
          </a:p>
          <a:p>
            <a:pPr marL="573474" lvl="1" indent="-342900" defTabSz="914400">
              <a:lnSpc>
                <a:spcPct val="100000"/>
              </a:lnSpc>
              <a:spcBef>
                <a:spcPts val="0"/>
              </a:spcBef>
              <a:buFontTx/>
              <a:buChar char="-"/>
            </a:pPr>
            <a:r>
              <a:rPr lang="en-US" dirty="0"/>
              <a:t>habilitation, and </a:t>
            </a:r>
          </a:p>
          <a:p>
            <a:pPr marL="573474" lvl="1" indent="-342900" defTabSz="914400">
              <a:lnSpc>
                <a:spcPct val="100000"/>
              </a:lnSpc>
              <a:spcBef>
                <a:spcPts val="0"/>
              </a:spcBef>
              <a:buFontTx/>
              <a:buChar char="-"/>
            </a:pPr>
            <a:r>
              <a:rPr lang="en-US" dirty="0"/>
              <a:t>respite care</a:t>
            </a:r>
          </a:p>
          <a:p>
            <a:pPr marL="573474" lvl="1" indent="-342900" defTabSz="914400">
              <a:lnSpc>
                <a:spcPct val="100000"/>
              </a:lnSpc>
              <a:spcBef>
                <a:spcPts val="0"/>
              </a:spcBef>
              <a:buFontTx/>
              <a:buChar char="-"/>
            </a:pPr>
            <a:endParaRPr lang="en-US" dirty="0"/>
          </a:p>
          <a:p>
            <a:pPr marL="573474" lvl="1" indent="-342900" defTabSz="914400">
              <a:lnSpc>
                <a:spcPct val="100000"/>
              </a:lnSpc>
              <a:spcBef>
                <a:spcPts val="0"/>
              </a:spcBef>
              <a:buFontTx/>
              <a:buChar char="-"/>
            </a:pPr>
            <a:endParaRPr lang="en-US" dirty="0"/>
          </a:p>
          <a:p>
            <a:pPr defTabSz="914400"/>
            <a:r>
              <a:rPr lang="en-US" dirty="0"/>
              <a:t>These services may be provided by in an institutional setting or in a home and community setting (the latter are commonly referred to as HCBS services).</a:t>
            </a:r>
          </a:p>
          <a:p>
            <a:pPr marL="573474" lvl="1" indent="-342900" defTabSz="914400">
              <a:lnSpc>
                <a:spcPct val="100000"/>
              </a:lnSpc>
              <a:spcBef>
                <a:spcPts val="0"/>
              </a:spcBef>
              <a:buFontTx/>
              <a:buChar char="-"/>
            </a:pPr>
            <a:endParaRPr lang="en-US" dirty="0"/>
          </a:p>
          <a:p>
            <a:pPr marL="573474" lvl="1" indent="-342900" defTabSz="914400">
              <a:lnSpc>
                <a:spcPct val="100000"/>
              </a:lnSpc>
              <a:spcBef>
                <a:spcPts val="0"/>
              </a:spcBef>
              <a:buFontTx/>
              <a:buChar char="-"/>
            </a:pPr>
            <a:endParaRPr lang="en-US" dirty="0"/>
          </a:p>
          <a:p>
            <a:pPr marL="573474" lvl="1" indent="-342900" defTabSz="914400">
              <a:lnSpc>
                <a:spcPct val="100000"/>
              </a:lnSpc>
              <a:spcBef>
                <a:spcPts val="0"/>
              </a:spcBef>
              <a:buFontTx/>
              <a:buChar char="-"/>
            </a:pPr>
            <a:endParaRPr lang="en-US" dirty="0"/>
          </a:p>
        </p:txBody>
      </p:sp>
    </p:spTree>
    <p:extLst>
      <p:ext uri="{BB962C8B-B14F-4D97-AF65-F5344CB8AC3E}">
        <p14:creationId xmlns:p14="http://schemas.microsoft.com/office/powerpoint/2010/main" val="2076271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Patient Care Discussion</a:t>
            </a:r>
          </a:p>
        </p:txBody>
      </p:sp>
      <p:sp>
        <p:nvSpPr>
          <p:cNvPr id="4" name="TextBox 3"/>
          <p:cNvSpPr txBox="1"/>
          <p:nvPr/>
        </p:nvSpPr>
        <p:spPr>
          <a:xfrm>
            <a:off x="487202" y="1088983"/>
            <a:ext cx="8344564" cy="4028347"/>
          </a:xfrm>
          <a:prstGeom prst="rect">
            <a:avLst/>
          </a:prstGeom>
          <a:noFill/>
        </p:spPr>
        <p:txBody>
          <a:bodyPr wrap="square" rtlCol="0">
            <a:spAutoFit/>
          </a:bodyPr>
          <a:lstStyle/>
          <a:p>
            <a:r>
              <a:rPr lang="en-US" sz="1800" b="1" dirty="0"/>
              <a:t>Patient Care</a:t>
            </a:r>
            <a:endParaRPr lang="en-US" sz="1800" dirty="0"/>
          </a:p>
          <a:p>
            <a:r>
              <a:rPr lang="en-US" sz="1200" dirty="0"/>
              <a:t>CarePlan, CareTeam, ClinicalImpression, Condition, Procedure, Goal</a:t>
            </a:r>
          </a:p>
          <a:p>
            <a:endParaRPr lang="en-US" sz="2400" dirty="0"/>
          </a:p>
          <a:p>
            <a:pPr defTabSz="914400">
              <a:buFontTx/>
              <a:buChar char="-"/>
              <a:defRPr/>
            </a:pPr>
            <a:r>
              <a:rPr lang="en-US" sz="2000" dirty="0">
                <a:latin typeface="Courier New" charset="0"/>
                <a:ea typeface="Courier New" charset="0"/>
                <a:cs typeface="Courier New" charset="0"/>
              </a:rPr>
              <a:t>Procedure</a:t>
            </a:r>
            <a:r>
              <a:rPr lang="en-US" sz="2000" dirty="0"/>
              <a:t> </a:t>
            </a:r>
          </a:p>
          <a:p>
            <a:pPr lvl="1" defTabSz="914400">
              <a:defRPr/>
            </a:pPr>
            <a:r>
              <a:rPr lang="en-US" sz="1400" dirty="0"/>
              <a:t>Is this the right resource for capturing LTSS services that have been or are being performed?</a:t>
            </a:r>
          </a:p>
          <a:p>
            <a:pPr defTabSz="914400">
              <a:lnSpc>
                <a:spcPct val="100000"/>
              </a:lnSpc>
              <a:spcBef>
                <a:spcPts val="0"/>
              </a:spcBef>
              <a:buFontTx/>
              <a:buChar char="-"/>
            </a:pPr>
            <a:endParaRPr lang="en-US" sz="2530" dirty="0"/>
          </a:p>
          <a:p>
            <a:pPr defTabSz="914400">
              <a:lnSpc>
                <a:spcPct val="100000"/>
              </a:lnSpc>
              <a:spcBef>
                <a:spcPts val="0"/>
              </a:spcBef>
              <a:buFontTx/>
              <a:buChar char="-"/>
            </a:pPr>
            <a:r>
              <a:rPr lang="en-US" sz="2000" dirty="0">
                <a:latin typeface="Courier New" charset="0"/>
                <a:ea typeface="Courier New" charset="0"/>
                <a:cs typeface="Courier New" charset="0"/>
              </a:rPr>
              <a:t>Clinical Impression</a:t>
            </a:r>
          </a:p>
          <a:p>
            <a:pPr lvl="1" defTabSz="914400"/>
            <a:r>
              <a:rPr lang="en-US" sz="1400" dirty="0"/>
              <a:t>Is the intent of this resource to capture data that is collected during a functional assessment?</a:t>
            </a:r>
          </a:p>
          <a:p>
            <a:pPr lvl="1" defTabSz="914400">
              <a:lnSpc>
                <a:spcPct val="100000"/>
              </a:lnSpc>
              <a:spcBef>
                <a:spcPts val="0"/>
              </a:spcBef>
              <a:buFontTx/>
              <a:buChar char="-"/>
            </a:pPr>
            <a:endParaRPr lang="en-US" sz="1647" dirty="0"/>
          </a:p>
          <a:p>
            <a:pPr defTabSz="914400">
              <a:lnSpc>
                <a:spcPct val="100000"/>
              </a:lnSpc>
              <a:spcBef>
                <a:spcPts val="0"/>
              </a:spcBef>
              <a:buFontTx/>
              <a:buChar char="-"/>
            </a:pPr>
            <a:endParaRPr lang="en-US" sz="2000" dirty="0"/>
          </a:p>
          <a:p>
            <a:pPr defTabSz="914400">
              <a:lnSpc>
                <a:spcPct val="100000"/>
              </a:lnSpc>
              <a:spcBef>
                <a:spcPts val="0"/>
              </a:spcBef>
              <a:buFontTx/>
              <a:buChar char="-"/>
            </a:pPr>
            <a:r>
              <a:rPr lang="en-US" sz="2000" dirty="0">
                <a:latin typeface="Courier New" charset="0"/>
                <a:ea typeface="Courier New" charset="0"/>
                <a:cs typeface="Courier New" charset="0"/>
              </a:rPr>
              <a:t>CareTeam-&gt;participant-&gt;role</a:t>
            </a:r>
            <a:r>
              <a:rPr lang="en-US" sz="2000" dirty="0"/>
              <a:t> </a:t>
            </a:r>
          </a:p>
          <a:p>
            <a:pPr lvl="1" defTabSz="914400">
              <a:lnSpc>
                <a:spcPct val="100000"/>
              </a:lnSpc>
              <a:spcBef>
                <a:spcPts val="0"/>
              </a:spcBef>
            </a:pPr>
            <a:r>
              <a:rPr lang="en-US" sz="1400" dirty="0"/>
              <a:t>Verify role cardinality. Gforge tracker #12509 seems to indicate that cardinality will be updated to allow multiple roles</a:t>
            </a:r>
          </a:p>
          <a:p>
            <a:endParaRPr lang="en-US" sz="1200" dirty="0"/>
          </a:p>
          <a:p>
            <a:endParaRPr lang="en-US" sz="1200" dirty="0"/>
          </a:p>
        </p:txBody>
      </p:sp>
    </p:spTree>
    <p:extLst>
      <p:ext uri="{BB962C8B-B14F-4D97-AF65-F5344CB8AC3E}">
        <p14:creationId xmlns:p14="http://schemas.microsoft.com/office/powerpoint/2010/main" val="1383984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Patient Care Related Content</a:t>
            </a:r>
          </a:p>
        </p:txBody>
      </p:sp>
      <p:sp>
        <p:nvSpPr>
          <p:cNvPr id="4" name="TextBox 3"/>
          <p:cNvSpPr txBox="1"/>
          <p:nvPr/>
        </p:nvSpPr>
        <p:spPr>
          <a:xfrm>
            <a:off x="308782" y="596271"/>
            <a:ext cx="6379419" cy="738664"/>
          </a:xfrm>
          <a:prstGeom prst="rect">
            <a:avLst/>
          </a:prstGeom>
          <a:noFill/>
        </p:spPr>
        <p:txBody>
          <a:bodyPr wrap="square" rtlCol="0">
            <a:spAutoFit/>
          </a:bodyPr>
          <a:lstStyle/>
          <a:p>
            <a:r>
              <a:rPr lang="en-US" sz="1800" b="1" dirty="0"/>
              <a:t>Patient Care</a:t>
            </a:r>
            <a:endParaRPr lang="en-US" sz="1800" dirty="0"/>
          </a:p>
          <a:p>
            <a:r>
              <a:rPr lang="en-US" sz="1200" dirty="0"/>
              <a:t>Procedure vs. LTSS Service</a:t>
            </a:r>
          </a:p>
          <a:p>
            <a:endParaRPr lang="en-US" sz="1200" dirty="0"/>
          </a:p>
        </p:txBody>
      </p:sp>
      <p:graphicFrame>
        <p:nvGraphicFramePr>
          <p:cNvPr id="5" name="Table 4"/>
          <p:cNvGraphicFramePr>
            <a:graphicFrameLocks noGrp="1"/>
          </p:cNvGraphicFramePr>
          <p:nvPr>
            <p:extLst>
              <p:ext uri="{D42A27DB-BD31-4B8C-83A1-F6EECF244321}">
                <p14:modId xmlns:p14="http://schemas.microsoft.com/office/powerpoint/2010/main" val="1744592291"/>
              </p:ext>
            </p:extLst>
          </p:nvPr>
        </p:nvGraphicFramePr>
        <p:xfrm>
          <a:off x="389730" y="1178558"/>
          <a:ext cx="8174817" cy="5431269"/>
        </p:xfrm>
        <a:graphic>
          <a:graphicData uri="http://schemas.openxmlformats.org/drawingml/2006/table">
            <a:tbl>
              <a:tblPr firstRow="1" bandRow="1"/>
              <a:tblGrid>
                <a:gridCol w="2142951">
                  <a:extLst>
                    <a:ext uri="{9D8B030D-6E8A-4147-A177-3AD203B41FA5}">
                      <a16:colId xmlns:a16="http://schemas.microsoft.com/office/drawing/2014/main" val="20000"/>
                    </a:ext>
                  </a:extLst>
                </a:gridCol>
                <a:gridCol w="3015933">
                  <a:extLst>
                    <a:ext uri="{9D8B030D-6E8A-4147-A177-3AD203B41FA5}">
                      <a16:colId xmlns:a16="http://schemas.microsoft.com/office/drawing/2014/main" val="20001"/>
                    </a:ext>
                  </a:extLst>
                </a:gridCol>
                <a:gridCol w="3015933">
                  <a:extLst>
                    <a:ext uri="{9D8B030D-6E8A-4147-A177-3AD203B41FA5}">
                      <a16:colId xmlns:a16="http://schemas.microsoft.com/office/drawing/2014/main" val="20002"/>
                    </a:ext>
                  </a:extLst>
                </a:gridCol>
              </a:tblGrid>
              <a:tr h="403413">
                <a:tc>
                  <a:txBody>
                    <a:bodyPr/>
                    <a:lstStyle>
                      <a:lvl1pPr marL="0" algn="l" defTabSz="1097280" rtl="0" eaLnBrk="1" latinLnBrk="0" hangingPunct="1">
                        <a:defRPr sz="2160" b="1" kern="1200">
                          <a:solidFill>
                            <a:schemeClr val="lt1"/>
                          </a:solidFill>
                          <a:latin typeface="Tahoma"/>
                        </a:defRPr>
                      </a:lvl1pPr>
                      <a:lvl2pPr marL="548640" algn="l" defTabSz="1097280" rtl="0" eaLnBrk="1" latinLnBrk="0" hangingPunct="1">
                        <a:defRPr sz="2160" b="1" kern="1200">
                          <a:solidFill>
                            <a:schemeClr val="lt1"/>
                          </a:solidFill>
                          <a:latin typeface="Tahoma"/>
                        </a:defRPr>
                      </a:lvl2pPr>
                      <a:lvl3pPr marL="1097280" algn="l" defTabSz="1097280" rtl="0" eaLnBrk="1" latinLnBrk="0" hangingPunct="1">
                        <a:defRPr sz="2160" b="1" kern="1200">
                          <a:solidFill>
                            <a:schemeClr val="lt1"/>
                          </a:solidFill>
                          <a:latin typeface="Tahoma"/>
                        </a:defRPr>
                      </a:lvl3pPr>
                      <a:lvl4pPr marL="1645920" algn="l" defTabSz="1097280" rtl="0" eaLnBrk="1" latinLnBrk="0" hangingPunct="1">
                        <a:defRPr sz="2160" b="1" kern="1200">
                          <a:solidFill>
                            <a:schemeClr val="lt1"/>
                          </a:solidFill>
                          <a:latin typeface="Tahoma"/>
                        </a:defRPr>
                      </a:lvl4pPr>
                      <a:lvl5pPr marL="2194560" algn="l" defTabSz="1097280" rtl="0" eaLnBrk="1" latinLnBrk="0" hangingPunct="1">
                        <a:defRPr sz="2160" b="1" kern="1200">
                          <a:solidFill>
                            <a:schemeClr val="lt1"/>
                          </a:solidFill>
                          <a:latin typeface="Tahoma"/>
                        </a:defRPr>
                      </a:lvl5pPr>
                      <a:lvl6pPr marL="2743200" algn="l" defTabSz="1097280" rtl="0" eaLnBrk="1" latinLnBrk="0" hangingPunct="1">
                        <a:defRPr sz="2160" b="1" kern="1200">
                          <a:solidFill>
                            <a:schemeClr val="lt1"/>
                          </a:solidFill>
                          <a:latin typeface="Tahoma"/>
                        </a:defRPr>
                      </a:lvl6pPr>
                      <a:lvl7pPr marL="3291840" algn="l" defTabSz="1097280" rtl="0" eaLnBrk="1" latinLnBrk="0" hangingPunct="1">
                        <a:defRPr sz="2160" b="1" kern="1200">
                          <a:solidFill>
                            <a:schemeClr val="lt1"/>
                          </a:solidFill>
                          <a:latin typeface="Tahoma"/>
                        </a:defRPr>
                      </a:lvl7pPr>
                      <a:lvl8pPr marL="3840480" algn="l" defTabSz="1097280" rtl="0" eaLnBrk="1" latinLnBrk="0" hangingPunct="1">
                        <a:defRPr sz="2160" b="1" kern="1200">
                          <a:solidFill>
                            <a:schemeClr val="lt1"/>
                          </a:solidFill>
                          <a:latin typeface="Tahoma"/>
                        </a:defRPr>
                      </a:lvl8pPr>
                      <a:lvl9pPr marL="4389120" algn="l" defTabSz="1097280" rtl="0" eaLnBrk="1" latinLnBrk="0" hangingPunct="1">
                        <a:defRPr sz="2160" b="1" kern="1200">
                          <a:solidFill>
                            <a:schemeClr val="lt1"/>
                          </a:solidFill>
                          <a:latin typeface="Tahoma"/>
                        </a:defRPr>
                      </a:lvl9pPr>
                    </a:lstStyle>
                    <a:p>
                      <a:r>
                        <a:rPr lang="en-US" sz="1200" baseline="0" noProof="1">
                          <a:solidFill>
                            <a:schemeClr val="accent5">
                              <a:lumMod val="10000"/>
                            </a:schemeClr>
                          </a:solidFill>
                          <a:latin typeface="+mj-lt"/>
                        </a:rPr>
                        <a:t>Service Elements</a:t>
                      </a:r>
                      <a:endParaRPr lang="en-US" sz="1200" noProof="1">
                        <a:solidFill>
                          <a:schemeClr val="accent5">
                            <a:lumMod val="10000"/>
                          </a:schemeClr>
                        </a:solidFill>
                        <a:latin typeface="+mj-lt"/>
                      </a:endParaRP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1005840" rtl="0" eaLnBrk="1" fontAlgn="auto" latinLnBrk="0" hangingPunct="1">
                        <a:lnSpc>
                          <a:spcPct val="100000"/>
                        </a:lnSpc>
                        <a:spcBef>
                          <a:spcPts val="0"/>
                        </a:spcBef>
                        <a:spcAft>
                          <a:spcPts val="0"/>
                        </a:spcAft>
                        <a:buClrTx/>
                        <a:buSzTx/>
                        <a:buFontTx/>
                        <a:buNone/>
                        <a:tabLst/>
                        <a:defRPr/>
                      </a:pPr>
                      <a:r>
                        <a:rPr lang="en-US" sz="1200" b="1" kern="1200" noProof="1">
                          <a:solidFill>
                            <a:schemeClr val="accent6">
                              <a:lumMod val="10000"/>
                            </a:schemeClr>
                          </a:solidFill>
                          <a:latin typeface="+mj-lt"/>
                          <a:ea typeface="+mn-ea"/>
                          <a:cs typeface="+mn-cs"/>
                        </a:rPr>
                        <a:t>Format</a:t>
                      </a:r>
                      <a:r>
                        <a:rPr lang="en-US" sz="1200" b="1" kern="1200" baseline="0" noProof="1">
                          <a:solidFill>
                            <a:schemeClr val="accent6">
                              <a:lumMod val="10000"/>
                            </a:schemeClr>
                          </a:solidFill>
                          <a:latin typeface="+mj-lt"/>
                          <a:ea typeface="+mn-ea"/>
                          <a:cs typeface="+mn-cs"/>
                        </a:rPr>
                        <a:t> and/or Example Value</a:t>
                      </a:r>
                      <a:endParaRPr lang="en-US" sz="1200" b="1" kern="1200" noProof="1">
                        <a:solidFill>
                          <a:schemeClr val="accent6">
                            <a:lumMod val="10000"/>
                          </a:schemeClr>
                        </a:solidFill>
                        <a:latin typeface="+mj-lt"/>
                        <a:ea typeface="+mn-ea"/>
                        <a:cs typeface="+mn-cs"/>
                      </a:endParaRP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1005840" rtl="0" eaLnBrk="1" fontAlgn="auto" latinLnBrk="0" hangingPunct="1">
                        <a:lnSpc>
                          <a:spcPct val="100000"/>
                        </a:lnSpc>
                        <a:spcBef>
                          <a:spcPts val="0"/>
                        </a:spcBef>
                        <a:spcAft>
                          <a:spcPts val="0"/>
                        </a:spcAft>
                        <a:buClrTx/>
                        <a:buSzTx/>
                        <a:buFontTx/>
                        <a:buNone/>
                        <a:tabLst/>
                        <a:defRPr/>
                      </a:pPr>
                      <a:r>
                        <a:rPr lang="en-US" sz="1200" b="1" kern="1200" noProof="1">
                          <a:solidFill>
                            <a:schemeClr val="accent6">
                              <a:lumMod val="10000"/>
                            </a:schemeClr>
                          </a:solidFill>
                          <a:latin typeface="+mj-lt"/>
                          <a:ea typeface="+mn-ea"/>
                          <a:cs typeface="+mn-cs"/>
                        </a:rPr>
                        <a:t>FHIR Resource Mapping</a:t>
                      </a: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405713">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Name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Personal Support Service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Procedure-&gt;code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05713">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Start Date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date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Procedure-&gt;performedPeriod-&gt;start</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05713">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End Date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date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indent="0" algn="l" defTabSz="887553" rtl="0" eaLnBrk="1" fontAlgn="auto" latinLnBrk="0" hangingPunct="1">
                        <a:lnSpc>
                          <a:spcPct val="100000"/>
                        </a:lnSpc>
                        <a:spcBef>
                          <a:spcPts val="0"/>
                        </a:spcBef>
                        <a:spcAft>
                          <a:spcPts val="0"/>
                        </a:spcAft>
                        <a:buClrTx/>
                        <a:buSzTx/>
                        <a:buFontTx/>
                        <a:buNone/>
                        <a:tabLst/>
                        <a:defRPr/>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Procedure-&gt;performedPeriod-&gt;end</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05713">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Delivery Address</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A single service during a single visit may</a:t>
                      </a:r>
                      <a:r>
                        <a:rPr lang="en-US" sz="1000" baseline="0" noProof="1">
                          <a:solidFill>
                            <a:schemeClr val="accent6">
                              <a:lumMod val="10000"/>
                            </a:schemeClr>
                          </a:solidFill>
                          <a:effectLst/>
                          <a:latin typeface="+mn-lt"/>
                          <a:ea typeface="Tahoma" panose="020B0604030504040204" pitchFamily="34" charset="0"/>
                          <a:cs typeface="Tahoma" panose="020B0604030504040204" pitchFamily="34" charset="0"/>
                        </a:rPr>
                        <a:t> involve multiple locations. Ex: an aide was in the home and took the beneficiary to the grocery store</a:t>
                      </a:r>
                      <a:endParaRPr lang="en-US" sz="1000" noProof="1">
                        <a:solidFill>
                          <a:schemeClr val="accent6">
                            <a:lumMod val="10000"/>
                          </a:schemeClr>
                        </a:solidFill>
                        <a:effectLst/>
                        <a:latin typeface="+mn-lt"/>
                        <a:ea typeface="Tahoma" panose="020B0604030504040204" pitchFamily="34" charset="0"/>
                        <a:cs typeface="Tahoma" panose="020B0604030504040204" pitchFamily="34" charset="0"/>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Procedure-&gt;location</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05713">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Step or Action ?</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Detailed on specifc</a:t>
                      </a:r>
                      <a:r>
                        <a:rPr lang="en-US" sz="1000" baseline="0" noProof="1">
                          <a:solidFill>
                            <a:schemeClr val="accent6">
                              <a:lumMod val="10000"/>
                            </a:schemeClr>
                          </a:solidFill>
                          <a:effectLst/>
                          <a:latin typeface="+mn-lt"/>
                          <a:ea typeface="Tahoma" panose="020B0604030504040204" pitchFamily="34" charset="0"/>
                          <a:cs typeface="Tahoma" panose="020B0604030504040204" pitchFamily="34" charset="0"/>
                        </a:rPr>
                        <a:t> service tasks peformed at each visit. Typically captured by provider on “duty sheets”</a:t>
                      </a:r>
                      <a:endParaRPr lang="en-US" sz="1000" noProof="1">
                        <a:solidFill>
                          <a:schemeClr val="accent6">
                            <a:lumMod val="10000"/>
                          </a:schemeClr>
                        </a:solidFill>
                        <a:effectLst/>
                        <a:latin typeface="+mn-lt"/>
                        <a:ea typeface="Tahoma" panose="020B0604030504040204" pitchFamily="34" charset="0"/>
                        <a:cs typeface="Tahoma" panose="020B0604030504040204" pitchFamily="34" charset="0"/>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05713">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Self-Directed Service Indicator</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Yes</a:t>
                      </a:r>
                      <a:r>
                        <a:rPr lang="en-US" sz="1000" baseline="0" noProof="1">
                          <a:solidFill>
                            <a:schemeClr val="accent6">
                              <a:lumMod val="10000"/>
                            </a:schemeClr>
                          </a:solidFill>
                          <a:effectLst/>
                          <a:latin typeface="+mn-lt"/>
                          <a:ea typeface="Tahoma" panose="020B0604030504040204" pitchFamily="34" charset="0"/>
                          <a:cs typeface="Tahoma" panose="020B0604030504040204" pitchFamily="34" charset="0"/>
                        </a:rPr>
                        <a:t> / No </a:t>
                      </a:r>
                      <a:endParaRPr lang="en-US" sz="1000" noProof="1">
                        <a:solidFill>
                          <a:schemeClr val="accent6">
                            <a:lumMod val="10000"/>
                          </a:schemeClr>
                        </a:solidFill>
                        <a:effectLst/>
                        <a:latin typeface="+mn-lt"/>
                        <a:ea typeface="Tahoma" panose="020B0604030504040204" pitchFamily="34" charset="0"/>
                        <a:cs typeface="Tahoma" panose="020B0604030504040204" pitchFamily="34" charset="0"/>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05713">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Comment</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text</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Procedure-&gt;note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21652">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Unit Quantity</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100</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421652">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Unit of Service Type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Quarter hours</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405713">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Unit Quantity Interval</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Per Month</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405713">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Service Rate per Unit</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$15</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405713">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Total Cost of Service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$1500</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noProof="1">
                          <a:solidFill>
                            <a:schemeClr val="accent6">
                              <a:lumMod val="10000"/>
                            </a:schemeClr>
                          </a:solidFill>
                          <a:effectLst/>
                          <a:latin typeface="+mn-lt"/>
                          <a:ea typeface="Tahoma" panose="020B0604030504040204" pitchFamily="34" charset="0"/>
                          <a:cs typeface="Tahoma" panose="020B0604030504040204" pitchFamily="34" charset="0"/>
                        </a:rPr>
                        <a:t>n/a</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713768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Patient Admin Related Content</a:t>
            </a:r>
          </a:p>
        </p:txBody>
      </p:sp>
      <p:sp>
        <p:nvSpPr>
          <p:cNvPr id="4" name="TextBox 3"/>
          <p:cNvSpPr txBox="1"/>
          <p:nvPr/>
        </p:nvSpPr>
        <p:spPr>
          <a:xfrm>
            <a:off x="210686" y="596271"/>
            <a:ext cx="6379419" cy="923330"/>
          </a:xfrm>
          <a:prstGeom prst="rect">
            <a:avLst/>
          </a:prstGeom>
          <a:noFill/>
        </p:spPr>
        <p:txBody>
          <a:bodyPr wrap="square" rtlCol="0">
            <a:spAutoFit/>
          </a:bodyPr>
          <a:lstStyle/>
          <a:p>
            <a:endParaRPr lang="en-US" sz="1200" dirty="0"/>
          </a:p>
          <a:p>
            <a:r>
              <a:rPr lang="en-US" sz="1800" b="1" dirty="0"/>
              <a:t>Patient Admin</a:t>
            </a:r>
          </a:p>
          <a:p>
            <a:r>
              <a:rPr lang="en-US" sz="1200" dirty="0"/>
              <a:t>Patient, Practitioner, RelatedPerson, EpisodeOfCare</a:t>
            </a:r>
          </a:p>
          <a:p>
            <a:endParaRPr lang="en-US" sz="1200" dirty="0"/>
          </a:p>
        </p:txBody>
      </p:sp>
      <p:graphicFrame>
        <p:nvGraphicFramePr>
          <p:cNvPr id="5" name="Table 4"/>
          <p:cNvGraphicFramePr>
            <a:graphicFrameLocks noGrp="1"/>
          </p:cNvGraphicFramePr>
          <p:nvPr>
            <p:extLst>
              <p:ext uri="{D42A27DB-BD31-4B8C-83A1-F6EECF244321}">
                <p14:modId xmlns:p14="http://schemas.microsoft.com/office/powerpoint/2010/main" val="1558060843"/>
              </p:ext>
            </p:extLst>
          </p:nvPr>
        </p:nvGraphicFramePr>
        <p:xfrm>
          <a:off x="299720" y="1472558"/>
          <a:ext cx="4130070" cy="2651760"/>
        </p:xfrm>
        <a:graphic>
          <a:graphicData uri="http://schemas.openxmlformats.org/drawingml/2006/table">
            <a:tbl>
              <a:tblPr firstRow="1" bandRow="1">
                <a:tableStyleId>{912C8C85-51F0-491E-9774-3900AFEF0FD7}</a:tableStyleId>
              </a:tblPr>
              <a:tblGrid>
                <a:gridCol w="2065035">
                  <a:extLst>
                    <a:ext uri="{9D8B030D-6E8A-4147-A177-3AD203B41FA5}">
                      <a16:colId xmlns:a16="http://schemas.microsoft.com/office/drawing/2014/main" val="20000"/>
                    </a:ext>
                  </a:extLst>
                </a:gridCol>
                <a:gridCol w="2065035">
                  <a:extLst>
                    <a:ext uri="{9D8B030D-6E8A-4147-A177-3AD203B41FA5}">
                      <a16:colId xmlns:a16="http://schemas.microsoft.com/office/drawing/2014/main" val="20001"/>
                    </a:ext>
                  </a:extLst>
                </a:gridCol>
              </a:tblGrid>
              <a:tr h="457200">
                <a:tc>
                  <a:txBody>
                    <a:bodyPr/>
                    <a:lstStyle>
                      <a:lvl1pPr marL="0" algn="l" defTabSz="1097280" rtl="0" eaLnBrk="1" latinLnBrk="0" hangingPunct="1">
                        <a:defRPr sz="2160" b="1" kern="1200">
                          <a:solidFill>
                            <a:schemeClr val="lt1"/>
                          </a:solidFill>
                          <a:latin typeface="Tahoma"/>
                        </a:defRPr>
                      </a:lvl1pPr>
                      <a:lvl2pPr marL="548640" algn="l" defTabSz="1097280" rtl="0" eaLnBrk="1" latinLnBrk="0" hangingPunct="1">
                        <a:defRPr sz="2160" b="1" kern="1200">
                          <a:solidFill>
                            <a:schemeClr val="lt1"/>
                          </a:solidFill>
                          <a:latin typeface="Tahoma"/>
                        </a:defRPr>
                      </a:lvl2pPr>
                      <a:lvl3pPr marL="1097280" algn="l" defTabSz="1097280" rtl="0" eaLnBrk="1" latinLnBrk="0" hangingPunct="1">
                        <a:defRPr sz="2160" b="1" kern="1200">
                          <a:solidFill>
                            <a:schemeClr val="lt1"/>
                          </a:solidFill>
                          <a:latin typeface="Tahoma"/>
                        </a:defRPr>
                      </a:lvl3pPr>
                      <a:lvl4pPr marL="1645920" algn="l" defTabSz="1097280" rtl="0" eaLnBrk="1" latinLnBrk="0" hangingPunct="1">
                        <a:defRPr sz="2160" b="1" kern="1200">
                          <a:solidFill>
                            <a:schemeClr val="lt1"/>
                          </a:solidFill>
                          <a:latin typeface="Tahoma"/>
                        </a:defRPr>
                      </a:lvl4pPr>
                      <a:lvl5pPr marL="2194560" algn="l" defTabSz="1097280" rtl="0" eaLnBrk="1" latinLnBrk="0" hangingPunct="1">
                        <a:defRPr sz="2160" b="1" kern="1200">
                          <a:solidFill>
                            <a:schemeClr val="lt1"/>
                          </a:solidFill>
                          <a:latin typeface="Tahoma"/>
                        </a:defRPr>
                      </a:lvl5pPr>
                      <a:lvl6pPr marL="2743200" algn="l" defTabSz="1097280" rtl="0" eaLnBrk="1" latinLnBrk="0" hangingPunct="1">
                        <a:defRPr sz="2160" b="1" kern="1200">
                          <a:solidFill>
                            <a:schemeClr val="lt1"/>
                          </a:solidFill>
                          <a:latin typeface="Tahoma"/>
                        </a:defRPr>
                      </a:lvl6pPr>
                      <a:lvl7pPr marL="3291840" algn="l" defTabSz="1097280" rtl="0" eaLnBrk="1" latinLnBrk="0" hangingPunct="1">
                        <a:defRPr sz="2160" b="1" kern="1200">
                          <a:solidFill>
                            <a:schemeClr val="lt1"/>
                          </a:solidFill>
                          <a:latin typeface="Tahoma"/>
                        </a:defRPr>
                      </a:lvl7pPr>
                      <a:lvl8pPr marL="3840480" algn="l" defTabSz="1097280" rtl="0" eaLnBrk="1" latinLnBrk="0" hangingPunct="1">
                        <a:defRPr sz="2160" b="1" kern="1200">
                          <a:solidFill>
                            <a:schemeClr val="lt1"/>
                          </a:solidFill>
                          <a:latin typeface="Tahoma"/>
                        </a:defRPr>
                      </a:lvl8pPr>
                      <a:lvl9pPr marL="4389120" algn="l" defTabSz="1097280" rtl="0" eaLnBrk="1" latinLnBrk="0" hangingPunct="1">
                        <a:defRPr sz="2160" b="1" kern="1200">
                          <a:solidFill>
                            <a:schemeClr val="lt1"/>
                          </a:solidFill>
                          <a:latin typeface="Tahoma"/>
                        </a:defRPr>
                      </a:lvl9pPr>
                    </a:lstStyle>
                    <a:p>
                      <a:pPr marL="0" algn="l" defTabSz="1097280" rtl="0" eaLnBrk="1" latinLnBrk="0" hangingPunct="1"/>
                      <a:r>
                        <a:rPr lang="en-US" sz="1000" b="1" kern="1200" baseline="0">
                          <a:solidFill>
                            <a:schemeClr val="accent5">
                              <a:lumMod val="10000"/>
                            </a:schemeClr>
                          </a:solidFill>
                          <a:latin typeface="Tahoma"/>
                          <a:ea typeface="+mn-ea"/>
                          <a:cs typeface="+mn-cs"/>
                        </a:rPr>
                        <a:t>Beneficiary Demographics &amp; Contact:  6 Elements</a:t>
                      </a: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a:txBody>
                    <a:bodyPr/>
                    <a:lstStyle/>
                    <a:p>
                      <a:r>
                        <a:rPr lang="en-US" sz="1000" kern="1200">
                          <a:solidFill>
                            <a:schemeClr val="accent6">
                              <a:lumMod val="10000"/>
                            </a:schemeClr>
                          </a:solidFill>
                        </a:rPr>
                        <a:t>FHIR Resource Mapping</a:t>
                      </a:r>
                      <a:endParaRPr lang="en-US" sz="1000" b="1" kern="1200">
                        <a:solidFill>
                          <a:schemeClr val="accent6">
                            <a:lumMod val="10000"/>
                          </a:schemeClr>
                        </a:solidFill>
                        <a:latin typeface="Tahoma"/>
                        <a:ea typeface="+mn-ea"/>
                        <a:cs typeface="+mn-cs"/>
                      </a:endParaRP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rPr>
                        <a:t>Person Name</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45720" marR="45720">
                        <a:spcBef>
                          <a:spcPts val="0"/>
                        </a:spcBef>
                        <a:spcAft>
                          <a:spcPts val="0"/>
                        </a:spcAft>
                      </a:pPr>
                      <a:r>
                        <a:rPr lang="en-US" sz="1000" dirty="0">
                          <a:solidFill>
                            <a:schemeClr val="accent6">
                              <a:lumMod val="10000"/>
                            </a:schemeClr>
                          </a:solidFill>
                          <a:effectLst/>
                        </a:rPr>
                        <a:t>Patient</a:t>
                      </a:r>
                      <a:r>
                        <a:rPr lang="en-US" sz="1000" baseline="0" dirty="0">
                          <a:solidFill>
                            <a:schemeClr val="accent6">
                              <a:lumMod val="10000"/>
                            </a:schemeClr>
                          </a:solidFill>
                          <a:effectLst/>
                        </a:rPr>
                        <a:t> -&gt;Name</a:t>
                      </a:r>
                      <a:endParaRPr lang="en-US" sz="1000" b="0" dirty="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rPr>
                        <a:t>Person Identifier</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45720" marR="45720">
                        <a:spcBef>
                          <a:spcPts val="0"/>
                        </a:spcBef>
                        <a:spcAft>
                          <a:spcPts val="0"/>
                        </a:spcAft>
                      </a:pPr>
                      <a:r>
                        <a:rPr lang="en-US" sz="1000" dirty="0">
                          <a:solidFill>
                            <a:schemeClr val="accent6">
                              <a:lumMod val="10000"/>
                            </a:schemeClr>
                          </a:solidFill>
                          <a:effectLst/>
                        </a:rPr>
                        <a:t>Patient-&gt;identifier-&gt;value</a:t>
                      </a:r>
                      <a:endParaRPr lang="en-US" sz="1000" b="0" dirty="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rPr>
                        <a:t>Person Identifier Type</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45720" marR="45720">
                        <a:spcBef>
                          <a:spcPts val="0"/>
                        </a:spcBef>
                        <a:spcAft>
                          <a:spcPts val="0"/>
                        </a:spcAft>
                      </a:pPr>
                      <a:r>
                        <a:rPr lang="en-US" sz="1000" dirty="0">
                          <a:solidFill>
                            <a:schemeClr val="accent6">
                              <a:lumMod val="10000"/>
                            </a:schemeClr>
                          </a:solidFill>
                          <a:effectLst/>
                        </a:rPr>
                        <a:t>Patient-&gt;identifier-&gt;type</a:t>
                      </a:r>
                      <a:endParaRPr lang="en-US" sz="1000" b="0" dirty="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3"/>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rPr>
                        <a:t>Person Date of Birth</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45720" marR="45720">
                        <a:spcBef>
                          <a:spcPts val="0"/>
                        </a:spcBef>
                        <a:spcAft>
                          <a:spcPts val="0"/>
                        </a:spcAft>
                      </a:pPr>
                      <a:r>
                        <a:rPr lang="en-US" sz="1000" dirty="0">
                          <a:solidFill>
                            <a:schemeClr val="accent6">
                              <a:lumMod val="10000"/>
                            </a:schemeClr>
                          </a:solidFill>
                          <a:effectLst/>
                        </a:rPr>
                        <a:t>Patient-&gt;birthDate</a:t>
                      </a:r>
                      <a:endParaRPr lang="en-US" sz="1000" b="0" dirty="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4"/>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rPr>
                        <a:t>Person Phone Number</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45720" marR="45720">
                        <a:spcBef>
                          <a:spcPts val="0"/>
                        </a:spcBef>
                        <a:spcAft>
                          <a:spcPts val="0"/>
                        </a:spcAft>
                      </a:pPr>
                      <a:r>
                        <a:rPr lang="en-US" sz="1000">
                          <a:solidFill>
                            <a:schemeClr val="accent6">
                              <a:lumMod val="10000"/>
                            </a:schemeClr>
                          </a:solidFill>
                          <a:effectLst/>
                        </a:rPr>
                        <a:t>Patient-&gt;telecom</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5"/>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rPr>
                        <a:t>Person Address</a:t>
                      </a:r>
                      <a:endParaRPr lang="en-US" sz="1000" b="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45720" marR="45720">
                        <a:spcBef>
                          <a:spcPts val="0"/>
                        </a:spcBef>
                        <a:spcAft>
                          <a:spcPts val="0"/>
                        </a:spcAft>
                      </a:pPr>
                      <a:r>
                        <a:rPr lang="en-US" sz="1000" dirty="0">
                          <a:solidFill>
                            <a:schemeClr val="accent6">
                              <a:lumMod val="10000"/>
                            </a:schemeClr>
                          </a:solidFill>
                          <a:effectLst/>
                        </a:rPr>
                        <a:t>Patient-&gt;address</a:t>
                      </a:r>
                      <a:endParaRPr lang="en-US" sz="1000" b="0" dirty="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97885140"/>
              </p:ext>
            </p:extLst>
          </p:nvPr>
        </p:nvGraphicFramePr>
        <p:xfrm>
          <a:off x="299720" y="4293766"/>
          <a:ext cx="4130070" cy="1554480"/>
        </p:xfrm>
        <a:graphic>
          <a:graphicData uri="http://schemas.openxmlformats.org/drawingml/2006/table">
            <a:tbl>
              <a:tblPr firstRow="1" bandRow="1"/>
              <a:tblGrid>
                <a:gridCol w="2065035">
                  <a:extLst>
                    <a:ext uri="{9D8B030D-6E8A-4147-A177-3AD203B41FA5}">
                      <a16:colId xmlns:a16="http://schemas.microsoft.com/office/drawing/2014/main" val="20000"/>
                    </a:ext>
                  </a:extLst>
                </a:gridCol>
                <a:gridCol w="2065035">
                  <a:extLst>
                    <a:ext uri="{9D8B030D-6E8A-4147-A177-3AD203B41FA5}">
                      <a16:colId xmlns:a16="http://schemas.microsoft.com/office/drawing/2014/main" val="20001"/>
                    </a:ext>
                  </a:extLst>
                </a:gridCol>
              </a:tblGrid>
              <a:tr h="457200">
                <a:tc>
                  <a:txBody>
                    <a:bodyPr/>
                    <a:lstStyle>
                      <a:lvl1pPr marL="0" algn="l" defTabSz="1097280" rtl="0" eaLnBrk="1" latinLnBrk="0" hangingPunct="1">
                        <a:defRPr sz="2160" b="1" kern="1200">
                          <a:solidFill>
                            <a:schemeClr val="lt1"/>
                          </a:solidFill>
                          <a:latin typeface="Tahoma"/>
                        </a:defRPr>
                      </a:lvl1pPr>
                      <a:lvl2pPr marL="548640" algn="l" defTabSz="1097280" rtl="0" eaLnBrk="1" latinLnBrk="0" hangingPunct="1">
                        <a:defRPr sz="2160" b="1" kern="1200">
                          <a:solidFill>
                            <a:schemeClr val="lt1"/>
                          </a:solidFill>
                          <a:latin typeface="Tahoma"/>
                        </a:defRPr>
                      </a:lvl2pPr>
                      <a:lvl3pPr marL="1097280" algn="l" defTabSz="1097280" rtl="0" eaLnBrk="1" latinLnBrk="0" hangingPunct="1">
                        <a:defRPr sz="2160" b="1" kern="1200">
                          <a:solidFill>
                            <a:schemeClr val="lt1"/>
                          </a:solidFill>
                          <a:latin typeface="Tahoma"/>
                        </a:defRPr>
                      </a:lvl3pPr>
                      <a:lvl4pPr marL="1645920" algn="l" defTabSz="1097280" rtl="0" eaLnBrk="1" latinLnBrk="0" hangingPunct="1">
                        <a:defRPr sz="2160" b="1" kern="1200">
                          <a:solidFill>
                            <a:schemeClr val="lt1"/>
                          </a:solidFill>
                          <a:latin typeface="Tahoma"/>
                        </a:defRPr>
                      </a:lvl4pPr>
                      <a:lvl5pPr marL="2194560" algn="l" defTabSz="1097280" rtl="0" eaLnBrk="1" latinLnBrk="0" hangingPunct="1">
                        <a:defRPr sz="2160" b="1" kern="1200">
                          <a:solidFill>
                            <a:schemeClr val="lt1"/>
                          </a:solidFill>
                          <a:latin typeface="Tahoma"/>
                        </a:defRPr>
                      </a:lvl5pPr>
                      <a:lvl6pPr marL="2743200" algn="l" defTabSz="1097280" rtl="0" eaLnBrk="1" latinLnBrk="0" hangingPunct="1">
                        <a:defRPr sz="2160" b="1" kern="1200">
                          <a:solidFill>
                            <a:schemeClr val="lt1"/>
                          </a:solidFill>
                          <a:latin typeface="Tahoma"/>
                        </a:defRPr>
                      </a:lvl6pPr>
                      <a:lvl7pPr marL="3291840" algn="l" defTabSz="1097280" rtl="0" eaLnBrk="1" latinLnBrk="0" hangingPunct="1">
                        <a:defRPr sz="2160" b="1" kern="1200">
                          <a:solidFill>
                            <a:schemeClr val="lt1"/>
                          </a:solidFill>
                          <a:latin typeface="Tahoma"/>
                        </a:defRPr>
                      </a:lvl7pPr>
                      <a:lvl8pPr marL="3840480" algn="l" defTabSz="1097280" rtl="0" eaLnBrk="1" latinLnBrk="0" hangingPunct="1">
                        <a:defRPr sz="2160" b="1" kern="1200">
                          <a:solidFill>
                            <a:schemeClr val="lt1"/>
                          </a:solidFill>
                          <a:latin typeface="Tahoma"/>
                        </a:defRPr>
                      </a:lvl8pPr>
                      <a:lvl9pPr marL="4389120" algn="l" defTabSz="1097280" rtl="0" eaLnBrk="1" latinLnBrk="0" hangingPunct="1">
                        <a:defRPr sz="2160" b="1" kern="1200">
                          <a:solidFill>
                            <a:schemeClr val="lt1"/>
                          </a:solidFill>
                          <a:latin typeface="Tahoma"/>
                        </a:defRPr>
                      </a:lvl9pPr>
                    </a:lstStyle>
                    <a:p>
                      <a:r>
                        <a:rPr lang="en-US" sz="1000" baseline="0">
                          <a:solidFill>
                            <a:schemeClr val="accent5">
                              <a:lumMod val="10000"/>
                            </a:schemeClr>
                          </a:solidFill>
                          <a:latin typeface="+mj-lt"/>
                        </a:rPr>
                        <a:t>Emergency Contacts &amp; Backup Plan: 4 Elements</a:t>
                      </a:r>
                      <a:endParaRPr lang="en-US" sz="1000">
                        <a:solidFill>
                          <a:schemeClr val="accent5">
                            <a:lumMod val="10000"/>
                          </a:schemeClr>
                        </a:solidFill>
                        <a:latin typeface="+mj-lt"/>
                      </a:endParaRP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1005840" rtl="0" eaLnBrk="1" fontAlgn="auto" latinLnBrk="0" hangingPunct="1">
                        <a:lnSpc>
                          <a:spcPct val="100000"/>
                        </a:lnSpc>
                        <a:spcBef>
                          <a:spcPts val="0"/>
                        </a:spcBef>
                        <a:spcAft>
                          <a:spcPts val="0"/>
                        </a:spcAft>
                        <a:buClrTx/>
                        <a:buSzTx/>
                        <a:buFontTx/>
                        <a:buNone/>
                        <a:tabLst/>
                        <a:defRPr/>
                      </a:pPr>
                      <a:r>
                        <a:rPr lang="en-US" sz="1000" b="1" kern="1200">
                          <a:solidFill>
                            <a:schemeClr val="accent6">
                              <a:lumMod val="10000"/>
                            </a:schemeClr>
                          </a:solidFill>
                          <a:latin typeface="+mj-lt"/>
                          <a:ea typeface="+mn-ea"/>
                          <a:cs typeface="+mn-cs"/>
                        </a:rPr>
                        <a:t>FHIR Resource Mapping</a:t>
                      </a:r>
                    </a:p>
                  </a:txBody>
                  <a:tcPr marL="62865" marR="62865" marT="31433" marB="31433"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latin typeface="+mn-lt"/>
                          <a:ea typeface="Times New Roman"/>
                          <a:cs typeface="Arial"/>
                        </a:rPr>
                        <a:t>Emergency Contact Name</a:t>
                      </a:r>
                      <a:endParaRPr lang="en-US" sz="100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dirty="0">
                          <a:solidFill>
                            <a:schemeClr val="accent6">
                              <a:lumMod val="10000"/>
                            </a:schemeClr>
                          </a:solidFill>
                          <a:effectLst/>
                          <a:latin typeface="+mn-lt"/>
                          <a:ea typeface="Calibri"/>
                          <a:cs typeface="Times New Roman"/>
                        </a:rPr>
                        <a:t>Patient-&gt;contact-&gt;name</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latin typeface="+mn-lt"/>
                          <a:ea typeface="Times New Roman"/>
                          <a:cs typeface="Arial"/>
                        </a:rPr>
                        <a:t>Emergency Contact Relationship</a:t>
                      </a:r>
                      <a:endParaRPr lang="en-US" sz="100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dirty="0">
                          <a:solidFill>
                            <a:schemeClr val="accent6">
                              <a:lumMod val="10000"/>
                            </a:schemeClr>
                          </a:solidFill>
                          <a:effectLst/>
                          <a:latin typeface="+mn-lt"/>
                          <a:ea typeface="Calibri"/>
                          <a:cs typeface="Times New Roman"/>
                        </a:rPr>
                        <a:t>Patient-&gt;contact-&gt;relationship</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65760">
                <a:tc>
                  <a:txBody>
                    <a:bodyPr/>
                    <a:lstStyle>
                      <a:lvl1pPr marL="0" algn="l" defTabSz="1097280" rtl="0" eaLnBrk="1" latinLnBrk="0" hangingPunct="1">
                        <a:defRPr sz="2160" kern="1200">
                          <a:solidFill>
                            <a:schemeClr val="dk1"/>
                          </a:solidFill>
                          <a:latin typeface="Tahoma"/>
                        </a:defRPr>
                      </a:lvl1pPr>
                      <a:lvl2pPr marL="548640" algn="l" defTabSz="1097280" rtl="0" eaLnBrk="1" latinLnBrk="0" hangingPunct="1">
                        <a:defRPr sz="2160" kern="1200">
                          <a:solidFill>
                            <a:schemeClr val="dk1"/>
                          </a:solidFill>
                          <a:latin typeface="Tahoma"/>
                        </a:defRPr>
                      </a:lvl2pPr>
                      <a:lvl3pPr marL="1097280" algn="l" defTabSz="1097280" rtl="0" eaLnBrk="1" latinLnBrk="0" hangingPunct="1">
                        <a:defRPr sz="2160" kern="1200">
                          <a:solidFill>
                            <a:schemeClr val="dk1"/>
                          </a:solidFill>
                          <a:latin typeface="Tahoma"/>
                        </a:defRPr>
                      </a:lvl3pPr>
                      <a:lvl4pPr marL="1645920" algn="l" defTabSz="1097280" rtl="0" eaLnBrk="1" latinLnBrk="0" hangingPunct="1">
                        <a:defRPr sz="2160" kern="1200">
                          <a:solidFill>
                            <a:schemeClr val="dk1"/>
                          </a:solidFill>
                          <a:latin typeface="Tahoma"/>
                        </a:defRPr>
                      </a:lvl4pPr>
                      <a:lvl5pPr marL="2194560" algn="l" defTabSz="1097280" rtl="0" eaLnBrk="1" latinLnBrk="0" hangingPunct="1">
                        <a:defRPr sz="2160" kern="1200">
                          <a:solidFill>
                            <a:schemeClr val="dk1"/>
                          </a:solidFill>
                          <a:latin typeface="Tahoma"/>
                        </a:defRPr>
                      </a:lvl5pPr>
                      <a:lvl6pPr marL="2743200" algn="l" defTabSz="1097280" rtl="0" eaLnBrk="1" latinLnBrk="0" hangingPunct="1">
                        <a:defRPr sz="2160" kern="1200">
                          <a:solidFill>
                            <a:schemeClr val="dk1"/>
                          </a:solidFill>
                          <a:latin typeface="Tahoma"/>
                        </a:defRPr>
                      </a:lvl6pPr>
                      <a:lvl7pPr marL="3291840" algn="l" defTabSz="1097280" rtl="0" eaLnBrk="1" latinLnBrk="0" hangingPunct="1">
                        <a:defRPr sz="2160" kern="1200">
                          <a:solidFill>
                            <a:schemeClr val="dk1"/>
                          </a:solidFill>
                          <a:latin typeface="Tahoma"/>
                        </a:defRPr>
                      </a:lvl7pPr>
                      <a:lvl8pPr marL="3840480" algn="l" defTabSz="1097280" rtl="0" eaLnBrk="1" latinLnBrk="0" hangingPunct="1">
                        <a:defRPr sz="2160" kern="1200">
                          <a:solidFill>
                            <a:schemeClr val="dk1"/>
                          </a:solidFill>
                          <a:latin typeface="Tahoma"/>
                        </a:defRPr>
                      </a:lvl8pPr>
                      <a:lvl9pPr marL="4389120" algn="l" defTabSz="1097280" rtl="0" eaLnBrk="1" latinLnBrk="0" hangingPunct="1">
                        <a:defRPr sz="2160" kern="1200">
                          <a:solidFill>
                            <a:schemeClr val="dk1"/>
                          </a:solidFill>
                          <a:latin typeface="Tahoma"/>
                        </a:defRPr>
                      </a:lvl9pPr>
                    </a:lstStyle>
                    <a:p>
                      <a:pPr marL="45720" marR="45720">
                        <a:spcBef>
                          <a:spcPts val="0"/>
                        </a:spcBef>
                        <a:spcAft>
                          <a:spcPts val="0"/>
                        </a:spcAft>
                      </a:pPr>
                      <a:r>
                        <a:rPr lang="en-US" sz="1000">
                          <a:solidFill>
                            <a:schemeClr val="accent6">
                              <a:lumMod val="10000"/>
                            </a:schemeClr>
                          </a:solidFill>
                          <a:effectLst/>
                          <a:latin typeface="+mn-lt"/>
                          <a:ea typeface="Times New Roman"/>
                          <a:cs typeface="Arial"/>
                        </a:rPr>
                        <a:t>Emergency Contact Phone Number</a:t>
                      </a:r>
                      <a:endParaRPr lang="en-US" sz="1000">
                        <a:solidFill>
                          <a:schemeClr val="accent6">
                            <a:lumMod val="10000"/>
                          </a:schemeClr>
                        </a:solidFill>
                        <a:effectLst/>
                        <a:latin typeface="+mn-lt"/>
                        <a:ea typeface="Calibri"/>
                        <a:cs typeface="Times New Roman"/>
                      </a:endParaRP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 marR="45720">
                        <a:spcBef>
                          <a:spcPts val="0"/>
                        </a:spcBef>
                        <a:spcAft>
                          <a:spcPts val="0"/>
                        </a:spcAft>
                      </a:pPr>
                      <a:r>
                        <a:rPr lang="en-US" sz="1000" dirty="0">
                          <a:solidFill>
                            <a:schemeClr val="accent6">
                              <a:lumMod val="10000"/>
                            </a:schemeClr>
                          </a:solidFill>
                          <a:effectLst/>
                          <a:latin typeface="+mn-lt"/>
                          <a:ea typeface="Calibri"/>
                          <a:cs typeface="Times New Roman"/>
                        </a:rPr>
                        <a:t>Patient-&gt;contact-&gt;telecom</a:t>
                      </a:r>
                    </a:p>
                  </a:txBody>
                  <a:tcPr marL="6112" marR="6112" marT="6112" marB="6112"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752759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18" y="0"/>
            <a:ext cx="8728364" cy="815832"/>
          </a:xfrm>
        </p:spPr>
        <p:txBody>
          <a:bodyPr/>
          <a:lstStyle/>
          <a:p>
            <a:r>
              <a:rPr lang="en-US" dirty="0">
                <a:solidFill>
                  <a:schemeClr val="bg1"/>
                </a:solidFill>
              </a:rPr>
              <a:t>Contacts and Next Steps</a:t>
            </a:r>
          </a:p>
        </p:txBody>
      </p:sp>
      <p:sp>
        <p:nvSpPr>
          <p:cNvPr id="3" name="Content Placeholder 2"/>
          <p:cNvSpPr>
            <a:spLocks noGrp="1"/>
          </p:cNvSpPr>
          <p:nvPr>
            <p:ph idx="1"/>
          </p:nvPr>
        </p:nvSpPr>
        <p:spPr>
          <a:xfrm>
            <a:off x="415636" y="960554"/>
            <a:ext cx="8728364" cy="4953936"/>
          </a:xfrm>
        </p:spPr>
        <p:txBody>
          <a:bodyPr/>
          <a:lstStyle/>
          <a:p>
            <a:pPr marL="0" indent="0">
              <a:buNone/>
            </a:pPr>
            <a:r>
              <a:rPr lang="en-US" dirty="0"/>
              <a:t>Next Steps</a:t>
            </a:r>
          </a:p>
          <a:p>
            <a:pPr lvl="1"/>
            <a:r>
              <a:rPr lang="en-US" dirty="0"/>
              <a:t>Working towards draft deliverables that can be evaluated / exercised by implementers</a:t>
            </a:r>
          </a:p>
          <a:p>
            <a:pPr lvl="1"/>
            <a:r>
              <a:rPr lang="en-US" dirty="0"/>
              <a:t>Identify opportunities to test FHIR Resources and C-CDA templates at forthcoming testing events (FHIR Connectathon and C-CDA Implementation-a-thon)</a:t>
            </a:r>
          </a:p>
          <a:p>
            <a:pPr marL="24373" indent="0">
              <a:buNone/>
            </a:pPr>
            <a:r>
              <a:rPr lang="en-US" dirty="0"/>
              <a:t>Contacts</a:t>
            </a:r>
          </a:p>
          <a:p>
            <a:pPr marL="24373" indent="0">
              <a:lnSpc>
                <a:spcPct val="100000"/>
              </a:lnSpc>
              <a:spcBef>
                <a:spcPts val="0"/>
              </a:spcBef>
              <a:buNone/>
            </a:pPr>
            <a:r>
              <a:rPr lang="en-US" sz="2000" dirty="0"/>
              <a:t>	Bonnie Young	</a:t>
            </a:r>
            <a:r>
              <a:rPr lang="en-US" sz="2000" dirty="0">
                <a:hlinkClick r:id="rId2"/>
              </a:rPr>
              <a:t>bonnie.young@dch.ga.gov</a:t>
            </a:r>
            <a:endParaRPr lang="en-US" sz="2000" dirty="0"/>
          </a:p>
          <a:p>
            <a:pPr marL="24373" indent="0">
              <a:lnSpc>
                <a:spcPct val="100000"/>
              </a:lnSpc>
              <a:spcBef>
                <a:spcPts val="0"/>
              </a:spcBef>
              <a:buNone/>
            </a:pPr>
            <a:endParaRPr lang="en-US" sz="2000" dirty="0"/>
          </a:p>
          <a:p>
            <a:pPr marL="24373" indent="0">
              <a:lnSpc>
                <a:spcPct val="100000"/>
              </a:lnSpc>
              <a:spcBef>
                <a:spcPts val="0"/>
              </a:spcBef>
              <a:buNone/>
            </a:pPr>
            <a:r>
              <a:rPr lang="en-US" sz="2000" dirty="0"/>
              <a:t>	Irina Connelly </a:t>
            </a:r>
            <a:r>
              <a:rPr lang="en-US" sz="2000" dirty="0">
                <a:hlinkClick r:id="rId3"/>
              </a:rPr>
              <a:t>irina.connelly@gtri.gatech.edu</a:t>
            </a:r>
            <a:endParaRPr lang="en-US" dirty="0"/>
          </a:p>
          <a:p>
            <a:pPr marL="24373" indent="0">
              <a:lnSpc>
                <a:spcPct val="100000"/>
              </a:lnSpc>
              <a:spcBef>
                <a:spcPts val="0"/>
              </a:spcBef>
              <a:buNone/>
            </a:pPr>
            <a:endParaRPr lang="en-US" dirty="0"/>
          </a:p>
          <a:p>
            <a:pPr marL="24373" indent="0">
              <a:lnSpc>
                <a:spcPct val="100000"/>
              </a:lnSpc>
              <a:spcBef>
                <a:spcPts val="0"/>
              </a:spcBef>
              <a:buNone/>
            </a:pPr>
            <a:endParaRPr lang="en-US" dirty="0"/>
          </a:p>
          <a:p>
            <a:pPr marL="24373" indent="0">
              <a:lnSpc>
                <a:spcPct val="100000"/>
              </a:lnSpc>
              <a:spcBef>
                <a:spcPts val="0"/>
              </a:spcBef>
              <a:buNone/>
            </a:pPr>
            <a:r>
              <a:rPr lang="en-US" dirty="0"/>
              <a:t>eLTSS Initiative Contact</a:t>
            </a:r>
          </a:p>
          <a:p>
            <a:pPr marL="24373" indent="0">
              <a:lnSpc>
                <a:spcPct val="100000"/>
              </a:lnSpc>
              <a:spcBef>
                <a:spcPts val="0"/>
              </a:spcBef>
              <a:buNone/>
            </a:pPr>
            <a:r>
              <a:rPr lang="en-US" dirty="0"/>
              <a:t>	</a:t>
            </a:r>
          </a:p>
          <a:p>
            <a:pPr marL="24373" indent="0">
              <a:lnSpc>
                <a:spcPct val="100000"/>
              </a:lnSpc>
              <a:spcBef>
                <a:spcPts val="0"/>
              </a:spcBef>
              <a:buNone/>
            </a:pPr>
            <a:r>
              <a:rPr lang="en-US" dirty="0"/>
              <a:t>	Evelyn Gallego </a:t>
            </a:r>
            <a:r>
              <a:rPr lang="en-US" dirty="0">
                <a:hlinkClick r:id="rId4"/>
              </a:rPr>
              <a:t>evelyn.gallego@emiadvisors.net</a:t>
            </a:r>
            <a:endParaRPr lang="en-US" dirty="0"/>
          </a:p>
          <a:p>
            <a:pPr marL="24373" indent="0">
              <a:lnSpc>
                <a:spcPct val="100000"/>
              </a:lnSpc>
              <a:spcBef>
                <a:spcPts val="0"/>
              </a:spcBef>
              <a:buNone/>
            </a:pPr>
            <a:endParaRPr lang="en-US" dirty="0"/>
          </a:p>
        </p:txBody>
      </p:sp>
    </p:spTree>
    <p:extLst>
      <p:ext uri="{BB962C8B-B14F-4D97-AF65-F5344CB8AC3E}">
        <p14:creationId xmlns:p14="http://schemas.microsoft.com/office/powerpoint/2010/main" val="789925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07818" y="0"/>
            <a:ext cx="8728364" cy="815832"/>
          </a:xfrm>
          <a:prstGeom prst="rect">
            <a:avLst/>
          </a:prstGeom>
        </p:spPr>
        <p:txBody>
          <a:bodyPr vert="horz" lIns="91440" tIns="45720" rIns="91440" bIns="45720" rtlCol="0" anchor="t" anchorCtr="0">
            <a:noAutofit/>
          </a:bodyPr>
          <a:lstStyle>
            <a:lvl1pPr algn="l" defTabSz="887553" rtl="0" eaLnBrk="1" latinLnBrk="0" hangingPunct="1">
              <a:lnSpc>
                <a:spcPct val="90000"/>
              </a:lnSpc>
              <a:spcBef>
                <a:spcPct val="0"/>
              </a:spcBef>
              <a:buNone/>
              <a:defRPr sz="2824" b="1" kern="1200">
                <a:solidFill>
                  <a:schemeClr val="tx1"/>
                </a:solidFill>
                <a:latin typeface="+mj-lt"/>
                <a:ea typeface="+mj-ea"/>
                <a:cs typeface="+mj-cs"/>
              </a:defRPr>
            </a:lvl1pPr>
          </a:lstStyle>
          <a:p>
            <a:r>
              <a:rPr lang="en-US" dirty="0">
                <a:solidFill>
                  <a:schemeClr val="bg1"/>
                </a:solidFill>
              </a:rPr>
              <a:t>eLTSS Initiative Contacts</a:t>
            </a:r>
          </a:p>
        </p:txBody>
      </p:sp>
      <p:sp>
        <p:nvSpPr>
          <p:cNvPr id="5" name="Rectangle 4"/>
          <p:cNvSpPr/>
          <p:nvPr/>
        </p:nvSpPr>
        <p:spPr>
          <a:xfrm>
            <a:off x="485609" y="732406"/>
            <a:ext cx="7370141" cy="5786199"/>
          </a:xfrm>
          <a:prstGeom prst="rect">
            <a:avLst/>
          </a:prstGeom>
        </p:spPr>
        <p:txBody>
          <a:bodyPr wrap="square">
            <a:spAutoFit/>
          </a:bodyPr>
          <a:lstStyle/>
          <a:p>
            <a:pPr>
              <a:lnSpc>
                <a:spcPct val="150000"/>
              </a:lnSpc>
              <a:spcBef>
                <a:spcPts val="0"/>
              </a:spcBef>
            </a:pPr>
            <a:r>
              <a:rPr lang="en-US" altLang="en-US" sz="1800" dirty="0">
                <a:ea typeface="MS PGothic" pitchFamily="34" charset="-128"/>
              </a:rPr>
              <a:t>ONC Leadership</a:t>
            </a:r>
          </a:p>
          <a:p>
            <a:pPr lvl="1">
              <a:spcBef>
                <a:spcPts val="0"/>
              </a:spcBef>
            </a:pPr>
            <a:r>
              <a:rPr lang="en-US" altLang="en-US" sz="1400" dirty="0">
                <a:ea typeface="MS PGothic" pitchFamily="34" charset="-128"/>
              </a:rPr>
              <a:t>Elizabeth Palena-Hall (</a:t>
            </a:r>
            <a:r>
              <a:rPr lang="en-US" altLang="en-US" sz="1400" dirty="0">
                <a:ea typeface="MS PGothic" pitchFamily="34" charset="-128"/>
                <a:hlinkClick r:id="rId2"/>
              </a:rPr>
              <a:t>elizabeth.palenahall@hhs.gov</a:t>
            </a:r>
            <a:r>
              <a:rPr lang="en-US" altLang="en-US" sz="1400" dirty="0">
                <a:ea typeface="MS PGothic" pitchFamily="34" charset="-128"/>
              </a:rPr>
              <a:t>) </a:t>
            </a:r>
          </a:p>
          <a:p>
            <a:pPr lvl="1">
              <a:spcBef>
                <a:spcPts val="0"/>
              </a:spcBef>
            </a:pPr>
            <a:r>
              <a:rPr lang="en-US" altLang="en-US" sz="1400" dirty="0">
                <a:ea typeface="MS PGothic" pitchFamily="34" charset="-128"/>
              </a:rPr>
              <a:t>Caroline Coy (</a:t>
            </a:r>
            <a:r>
              <a:rPr lang="en-US" altLang="en-US" sz="1400" dirty="0">
                <a:ea typeface="MS PGothic" pitchFamily="34" charset="-128"/>
                <a:hlinkClick r:id="rId3"/>
              </a:rPr>
              <a:t>caroline.coy@hhs.gov</a:t>
            </a:r>
            <a:r>
              <a:rPr lang="en-US" altLang="en-US" sz="1400" dirty="0">
                <a:ea typeface="MS PGothic" pitchFamily="34" charset="-128"/>
              </a:rPr>
              <a:t>)</a:t>
            </a:r>
          </a:p>
          <a:p>
            <a:pPr>
              <a:lnSpc>
                <a:spcPct val="150000"/>
              </a:lnSpc>
              <a:spcBef>
                <a:spcPts val="0"/>
              </a:spcBef>
            </a:pPr>
            <a:r>
              <a:rPr lang="en-US" altLang="en-US" sz="1800" dirty="0">
                <a:ea typeface="MS PGothic" pitchFamily="34" charset="-128"/>
              </a:rPr>
              <a:t>CMS Leadership</a:t>
            </a:r>
          </a:p>
          <a:p>
            <a:pPr lvl="1">
              <a:spcBef>
                <a:spcPts val="0"/>
              </a:spcBef>
            </a:pPr>
            <a:r>
              <a:rPr lang="en-US" altLang="en-US" sz="1400" dirty="0">
                <a:ea typeface="MS PGothic" pitchFamily="34" charset="-128"/>
              </a:rPr>
              <a:t>Kerry Lida </a:t>
            </a:r>
            <a:r>
              <a:rPr lang="en-US" altLang="en-US" sz="1400" dirty="0">
                <a:solidFill>
                  <a:srgbClr val="000000"/>
                </a:solidFill>
                <a:ea typeface="MS PGothic" pitchFamily="34" charset="-128"/>
              </a:rPr>
              <a:t>(</a:t>
            </a:r>
            <a:r>
              <a:rPr lang="en-US" altLang="en-US" sz="1400" dirty="0">
                <a:solidFill>
                  <a:srgbClr val="000000"/>
                </a:solidFill>
                <a:ea typeface="MS PGothic" pitchFamily="34" charset="-128"/>
                <a:hlinkClick r:id="rId4"/>
              </a:rPr>
              <a:t>Kerry.Lida@cms.hhs.gov</a:t>
            </a:r>
            <a:r>
              <a:rPr lang="en-US" altLang="en-US" sz="1400" dirty="0">
                <a:solidFill>
                  <a:srgbClr val="000000"/>
                </a:solidFill>
                <a:ea typeface="MS PGothic" pitchFamily="34" charset="-128"/>
              </a:rPr>
              <a:t>)</a:t>
            </a:r>
          </a:p>
          <a:p>
            <a:pPr>
              <a:lnSpc>
                <a:spcPct val="150000"/>
              </a:lnSpc>
              <a:spcBef>
                <a:spcPts val="0"/>
              </a:spcBef>
            </a:pPr>
            <a:r>
              <a:rPr lang="en-US" altLang="en-US" sz="1800" dirty="0">
                <a:ea typeface="MS PGothic" pitchFamily="34" charset="-128"/>
              </a:rPr>
              <a:t>Community Leadership</a:t>
            </a:r>
          </a:p>
          <a:p>
            <a:pPr lvl="1">
              <a:spcBef>
                <a:spcPts val="0"/>
              </a:spcBef>
            </a:pPr>
            <a:r>
              <a:rPr lang="en-US" altLang="en-US" sz="1400" dirty="0">
                <a:ea typeface="MS PGothic" pitchFamily="34" charset="-128"/>
              </a:rPr>
              <a:t>Terry O’Malley (</a:t>
            </a:r>
            <a:r>
              <a:rPr lang="en-US" sz="1400" dirty="0">
                <a:ea typeface="MS PGothic" pitchFamily="34" charset="-128"/>
                <a:hlinkClick r:id="rId5"/>
              </a:rPr>
              <a:t>tomalley@mgh.harvard.edu</a:t>
            </a:r>
            <a:r>
              <a:rPr lang="en-US" sz="1400" dirty="0">
                <a:ea typeface="MS PGothic" pitchFamily="34" charset="-128"/>
              </a:rPr>
              <a:t>)</a:t>
            </a:r>
            <a:endParaRPr lang="en-US" altLang="en-US" sz="1400" dirty="0">
              <a:ea typeface="MS PGothic" pitchFamily="34" charset="-128"/>
            </a:endParaRPr>
          </a:p>
          <a:p>
            <a:pPr>
              <a:lnSpc>
                <a:spcPct val="150000"/>
              </a:lnSpc>
              <a:spcBef>
                <a:spcPts val="0"/>
              </a:spcBef>
            </a:pPr>
            <a:r>
              <a:rPr lang="en-US" altLang="en-US" sz="1800" dirty="0"/>
              <a:t>Federal Leadership</a:t>
            </a:r>
          </a:p>
          <a:p>
            <a:pPr lvl="1">
              <a:spcBef>
                <a:spcPts val="0"/>
              </a:spcBef>
            </a:pPr>
            <a:r>
              <a:rPr lang="en-US" altLang="en-US" sz="1400" dirty="0">
                <a:ea typeface="MS PGothic" pitchFamily="34" charset="-128"/>
              </a:rPr>
              <a:t>Shawn Terrell (</a:t>
            </a:r>
            <a:r>
              <a:rPr lang="en-US" altLang="en-US" sz="1400" dirty="0">
                <a:ea typeface="MS PGothic" pitchFamily="34" charset="-128"/>
                <a:hlinkClick r:id="rId6"/>
              </a:rPr>
              <a:t>shawnterrell@acl.hhs.gov</a:t>
            </a:r>
            <a:r>
              <a:rPr lang="en-US" altLang="en-US" sz="1400" dirty="0">
                <a:ea typeface="MS PGothic" pitchFamily="34" charset="-128"/>
              </a:rPr>
              <a:t>)</a:t>
            </a:r>
          </a:p>
          <a:p>
            <a:pPr lvl="1">
              <a:spcBef>
                <a:spcPts val="0"/>
              </a:spcBef>
            </a:pPr>
            <a:r>
              <a:rPr lang="en-US" altLang="en-US" sz="1400" dirty="0"/>
              <a:t>Caroline Ryan (</a:t>
            </a:r>
            <a:r>
              <a:rPr lang="en-US" altLang="en-US" sz="1400" dirty="0">
                <a:hlinkClick r:id="rId7"/>
              </a:rPr>
              <a:t>caroline.ryan@acl.hhs.gov</a:t>
            </a:r>
            <a:r>
              <a:rPr lang="en-US" altLang="en-US" sz="1400" dirty="0"/>
              <a:t>)</a:t>
            </a:r>
          </a:p>
          <a:p>
            <a:pPr lvl="1">
              <a:spcBef>
                <a:spcPts val="0"/>
              </a:spcBef>
            </a:pPr>
            <a:r>
              <a:rPr lang="en-US" altLang="en-US" sz="1400" dirty="0"/>
              <a:t>Marisa Scala-Foley (</a:t>
            </a:r>
            <a:r>
              <a:rPr lang="en-US" altLang="en-US" sz="1400" dirty="0">
                <a:hlinkClick r:id="rId8"/>
              </a:rPr>
              <a:t>marisa.scala-foley@acl.hhs.gov</a:t>
            </a:r>
            <a:r>
              <a:rPr lang="en-US" altLang="en-US" sz="1400" dirty="0"/>
              <a:t>)</a:t>
            </a:r>
            <a:endParaRPr lang="en-US" altLang="en-US" sz="1400" dirty="0">
              <a:ea typeface="MS PGothic" pitchFamily="34" charset="-128"/>
            </a:endParaRPr>
          </a:p>
          <a:p>
            <a:pPr>
              <a:lnSpc>
                <a:spcPct val="150000"/>
              </a:lnSpc>
              <a:spcBef>
                <a:spcPts val="0"/>
              </a:spcBef>
            </a:pPr>
            <a:r>
              <a:rPr lang="en-US" altLang="en-US" sz="1800" dirty="0">
                <a:ea typeface="MS PGothic" pitchFamily="34" charset="-128"/>
              </a:rPr>
              <a:t>Initiative Coordinator</a:t>
            </a:r>
          </a:p>
          <a:p>
            <a:pPr lvl="1">
              <a:spcBef>
                <a:spcPts val="0"/>
              </a:spcBef>
            </a:pPr>
            <a:r>
              <a:rPr lang="en-US" altLang="en-US" sz="1400" dirty="0">
                <a:ea typeface="MS PGothic" pitchFamily="34" charset="-128"/>
              </a:rPr>
              <a:t>Evelyn Gallego (</a:t>
            </a:r>
            <a:r>
              <a:rPr lang="en-US" altLang="en-US" sz="1400" dirty="0">
                <a:ea typeface="MS PGothic" pitchFamily="34" charset="-128"/>
                <a:hlinkClick r:id="rId9"/>
              </a:rPr>
              <a:t>evelyn.gallego@emiadvisors.net</a:t>
            </a:r>
            <a:r>
              <a:rPr lang="en-US" altLang="en-US" sz="1400" dirty="0">
                <a:ea typeface="MS PGothic" pitchFamily="34" charset="-128"/>
              </a:rPr>
              <a:t>) </a:t>
            </a:r>
          </a:p>
          <a:p>
            <a:pPr>
              <a:lnSpc>
                <a:spcPct val="150000"/>
              </a:lnSpc>
              <a:spcBef>
                <a:spcPts val="0"/>
              </a:spcBef>
            </a:pPr>
            <a:r>
              <a:rPr lang="en-US" altLang="en-US" sz="1800" dirty="0">
                <a:ea typeface="MS PGothic" pitchFamily="34" charset="-128"/>
              </a:rPr>
              <a:t>Project Management </a:t>
            </a:r>
          </a:p>
          <a:p>
            <a:pPr lvl="1">
              <a:spcBef>
                <a:spcPts val="0"/>
              </a:spcBef>
            </a:pPr>
            <a:r>
              <a:rPr lang="en-US" altLang="en-US" sz="1400" dirty="0">
                <a:ea typeface="MS PGothic" pitchFamily="34" charset="-128"/>
              </a:rPr>
              <a:t>Lynette Elliott (</a:t>
            </a:r>
            <a:r>
              <a:rPr lang="en-US" altLang="en-US" sz="1400" dirty="0">
                <a:ea typeface="MS PGothic" pitchFamily="34" charset="-128"/>
                <a:hlinkClick r:id="rId10"/>
              </a:rPr>
              <a:t>lynette.elliott@esacinc.com</a:t>
            </a:r>
            <a:r>
              <a:rPr lang="en-US" altLang="en-US" sz="1400" dirty="0">
                <a:ea typeface="MS PGothic" pitchFamily="34" charset="-128"/>
              </a:rPr>
              <a:t>)</a:t>
            </a:r>
          </a:p>
          <a:p>
            <a:pPr>
              <a:lnSpc>
                <a:spcPct val="150000"/>
              </a:lnSpc>
              <a:spcBef>
                <a:spcPts val="0"/>
              </a:spcBef>
            </a:pPr>
            <a:r>
              <a:rPr lang="en-US" altLang="en-US" sz="1800" dirty="0">
                <a:ea typeface="MS PGothic" pitchFamily="34" charset="-128"/>
              </a:rPr>
              <a:t>Use Case &amp; Functional Requirements Development</a:t>
            </a:r>
          </a:p>
          <a:p>
            <a:pPr lvl="1">
              <a:spcBef>
                <a:spcPts val="0"/>
              </a:spcBef>
            </a:pPr>
            <a:r>
              <a:rPr lang="en-US" altLang="en-US" sz="1400" dirty="0">
                <a:ea typeface="MS PGothic" pitchFamily="34" charset="-128"/>
              </a:rPr>
              <a:t>Becky Angeles (</a:t>
            </a:r>
            <a:r>
              <a:rPr lang="en-US" altLang="en-US" sz="1400" dirty="0">
                <a:ea typeface="MS PGothic" pitchFamily="34" charset="-128"/>
                <a:hlinkClick r:id="rId11"/>
              </a:rPr>
              <a:t>becky.angeles@esacinc.com</a:t>
            </a:r>
            <a:r>
              <a:rPr lang="en-US" altLang="en-US" sz="1400" dirty="0">
                <a:ea typeface="MS PGothic" pitchFamily="34" charset="-128"/>
              </a:rPr>
              <a:t>) </a:t>
            </a:r>
          </a:p>
          <a:p>
            <a:pPr>
              <a:lnSpc>
                <a:spcPct val="150000"/>
              </a:lnSpc>
              <a:spcBef>
                <a:spcPts val="0"/>
              </a:spcBef>
            </a:pPr>
            <a:r>
              <a:rPr lang="en-US" altLang="en-US" sz="1800" dirty="0">
                <a:ea typeface="MS PGothic" pitchFamily="34" charset="-128"/>
              </a:rPr>
              <a:t>Pilots Management</a:t>
            </a:r>
          </a:p>
          <a:p>
            <a:pPr lvl="1">
              <a:spcBef>
                <a:spcPts val="0"/>
              </a:spcBef>
            </a:pPr>
            <a:r>
              <a:rPr lang="en-US" altLang="en-US" sz="1400" dirty="0">
                <a:ea typeface="MS PGothic" pitchFamily="34" charset="-128"/>
              </a:rPr>
              <a:t>Jamie Parker (</a:t>
            </a:r>
            <a:r>
              <a:rPr lang="en-US" altLang="en-US" sz="1400" dirty="0">
                <a:ea typeface="MS PGothic" pitchFamily="34" charset="-128"/>
                <a:hlinkClick r:id="rId12"/>
              </a:rPr>
              <a:t>jamie.parker@esacinc.com</a:t>
            </a:r>
            <a:r>
              <a:rPr lang="en-US" altLang="en-US" sz="1400" dirty="0">
                <a:ea typeface="MS PGothic" pitchFamily="34" charset="-128"/>
              </a:rPr>
              <a:t>)</a:t>
            </a:r>
          </a:p>
        </p:txBody>
      </p:sp>
    </p:spTree>
    <p:extLst>
      <p:ext uri="{BB962C8B-B14F-4D97-AF65-F5344CB8AC3E}">
        <p14:creationId xmlns:p14="http://schemas.microsoft.com/office/powerpoint/2010/main" val="146742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76" y="3192673"/>
            <a:ext cx="8728364" cy="815832"/>
          </a:xfrm>
        </p:spPr>
        <p:txBody>
          <a:bodyPr/>
          <a:lstStyle/>
          <a:p>
            <a:pPr algn="ctr"/>
            <a:r>
              <a:rPr lang="en-US" dirty="0"/>
              <a:t>BACKUP</a:t>
            </a:r>
          </a:p>
        </p:txBody>
      </p:sp>
    </p:spTree>
    <p:extLst>
      <p:ext uri="{BB962C8B-B14F-4D97-AF65-F5344CB8AC3E}">
        <p14:creationId xmlns:p14="http://schemas.microsoft.com/office/powerpoint/2010/main" val="1305366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306822" y="61913"/>
            <a:ext cx="8229600" cy="1020762"/>
          </a:xfrm>
        </p:spPr>
        <p:txBody>
          <a:bodyPr>
            <a:noAutofit/>
          </a:bodyPr>
          <a:lstStyle/>
          <a:p>
            <a:pPr eaLnBrk="1" hangingPunct="1"/>
            <a:r>
              <a:rPr lang="en-US" sz="3200" b="0" dirty="0">
                <a:latin typeface="Calibri" charset="0"/>
                <a:ea typeface="MS PGothic" charset="0"/>
              </a:rPr>
              <a:t>What is LTSS? </a:t>
            </a:r>
          </a:p>
        </p:txBody>
      </p:sp>
      <p:sp>
        <p:nvSpPr>
          <p:cNvPr id="3" name="Content Placeholder 2"/>
          <p:cNvSpPr>
            <a:spLocks noGrp="1"/>
          </p:cNvSpPr>
          <p:nvPr>
            <p:ph idx="1"/>
          </p:nvPr>
        </p:nvSpPr>
        <p:spPr>
          <a:xfrm>
            <a:off x="432880" y="1082675"/>
            <a:ext cx="8229600" cy="5334000"/>
          </a:xfrm>
        </p:spPr>
        <p:txBody>
          <a:bodyPr rtlCol="0">
            <a:normAutofit/>
          </a:bodyPr>
          <a:lstStyle/>
          <a:p>
            <a:pPr eaLnBrk="1" fontAlgn="auto" hangingPunct="1">
              <a:spcAft>
                <a:spcPts val="0"/>
              </a:spcAft>
              <a:buFont typeface="Arial" pitchFamily="34" charset="0"/>
              <a:buChar char="•"/>
              <a:defRPr/>
            </a:pPr>
            <a:r>
              <a:rPr lang="en-US" sz="2200" dirty="0">
                <a:ea typeface="+mn-ea"/>
                <a:cs typeface="+mn-cs"/>
              </a:rPr>
              <a:t>Term used by CMS to refer to the broad array of assistance needed by, and provided to, individuals with physical, cognitive, and/or mental impairments who never acquired, or have lost, the ability to function independently. Services include:</a:t>
            </a:r>
          </a:p>
          <a:p>
            <a:pPr lvl="1" eaLnBrk="1" fontAlgn="auto" hangingPunct="1">
              <a:spcAft>
                <a:spcPts val="0"/>
              </a:spcAft>
              <a:buFont typeface="Arial" pitchFamily="34" charset="0"/>
              <a:buChar char="–"/>
              <a:defRPr/>
            </a:pPr>
            <a:r>
              <a:rPr lang="en-US" sz="2000" dirty="0">
                <a:solidFill>
                  <a:schemeClr val="tx1">
                    <a:lumMod val="75000"/>
                    <a:lumOff val="25000"/>
                  </a:schemeClr>
                </a:solidFill>
                <a:ea typeface="+mn-ea"/>
              </a:rPr>
              <a:t>ADLs and Instrumental ADLs; Adult Day Care; Care Management; Social </a:t>
            </a:r>
            <a:r>
              <a:rPr lang="en-US" sz="2000">
                <a:solidFill>
                  <a:schemeClr val="tx1">
                    <a:lumMod val="75000"/>
                    <a:lumOff val="25000"/>
                  </a:schemeClr>
                </a:solidFill>
                <a:ea typeface="+mn-ea"/>
              </a:rPr>
              <a:t>Services; </a:t>
            </a:r>
            <a:r>
              <a:rPr lang="en-US" sz="2000" dirty="0">
                <a:solidFill>
                  <a:schemeClr val="tx1">
                    <a:lumMod val="75000"/>
                    <a:lumOff val="25000"/>
                  </a:schemeClr>
                </a:solidFill>
                <a:ea typeface="+mn-ea"/>
              </a:rPr>
              <a:t>Transportation</a:t>
            </a:r>
            <a:endParaRPr lang="en-US" sz="2000" dirty="0">
              <a:solidFill>
                <a:schemeClr val="tx1">
                  <a:lumMod val="75000"/>
                  <a:lumOff val="25000"/>
                </a:schemeClr>
              </a:solidFill>
            </a:endParaRPr>
          </a:p>
          <a:p>
            <a:pPr>
              <a:spcAft>
                <a:spcPts val="0"/>
              </a:spcAft>
              <a:buFont typeface="Arial" charset="0"/>
              <a:buChar char="•"/>
              <a:defRPr/>
            </a:pPr>
            <a:r>
              <a:rPr lang="en-US" sz="2200" dirty="0">
                <a:ea typeface="+mn-ea"/>
              </a:rPr>
              <a:t>Two main models for providing LTSS are </a:t>
            </a:r>
            <a:r>
              <a:rPr lang="en-US" sz="2200" b="1" dirty="0">
                <a:ea typeface="+mn-ea"/>
              </a:rPr>
              <a:t>home and community-based care (HCBS)</a:t>
            </a:r>
            <a:r>
              <a:rPr lang="en-US" sz="2200" dirty="0">
                <a:ea typeface="+mn-ea"/>
              </a:rPr>
              <a:t> and </a:t>
            </a:r>
            <a:r>
              <a:rPr lang="en-US" sz="2200" b="1" dirty="0">
                <a:ea typeface="+mn-ea"/>
              </a:rPr>
              <a:t>facility-based care</a:t>
            </a:r>
          </a:p>
          <a:p>
            <a:pPr lvl="1">
              <a:spcAft>
                <a:spcPts val="0"/>
              </a:spcAft>
              <a:buFont typeface="Arial" charset="0"/>
              <a:buChar char="•"/>
              <a:defRPr/>
            </a:pPr>
            <a:r>
              <a:rPr lang="en-US" sz="2000" dirty="0">
                <a:solidFill>
                  <a:schemeClr val="tx1">
                    <a:lumMod val="75000"/>
                    <a:lumOff val="25000"/>
                  </a:schemeClr>
                </a:solidFill>
              </a:rPr>
              <a:t>Services delivered same for both; only difference is setting which services are delivered</a:t>
            </a:r>
          </a:p>
          <a:p>
            <a:pPr>
              <a:spcAft>
                <a:spcPts val="0"/>
              </a:spcAft>
              <a:buFont typeface="Arial" charset="0"/>
              <a:buChar char="•"/>
              <a:defRPr/>
            </a:pPr>
            <a:r>
              <a:rPr lang="en-US" sz="2200" dirty="0"/>
              <a:t>CMS, as the largest single payer for healthcare in the U.S., is the primary funder for LTSS through the </a:t>
            </a:r>
            <a:r>
              <a:rPr lang="en-US" sz="2200" b="1" dirty="0"/>
              <a:t>Medicaid</a:t>
            </a:r>
            <a:r>
              <a:rPr lang="en-US" sz="2200" dirty="0"/>
              <a:t> Program</a:t>
            </a:r>
          </a:p>
        </p:txBody>
      </p:sp>
      <p:sp>
        <p:nvSpPr>
          <p:cNvPr id="94211" name="Slide Number Placeholder 3"/>
          <p:cNvSpPr>
            <a:spLocks noGrp="1"/>
          </p:cNvSpPr>
          <p:nvPr>
            <p:ph type="sldNum" sz="quarter" idx="4294967295"/>
          </p:nvPr>
        </p:nvSpPr>
        <p:spPr bwMode="auto">
          <a:xfrm>
            <a:off x="6858000" y="6416675"/>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6A2BF73-00F6-7A49-B92B-D7D35479317A}" type="slidenum">
              <a:rPr lang="en-US" sz="1200">
                <a:solidFill>
                  <a:srgbClr val="898989"/>
                </a:solidFill>
                <a:ea typeface="ＭＳ Ｐゴシック" charset="0"/>
                <a:cs typeface="ＭＳ Ｐゴシック" charset="0"/>
              </a:rPr>
              <a:pPr eaLnBrk="1" hangingPunct="1"/>
              <a:t>29</a:t>
            </a:fld>
            <a:endParaRPr lang="en-US" sz="1200" dirty="0">
              <a:solidFill>
                <a:srgbClr val="898989"/>
              </a:solidFill>
              <a:ea typeface="ＭＳ Ｐゴシック" charset="0"/>
              <a:cs typeface="ＭＳ Ｐゴシック" charset="0"/>
            </a:endParaRPr>
          </a:p>
        </p:txBody>
      </p:sp>
    </p:spTree>
    <p:extLst>
      <p:ext uri="{BB962C8B-B14F-4D97-AF65-F5344CB8AC3E}">
        <p14:creationId xmlns:p14="http://schemas.microsoft.com/office/powerpoint/2010/main" val="172768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243322" y="0"/>
            <a:ext cx="8229600" cy="1020762"/>
          </a:xfrm>
        </p:spPr>
        <p:txBody>
          <a:bodyPr>
            <a:noAutofit/>
          </a:bodyPr>
          <a:lstStyle/>
          <a:p>
            <a:pPr eaLnBrk="1" hangingPunct="1"/>
            <a:r>
              <a:rPr lang="en-US" sz="3200" dirty="0">
                <a:latin typeface="Calibri" charset="0"/>
                <a:ea typeface="MS PGothic" charset="0"/>
              </a:rPr>
              <a:t>HL7 Presentation Schedule</a:t>
            </a:r>
            <a:endParaRPr lang="en-US" sz="3200" b="0" dirty="0">
              <a:latin typeface="Calibri" charset="0"/>
              <a:ea typeface="MS PGothic" charset="0"/>
            </a:endParaRPr>
          </a:p>
        </p:txBody>
      </p:sp>
      <p:sp>
        <p:nvSpPr>
          <p:cNvPr id="94211" name="Slide Number Placeholder 3"/>
          <p:cNvSpPr>
            <a:spLocks noGrp="1"/>
          </p:cNvSpPr>
          <p:nvPr>
            <p:ph type="sldNum" sz="quarter" idx="4294967295"/>
          </p:nvPr>
        </p:nvSpPr>
        <p:spPr bwMode="auto">
          <a:xfrm>
            <a:off x="6858000" y="6416675"/>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6A2BF73-00F6-7A49-B92B-D7D35479317A}" type="slidenum">
              <a:rPr lang="en-US" sz="1200">
                <a:solidFill>
                  <a:srgbClr val="898989"/>
                </a:solidFill>
                <a:ea typeface="ＭＳ Ｐゴシック" charset="0"/>
                <a:cs typeface="ＭＳ Ｐゴシック" charset="0"/>
              </a:rPr>
              <a:pPr eaLnBrk="1" hangingPunct="1"/>
              <a:t>3</a:t>
            </a:fld>
            <a:endParaRPr lang="en-US" sz="1200" dirty="0">
              <a:solidFill>
                <a:srgbClr val="898989"/>
              </a:solidFill>
              <a:ea typeface="ＭＳ Ｐゴシック" charset="0"/>
              <a:cs typeface="ＭＳ Ｐゴシック" charset="0"/>
            </a:endParaRPr>
          </a:p>
        </p:txBody>
      </p:sp>
      <p:graphicFrame>
        <p:nvGraphicFramePr>
          <p:cNvPr id="4" name="Table 3"/>
          <p:cNvGraphicFramePr>
            <a:graphicFrameLocks noGrp="1"/>
          </p:cNvGraphicFramePr>
          <p:nvPr>
            <p:extLst>
              <p:ext uri="{D42A27DB-BD31-4B8C-83A1-F6EECF244321}">
                <p14:modId xmlns:p14="http://schemas.microsoft.com/office/powerpoint/2010/main" val="57079269"/>
              </p:ext>
            </p:extLst>
          </p:nvPr>
        </p:nvGraphicFramePr>
        <p:xfrm>
          <a:off x="243324" y="1064418"/>
          <a:ext cx="8748276" cy="5405120"/>
        </p:xfrm>
        <a:graphic>
          <a:graphicData uri="http://schemas.openxmlformats.org/drawingml/2006/table">
            <a:tbl>
              <a:tblPr firstRow="1" bandRow="1">
                <a:tableStyleId>{5C22544A-7EE6-4342-B048-85BDC9FD1C3A}</a:tableStyleId>
              </a:tblPr>
              <a:tblGrid>
                <a:gridCol w="1837974">
                  <a:extLst>
                    <a:ext uri="{9D8B030D-6E8A-4147-A177-3AD203B41FA5}">
                      <a16:colId xmlns:a16="http://schemas.microsoft.com/office/drawing/2014/main" val="20000"/>
                    </a:ext>
                  </a:extLst>
                </a:gridCol>
                <a:gridCol w="5210753">
                  <a:extLst>
                    <a:ext uri="{9D8B030D-6E8A-4147-A177-3AD203B41FA5}">
                      <a16:colId xmlns:a16="http://schemas.microsoft.com/office/drawing/2014/main" val="20001"/>
                    </a:ext>
                  </a:extLst>
                </a:gridCol>
                <a:gridCol w="1699549">
                  <a:extLst>
                    <a:ext uri="{9D8B030D-6E8A-4147-A177-3AD203B41FA5}">
                      <a16:colId xmlns:a16="http://schemas.microsoft.com/office/drawing/2014/main" val="20002"/>
                    </a:ext>
                  </a:extLst>
                </a:gridCol>
              </a:tblGrid>
              <a:tr h="370840">
                <a:tc>
                  <a:txBody>
                    <a:bodyPr/>
                    <a:lstStyle/>
                    <a:p>
                      <a:r>
                        <a:rPr lang="en-US" dirty="0"/>
                        <a:t>HL7</a:t>
                      </a:r>
                      <a:r>
                        <a:rPr lang="en-US" baseline="0" dirty="0"/>
                        <a:t> Workgroup</a:t>
                      </a:r>
                      <a:endParaRPr lang="en-US" dirty="0"/>
                    </a:p>
                  </a:txBody>
                  <a:tcPr/>
                </a:tc>
                <a:tc>
                  <a:txBody>
                    <a:bodyPr/>
                    <a:lstStyle/>
                    <a:p>
                      <a:r>
                        <a:rPr lang="en-US" dirty="0"/>
                        <a:t>Standards</a:t>
                      </a:r>
                      <a:r>
                        <a:rPr lang="en-US" baseline="0" dirty="0"/>
                        <a:t> For Discussion</a:t>
                      </a:r>
                      <a:endParaRPr lang="en-US" dirty="0"/>
                    </a:p>
                  </a:txBody>
                  <a:tcPr/>
                </a:tc>
                <a:tc>
                  <a:txBody>
                    <a:bodyPr/>
                    <a:lstStyle/>
                    <a:p>
                      <a:r>
                        <a:rPr lang="en-US" dirty="0"/>
                        <a:t>Schedule</a:t>
                      </a:r>
                    </a:p>
                  </a:txBody>
                  <a:tcPr/>
                </a:tc>
                <a:extLst>
                  <a:ext uri="{0D108BD9-81ED-4DB2-BD59-A6C34878D82A}">
                    <a16:rowId xmlns:a16="http://schemas.microsoft.com/office/drawing/2014/main" val="10000"/>
                  </a:ext>
                </a:extLst>
              </a:tr>
              <a:tr h="370840">
                <a:tc>
                  <a:txBody>
                    <a:bodyPr/>
                    <a:lstStyle/>
                    <a:p>
                      <a:r>
                        <a:rPr lang="en-US" dirty="0"/>
                        <a:t>CBCP</a:t>
                      </a:r>
                    </a:p>
                  </a:txBody>
                  <a:tcPr/>
                </a:tc>
                <a:tc>
                  <a:txBody>
                    <a:bodyPr/>
                    <a:lstStyle/>
                    <a:p>
                      <a:r>
                        <a:rPr lang="en-US" dirty="0"/>
                        <a:t>FHIR </a:t>
                      </a:r>
                      <a:r>
                        <a:rPr lang="en-US" dirty="0" err="1"/>
                        <a:t>ProcedureRequest</a:t>
                      </a:r>
                      <a:r>
                        <a:rPr lang="en-US" dirty="0"/>
                        <a:t>,</a:t>
                      </a:r>
                      <a:r>
                        <a:rPr lang="en-US" baseline="0" dirty="0"/>
                        <a:t> Procedure</a:t>
                      </a:r>
                    </a:p>
                    <a:p>
                      <a:r>
                        <a:rPr lang="en-US" baseline="0" dirty="0" err="1"/>
                        <a:t>eLTSS</a:t>
                      </a:r>
                      <a:r>
                        <a:rPr lang="en-US" baseline="0" dirty="0"/>
                        <a:t> FHIR Implementation Guide?</a:t>
                      </a:r>
                      <a:endParaRPr lang="en-US" dirty="0"/>
                    </a:p>
                  </a:txBody>
                  <a:tcPr/>
                </a:tc>
                <a:tc>
                  <a:txBody>
                    <a:bodyPr/>
                    <a:lstStyle/>
                    <a:p>
                      <a:r>
                        <a:rPr lang="en-US" dirty="0"/>
                        <a:t>Tues</a:t>
                      </a:r>
                      <a:r>
                        <a:rPr lang="en-US" baseline="0" dirty="0"/>
                        <a:t> Jan. 30 Q4</a:t>
                      </a:r>
                      <a:endParaRPr lang="en-US" dirty="0"/>
                    </a:p>
                  </a:txBody>
                  <a:tcPr/>
                </a:tc>
                <a:extLst>
                  <a:ext uri="{0D108BD9-81ED-4DB2-BD59-A6C34878D82A}">
                    <a16:rowId xmlns:a16="http://schemas.microsoft.com/office/drawing/2014/main" val="10001"/>
                  </a:ext>
                </a:extLst>
              </a:tr>
              <a:tr h="370840">
                <a:tc>
                  <a:txBody>
                    <a:bodyPr/>
                    <a:lstStyle/>
                    <a:p>
                      <a:r>
                        <a:rPr lang="en-US" dirty="0"/>
                        <a:t>Financial</a:t>
                      </a:r>
                      <a:r>
                        <a:rPr lang="en-US" baseline="0" dirty="0"/>
                        <a:t> Management</a:t>
                      </a:r>
                      <a:endParaRPr lang="en-US" dirty="0"/>
                    </a:p>
                  </a:txBody>
                  <a:tcPr/>
                </a:tc>
                <a:tc>
                  <a:txBody>
                    <a:bodyPr/>
                    <a:lstStyle/>
                    <a:p>
                      <a:r>
                        <a:rPr lang="en-US" dirty="0"/>
                        <a:t>FHIR Claim,</a:t>
                      </a:r>
                      <a:r>
                        <a:rPr lang="en-US" baseline="0" dirty="0"/>
                        <a:t> </a:t>
                      </a:r>
                      <a:r>
                        <a:rPr lang="en-US" dirty="0"/>
                        <a:t>Contract</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Tues</a:t>
                      </a:r>
                      <a:r>
                        <a:rPr lang="en-US" baseline="0" dirty="0"/>
                        <a:t> Jan. 30 Q4</a:t>
                      </a:r>
                      <a:endParaRPr lang="en-US" dirty="0"/>
                    </a:p>
                    <a:p>
                      <a:endParaRPr lang="en-US" dirty="0"/>
                    </a:p>
                  </a:txBody>
                  <a:tcPr/>
                </a:tc>
                <a:extLst>
                  <a:ext uri="{0D108BD9-81ED-4DB2-BD59-A6C34878D82A}">
                    <a16:rowId xmlns:a16="http://schemas.microsoft.com/office/drawing/2014/main" val="10002"/>
                  </a:ext>
                </a:extLst>
              </a:tr>
              <a:tr h="370840">
                <a:tc>
                  <a:txBody>
                    <a:bodyPr/>
                    <a:lstStyle/>
                    <a:p>
                      <a:r>
                        <a:rPr lang="en-US" dirty="0"/>
                        <a:t>Attachments</a:t>
                      </a:r>
                    </a:p>
                  </a:txBody>
                  <a:tcPr/>
                </a:tc>
                <a:tc>
                  <a:txBody>
                    <a:bodyPr/>
                    <a:lstStyle/>
                    <a:p>
                      <a:r>
                        <a:rPr lang="en-US" dirty="0"/>
                        <a:t>FHIR</a:t>
                      </a:r>
                      <a:r>
                        <a:rPr lang="en-US" baseline="0" dirty="0"/>
                        <a:t> Claim</a:t>
                      </a:r>
                    </a:p>
                    <a:p>
                      <a:r>
                        <a:rPr lang="en-US" baseline="0" dirty="0"/>
                        <a:t>Other benefits and care management resources? </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Tues</a:t>
                      </a:r>
                      <a:r>
                        <a:rPr lang="en-US" baseline="0" dirty="0"/>
                        <a:t> Jan. 30 Q4</a:t>
                      </a:r>
                      <a:endParaRPr lang="en-US" dirty="0"/>
                    </a:p>
                    <a:p>
                      <a:endParaRPr lang="en-US" dirty="0"/>
                    </a:p>
                  </a:txBody>
                  <a:tcPr/>
                </a:tc>
                <a:extLst>
                  <a:ext uri="{0D108BD9-81ED-4DB2-BD59-A6C34878D82A}">
                    <a16:rowId xmlns:a16="http://schemas.microsoft.com/office/drawing/2014/main" val="10003"/>
                  </a:ext>
                </a:extLst>
              </a:tr>
              <a:tr h="370840">
                <a:tc>
                  <a:txBody>
                    <a:bodyPr/>
                    <a:lstStyle/>
                    <a:p>
                      <a:r>
                        <a:rPr lang="en-US" dirty="0"/>
                        <a:t>CDS</a:t>
                      </a:r>
                      <a:r>
                        <a:rPr lang="en-US" baseline="0" dirty="0"/>
                        <a:t> and CQI</a:t>
                      </a:r>
                      <a:endParaRPr lang="en-US" dirty="0"/>
                    </a:p>
                  </a:txBody>
                  <a:tcPr/>
                </a:tc>
                <a:tc>
                  <a:txBody>
                    <a:bodyPr/>
                    <a:lstStyle/>
                    <a:p>
                      <a:r>
                        <a:rPr lang="en-US" dirty="0"/>
                        <a:t>FHIR</a:t>
                      </a:r>
                      <a:r>
                        <a:rPr lang="en-US" baseline="0" dirty="0"/>
                        <a:t> Activity Definition, </a:t>
                      </a:r>
                      <a:r>
                        <a:rPr lang="en-US" baseline="0" dirty="0" err="1"/>
                        <a:t>PlanDefinition</a:t>
                      </a:r>
                      <a:r>
                        <a:rPr lang="en-US" baseline="0" dirty="0"/>
                        <a:t>, </a:t>
                      </a:r>
                      <a:r>
                        <a:rPr lang="en-US" baseline="0" dirty="0" err="1"/>
                        <a:t>RiskAssessment</a:t>
                      </a:r>
                      <a:endParaRPr lang="en-US" baseline="0" dirty="0"/>
                    </a:p>
                    <a:p>
                      <a:r>
                        <a:rPr lang="en-US" baseline="0" dirty="0"/>
                        <a:t>CDS Hooks? </a:t>
                      </a:r>
                    </a:p>
                  </a:txBody>
                  <a:tcPr/>
                </a:tc>
                <a:tc>
                  <a:txBody>
                    <a:bodyPr/>
                    <a:lstStyle/>
                    <a:p>
                      <a:r>
                        <a:rPr lang="en-US" dirty="0"/>
                        <a:t>Weds</a:t>
                      </a:r>
                      <a:r>
                        <a:rPr lang="en-US" baseline="0" dirty="0"/>
                        <a:t> Jan 31 Q1</a:t>
                      </a:r>
                      <a:endParaRPr lang="en-US" dirty="0"/>
                    </a:p>
                  </a:txBody>
                  <a:tcPr/>
                </a:tc>
                <a:extLst>
                  <a:ext uri="{0D108BD9-81ED-4DB2-BD59-A6C34878D82A}">
                    <a16:rowId xmlns:a16="http://schemas.microsoft.com/office/drawing/2014/main" val="10004"/>
                  </a:ext>
                </a:extLst>
              </a:tr>
              <a:tr h="370840">
                <a:tc>
                  <a:txBody>
                    <a:bodyPr/>
                    <a:lstStyle/>
                    <a:p>
                      <a:r>
                        <a:rPr lang="en-US" dirty="0"/>
                        <a:t>Structured</a:t>
                      </a:r>
                      <a:r>
                        <a:rPr lang="en-US" baseline="0" dirty="0"/>
                        <a:t> Docs</a:t>
                      </a:r>
                      <a:endParaRPr lang="en-US" dirty="0"/>
                    </a:p>
                  </a:txBody>
                  <a:tcPr/>
                </a:tc>
                <a:tc>
                  <a:txBody>
                    <a:bodyPr/>
                    <a:lstStyle/>
                    <a:p>
                      <a:r>
                        <a:rPr lang="en-US" baseline="0" dirty="0"/>
                        <a:t>C-CDA Care Plan Document Template</a:t>
                      </a:r>
                    </a:p>
                    <a:p>
                      <a:r>
                        <a:rPr lang="en-US" baseline="0" dirty="0"/>
                        <a:t>C-CDA on FHIR</a:t>
                      </a:r>
                    </a:p>
                  </a:txBody>
                  <a:tcPr/>
                </a:tc>
                <a:tc>
                  <a:txBody>
                    <a:bodyPr/>
                    <a:lstStyle/>
                    <a:p>
                      <a:r>
                        <a:rPr lang="en-US" dirty="0"/>
                        <a:t>Weds</a:t>
                      </a:r>
                      <a:r>
                        <a:rPr lang="en-US" baseline="0" dirty="0"/>
                        <a:t> Jan 31 Q2</a:t>
                      </a:r>
                      <a:endParaRPr lang="en-US" dirty="0"/>
                    </a:p>
                  </a:txBody>
                  <a:tcPr/>
                </a:tc>
                <a:extLst>
                  <a:ext uri="{0D108BD9-81ED-4DB2-BD59-A6C34878D82A}">
                    <a16:rowId xmlns:a16="http://schemas.microsoft.com/office/drawing/2014/main" val="10005"/>
                  </a:ext>
                </a:extLst>
              </a:tr>
              <a:tr h="370840">
                <a:tc>
                  <a:txBody>
                    <a:bodyPr/>
                    <a:lstStyle/>
                    <a:p>
                      <a:r>
                        <a:rPr lang="en-US" dirty="0"/>
                        <a:t>O&amp;O</a:t>
                      </a:r>
                    </a:p>
                  </a:txBody>
                  <a:tcPr/>
                </a:tc>
                <a:tc>
                  <a:txBody>
                    <a:bodyPr/>
                    <a:lstStyle/>
                    <a:p>
                      <a:r>
                        <a:rPr lang="en-US" dirty="0"/>
                        <a:t>FHIR Observation, </a:t>
                      </a:r>
                      <a:r>
                        <a:rPr lang="en-US" dirty="0" err="1"/>
                        <a:t>ProcedureRequest</a:t>
                      </a:r>
                      <a:r>
                        <a:rPr lang="en-US" dirty="0"/>
                        <a:t>,</a:t>
                      </a:r>
                      <a:r>
                        <a:rPr lang="en-US" baseline="0" dirty="0"/>
                        <a:t> Device Request</a:t>
                      </a:r>
                      <a:endParaRPr lang="en-US" dirty="0"/>
                    </a:p>
                  </a:txBody>
                  <a:tcPr/>
                </a:tc>
                <a:tc>
                  <a:txBody>
                    <a:bodyPr/>
                    <a:lstStyle/>
                    <a:p>
                      <a:r>
                        <a:rPr lang="en-US" dirty="0" err="1"/>
                        <a:t>Thur</a:t>
                      </a:r>
                      <a:r>
                        <a:rPr lang="en-US" dirty="0"/>
                        <a:t> Feb 1 Q3</a:t>
                      </a:r>
                    </a:p>
                  </a:txBody>
                  <a:tcPr/>
                </a:tc>
                <a:extLst>
                  <a:ext uri="{0D108BD9-81ED-4DB2-BD59-A6C34878D82A}">
                    <a16:rowId xmlns:a16="http://schemas.microsoft.com/office/drawing/2014/main" val="10006"/>
                  </a:ext>
                </a:extLst>
              </a:tr>
              <a:tr h="370840">
                <a:tc>
                  <a:txBody>
                    <a:bodyPr/>
                    <a:lstStyle/>
                    <a:p>
                      <a:r>
                        <a:rPr lang="en-US" dirty="0"/>
                        <a:t>Patient</a:t>
                      </a:r>
                      <a:r>
                        <a:rPr lang="en-US" baseline="0" dirty="0"/>
                        <a:t> Care, Patient Admin, LHS</a:t>
                      </a:r>
                      <a:endParaRPr lang="en-US" dirty="0"/>
                    </a:p>
                  </a:txBody>
                  <a:tcPr/>
                </a:tc>
                <a:tc>
                  <a:txBody>
                    <a:bodyPr/>
                    <a:lstStyle/>
                    <a:p>
                      <a:r>
                        <a:rPr lang="en-US" dirty="0"/>
                        <a:t>FHIR</a:t>
                      </a:r>
                      <a:r>
                        <a:rPr lang="en-US" baseline="0" dirty="0"/>
                        <a:t> CarePlan, CareTeam, ClinicalImpression, Condition, Procedure, Goal, Patient</a:t>
                      </a:r>
                      <a:r>
                        <a:rPr lang="en-US" baseline="0"/>
                        <a:t>, Practitioner</a:t>
                      </a:r>
                      <a:r>
                        <a:rPr lang="en-US" baseline="0" dirty="0"/>
                        <a:t>, Related Person</a:t>
                      </a:r>
                      <a:r>
                        <a:rPr lang="en-US" baseline="0"/>
                        <a:t>, EpisodeOfCare</a:t>
                      </a:r>
                      <a:endParaRPr lang="en-US" baseline="0" dirty="0"/>
                    </a:p>
                    <a:p>
                      <a:r>
                        <a:rPr lang="en-US" baseline="0" dirty="0"/>
                        <a:t>C-CDA Care Plan</a:t>
                      </a:r>
                      <a:endParaRPr lang="en-US" dirty="0"/>
                    </a:p>
                  </a:txBody>
                  <a:tcPr/>
                </a:tc>
                <a:tc>
                  <a:txBody>
                    <a:bodyPr/>
                    <a:lstStyle/>
                    <a:p>
                      <a:r>
                        <a:rPr lang="en-US" dirty="0" err="1"/>
                        <a:t>Thur</a:t>
                      </a:r>
                      <a:r>
                        <a:rPr lang="en-US" dirty="0"/>
                        <a:t> Feb 1 Q4</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18198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594" y="1749651"/>
            <a:ext cx="8446112" cy="603250"/>
          </a:xfrm>
        </p:spPr>
        <p:txBody>
          <a:bodyPr/>
          <a:lstStyle/>
          <a:p>
            <a:r>
              <a:rPr lang="en-US" sz="2600" dirty="0"/>
              <a:t>Defining Person-Centered Care</a:t>
            </a:r>
          </a:p>
        </p:txBody>
      </p:sp>
      <p:sp>
        <p:nvSpPr>
          <p:cNvPr id="5" name="Content Placeholder 2"/>
          <p:cNvSpPr>
            <a:spLocks noGrp="1"/>
          </p:cNvSpPr>
          <p:nvPr>
            <p:ph sz="half" idx="1"/>
          </p:nvPr>
        </p:nvSpPr>
        <p:spPr>
          <a:xfrm>
            <a:off x="392021" y="1279889"/>
            <a:ext cx="7881401" cy="1765024"/>
          </a:xfrm>
        </p:spPr>
        <p:txBody>
          <a:bodyPr>
            <a:noAutofit/>
          </a:bodyPr>
          <a:lstStyle/>
          <a:p>
            <a:pPr marL="0" indent="0" algn="ctr" defTabSz="914400">
              <a:lnSpc>
                <a:spcPct val="100000"/>
              </a:lnSpc>
              <a:spcBef>
                <a:spcPts val="0"/>
              </a:spcBef>
              <a:spcAft>
                <a:spcPts val="0"/>
              </a:spcAft>
              <a:buNone/>
            </a:pPr>
            <a:r>
              <a:rPr lang="en-US" sz="2800" dirty="0"/>
              <a:t>“Person-centered care” means that individuals’ values and preferences are elicited and, once expressed, guide all aspects of their health care, supporting their realistic health and life goals. Person-centered care is achieved through a dynamic relationship among individuals, others who are important to them, and all relevant providers. This collaboration informs decision-making to the extent that the individual desires.</a:t>
            </a:r>
          </a:p>
        </p:txBody>
      </p:sp>
      <p:sp>
        <p:nvSpPr>
          <p:cNvPr id="3" name="TextBox 2"/>
          <p:cNvSpPr txBox="1"/>
          <p:nvPr/>
        </p:nvSpPr>
        <p:spPr>
          <a:xfrm>
            <a:off x="534271" y="5410476"/>
            <a:ext cx="8040757" cy="738664"/>
          </a:xfrm>
          <a:prstGeom prst="rect">
            <a:avLst/>
          </a:prstGeom>
          <a:noFill/>
        </p:spPr>
        <p:txBody>
          <a:bodyPr wrap="square" rtlCol="0">
            <a:spAutoFit/>
          </a:bodyPr>
          <a:lstStyle/>
          <a:p>
            <a:r>
              <a:rPr lang="en-US" sz="1400" dirty="0"/>
              <a:t>“Person-Centered Care: A Definition and Essential Elements” The American Geriatrics Society Expert Panel on Person-Centered Care, December 2015</a:t>
            </a:r>
          </a:p>
          <a:p>
            <a:r>
              <a:rPr lang="en-US" sz="1400" dirty="0">
                <a:hlinkClick r:id="rId2"/>
              </a:rPr>
              <a:t>https://www.ncbi.nlm.nih.gov/pubmed/26626262</a:t>
            </a:r>
            <a:r>
              <a:rPr lang="en-US" sz="1400" dirty="0"/>
              <a:t> </a:t>
            </a:r>
          </a:p>
        </p:txBody>
      </p:sp>
      <p:sp>
        <p:nvSpPr>
          <p:cNvPr id="6" name="Title 1"/>
          <p:cNvSpPr txBox="1">
            <a:spLocks/>
          </p:cNvSpPr>
          <p:nvPr/>
        </p:nvSpPr>
        <p:spPr>
          <a:xfrm>
            <a:off x="331594" y="11477"/>
            <a:ext cx="8229600" cy="102076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000" kern="1200" baseline="0">
                <a:solidFill>
                  <a:schemeClr val="bg1"/>
                </a:solidFill>
                <a:latin typeface="+mj-lt"/>
                <a:ea typeface="+mj-ea"/>
                <a:cs typeface="+mj-cs"/>
              </a:defRPr>
            </a:lvl1pPr>
          </a:lstStyle>
          <a:p>
            <a:r>
              <a:rPr lang="en-US" sz="3200" dirty="0">
                <a:latin typeface="Calibri" charset="0"/>
                <a:ea typeface="MS PGothic" charset="0"/>
              </a:rPr>
              <a:t>What is Person-Centered Care?</a:t>
            </a:r>
          </a:p>
        </p:txBody>
      </p:sp>
    </p:spTree>
    <p:extLst>
      <p:ext uri="{BB962C8B-B14F-4D97-AF65-F5344CB8AC3E}">
        <p14:creationId xmlns:p14="http://schemas.microsoft.com/office/powerpoint/2010/main" val="13708311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319522" y="17464"/>
            <a:ext cx="8229600" cy="1020762"/>
          </a:xfrm>
        </p:spPr>
        <p:txBody>
          <a:bodyPr>
            <a:noAutofit/>
          </a:bodyPr>
          <a:lstStyle/>
          <a:p>
            <a:pPr eaLnBrk="1" hangingPunct="1"/>
            <a:r>
              <a:rPr lang="en-US" sz="3200" b="0" dirty="0">
                <a:latin typeface="Calibri" charset="0"/>
                <a:ea typeface="MS PGothic" charset="0"/>
              </a:rPr>
              <a:t>What is Person-Centered Planning (PCP)?</a:t>
            </a:r>
          </a:p>
        </p:txBody>
      </p:sp>
      <p:sp>
        <p:nvSpPr>
          <p:cNvPr id="3" name="Content Placeholder 2"/>
          <p:cNvSpPr>
            <a:spLocks noGrp="1"/>
          </p:cNvSpPr>
          <p:nvPr>
            <p:ph idx="1"/>
          </p:nvPr>
        </p:nvSpPr>
        <p:spPr>
          <a:xfrm>
            <a:off x="432880" y="1082675"/>
            <a:ext cx="8229600" cy="5334000"/>
          </a:xfrm>
        </p:spPr>
        <p:txBody>
          <a:bodyPr rtlCol="0">
            <a:normAutofit/>
          </a:bodyPr>
          <a:lstStyle/>
          <a:p>
            <a:pPr marL="400050" eaLnBrk="1" fontAlgn="auto" hangingPunct="1">
              <a:spcAft>
                <a:spcPts val="0"/>
              </a:spcAft>
              <a:buFont typeface="Arial" pitchFamily="34" charset="0"/>
              <a:buChar char="•"/>
              <a:defRPr/>
            </a:pPr>
            <a:r>
              <a:rPr lang="en-US" sz="2400" dirty="0"/>
              <a:t>Care Planning </a:t>
            </a:r>
            <a:r>
              <a:rPr lang="en-US" sz="2400" b="1" dirty="0"/>
              <a:t>process</a:t>
            </a:r>
            <a:r>
              <a:rPr lang="en-US" sz="2400" dirty="0">
                <a:ea typeface="+mn-ea"/>
                <a:cs typeface="+mn-cs"/>
              </a:rPr>
              <a:t> recognized by the U.S. Department of Health and Humans Services (HHS) be directed by the person with LTSS needs</a:t>
            </a:r>
          </a:p>
          <a:p>
            <a:pPr marL="400050" eaLnBrk="1" fontAlgn="auto" hangingPunct="1">
              <a:spcAft>
                <a:spcPts val="0"/>
              </a:spcAft>
              <a:buFont typeface="Arial" pitchFamily="34" charset="0"/>
              <a:buChar char="•"/>
              <a:defRPr/>
            </a:pPr>
            <a:r>
              <a:rPr lang="en-US" sz="2400" dirty="0">
                <a:ea typeface="+mn-ea"/>
                <a:cs typeface="+mn-cs"/>
              </a:rPr>
              <a:t>The PCP approach identifies the person’s strengths, goals, preferences, needs (medical and LTSS), and desired outcomes</a:t>
            </a:r>
          </a:p>
          <a:p>
            <a:pPr marL="400050" eaLnBrk="1" fontAlgn="auto" hangingPunct="1">
              <a:spcAft>
                <a:spcPts val="0"/>
              </a:spcAft>
              <a:buFont typeface="Arial" pitchFamily="34" charset="0"/>
              <a:buChar char="•"/>
              <a:defRPr/>
            </a:pPr>
            <a:r>
              <a:rPr lang="en-US" sz="2400" dirty="0">
                <a:ea typeface="+mn-ea"/>
                <a:cs typeface="+mn-cs"/>
              </a:rPr>
              <a:t>Incorporates person’s goals and preferences in areas such as recreation, transportation, friendships, therapies, home, employment, family relationships, and treatments are part of a written plan that is consistent with the person’s needs and desires. </a:t>
            </a:r>
            <a:endParaRPr lang="en-US" sz="2400" dirty="0">
              <a:solidFill>
                <a:schemeClr val="tx1">
                  <a:lumMod val="75000"/>
                  <a:lumOff val="25000"/>
                </a:schemeClr>
              </a:solidFill>
              <a:ea typeface="+mn-ea"/>
              <a:cs typeface="+mn-cs"/>
            </a:endParaRPr>
          </a:p>
        </p:txBody>
      </p:sp>
      <p:sp>
        <p:nvSpPr>
          <p:cNvPr id="94211" name="Slide Number Placeholder 3"/>
          <p:cNvSpPr>
            <a:spLocks noGrp="1"/>
          </p:cNvSpPr>
          <p:nvPr>
            <p:ph type="sldNum" sz="quarter" idx="4294967295"/>
          </p:nvPr>
        </p:nvSpPr>
        <p:spPr bwMode="auto">
          <a:xfrm>
            <a:off x="6858000" y="6416675"/>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6A2BF73-00F6-7A49-B92B-D7D35479317A}" type="slidenum">
              <a:rPr lang="en-US" sz="1200">
                <a:solidFill>
                  <a:srgbClr val="898989"/>
                </a:solidFill>
                <a:ea typeface="ＭＳ Ｐゴシック" charset="0"/>
                <a:cs typeface="ＭＳ Ｐゴシック" charset="0"/>
              </a:rPr>
              <a:pPr eaLnBrk="1" hangingPunct="1"/>
              <a:t>31</a:t>
            </a:fld>
            <a:endParaRPr lang="en-US" sz="1200" dirty="0">
              <a:solidFill>
                <a:srgbClr val="898989"/>
              </a:solidFill>
              <a:ea typeface="ＭＳ Ｐゴシック" charset="0"/>
              <a:cs typeface="ＭＳ Ｐゴシック" charset="0"/>
            </a:endParaRPr>
          </a:p>
        </p:txBody>
      </p:sp>
      <p:sp>
        <p:nvSpPr>
          <p:cNvPr id="2" name="TextBox 1"/>
          <p:cNvSpPr txBox="1"/>
          <p:nvPr/>
        </p:nvSpPr>
        <p:spPr>
          <a:xfrm>
            <a:off x="774700" y="6091406"/>
            <a:ext cx="8216900" cy="507831"/>
          </a:xfrm>
          <a:prstGeom prst="rect">
            <a:avLst/>
          </a:prstGeom>
          <a:noFill/>
        </p:spPr>
        <p:txBody>
          <a:bodyPr wrap="square" rtlCol="0">
            <a:spAutoFit/>
          </a:bodyPr>
          <a:lstStyle/>
          <a:p>
            <a:r>
              <a:rPr lang="en-US" dirty="0"/>
              <a:t>Source: </a:t>
            </a:r>
            <a:r>
              <a:rPr lang="en-US" dirty="0">
                <a:hlinkClick r:id="rId3"/>
              </a:rPr>
              <a:t>https://www.acl.gov/news-and-events/acl-blog/person-centered-planning-and-self-direction-hhs-issues-new-guidance</a:t>
            </a:r>
            <a:r>
              <a:rPr lang="en-US" dirty="0"/>
              <a:t> </a:t>
            </a:r>
          </a:p>
        </p:txBody>
      </p:sp>
    </p:spTree>
    <p:extLst>
      <p:ext uri="{BB962C8B-B14F-4D97-AF65-F5344CB8AC3E}">
        <p14:creationId xmlns:p14="http://schemas.microsoft.com/office/powerpoint/2010/main" val="831446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3">
            <a:extLst>
              <a:ext uri="{28A0092B-C50C-407E-A947-70E740481C1C}">
                <a14:useLocalDpi xmlns:a14="http://schemas.microsoft.com/office/drawing/2010/main" val="0"/>
              </a:ext>
            </a:extLst>
          </a:blip>
          <a:srcRect l="26856" t="35555" r="31303" b="26667"/>
          <a:stretch/>
        </p:blipFill>
        <p:spPr>
          <a:xfrm>
            <a:off x="269150" y="2084695"/>
            <a:ext cx="8605693" cy="4244528"/>
          </a:xfrm>
          <a:prstGeom prst="rect">
            <a:avLst/>
          </a:prstGeom>
        </p:spPr>
      </p:pic>
      <p:sp>
        <p:nvSpPr>
          <p:cNvPr id="2" name="Title 1"/>
          <p:cNvSpPr>
            <a:spLocks noGrp="1"/>
          </p:cNvSpPr>
          <p:nvPr>
            <p:ph type="title"/>
          </p:nvPr>
        </p:nvSpPr>
        <p:spPr/>
        <p:txBody>
          <a:bodyPr>
            <a:normAutofit/>
          </a:bodyPr>
          <a:lstStyle/>
          <a:p>
            <a:r>
              <a:rPr lang="en-US" sz="3200" dirty="0"/>
              <a:t>Business Driver: Shift in Medicaid Spending</a:t>
            </a:r>
          </a:p>
        </p:txBody>
      </p:sp>
      <p:sp>
        <p:nvSpPr>
          <p:cNvPr id="4" name="TextBox 3"/>
          <p:cNvSpPr txBox="1"/>
          <p:nvPr/>
        </p:nvSpPr>
        <p:spPr>
          <a:xfrm>
            <a:off x="269151" y="961819"/>
            <a:ext cx="8605693" cy="707886"/>
          </a:xfrm>
          <a:prstGeom prst="rect">
            <a:avLst/>
          </a:prstGeom>
          <a:noFill/>
        </p:spPr>
        <p:txBody>
          <a:bodyPr wrap="square" rtlCol="0">
            <a:spAutoFit/>
          </a:bodyPr>
          <a:lstStyle/>
          <a:p>
            <a:pPr defTabSz="457200"/>
            <a:r>
              <a:rPr lang="en-US" sz="2000" dirty="0">
                <a:solidFill>
                  <a:srgbClr val="ED1C24"/>
                </a:solidFill>
                <a:latin typeface="Franklin Gothic Medium" charset="0"/>
                <a:ea typeface="Franklin Gothic Medium" charset="0"/>
                <a:cs typeface="Franklin Gothic Medium" charset="0"/>
              </a:rPr>
              <a:t>Shift in spending from institutional services to home and community-based services (HCBS)</a:t>
            </a:r>
          </a:p>
        </p:txBody>
      </p:sp>
      <p:sp>
        <p:nvSpPr>
          <p:cNvPr id="32" name="TextBox 31"/>
          <p:cNvSpPr txBox="1"/>
          <p:nvPr/>
        </p:nvSpPr>
        <p:spPr>
          <a:xfrm>
            <a:off x="1618736" y="6282547"/>
            <a:ext cx="6946556" cy="307777"/>
          </a:xfrm>
          <a:prstGeom prst="rect">
            <a:avLst/>
          </a:prstGeom>
          <a:noFill/>
        </p:spPr>
        <p:txBody>
          <a:bodyPr wrap="square" rtlCol="0">
            <a:spAutoFit/>
          </a:bodyPr>
          <a:lstStyle/>
          <a:p>
            <a:pPr defTabSz="457200"/>
            <a:r>
              <a:rPr lang="en-US" sz="1400" dirty="0">
                <a:solidFill>
                  <a:srgbClr val="3C3C3B"/>
                </a:solidFill>
              </a:rPr>
              <a:t>Source: </a:t>
            </a:r>
            <a:r>
              <a:rPr lang="en-US" sz="1400" dirty="0">
                <a:solidFill>
                  <a:srgbClr val="3C3C3B"/>
                </a:solidFill>
                <a:hlinkClick r:id="rId4"/>
              </a:rPr>
              <a:t>https://www.medicaid.gov/medicaid/ltss/downloads/ltss-expenditures-2014.pdf</a:t>
            </a:r>
            <a:r>
              <a:rPr lang="en-US" sz="1400" dirty="0">
                <a:solidFill>
                  <a:srgbClr val="3C3C3B"/>
                </a:solidFill>
              </a:rPr>
              <a:t> </a:t>
            </a:r>
          </a:p>
        </p:txBody>
      </p:sp>
      <p:sp>
        <p:nvSpPr>
          <p:cNvPr id="33" name="TextBox 32"/>
          <p:cNvSpPr txBox="1"/>
          <p:nvPr/>
        </p:nvSpPr>
        <p:spPr>
          <a:xfrm>
            <a:off x="1618736" y="1669705"/>
            <a:ext cx="6079524" cy="307777"/>
          </a:xfrm>
          <a:prstGeom prst="rect">
            <a:avLst/>
          </a:prstGeom>
          <a:noFill/>
        </p:spPr>
        <p:txBody>
          <a:bodyPr wrap="square" rtlCol="0">
            <a:spAutoFit/>
          </a:bodyPr>
          <a:lstStyle/>
          <a:p>
            <a:pPr defTabSz="457200"/>
            <a:r>
              <a:rPr lang="en-US" sz="1400" dirty="0">
                <a:solidFill>
                  <a:srgbClr val="056DB1">
                    <a:lumMod val="75000"/>
                  </a:srgbClr>
                </a:solidFill>
                <a:latin typeface="Franklin Gothic Medium Cond" charset="0"/>
                <a:ea typeface="Franklin Gothic Medium Cond" charset="0"/>
                <a:cs typeface="Franklin Gothic Medium Cond" charset="0"/>
              </a:rPr>
              <a:t>Medicaid HCBS Expenditures as a Percentage of Total Medicaid LTSS Expenditures</a:t>
            </a:r>
          </a:p>
        </p:txBody>
      </p:sp>
    </p:spTree>
    <p:extLst>
      <p:ext uri="{BB962C8B-B14F-4D97-AF65-F5344CB8AC3E}">
        <p14:creationId xmlns:p14="http://schemas.microsoft.com/office/powerpoint/2010/main" val="119931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9977" y="1115007"/>
            <a:ext cx="8382000" cy="5044567"/>
          </a:xfrm>
        </p:spPr>
        <p:txBody>
          <a:bodyPr>
            <a:normAutofit fontScale="92500"/>
          </a:bodyPr>
          <a:lstStyle/>
          <a:p>
            <a:pPr>
              <a:spcBef>
                <a:spcPts val="400"/>
              </a:spcBef>
              <a:spcAft>
                <a:spcPts val="0"/>
              </a:spcAft>
            </a:pPr>
            <a:r>
              <a:rPr lang="en-US" sz="2400" dirty="0"/>
              <a:t>Shift from FFS to Value-Based Payments</a:t>
            </a:r>
          </a:p>
          <a:p>
            <a:pPr lvl="1">
              <a:spcBef>
                <a:spcPts val="400"/>
              </a:spcBef>
              <a:spcAft>
                <a:spcPts val="0"/>
              </a:spcAft>
            </a:pPr>
            <a:r>
              <a:rPr lang="en-US" dirty="0"/>
              <a:t>Several state Medicaid programs have led multi-payer efforts to achieve payment innovation across state</a:t>
            </a:r>
          </a:p>
          <a:p>
            <a:pPr>
              <a:spcBef>
                <a:spcPts val="400"/>
              </a:spcBef>
              <a:spcAft>
                <a:spcPts val="0"/>
              </a:spcAft>
            </a:pPr>
            <a:r>
              <a:rPr lang="en-US" sz="2400" dirty="0"/>
              <a:t>Medicaid plays important role as both a payer and convener</a:t>
            </a:r>
          </a:p>
          <a:p>
            <a:pPr lvl="1">
              <a:spcBef>
                <a:spcPts val="400"/>
              </a:spcBef>
              <a:spcAft>
                <a:spcPts val="0"/>
              </a:spcAft>
            </a:pPr>
            <a:r>
              <a:rPr lang="en-US" dirty="0"/>
              <a:t>Medicaid largest payer in terms of covered lives</a:t>
            </a:r>
          </a:p>
          <a:p>
            <a:pPr>
              <a:spcBef>
                <a:spcPts val="400"/>
              </a:spcBef>
              <a:spcAft>
                <a:spcPts val="0"/>
              </a:spcAft>
            </a:pPr>
            <a:r>
              <a:rPr lang="en-US" sz="2400" dirty="0"/>
              <a:t>Recognition of Medicaid members as consumers increasing</a:t>
            </a:r>
          </a:p>
          <a:p>
            <a:pPr lvl="1">
              <a:spcBef>
                <a:spcPts val="400"/>
              </a:spcBef>
              <a:spcAft>
                <a:spcPts val="0"/>
              </a:spcAft>
            </a:pPr>
            <a:r>
              <a:rPr lang="en-US" dirty="0"/>
              <a:t>Many Medicaid agencies providing technology tools to empower decision making</a:t>
            </a:r>
          </a:p>
          <a:p>
            <a:pPr>
              <a:spcBef>
                <a:spcPts val="400"/>
              </a:spcBef>
              <a:spcAft>
                <a:spcPts val="0"/>
              </a:spcAft>
            </a:pPr>
            <a:r>
              <a:rPr lang="en-US" sz="2400" dirty="0"/>
              <a:t>Awareness of social determinants of health (SDOH)</a:t>
            </a:r>
          </a:p>
          <a:p>
            <a:pPr lvl="1">
              <a:spcBef>
                <a:spcPts val="400"/>
              </a:spcBef>
              <a:spcAft>
                <a:spcPts val="0"/>
              </a:spcAft>
            </a:pPr>
            <a:r>
              <a:rPr lang="en-US" dirty="0"/>
              <a:t>Social determinants such as housing, education, transportation influence Medicaid members ability to maintain their health</a:t>
            </a:r>
          </a:p>
          <a:p>
            <a:pPr>
              <a:spcBef>
                <a:spcPts val="400"/>
              </a:spcBef>
              <a:spcAft>
                <a:spcPts val="0"/>
              </a:spcAft>
            </a:pPr>
            <a:r>
              <a:rPr lang="en-US" sz="2400" dirty="0"/>
              <a:t>Analytics playing an increasing role</a:t>
            </a:r>
          </a:p>
          <a:p>
            <a:pPr lvl="1">
              <a:spcBef>
                <a:spcPts val="400"/>
              </a:spcBef>
              <a:spcAft>
                <a:spcPts val="0"/>
              </a:spcAft>
            </a:pPr>
            <a:r>
              <a:rPr lang="en-US" dirty="0"/>
              <a:t>Advanced analytics and big data can help Medicaid and other public health officials better understand state needs, design programs and target interventions</a:t>
            </a:r>
          </a:p>
        </p:txBody>
      </p:sp>
      <p:sp>
        <p:nvSpPr>
          <p:cNvPr id="4" name="Slide Number Placeholder 3"/>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33</a:t>
            </a:fld>
            <a:endParaRPr lang="en-US" dirty="0">
              <a:solidFill>
                <a:srgbClr val="3C3C3B">
                  <a:lumMod val="50000"/>
                  <a:lumOff val="50000"/>
                </a:srgbClr>
              </a:solidFill>
            </a:endParaRPr>
          </a:p>
        </p:txBody>
      </p:sp>
      <p:sp>
        <p:nvSpPr>
          <p:cNvPr id="5" name="TextBox 4"/>
          <p:cNvSpPr txBox="1"/>
          <p:nvPr/>
        </p:nvSpPr>
        <p:spPr>
          <a:xfrm>
            <a:off x="483852" y="6273969"/>
            <a:ext cx="8292043" cy="507831"/>
          </a:xfrm>
          <a:prstGeom prst="rect">
            <a:avLst/>
          </a:prstGeom>
          <a:noFill/>
        </p:spPr>
        <p:txBody>
          <a:bodyPr wrap="square" rtlCol="0">
            <a:spAutoFit/>
          </a:bodyPr>
          <a:lstStyle/>
          <a:p>
            <a:r>
              <a:rPr lang="en-US" dirty="0"/>
              <a:t>Source: </a:t>
            </a:r>
            <a:r>
              <a:rPr lang="en-US" dirty="0">
                <a:hlinkClick r:id="rId2"/>
              </a:rPr>
              <a:t>https://www.mckinsey.com/industries/healthcare-systems-and-services/our-insights/the-medicaid-agency-of-the-future--what-capabilities-and-leadership-will-it-need?cid=soc-web</a:t>
            </a:r>
            <a:r>
              <a:rPr lang="en-US" dirty="0"/>
              <a:t> </a:t>
            </a:r>
          </a:p>
        </p:txBody>
      </p:sp>
      <p:sp>
        <p:nvSpPr>
          <p:cNvPr id="6" name="Rectangle 5"/>
          <p:cNvSpPr/>
          <p:nvPr/>
        </p:nvSpPr>
        <p:spPr>
          <a:xfrm>
            <a:off x="211669" y="-20620"/>
            <a:ext cx="5749294" cy="1077218"/>
          </a:xfrm>
          <a:prstGeom prst="rect">
            <a:avLst/>
          </a:prstGeom>
        </p:spPr>
        <p:txBody>
          <a:bodyPr wrap="square">
            <a:spAutoFit/>
          </a:bodyPr>
          <a:lstStyle/>
          <a:p>
            <a:r>
              <a:rPr lang="en-US" sz="3200">
                <a:solidFill>
                  <a:prstClr val="white"/>
                </a:solidFill>
                <a:latin typeface="Calibri" charset="0"/>
                <a:ea typeface="MS PGothic" charset="0"/>
              </a:rPr>
              <a:t>Trends shaping need for Medicaid Data Interoperability</a:t>
            </a:r>
            <a:endParaRPr lang="en-US"/>
          </a:p>
        </p:txBody>
      </p:sp>
    </p:spTree>
    <p:extLst>
      <p:ext uri="{BB962C8B-B14F-4D97-AF65-F5344CB8AC3E}">
        <p14:creationId xmlns:p14="http://schemas.microsoft.com/office/powerpoint/2010/main" val="1901967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TEFT Background</a:t>
            </a:r>
          </a:p>
        </p:txBody>
      </p:sp>
      <p:sp>
        <p:nvSpPr>
          <p:cNvPr id="5" name="Slide Number Placeholder 4"/>
          <p:cNvSpPr>
            <a:spLocks noGrp="1"/>
          </p:cNvSpPr>
          <p:nvPr>
            <p:ph type="sldNum" sz="quarter" idx="12"/>
          </p:nvPr>
        </p:nvSpPr>
        <p:spPr/>
        <p:txBody>
          <a:bodyPr/>
          <a:lstStyle/>
          <a:p>
            <a:fld id="{22FFB6AE-E1BF-994E-8E90-6BA7B36DE5DD}" type="slidenum">
              <a:rPr lang="en-US" smtClean="0"/>
              <a:t>34</a:t>
            </a:fld>
            <a:endParaRPr lang="en-US" dirty="0"/>
          </a:p>
        </p:txBody>
      </p:sp>
      <p:sp>
        <p:nvSpPr>
          <p:cNvPr id="25" name="TextBox 24"/>
          <p:cNvSpPr txBox="1"/>
          <p:nvPr/>
        </p:nvSpPr>
        <p:spPr>
          <a:xfrm>
            <a:off x="289560" y="1107957"/>
            <a:ext cx="5865056" cy="1323439"/>
          </a:xfrm>
          <a:prstGeom prst="rect">
            <a:avLst/>
          </a:prstGeom>
          <a:noFill/>
        </p:spPr>
        <p:txBody>
          <a:bodyPr wrap="square" rtlCol="0">
            <a:spAutoFit/>
          </a:bodyPr>
          <a:lstStyle/>
          <a:p>
            <a:r>
              <a:rPr lang="en-US" sz="2000" dirty="0">
                <a:solidFill>
                  <a:schemeClr val="accent1"/>
                </a:solidFill>
                <a:latin typeface="Franklin Gothic Medium" charset="0"/>
                <a:ea typeface="Franklin Gothic Medium" charset="0"/>
                <a:cs typeface="Franklin Gothic Medium" charset="0"/>
              </a:rPr>
              <a:t>TESTING EXPERIENCE AND FUNCTIONAL TOOLS (TEFT) IN MEDICAID COMMUNITY-BASED LONG-TERM SERVICES &amp; SUPPORTS (LTSS) PLANNING AND DEMONSTRATION GRANT </a:t>
            </a:r>
          </a:p>
        </p:txBody>
      </p:sp>
      <p:sp>
        <p:nvSpPr>
          <p:cNvPr id="6" name="TextBox 5"/>
          <p:cNvSpPr txBox="1"/>
          <p:nvPr/>
        </p:nvSpPr>
        <p:spPr>
          <a:xfrm>
            <a:off x="6347979" y="880976"/>
            <a:ext cx="2569732" cy="523220"/>
          </a:xfrm>
          <a:prstGeom prst="rect">
            <a:avLst/>
          </a:prstGeom>
          <a:noFill/>
        </p:spPr>
        <p:txBody>
          <a:bodyPr wrap="square" rtlCol="0">
            <a:spAutoFit/>
          </a:bodyPr>
          <a:lstStyle/>
          <a:p>
            <a:r>
              <a:rPr lang="en-US" sz="2800" dirty="0">
                <a:solidFill>
                  <a:schemeClr val="accent5"/>
                </a:solidFill>
                <a:latin typeface="Franklin Gothic Medium Cond" charset="0"/>
                <a:ea typeface="Franklin Gothic Medium Cond" charset="0"/>
                <a:cs typeface="Franklin Gothic Medium Cond" charset="0"/>
              </a:rPr>
              <a:t>$42 MILLION</a:t>
            </a:r>
          </a:p>
        </p:txBody>
      </p:sp>
      <p:sp>
        <p:nvSpPr>
          <p:cNvPr id="26" name="TextBox 25"/>
          <p:cNvSpPr txBox="1"/>
          <p:nvPr/>
        </p:nvSpPr>
        <p:spPr>
          <a:xfrm>
            <a:off x="6347979" y="1263416"/>
            <a:ext cx="2950732" cy="461665"/>
          </a:xfrm>
          <a:prstGeom prst="rect">
            <a:avLst/>
          </a:prstGeom>
          <a:noFill/>
        </p:spPr>
        <p:txBody>
          <a:bodyPr wrap="square" rtlCol="0">
            <a:spAutoFit/>
          </a:bodyPr>
          <a:lstStyle/>
          <a:p>
            <a:r>
              <a:rPr lang="en-US" sz="2400" dirty="0">
                <a:solidFill>
                  <a:schemeClr val="tx1">
                    <a:lumMod val="60000"/>
                    <a:lumOff val="40000"/>
                  </a:schemeClr>
                </a:solidFill>
                <a:latin typeface="Franklin Gothic Medium Cond" charset="0"/>
                <a:ea typeface="Franklin Gothic Medium Cond" charset="0"/>
                <a:cs typeface="Franklin Gothic Medium Cond" charset="0"/>
              </a:rPr>
              <a:t>TOTAL AWARDED</a:t>
            </a:r>
          </a:p>
        </p:txBody>
      </p:sp>
      <p:sp>
        <p:nvSpPr>
          <p:cNvPr id="27" name="TextBox 26"/>
          <p:cNvSpPr txBox="1"/>
          <p:nvPr/>
        </p:nvSpPr>
        <p:spPr>
          <a:xfrm>
            <a:off x="6217920" y="1884505"/>
            <a:ext cx="2950732" cy="523220"/>
          </a:xfrm>
          <a:prstGeom prst="rect">
            <a:avLst/>
          </a:prstGeom>
          <a:noFill/>
        </p:spPr>
        <p:txBody>
          <a:bodyPr wrap="square" rtlCol="0">
            <a:spAutoFit/>
          </a:bodyPr>
          <a:lstStyle/>
          <a:p>
            <a:r>
              <a:rPr lang="en-US" sz="2800" b="1" dirty="0">
                <a:solidFill>
                  <a:schemeClr val="accent5"/>
                </a:solidFill>
                <a:latin typeface="Franklin Gothic Medium Cond" charset="0"/>
                <a:ea typeface="Franklin Gothic Medium Cond" charset="0"/>
                <a:cs typeface="Franklin Gothic Medium Cond" charset="0"/>
              </a:rPr>
              <a:t>9</a:t>
            </a:r>
            <a:r>
              <a:rPr lang="en-US" sz="2400" dirty="0">
                <a:solidFill>
                  <a:schemeClr val="tx1">
                    <a:lumMod val="60000"/>
                    <a:lumOff val="40000"/>
                  </a:schemeClr>
                </a:solidFill>
                <a:latin typeface="Franklin Gothic Medium Cond" charset="0"/>
                <a:ea typeface="Franklin Gothic Medium Cond" charset="0"/>
                <a:cs typeface="Franklin Gothic Medium Cond" charset="0"/>
              </a:rPr>
              <a:t> states for </a:t>
            </a:r>
            <a:r>
              <a:rPr lang="en-US" sz="2400" dirty="0">
                <a:solidFill>
                  <a:schemeClr val="accent5"/>
                </a:solidFill>
                <a:latin typeface="Franklin Gothic Medium Cond" charset="0"/>
                <a:ea typeface="Franklin Gothic Medium Cond" charset="0"/>
                <a:cs typeface="Franklin Gothic Medium Cond" charset="0"/>
              </a:rPr>
              <a:t>4</a:t>
            </a:r>
            <a:r>
              <a:rPr lang="en-US" sz="2400" dirty="0">
                <a:solidFill>
                  <a:schemeClr val="tx1">
                    <a:lumMod val="60000"/>
                    <a:lumOff val="40000"/>
                  </a:schemeClr>
                </a:solidFill>
                <a:latin typeface="Franklin Gothic Medium Cond" charset="0"/>
                <a:ea typeface="Franklin Gothic Medium Cond" charset="0"/>
                <a:cs typeface="Franklin Gothic Medium Cond" charset="0"/>
              </a:rPr>
              <a:t> years </a:t>
            </a:r>
          </a:p>
        </p:txBody>
      </p:sp>
      <p:sp>
        <p:nvSpPr>
          <p:cNvPr id="28" name="TextBox 27"/>
          <p:cNvSpPr txBox="1"/>
          <p:nvPr/>
        </p:nvSpPr>
        <p:spPr>
          <a:xfrm>
            <a:off x="6474588" y="1572459"/>
            <a:ext cx="2950732" cy="461665"/>
          </a:xfrm>
          <a:prstGeom prst="rect">
            <a:avLst/>
          </a:prstGeom>
          <a:noFill/>
        </p:spPr>
        <p:txBody>
          <a:bodyPr wrap="square" rtlCol="0">
            <a:spAutoFit/>
          </a:bodyPr>
          <a:lstStyle/>
          <a:p>
            <a:r>
              <a:rPr lang="en-US" sz="2400" dirty="0">
                <a:solidFill>
                  <a:schemeClr val="tx1">
                    <a:lumMod val="60000"/>
                    <a:lumOff val="40000"/>
                  </a:schemeClr>
                </a:solidFill>
                <a:latin typeface="Franklin Gothic Medium Cond" charset="0"/>
                <a:ea typeface="Franklin Gothic Medium Cond" charset="0"/>
                <a:cs typeface="Franklin Gothic Medium Cond" charset="0"/>
              </a:rPr>
              <a:t>Grant Program</a:t>
            </a:r>
          </a:p>
        </p:txBody>
      </p:sp>
      <p:sp>
        <p:nvSpPr>
          <p:cNvPr id="29" name="TextBox 28"/>
          <p:cNvSpPr txBox="1"/>
          <p:nvPr/>
        </p:nvSpPr>
        <p:spPr>
          <a:xfrm>
            <a:off x="100801" y="2771632"/>
            <a:ext cx="8816910" cy="400110"/>
          </a:xfrm>
          <a:prstGeom prst="rect">
            <a:avLst/>
          </a:prstGeom>
          <a:solidFill>
            <a:schemeClr val="accent2">
              <a:lumMod val="60000"/>
              <a:lumOff val="40000"/>
            </a:schemeClr>
          </a:solidFill>
        </p:spPr>
        <p:txBody>
          <a:bodyPr wrap="square" rtlCol="0">
            <a:spAutoFit/>
          </a:bodyPr>
          <a:lstStyle/>
          <a:p>
            <a:pPr algn="ctr"/>
            <a:r>
              <a:rPr lang="en-US" sz="2000" dirty="0">
                <a:solidFill>
                  <a:schemeClr val="bg1"/>
                </a:solidFill>
                <a:latin typeface="Franklin Gothic Medium" charset="0"/>
                <a:ea typeface="Franklin Gothic Medium" charset="0"/>
                <a:cs typeface="Franklin Gothic Medium" charset="0"/>
              </a:rPr>
              <a:t>FIRST TIME CMS IS PROMOTING USE OF HEALTH IT IN CB-LTSS SYSTEMS</a:t>
            </a:r>
          </a:p>
        </p:txBody>
      </p:sp>
      <p:sp>
        <p:nvSpPr>
          <p:cNvPr id="30" name="TextBox 29"/>
          <p:cNvSpPr txBox="1"/>
          <p:nvPr/>
        </p:nvSpPr>
        <p:spPr>
          <a:xfrm>
            <a:off x="6091311" y="2316007"/>
            <a:ext cx="2926080" cy="400110"/>
          </a:xfrm>
          <a:prstGeom prst="rect">
            <a:avLst/>
          </a:prstGeom>
          <a:noFill/>
        </p:spPr>
        <p:txBody>
          <a:bodyPr wrap="square" rtlCol="0">
            <a:spAutoFit/>
          </a:bodyPr>
          <a:lstStyle/>
          <a:p>
            <a:r>
              <a:rPr lang="en-US" sz="2000" dirty="0">
                <a:solidFill>
                  <a:schemeClr val="accent1"/>
                </a:solidFill>
                <a:latin typeface="Franklin Gothic Medium Cond" charset="0"/>
                <a:ea typeface="Franklin Gothic Medium Cond" charset="0"/>
                <a:cs typeface="Franklin Gothic Medium Cond" charset="0"/>
              </a:rPr>
              <a:t>March 2014 – March 2018</a:t>
            </a:r>
          </a:p>
        </p:txBody>
      </p:sp>
      <p:sp>
        <p:nvSpPr>
          <p:cNvPr id="31" name="TextBox 30"/>
          <p:cNvSpPr txBox="1"/>
          <p:nvPr/>
        </p:nvSpPr>
        <p:spPr>
          <a:xfrm>
            <a:off x="3296496" y="3264692"/>
            <a:ext cx="3487615" cy="461665"/>
          </a:xfrm>
          <a:prstGeom prst="rect">
            <a:avLst/>
          </a:prstGeom>
          <a:noFill/>
        </p:spPr>
        <p:txBody>
          <a:bodyPr wrap="square" rtlCol="0">
            <a:spAutoFit/>
          </a:bodyPr>
          <a:lstStyle/>
          <a:p>
            <a:r>
              <a:rPr lang="en-US" sz="2400" dirty="0">
                <a:solidFill>
                  <a:schemeClr val="tx1">
                    <a:lumMod val="60000"/>
                    <a:lumOff val="40000"/>
                  </a:schemeClr>
                </a:solidFill>
                <a:latin typeface="Franklin Gothic Medium" charset="0"/>
                <a:ea typeface="Franklin Gothic Medium" charset="0"/>
                <a:cs typeface="Franklin Gothic Medium" charset="0"/>
              </a:rPr>
              <a:t>Four Components</a:t>
            </a:r>
          </a:p>
        </p:txBody>
      </p:sp>
      <p:sp>
        <p:nvSpPr>
          <p:cNvPr id="33" name="TextBox 32"/>
          <p:cNvSpPr txBox="1"/>
          <p:nvPr/>
        </p:nvSpPr>
        <p:spPr>
          <a:xfrm>
            <a:off x="244409" y="3752965"/>
            <a:ext cx="9591788" cy="2862322"/>
          </a:xfrm>
          <a:prstGeom prst="rect">
            <a:avLst/>
          </a:prstGeom>
          <a:noFill/>
        </p:spPr>
        <p:txBody>
          <a:bodyPr wrap="square" rtlCol="0">
            <a:spAutoFit/>
          </a:bodyPr>
          <a:lstStyle/>
          <a:p>
            <a:pPr marL="342900" indent="-342900">
              <a:lnSpc>
                <a:spcPct val="150000"/>
              </a:lnSpc>
              <a:buFont typeface="+mj-lt"/>
              <a:buAutoNum type="arabicPeriod"/>
            </a:pPr>
            <a:r>
              <a:rPr lang="en-US" sz="2400" dirty="0">
                <a:solidFill>
                  <a:schemeClr val="tx2"/>
                </a:solidFill>
                <a:latin typeface="Franklin Gothic Medium" charset="0"/>
                <a:ea typeface="Franklin Gothic Medium" charset="0"/>
                <a:cs typeface="Franklin Gothic Medium" charset="0"/>
              </a:rPr>
              <a:t>Experience of Care (EoC) Survey </a:t>
            </a:r>
          </a:p>
          <a:p>
            <a:pPr marL="342900" indent="-342900">
              <a:lnSpc>
                <a:spcPct val="150000"/>
              </a:lnSpc>
              <a:buFont typeface="+mj-lt"/>
              <a:buAutoNum type="arabicPeriod"/>
            </a:pPr>
            <a:r>
              <a:rPr lang="en-US" sz="2400" dirty="0">
                <a:solidFill>
                  <a:schemeClr val="tx2"/>
                </a:solidFill>
                <a:latin typeface="Franklin Gothic Medium" charset="0"/>
                <a:ea typeface="Franklin Gothic Medium" charset="0"/>
                <a:cs typeface="Franklin Gothic Medium" charset="0"/>
              </a:rPr>
              <a:t>Functional Assessment Standardized Items (FASI)</a:t>
            </a:r>
          </a:p>
          <a:p>
            <a:pPr marL="342900" indent="-342900">
              <a:lnSpc>
                <a:spcPct val="150000"/>
              </a:lnSpc>
              <a:buFont typeface="+mj-lt"/>
              <a:buAutoNum type="arabicPeriod"/>
            </a:pPr>
            <a:r>
              <a:rPr lang="en-US" sz="2400" dirty="0">
                <a:solidFill>
                  <a:schemeClr val="tx2"/>
                </a:solidFill>
                <a:latin typeface="Franklin Gothic Medium" charset="0"/>
                <a:ea typeface="Franklin Gothic Medium" charset="0"/>
                <a:cs typeface="Franklin Gothic Medium" charset="0"/>
              </a:rPr>
              <a:t>Personal Health Record (PHR)</a:t>
            </a:r>
          </a:p>
          <a:p>
            <a:pPr marL="342900" indent="-342900">
              <a:lnSpc>
                <a:spcPct val="150000"/>
              </a:lnSpc>
              <a:buFont typeface="+mj-lt"/>
              <a:buAutoNum type="arabicPeriod"/>
            </a:pPr>
            <a:r>
              <a:rPr lang="en-US" sz="2400" dirty="0">
                <a:solidFill>
                  <a:schemeClr val="tx2"/>
                </a:solidFill>
                <a:latin typeface="Franklin Gothic Medium" charset="0"/>
                <a:ea typeface="Franklin Gothic Medium" charset="0"/>
                <a:cs typeface="Franklin Gothic Medium" charset="0"/>
              </a:rPr>
              <a:t>Electronic Long-Term Services and Supports (eLTSS) Standard</a:t>
            </a:r>
          </a:p>
          <a:p>
            <a:pPr marL="342900" indent="-342900">
              <a:lnSpc>
                <a:spcPct val="150000"/>
              </a:lnSpc>
              <a:buFont typeface="+mj-lt"/>
              <a:buAutoNum type="arabicPeriod"/>
            </a:pPr>
            <a:endParaRPr lang="en-US" sz="2400" dirty="0">
              <a:solidFill>
                <a:schemeClr val="tx2"/>
              </a:solidFill>
              <a:latin typeface="Franklin Gothic Medium" charset="0"/>
              <a:ea typeface="Franklin Gothic Medium" charset="0"/>
              <a:cs typeface="Franklin Gothic Medium" charset="0"/>
            </a:endParaRPr>
          </a:p>
        </p:txBody>
      </p:sp>
      <p:cxnSp>
        <p:nvCxnSpPr>
          <p:cNvPr id="34" name="Straight Connector 33"/>
          <p:cNvCxnSpPr/>
          <p:nvPr/>
        </p:nvCxnSpPr>
        <p:spPr>
          <a:xfrm flipH="1">
            <a:off x="5753687" y="3502855"/>
            <a:ext cx="3164024" cy="14068"/>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a:stCxn id="31" idx="1"/>
          </p:cNvCxnSpPr>
          <p:nvPr/>
        </p:nvCxnSpPr>
        <p:spPr>
          <a:xfrm flipH="1">
            <a:off x="381000" y="3495525"/>
            <a:ext cx="2915496" cy="733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244409" y="5473700"/>
            <a:ext cx="8673302" cy="6985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85477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Relevant Resources by WG</a:t>
            </a:r>
          </a:p>
        </p:txBody>
      </p:sp>
      <p:sp>
        <p:nvSpPr>
          <p:cNvPr id="4" name="TextBox 3"/>
          <p:cNvSpPr txBox="1"/>
          <p:nvPr/>
        </p:nvSpPr>
        <p:spPr>
          <a:xfrm>
            <a:off x="715182" y="1435600"/>
            <a:ext cx="6379419" cy="4073423"/>
          </a:xfrm>
          <a:prstGeom prst="rect">
            <a:avLst/>
          </a:prstGeom>
          <a:noFill/>
        </p:spPr>
        <p:txBody>
          <a:bodyPr wrap="square" rtlCol="0">
            <a:spAutoFit/>
          </a:bodyPr>
          <a:lstStyle/>
          <a:p>
            <a:r>
              <a:rPr lang="en-US" sz="1800" b="1" dirty="0"/>
              <a:t>Patient Care</a:t>
            </a:r>
            <a:endParaRPr lang="en-US" sz="1800" dirty="0"/>
          </a:p>
          <a:p>
            <a:r>
              <a:rPr lang="en-US" sz="1200" dirty="0"/>
              <a:t>CarePlan, CareTeam, ClinicalImpression, Condition, Procedure, Goal</a:t>
            </a:r>
          </a:p>
          <a:p>
            <a:endParaRPr lang="en-US" sz="1200" dirty="0"/>
          </a:p>
          <a:p>
            <a:r>
              <a:rPr lang="en-US" sz="1800" b="1" dirty="0"/>
              <a:t>Patient Admin</a:t>
            </a:r>
          </a:p>
          <a:p>
            <a:r>
              <a:rPr lang="en-US" sz="1200" dirty="0"/>
              <a:t>Patient, Practitioner, RelatedPerson, EpisodeOfCare</a:t>
            </a:r>
          </a:p>
          <a:p>
            <a:endParaRPr lang="en-US" sz="1200" dirty="0"/>
          </a:p>
          <a:p>
            <a:r>
              <a:rPr lang="en-US" sz="1800" b="1" dirty="0"/>
              <a:t>Clinical Decision Support</a:t>
            </a:r>
          </a:p>
          <a:p>
            <a:r>
              <a:rPr lang="en-US" sz="1200" dirty="0"/>
              <a:t>ActivityDefinition, PlanDefinition, RiskAssessment</a:t>
            </a:r>
          </a:p>
          <a:p>
            <a:endParaRPr lang="en-US" sz="1200" dirty="0"/>
          </a:p>
          <a:p>
            <a:r>
              <a:rPr lang="en-US" sz="1800" b="1" dirty="0"/>
              <a:t>Orders and Observations</a:t>
            </a:r>
          </a:p>
          <a:p>
            <a:r>
              <a:rPr lang="en-US" sz="1200" dirty="0"/>
              <a:t>Observation, ProcedureRequest, Device Request</a:t>
            </a:r>
          </a:p>
          <a:p>
            <a:endParaRPr lang="en-US" sz="1200" dirty="0"/>
          </a:p>
          <a:p>
            <a:r>
              <a:rPr lang="en-US" sz="1800" b="1" dirty="0"/>
              <a:t>Financial Management</a:t>
            </a:r>
          </a:p>
          <a:p>
            <a:r>
              <a:rPr lang="en-US" sz="1200" dirty="0"/>
              <a:t>Claim, Contract</a:t>
            </a:r>
          </a:p>
          <a:p>
            <a:endParaRPr lang="en-US" sz="1200" dirty="0"/>
          </a:p>
          <a:p>
            <a:r>
              <a:rPr lang="en-US" sz="1800" b="1" dirty="0"/>
              <a:t>FHIR Infrastructure</a:t>
            </a:r>
          </a:p>
          <a:p>
            <a:r>
              <a:rPr lang="en-US" sz="1200" dirty="0"/>
              <a:t>Questionnaire, QuestionnaireResponse, Timing, CodeableConcept</a:t>
            </a:r>
          </a:p>
          <a:p>
            <a:pPr marL="0" marR="0" indent="0" algn="ctr" defTabSz="1306220" eaLnBrk="1" fontAlgn="auto" latinLnBrk="0" hangingPunct="1">
              <a:lnSpc>
                <a:spcPct val="85000"/>
              </a:lnSpc>
              <a:spcBef>
                <a:spcPts val="0"/>
              </a:spcBef>
              <a:spcAft>
                <a:spcPts val="1200"/>
              </a:spcAft>
              <a:buClrTx/>
              <a:buSzTx/>
              <a:buFontTx/>
              <a:buNone/>
              <a:tabLst/>
            </a:pPr>
            <a:endParaRPr kumimoji="0" lang="en-US" sz="2200" b="0" i="0" u="none" strike="noStrike" kern="0" cap="none" spc="0" normalizeH="0" baseline="0" noProof="0" dirty="0" err="1">
              <a:ln>
                <a:noFill/>
              </a:ln>
              <a:solidFill>
                <a:srgbClr val="002A54"/>
              </a:solidFill>
              <a:effectLst/>
              <a:uLnTx/>
              <a:uFillTx/>
            </a:endParaRPr>
          </a:p>
        </p:txBody>
      </p:sp>
    </p:spTree>
    <p:extLst>
      <p:ext uri="{BB962C8B-B14F-4D97-AF65-F5344CB8AC3E}">
        <p14:creationId xmlns:p14="http://schemas.microsoft.com/office/powerpoint/2010/main" val="648289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540" y="87857"/>
            <a:ext cx="8728364" cy="815832"/>
          </a:xfrm>
        </p:spPr>
        <p:txBody>
          <a:bodyPr/>
          <a:lstStyle/>
          <a:p>
            <a:r>
              <a:rPr lang="en-US" sz="3200" dirty="0">
                <a:solidFill>
                  <a:schemeClr val="bg1"/>
                </a:solidFill>
              </a:rPr>
              <a:t>eLTSS Core Dataset Process</a:t>
            </a:r>
            <a:endParaRPr lang="en-US" dirty="0">
              <a:solidFill>
                <a:schemeClr val="bg1"/>
              </a:solidFill>
            </a:endParaRPr>
          </a:p>
        </p:txBody>
      </p:sp>
      <p:grpSp>
        <p:nvGrpSpPr>
          <p:cNvPr id="9" name="Group 8"/>
          <p:cNvGrpSpPr/>
          <p:nvPr/>
        </p:nvGrpSpPr>
        <p:grpSpPr>
          <a:xfrm>
            <a:off x="1150536" y="2134220"/>
            <a:ext cx="7536264" cy="3737826"/>
            <a:chOff x="206551" y="1580986"/>
            <a:chExt cx="13908621" cy="7799512"/>
          </a:xfrm>
        </p:grpSpPr>
        <p:pic>
          <p:nvPicPr>
            <p:cNvPr id="10" name="Picture 9"/>
            <p:cNvPicPr>
              <a:picLocks noChangeAspect="1"/>
            </p:cNvPicPr>
            <p:nvPr/>
          </p:nvPicPr>
          <p:blipFill>
            <a:blip r:embed="rId2"/>
            <a:stretch>
              <a:fillRect/>
            </a:stretch>
          </p:blipFill>
          <p:spPr>
            <a:xfrm>
              <a:off x="292482" y="1580986"/>
              <a:ext cx="723573" cy="697387"/>
            </a:xfrm>
            <a:prstGeom prst="rect">
              <a:avLst/>
            </a:prstGeom>
          </p:spPr>
        </p:pic>
        <p:pic>
          <p:nvPicPr>
            <p:cNvPr id="11" name="Picture 10"/>
            <p:cNvPicPr>
              <a:picLocks noChangeAspect="1"/>
            </p:cNvPicPr>
            <p:nvPr/>
          </p:nvPicPr>
          <p:blipFill>
            <a:blip r:embed="rId3"/>
            <a:stretch>
              <a:fillRect/>
            </a:stretch>
          </p:blipFill>
          <p:spPr>
            <a:xfrm>
              <a:off x="328032" y="2984607"/>
              <a:ext cx="652473" cy="579657"/>
            </a:xfrm>
            <a:prstGeom prst="rect">
              <a:avLst/>
            </a:prstGeom>
          </p:spPr>
        </p:pic>
        <p:pic>
          <p:nvPicPr>
            <p:cNvPr id="12" name="Picture 11"/>
            <p:cNvPicPr>
              <a:picLocks noChangeAspect="1"/>
            </p:cNvPicPr>
            <p:nvPr/>
          </p:nvPicPr>
          <p:blipFill>
            <a:blip r:embed="rId4"/>
            <a:stretch>
              <a:fillRect/>
            </a:stretch>
          </p:blipFill>
          <p:spPr>
            <a:xfrm>
              <a:off x="206551" y="4165613"/>
              <a:ext cx="895431" cy="731268"/>
            </a:xfrm>
            <a:prstGeom prst="rect">
              <a:avLst/>
            </a:prstGeom>
          </p:spPr>
        </p:pic>
        <p:pic>
          <p:nvPicPr>
            <p:cNvPr id="13" name="Picture 12"/>
            <p:cNvPicPr>
              <a:picLocks noChangeAspect="1"/>
            </p:cNvPicPr>
            <p:nvPr/>
          </p:nvPicPr>
          <p:blipFill>
            <a:blip r:embed="rId5"/>
            <a:stretch>
              <a:fillRect/>
            </a:stretch>
          </p:blipFill>
          <p:spPr>
            <a:xfrm>
              <a:off x="264143" y="5733918"/>
              <a:ext cx="851454" cy="831306"/>
            </a:xfrm>
            <a:prstGeom prst="rect">
              <a:avLst/>
            </a:prstGeom>
          </p:spPr>
        </p:pic>
        <p:pic>
          <p:nvPicPr>
            <p:cNvPr id="14" name="Picture 13"/>
            <p:cNvPicPr>
              <a:picLocks noChangeAspect="1"/>
            </p:cNvPicPr>
            <p:nvPr/>
          </p:nvPicPr>
          <p:blipFill>
            <a:blip r:embed="rId6"/>
            <a:stretch>
              <a:fillRect/>
            </a:stretch>
          </p:blipFill>
          <p:spPr>
            <a:xfrm>
              <a:off x="5623028" y="5818237"/>
              <a:ext cx="960073" cy="960071"/>
            </a:xfrm>
            <a:prstGeom prst="rect">
              <a:avLst/>
            </a:prstGeom>
          </p:spPr>
        </p:pic>
        <p:pic>
          <p:nvPicPr>
            <p:cNvPr id="15" name="Picture 14"/>
            <p:cNvPicPr>
              <a:picLocks noChangeAspect="1"/>
            </p:cNvPicPr>
            <p:nvPr/>
          </p:nvPicPr>
          <p:blipFill>
            <a:blip r:embed="rId7"/>
            <a:stretch>
              <a:fillRect/>
            </a:stretch>
          </p:blipFill>
          <p:spPr>
            <a:xfrm>
              <a:off x="5635119" y="4413187"/>
              <a:ext cx="1026019" cy="1026019"/>
            </a:xfrm>
            <a:prstGeom prst="rect">
              <a:avLst/>
            </a:prstGeom>
          </p:spPr>
        </p:pic>
        <p:pic>
          <p:nvPicPr>
            <p:cNvPr id="16" name="Picture 15"/>
            <p:cNvPicPr>
              <a:picLocks noChangeAspect="1"/>
            </p:cNvPicPr>
            <p:nvPr/>
          </p:nvPicPr>
          <p:blipFill>
            <a:blip r:embed="rId8"/>
            <a:stretch>
              <a:fillRect/>
            </a:stretch>
          </p:blipFill>
          <p:spPr>
            <a:xfrm>
              <a:off x="5593987" y="2882630"/>
              <a:ext cx="1046165" cy="1046166"/>
            </a:xfrm>
            <a:prstGeom prst="rect">
              <a:avLst/>
            </a:prstGeom>
          </p:spPr>
        </p:pic>
        <p:pic>
          <p:nvPicPr>
            <p:cNvPr id="17" name="Picture 16"/>
            <p:cNvPicPr>
              <a:picLocks noChangeAspect="1"/>
            </p:cNvPicPr>
            <p:nvPr/>
          </p:nvPicPr>
          <p:blipFill>
            <a:blip r:embed="rId9"/>
            <a:stretch>
              <a:fillRect/>
            </a:stretch>
          </p:blipFill>
          <p:spPr>
            <a:xfrm>
              <a:off x="5612539" y="1656796"/>
              <a:ext cx="1031160" cy="1031159"/>
            </a:xfrm>
            <a:prstGeom prst="rect">
              <a:avLst/>
            </a:prstGeom>
          </p:spPr>
        </p:pic>
        <p:cxnSp>
          <p:nvCxnSpPr>
            <p:cNvPr id="18" name="Straight Arrow Connector 17"/>
            <p:cNvCxnSpPr/>
            <p:nvPr/>
          </p:nvCxnSpPr>
          <p:spPr>
            <a:xfrm>
              <a:off x="1808024" y="2130182"/>
              <a:ext cx="3618833" cy="62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10"/>
            <a:stretch>
              <a:fillRect/>
            </a:stretch>
          </p:blipFill>
          <p:spPr>
            <a:xfrm>
              <a:off x="810756" y="1897974"/>
              <a:ext cx="696379" cy="696379"/>
            </a:xfrm>
            <a:prstGeom prst="rect">
              <a:avLst/>
            </a:prstGeom>
          </p:spPr>
        </p:pic>
        <p:pic>
          <p:nvPicPr>
            <p:cNvPr id="20" name="Picture 19"/>
            <p:cNvPicPr>
              <a:picLocks noChangeAspect="1"/>
            </p:cNvPicPr>
            <p:nvPr/>
          </p:nvPicPr>
          <p:blipFill>
            <a:blip r:embed="rId10"/>
            <a:stretch>
              <a:fillRect/>
            </a:stretch>
          </p:blipFill>
          <p:spPr>
            <a:xfrm>
              <a:off x="810755" y="3296635"/>
              <a:ext cx="696379" cy="696380"/>
            </a:xfrm>
            <a:prstGeom prst="rect">
              <a:avLst/>
            </a:prstGeom>
          </p:spPr>
        </p:pic>
        <p:pic>
          <p:nvPicPr>
            <p:cNvPr id="21" name="Picture 20"/>
            <p:cNvPicPr>
              <a:picLocks noChangeAspect="1"/>
            </p:cNvPicPr>
            <p:nvPr/>
          </p:nvPicPr>
          <p:blipFill>
            <a:blip r:embed="rId10"/>
            <a:stretch>
              <a:fillRect/>
            </a:stretch>
          </p:blipFill>
          <p:spPr>
            <a:xfrm>
              <a:off x="810755" y="4727655"/>
              <a:ext cx="696379" cy="696380"/>
            </a:xfrm>
            <a:prstGeom prst="rect">
              <a:avLst/>
            </a:prstGeom>
          </p:spPr>
        </p:pic>
        <p:pic>
          <p:nvPicPr>
            <p:cNvPr id="22" name="Picture 21"/>
            <p:cNvPicPr>
              <a:picLocks noChangeAspect="1"/>
            </p:cNvPicPr>
            <p:nvPr/>
          </p:nvPicPr>
          <p:blipFill>
            <a:blip r:embed="rId10"/>
            <a:stretch>
              <a:fillRect/>
            </a:stretch>
          </p:blipFill>
          <p:spPr>
            <a:xfrm>
              <a:off x="838200" y="6317678"/>
              <a:ext cx="696379" cy="696380"/>
            </a:xfrm>
            <a:prstGeom prst="rect">
              <a:avLst/>
            </a:prstGeom>
          </p:spPr>
        </p:pic>
        <p:pic>
          <p:nvPicPr>
            <p:cNvPr id="23" name="Picture 22"/>
            <p:cNvPicPr>
              <a:picLocks noChangeAspect="1"/>
            </p:cNvPicPr>
            <p:nvPr/>
          </p:nvPicPr>
          <p:blipFill>
            <a:blip r:embed="rId11"/>
            <a:stretch>
              <a:fillRect/>
            </a:stretch>
          </p:blipFill>
          <p:spPr>
            <a:xfrm>
              <a:off x="10179310" y="4440696"/>
              <a:ext cx="2016854" cy="2016854"/>
            </a:xfrm>
            <a:prstGeom prst="rect">
              <a:avLst/>
            </a:prstGeom>
          </p:spPr>
        </p:pic>
        <p:cxnSp>
          <p:nvCxnSpPr>
            <p:cNvPr id="24" name="Straight Arrow Connector 23"/>
            <p:cNvCxnSpPr>
              <a:stCxn id="21" idx="3"/>
            </p:cNvCxnSpPr>
            <p:nvPr/>
          </p:nvCxnSpPr>
          <p:spPr>
            <a:xfrm>
              <a:off x="6643699" y="2172376"/>
              <a:ext cx="3535611" cy="32767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0" idx="3"/>
            </p:cNvCxnSpPr>
            <p:nvPr/>
          </p:nvCxnSpPr>
          <p:spPr>
            <a:xfrm>
              <a:off x="6640152" y="3405714"/>
              <a:ext cx="3539158" cy="20434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6585464" y="5449123"/>
              <a:ext cx="3593846" cy="24604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6557463" y="5449123"/>
              <a:ext cx="3621847" cy="39313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989173" y="6433854"/>
              <a:ext cx="4125999" cy="2119327"/>
            </a:xfrm>
            <a:prstGeom prst="rect">
              <a:avLst/>
            </a:prstGeom>
            <a:noFill/>
          </p:spPr>
          <p:txBody>
            <a:bodyPr wrap="square" rtlCol="0">
              <a:spAutoFit/>
            </a:bodyPr>
            <a:lstStyle/>
            <a:p>
              <a:r>
                <a:rPr lang="en-US" sz="2000" b="1" dirty="0">
                  <a:solidFill>
                    <a:schemeClr val="tx2">
                      <a:lumMod val="75000"/>
                    </a:schemeClr>
                  </a:solidFill>
                </a:rPr>
                <a:t>List of ”core” </a:t>
              </a:r>
            </a:p>
            <a:p>
              <a:r>
                <a:rPr lang="en-US" sz="2000" b="1" dirty="0">
                  <a:solidFill>
                    <a:schemeClr val="tx2">
                      <a:lumMod val="75000"/>
                    </a:schemeClr>
                  </a:solidFill>
                </a:rPr>
                <a:t>LTSS Plan </a:t>
              </a:r>
            </a:p>
            <a:p>
              <a:r>
                <a:rPr lang="en-US" sz="2000" b="1" dirty="0">
                  <a:solidFill>
                    <a:schemeClr val="tx2">
                      <a:lumMod val="75000"/>
                    </a:schemeClr>
                  </a:solidFill>
                </a:rPr>
                <a:t>data items</a:t>
              </a:r>
            </a:p>
          </p:txBody>
        </p:sp>
      </p:grpSp>
      <p:sp>
        <p:nvSpPr>
          <p:cNvPr id="29" name="TextBox 28"/>
          <p:cNvSpPr txBox="1"/>
          <p:nvPr/>
        </p:nvSpPr>
        <p:spPr>
          <a:xfrm>
            <a:off x="685800" y="1367344"/>
            <a:ext cx="2904193" cy="646331"/>
          </a:xfrm>
          <a:prstGeom prst="rect">
            <a:avLst/>
          </a:prstGeom>
          <a:noFill/>
        </p:spPr>
        <p:txBody>
          <a:bodyPr wrap="square" rtlCol="0">
            <a:spAutoFit/>
          </a:bodyPr>
          <a:lstStyle/>
          <a:p>
            <a:r>
              <a:rPr lang="en-US" b="1" dirty="0">
                <a:solidFill>
                  <a:schemeClr val="tx2">
                    <a:lumMod val="75000"/>
                  </a:schemeClr>
                </a:solidFill>
              </a:rPr>
              <a:t>State Plans and </a:t>
            </a:r>
          </a:p>
          <a:p>
            <a:r>
              <a:rPr lang="en-US" b="1" dirty="0">
                <a:solidFill>
                  <a:schemeClr val="tx2">
                    <a:lumMod val="75000"/>
                  </a:schemeClr>
                </a:solidFill>
              </a:rPr>
              <a:t>underlying data models</a:t>
            </a:r>
          </a:p>
        </p:txBody>
      </p:sp>
      <p:sp>
        <p:nvSpPr>
          <p:cNvPr id="30" name="TextBox 29"/>
          <p:cNvSpPr txBox="1"/>
          <p:nvPr/>
        </p:nvSpPr>
        <p:spPr>
          <a:xfrm>
            <a:off x="4079723" y="1345293"/>
            <a:ext cx="3245917" cy="646331"/>
          </a:xfrm>
          <a:prstGeom prst="rect">
            <a:avLst/>
          </a:prstGeom>
          <a:noFill/>
        </p:spPr>
        <p:txBody>
          <a:bodyPr wrap="square" rtlCol="0">
            <a:spAutoFit/>
          </a:bodyPr>
          <a:lstStyle/>
          <a:p>
            <a:r>
              <a:rPr lang="en-US" b="1" dirty="0">
                <a:solidFill>
                  <a:schemeClr val="tx2">
                    <a:lumMod val="75000"/>
                  </a:schemeClr>
                </a:solidFill>
              </a:rPr>
              <a:t>A list of data components </a:t>
            </a:r>
          </a:p>
          <a:p>
            <a:r>
              <a:rPr lang="en-US" b="1" dirty="0">
                <a:solidFill>
                  <a:schemeClr val="tx2">
                    <a:lumMod val="75000"/>
                  </a:schemeClr>
                </a:solidFill>
              </a:rPr>
              <a:t>found on LTSS Plans</a:t>
            </a:r>
          </a:p>
        </p:txBody>
      </p:sp>
      <p:pic>
        <p:nvPicPr>
          <p:cNvPr id="31" name="Picture 30"/>
          <p:cNvPicPr>
            <a:picLocks noChangeAspect="1"/>
          </p:cNvPicPr>
          <p:nvPr/>
        </p:nvPicPr>
        <p:blipFill>
          <a:blip r:embed="rId5"/>
          <a:stretch>
            <a:fillRect/>
          </a:stretch>
        </p:blipFill>
        <p:spPr>
          <a:xfrm>
            <a:off x="1143000" y="4720508"/>
            <a:ext cx="469046" cy="398394"/>
          </a:xfrm>
          <a:prstGeom prst="rect">
            <a:avLst/>
          </a:prstGeom>
        </p:spPr>
      </p:pic>
      <p:pic>
        <p:nvPicPr>
          <p:cNvPr id="32" name="Picture 31"/>
          <p:cNvPicPr>
            <a:picLocks noChangeAspect="1"/>
          </p:cNvPicPr>
          <p:nvPr/>
        </p:nvPicPr>
        <p:blipFill>
          <a:blip r:embed="rId10"/>
          <a:stretch>
            <a:fillRect/>
          </a:stretch>
        </p:blipFill>
        <p:spPr>
          <a:xfrm>
            <a:off x="1459235" y="5000268"/>
            <a:ext cx="383619" cy="333732"/>
          </a:xfrm>
          <a:prstGeom prst="rect">
            <a:avLst/>
          </a:prstGeom>
        </p:spPr>
      </p:pic>
      <p:pic>
        <p:nvPicPr>
          <p:cNvPr id="33" name="Picture 32"/>
          <p:cNvPicPr>
            <a:picLocks noChangeAspect="1"/>
          </p:cNvPicPr>
          <p:nvPr/>
        </p:nvPicPr>
        <p:blipFill>
          <a:blip r:embed="rId5"/>
          <a:stretch>
            <a:fillRect/>
          </a:stretch>
        </p:blipFill>
        <p:spPr>
          <a:xfrm>
            <a:off x="1177955" y="5430906"/>
            <a:ext cx="469046" cy="398394"/>
          </a:xfrm>
          <a:prstGeom prst="rect">
            <a:avLst/>
          </a:prstGeom>
        </p:spPr>
      </p:pic>
      <p:pic>
        <p:nvPicPr>
          <p:cNvPr id="34" name="Picture 33"/>
          <p:cNvPicPr>
            <a:picLocks noChangeAspect="1"/>
          </p:cNvPicPr>
          <p:nvPr/>
        </p:nvPicPr>
        <p:blipFill>
          <a:blip r:embed="rId10"/>
          <a:stretch>
            <a:fillRect/>
          </a:stretch>
        </p:blipFill>
        <p:spPr>
          <a:xfrm>
            <a:off x="1477334" y="5669886"/>
            <a:ext cx="383619" cy="333732"/>
          </a:xfrm>
          <a:prstGeom prst="rect">
            <a:avLst/>
          </a:prstGeom>
        </p:spPr>
      </p:pic>
      <p:sp>
        <p:nvSpPr>
          <p:cNvPr id="35" name="TextBox 34"/>
          <p:cNvSpPr txBox="1"/>
          <p:nvPr/>
        </p:nvSpPr>
        <p:spPr>
          <a:xfrm>
            <a:off x="462978" y="3357711"/>
            <a:ext cx="567598" cy="400110"/>
          </a:xfrm>
          <a:prstGeom prst="rect">
            <a:avLst/>
          </a:prstGeom>
          <a:noFill/>
        </p:spPr>
        <p:txBody>
          <a:bodyPr wrap="square" rtlCol="0">
            <a:spAutoFit/>
          </a:bodyPr>
          <a:lstStyle/>
          <a:p>
            <a:r>
              <a:rPr lang="en-US" sz="2000" b="1" dirty="0">
                <a:solidFill>
                  <a:schemeClr val="bg1">
                    <a:lumMod val="50000"/>
                  </a:schemeClr>
                </a:solidFill>
              </a:rPr>
              <a:t>GA</a:t>
            </a:r>
          </a:p>
        </p:txBody>
      </p:sp>
      <p:sp>
        <p:nvSpPr>
          <p:cNvPr id="36" name="TextBox 35"/>
          <p:cNvSpPr txBox="1"/>
          <p:nvPr/>
        </p:nvSpPr>
        <p:spPr>
          <a:xfrm>
            <a:off x="458769" y="5489963"/>
            <a:ext cx="596339" cy="408838"/>
          </a:xfrm>
          <a:prstGeom prst="rect">
            <a:avLst/>
          </a:prstGeom>
          <a:noFill/>
        </p:spPr>
        <p:txBody>
          <a:bodyPr wrap="square" rtlCol="0">
            <a:spAutoFit/>
          </a:bodyPr>
          <a:lstStyle/>
          <a:p>
            <a:r>
              <a:rPr lang="en-US" sz="2000" b="1" dirty="0">
                <a:solidFill>
                  <a:schemeClr val="bg1">
                    <a:lumMod val="50000"/>
                  </a:schemeClr>
                </a:solidFill>
              </a:rPr>
              <a:t>MN</a:t>
            </a:r>
          </a:p>
        </p:txBody>
      </p:sp>
      <p:sp>
        <p:nvSpPr>
          <p:cNvPr id="37" name="TextBox 36"/>
          <p:cNvSpPr txBox="1"/>
          <p:nvPr/>
        </p:nvSpPr>
        <p:spPr>
          <a:xfrm>
            <a:off x="479328" y="2081581"/>
            <a:ext cx="596339" cy="408838"/>
          </a:xfrm>
          <a:prstGeom prst="rect">
            <a:avLst/>
          </a:prstGeom>
          <a:noFill/>
        </p:spPr>
        <p:txBody>
          <a:bodyPr wrap="square" rtlCol="0">
            <a:spAutoFit/>
          </a:bodyPr>
          <a:lstStyle/>
          <a:p>
            <a:r>
              <a:rPr lang="en-US" sz="2000" b="1" dirty="0">
                <a:solidFill>
                  <a:schemeClr val="bg1">
                    <a:lumMod val="50000"/>
                  </a:schemeClr>
                </a:solidFill>
              </a:rPr>
              <a:t>CO</a:t>
            </a:r>
          </a:p>
        </p:txBody>
      </p:sp>
      <p:sp>
        <p:nvSpPr>
          <p:cNvPr id="38" name="TextBox 37"/>
          <p:cNvSpPr txBox="1"/>
          <p:nvPr/>
        </p:nvSpPr>
        <p:spPr>
          <a:xfrm>
            <a:off x="481719" y="2731970"/>
            <a:ext cx="596339" cy="408838"/>
          </a:xfrm>
          <a:prstGeom prst="rect">
            <a:avLst/>
          </a:prstGeom>
          <a:noFill/>
        </p:spPr>
        <p:txBody>
          <a:bodyPr wrap="square" rtlCol="0">
            <a:spAutoFit/>
          </a:bodyPr>
          <a:lstStyle/>
          <a:p>
            <a:r>
              <a:rPr lang="en-US" sz="2000" b="1" dirty="0">
                <a:solidFill>
                  <a:schemeClr val="bg1">
                    <a:lumMod val="50000"/>
                  </a:schemeClr>
                </a:solidFill>
              </a:rPr>
              <a:t>CT</a:t>
            </a:r>
          </a:p>
        </p:txBody>
      </p:sp>
      <p:sp>
        <p:nvSpPr>
          <p:cNvPr id="39" name="TextBox 38"/>
          <p:cNvSpPr txBox="1"/>
          <p:nvPr/>
        </p:nvSpPr>
        <p:spPr>
          <a:xfrm>
            <a:off x="462978" y="4046928"/>
            <a:ext cx="596339" cy="408838"/>
          </a:xfrm>
          <a:prstGeom prst="rect">
            <a:avLst/>
          </a:prstGeom>
          <a:noFill/>
        </p:spPr>
        <p:txBody>
          <a:bodyPr wrap="square" rtlCol="0">
            <a:spAutoFit/>
          </a:bodyPr>
          <a:lstStyle/>
          <a:p>
            <a:r>
              <a:rPr lang="en-US" sz="2000" b="1" dirty="0">
                <a:solidFill>
                  <a:schemeClr val="bg1">
                    <a:lumMod val="50000"/>
                  </a:schemeClr>
                </a:solidFill>
              </a:rPr>
              <a:t>KY</a:t>
            </a:r>
          </a:p>
        </p:txBody>
      </p:sp>
      <p:sp>
        <p:nvSpPr>
          <p:cNvPr id="40" name="TextBox 39"/>
          <p:cNvSpPr txBox="1"/>
          <p:nvPr/>
        </p:nvSpPr>
        <p:spPr>
          <a:xfrm>
            <a:off x="448607" y="4798666"/>
            <a:ext cx="596339" cy="408838"/>
          </a:xfrm>
          <a:prstGeom prst="rect">
            <a:avLst/>
          </a:prstGeom>
          <a:noFill/>
        </p:spPr>
        <p:txBody>
          <a:bodyPr wrap="square" rtlCol="0">
            <a:spAutoFit/>
          </a:bodyPr>
          <a:lstStyle/>
          <a:p>
            <a:r>
              <a:rPr lang="en-US" sz="2000" b="1" dirty="0">
                <a:solidFill>
                  <a:schemeClr val="bg1">
                    <a:lumMod val="50000"/>
                  </a:schemeClr>
                </a:solidFill>
              </a:rPr>
              <a:t>MD</a:t>
            </a:r>
          </a:p>
        </p:txBody>
      </p:sp>
      <p:pic>
        <p:nvPicPr>
          <p:cNvPr id="41"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99296" y="5648560"/>
            <a:ext cx="492426" cy="446972"/>
          </a:xfrm>
          <a:prstGeom prst="rect">
            <a:avLst/>
          </a:prstGeom>
        </p:spPr>
      </p:pic>
      <p:pic>
        <p:nvPicPr>
          <p:cNvPr id="42" name="Picture 4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95041" y="4934831"/>
            <a:ext cx="511853" cy="464605"/>
          </a:xfrm>
          <a:prstGeom prst="rect">
            <a:avLst/>
          </a:prstGeom>
        </p:spPr>
      </p:pic>
      <p:cxnSp>
        <p:nvCxnSpPr>
          <p:cNvPr id="43" name="Straight Arrow Connector 42"/>
          <p:cNvCxnSpPr>
            <a:stCxn id="19" idx="3"/>
            <a:endCxn id="34" idx="1"/>
          </p:cNvCxnSpPr>
          <p:nvPr/>
        </p:nvCxnSpPr>
        <p:spPr>
          <a:xfrm>
            <a:off x="4647897" y="3737374"/>
            <a:ext cx="1906291" cy="2506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8" idx="3"/>
            <a:endCxn id="34" idx="1"/>
          </p:cNvCxnSpPr>
          <p:nvPr/>
        </p:nvCxnSpPr>
        <p:spPr>
          <a:xfrm flipV="1">
            <a:off x="4605613" y="3987980"/>
            <a:ext cx="1948575" cy="4069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2042710" y="3120927"/>
            <a:ext cx="1993531" cy="2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2273115" y="3898698"/>
            <a:ext cx="1484077" cy="338554"/>
          </a:xfrm>
          <a:prstGeom prst="rect">
            <a:avLst/>
          </a:prstGeom>
        </p:spPr>
        <p:txBody>
          <a:bodyPr wrap="square">
            <a:spAutoFit/>
          </a:bodyPr>
          <a:lstStyle/>
          <a:p>
            <a:r>
              <a:rPr lang="en-US" sz="1600" kern="0" dirty="0">
                <a:solidFill>
                  <a:srgbClr val="002A54"/>
                </a:solidFill>
              </a:rPr>
              <a:t>decompose</a:t>
            </a:r>
            <a:endParaRPr lang="en-US" sz="1600" dirty="0"/>
          </a:p>
        </p:txBody>
      </p:sp>
      <p:cxnSp>
        <p:nvCxnSpPr>
          <p:cNvPr id="47" name="Straight Arrow Connector 46"/>
          <p:cNvCxnSpPr/>
          <p:nvPr/>
        </p:nvCxnSpPr>
        <p:spPr>
          <a:xfrm>
            <a:off x="2001929" y="3787917"/>
            <a:ext cx="1993531" cy="2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2001930" y="4529252"/>
            <a:ext cx="1993531" cy="2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1971775" y="5249287"/>
            <a:ext cx="1993531" cy="2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2015133" y="5826305"/>
            <a:ext cx="1993531" cy="2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8528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783" y="108758"/>
            <a:ext cx="8351720" cy="499554"/>
          </a:xfrm>
        </p:spPr>
        <p:txBody>
          <a:bodyPr/>
          <a:lstStyle/>
          <a:p>
            <a:r>
              <a:rPr lang="en-US" sz="2400" dirty="0">
                <a:solidFill>
                  <a:schemeClr val="bg1"/>
                </a:solidFill>
              </a:rPr>
              <a:t>Patient Data Items – Mapping Example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63814465"/>
              </p:ext>
            </p:extLst>
          </p:nvPr>
        </p:nvGraphicFramePr>
        <p:xfrm>
          <a:off x="179538" y="1740537"/>
          <a:ext cx="3987110" cy="3415231"/>
        </p:xfrm>
        <a:graphic>
          <a:graphicData uri="http://schemas.openxmlformats.org/drawingml/2006/table">
            <a:tbl>
              <a:tblPr firstRow="1" firstCol="1" bandRow="1">
                <a:tableStyleId>{9DCAF9ED-07DC-4A11-8D7F-57B35C25682E}</a:tableStyleId>
              </a:tblPr>
              <a:tblGrid>
                <a:gridCol w="1658965">
                  <a:extLst>
                    <a:ext uri="{9D8B030D-6E8A-4147-A177-3AD203B41FA5}">
                      <a16:colId xmlns:a16="http://schemas.microsoft.com/office/drawing/2014/main" val="20001"/>
                    </a:ext>
                  </a:extLst>
                </a:gridCol>
                <a:gridCol w="2328145">
                  <a:extLst>
                    <a:ext uri="{9D8B030D-6E8A-4147-A177-3AD203B41FA5}">
                      <a16:colId xmlns:a16="http://schemas.microsoft.com/office/drawing/2014/main" val="20003"/>
                    </a:ext>
                  </a:extLst>
                </a:gridCol>
              </a:tblGrid>
              <a:tr h="426151">
                <a:tc>
                  <a:txBody>
                    <a:bodyPr/>
                    <a:lstStyle/>
                    <a:p>
                      <a:pPr marL="0" marR="0">
                        <a:spcBef>
                          <a:spcPts val="0"/>
                        </a:spcBef>
                        <a:spcAft>
                          <a:spcPts val="0"/>
                        </a:spcAft>
                      </a:pPr>
                      <a:r>
                        <a:rPr lang="en-US" sz="1400" dirty="0">
                          <a:effectLst/>
                        </a:rPr>
                        <a:t>Data Element Name</a:t>
                      </a:r>
                      <a:endParaRPr lang="en-US" sz="1400"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400" dirty="0">
                          <a:effectLst/>
                        </a:rPr>
                        <a:t>Datatype / Format</a:t>
                      </a:r>
                      <a:endParaRPr lang="en-US" sz="14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0"/>
                  </a:ext>
                </a:extLst>
              </a:tr>
              <a:tr h="538427">
                <a:tc>
                  <a:txBody>
                    <a:bodyPr/>
                    <a:lstStyle/>
                    <a:p>
                      <a:pPr marL="0" marR="0">
                        <a:spcBef>
                          <a:spcPts val="0"/>
                        </a:spcBef>
                        <a:spcAft>
                          <a:spcPts val="0"/>
                        </a:spcAft>
                      </a:pPr>
                      <a:r>
                        <a:rPr lang="en-US" sz="1200" b="1" dirty="0">
                          <a:effectLst/>
                        </a:rPr>
                        <a:t>Person Name</a:t>
                      </a:r>
                      <a:endParaRPr lang="en-US" sz="1200" b="1"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200" dirty="0">
                          <a:effectLst/>
                        </a:rPr>
                        <a:t>String / First Name, MI, Last Name</a:t>
                      </a:r>
                      <a:endParaRPr lang="en-US" sz="12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1"/>
                  </a:ext>
                </a:extLst>
              </a:tr>
              <a:tr h="409641">
                <a:tc>
                  <a:txBody>
                    <a:bodyPr/>
                    <a:lstStyle/>
                    <a:p>
                      <a:pPr marL="0" marR="0">
                        <a:spcBef>
                          <a:spcPts val="0"/>
                        </a:spcBef>
                        <a:spcAft>
                          <a:spcPts val="0"/>
                        </a:spcAft>
                      </a:pPr>
                      <a:r>
                        <a:rPr lang="en-US" sz="1200" b="1" dirty="0">
                          <a:effectLst/>
                        </a:rPr>
                        <a:t>Person Identifier</a:t>
                      </a:r>
                      <a:endParaRPr lang="en-US" sz="1200" b="1"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200" dirty="0">
                          <a:effectLst/>
                        </a:rPr>
                        <a:t>String / Free Text</a:t>
                      </a:r>
                      <a:endParaRPr lang="en-US" sz="12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2"/>
                  </a:ext>
                </a:extLst>
              </a:tr>
              <a:tr h="682734">
                <a:tc>
                  <a:txBody>
                    <a:bodyPr/>
                    <a:lstStyle/>
                    <a:p>
                      <a:pPr marL="0" marR="0">
                        <a:spcBef>
                          <a:spcPts val="0"/>
                        </a:spcBef>
                        <a:spcAft>
                          <a:spcPts val="0"/>
                        </a:spcAft>
                      </a:pPr>
                      <a:r>
                        <a:rPr lang="en-US" sz="1200" b="1" dirty="0">
                          <a:effectLst/>
                        </a:rPr>
                        <a:t>Person Identifier Type</a:t>
                      </a:r>
                      <a:endParaRPr lang="en-US" sz="1200" b="1"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200" dirty="0">
                          <a:effectLst/>
                        </a:rPr>
                        <a:t>String / List of Values </a:t>
                      </a:r>
                      <a:endParaRPr lang="en-US" sz="12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3"/>
                  </a:ext>
                </a:extLst>
              </a:tr>
              <a:tr h="409641">
                <a:tc>
                  <a:txBody>
                    <a:bodyPr/>
                    <a:lstStyle/>
                    <a:p>
                      <a:pPr marL="0" marR="0">
                        <a:spcBef>
                          <a:spcPts val="0"/>
                        </a:spcBef>
                        <a:spcAft>
                          <a:spcPts val="0"/>
                        </a:spcAft>
                      </a:pPr>
                      <a:r>
                        <a:rPr lang="en-US" sz="1200" b="1" dirty="0">
                          <a:effectLst/>
                        </a:rPr>
                        <a:t>Person Date of Birth</a:t>
                      </a:r>
                      <a:endParaRPr lang="en-US" sz="1200" b="1"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200" dirty="0">
                          <a:effectLst/>
                        </a:rPr>
                        <a:t>Date / MM/DD/YYYY</a:t>
                      </a:r>
                      <a:endParaRPr lang="en-US" sz="12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4"/>
                  </a:ext>
                </a:extLst>
              </a:tr>
              <a:tr h="409641">
                <a:tc>
                  <a:txBody>
                    <a:bodyPr/>
                    <a:lstStyle/>
                    <a:p>
                      <a:pPr marL="0" marR="0">
                        <a:spcBef>
                          <a:spcPts val="0"/>
                        </a:spcBef>
                        <a:spcAft>
                          <a:spcPts val="0"/>
                        </a:spcAft>
                      </a:pPr>
                      <a:r>
                        <a:rPr lang="en-US" sz="1200" b="1" dirty="0">
                          <a:effectLst/>
                        </a:rPr>
                        <a:t>Person Phone Number</a:t>
                      </a:r>
                      <a:endParaRPr lang="en-US" sz="1200" b="1"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200" dirty="0">
                          <a:effectLst/>
                        </a:rPr>
                        <a:t>Number / 111-111-1111</a:t>
                      </a:r>
                      <a:endParaRPr lang="en-US" sz="12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5"/>
                  </a:ext>
                </a:extLst>
              </a:tr>
              <a:tr h="538427">
                <a:tc>
                  <a:txBody>
                    <a:bodyPr/>
                    <a:lstStyle/>
                    <a:p>
                      <a:pPr marL="0" marR="0">
                        <a:spcBef>
                          <a:spcPts val="0"/>
                        </a:spcBef>
                        <a:spcAft>
                          <a:spcPts val="0"/>
                        </a:spcAft>
                      </a:pPr>
                      <a:r>
                        <a:rPr lang="en-US" sz="1200" b="1" dirty="0">
                          <a:effectLst/>
                        </a:rPr>
                        <a:t>Person Address</a:t>
                      </a:r>
                      <a:endParaRPr lang="en-US" sz="1200" b="1" dirty="0">
                        <a:effectLst/>
                        <a:latin typeface="Calibri" charset="0"/>
                        <a:ea typeface="Calibri" charset="0"/>
                        <a:cs typeface="Times New Roman" charset="0"/>
                      </a:endParaRPr>
                    </a:p>
                  </a:txBody>
                  <a:tcPr marL="82296" marR="82296" marT="0" marB="0" anchor="ctr"/>
                </a:tc>
                <a:tc>
                  <a:txBody>
                    <a:bodyPr/>
                    <a:lstStyle/>
                    <a:p>
                      <a:pPr marL="0" marR="0">
                        <a:spcBef>
                          <a:spcPts val="0"/>
                        </a:spcBef>
                        <a:spcAft>
                          <a:spcPts val="0"/>
                        </a:spcAft>
                      </a:pPr>
                      <a:r>
                        <a:rPr lang="en-US" sz="1200" dirty="0">
                          <a:effectLst/>
                        </a:rPr>
                        <a:t>String / Street, City, State, Zip Code, County</a:t>
                      </a:r>
                      <a:endParaRPr lang="en-US" sz="1200" dirty="0">
                        <a:effectLst/>
                        <a:latin typeface="Calibri" charset="0"/>
                        <a:ea typeface="Calibri" charset="0"/>
                        <a:cs typeface="Times New Roman" charset="0"/>
                      </a:endParaRPr>
                    </a:p>
                  </a:txBody>
                  <a:tcPr marL="82296" marR="82296" marT="0" marB="0" anchor="ctr"/>
                </a:tc>
                <a:extLst>
                  <a:ext uri="{0D108BD9-81ED-4DB2-BD59-A6C34878D82A}">
                    <a16:rowId xmlns:a16="http://schemas.microsoft.com/office/drawing/2014/main" val="10006"/>
                  </a:ext>
                </a:extLst>
              </a:tr>
            </a:tbl>
          </a:graphicData>
        </a:graphic>
      </p:graphicFrame>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61547" b="49411"/>
          <a:stretch/>
        </p:blipFill>
        <p:spPr>
          <a:xfrm>
            <a:off x="4293643" y="1740537"/>
            <a:ext cx="4850357" cy="3587921"/>
          </a:xfrm>
          <a:prstGeom prst="rect">
            <a:avLst/>
          </a:prstGeom>
        </p:spPr>
      </p:pic>
      <p:pic>
        <p:nvPicPr>
          <p:cNvPr id="6" name="Picture 5"/>
          <p:cNvPicPr>
            <a:picLocks noChangeAspect="1"/>
          </p:cNvPicPr>
          <p:nvPr/>
        </p:nvPicPr>
        <p:blipFill>
          <a:blip r:embed="rId3">
            <a:clrChange>
              <a:clrFrom>
                <a:srgbClr val="FFFFFF"/>
              </a:clrFrom>
              <a:clrTo>
                <a:srgbClr val="FFFFFF">
                  <a:alpha val="0"/>
                </a:srgbClr>
              </a:clrTo>
            </a:clrChange>
          </a:blip>
          <a:stretch>
            <a:fillRect/>
          </a:stretch>
        </p:blipFill>
        <p:spPr>
          <a:xfrm>
            <a:off x="59917" y="2350645"/>
            <a:ext cx="239241" cy="250116"/>
          </a:xfrm>
          <a:prstGeom prst="rect">
            <a:avLst/>
          </a:prstGeom>
        </p:spPr>
      </p:pic>
      <p:pic>
        <p:nvPicPr>
          <p:cNvPr id="7" name="Picture 6"/>
          <p:cNvPicPr>
            <a:picLocks noChangeAspect="1"/>
          </p:cNvPicPr>
          <p:nvPr/>
        </p:nvPicPr>
        <p:blipFill>
          <a:blip r:embed="rId3">
            <a:clrChange>
              <a:clrFrom>
                <a:srgbClr val="FFFFFF"/>
              </a:clrFrom>
              <a:clrTo>
                <a:srgbClr val="FFFFFF">
                  <a:alpha val="0"/>
                </a:srgbClr>
              </a:clrTo>
            </a:clrChange>
          </a:blip>
          <a:stretch>
            <a:fillRect/>
          </a:stretch>
        </p:blipFill>
        <p:spPr>
          <a:xfrm>
            <a:off x="59916" y="2841189"/>
            <a:ext cx="239241" cy="250116"/>
          </a:xfrm>
          <a:prstGeom prst="rect">
            <a:avLst/>
          </a:prstGeom>
        </p:spPr>
      </p:pic>
      <p:pic>
        <p:nvPicPr>
          <p:cNvPr id="8" name="Picture 7"/>
          <p:cNvPicPr>
            <a:picLocks noChangeAspect="1"/>
          </p:cNvPicPr>
          <p:nvPr/>
        </p:nvPicPr>
        <p:blipFill>
          <a:blip r:embed="rId3">
            <a:clrChange>
              <a:clrFrom>
                <a:srgbClr val="FFFFFF"/>
              </a:clrFrom>
              <a:clrTo>
                <a:srgbClr val="FFFFFF">
                  <a:alpha val="0"/>
                </a:srgbClr>
              </a:clrTo>
            </a:clrChange>
          </a:blip>
          <a:stretch>
            <a:fillRect/>
          </a:stretch>
        </p:blipFill>
        <p:spPr>
          <a:xfrm>
            <a:off x="52543" y="3331733"/>
            <a:ext cx="239241" cy="250116"/>
          </a:xfrm>
          <a:prstGeom prst="rect">
            <a:avLst/>
          </a:prstGeom>
        </p:spPr>
      </p:pic>
      <p:pic>
        <p:nvPicPr>
          <p:cNvPr id="9" name="Picture 8"/>
          <p:cNvPicPr>
            <a:picLocks noChangeAspect="1"/>
          </p:cNvPicPr>
          <p:nvPr/>
        </p:nvPicPr>
        <p:blipFill>
          <a:blip r:embed="rId3">
            <a:clrChange>
              <a:clrFrom>
                <a:srgbClr val="FFFFFF"/>
              </a:clrFrom>
              <a:clrTo>
                <a:srgbClr val="FFFFFF">
                  <a:alpha val="0"/>
                </a:srgbClr>
              </a:clrTo>
            </a:clrChange>
          </a:blip>
          <a:stretch>
            <a:fillRect/>
          </a:stretch>
        </p:blipFill>
        <p:spPr>
          <a:xfrm>
            <a:off x="59915" y="3873420"/>
            <a:ext cx="239241" cy="250116"/>
          </a:xfrm>
          <a:prstGeom prst="rect">
            <a:avLst/>
          </a:prstGeom>
        </p:spPr>
      </p:pic>
      <p:pic>
        <p:nvPicPr>
          <p:cNvPr id="10" name="Picture 9"/>
          <p:cNvPicPr>
            <a:picLocks noChangeAspect="1"/>
          </p:cNvPicPr>
          <p:nvPr/>
        </p:nvPicPr>
        <p:blipFill>
          <a:blip r:embed="rId3">
            <a:clrChange>
              <a:clrFrom>
                <a:srgbClr val="FFFFFF"/>
              </a:clrFrom>
              <a:clrTo>
                <a:srgbClr val="FFFFFF">
                  <a:alpha val="0"/>
                </a:srgbClr>
              </a:clrTo>
            </a:clrChange>
          </a:blip>
          <a:stretch>
            <a:fillRect/>
          </a:stretch>
        </p:blipFill>
        <p:spPr>
          <a:xfrm>
            <a:off x="59915" y="4310924"/>
            <a:ext cx="239241" cy="250116"/>
          </a:xfrm>
          <a:prstGeom prst="rect">
            <a:avLst/>
          </a:prstGeom>
        </p:spPr>
      </p:pic>
      <p:pic>
        <p:nvPicPr>
          <p:cNvPr id="11" name="Picture 10"/>
          <p:cNvPicPr>
            <a:picLocks noChangeAspect="1"/>
          </p:cNvPicPr>
          <p:nvPr/>
        </p:nvPicPr>
        <p:blipFill>
          <a:blip r:embed="rId3">
            <a:clrChange>
              <a:clrFrom>
                <a:srgbClr val="FFFFFF"/>
              </a:clrFrom>
              <a:clrTo>
                <a:srgbClr val="FFFFFF">
                  <a:alpha val="0"/>
                </a:srgbClr>
              </a:clrTo>
            </a:clrChange>
          </a:blip>
          <a:stretch>
            <a:fillRect/>
          </a:stretch>
        </p:blipFill>
        <p:spPr>
          <a:xfrm>
            <a:off x="85270" y="4748428"/>
            <a:ext cx="239241" cy="250116"/>
          </a:xfrm>
          <a:prstGeom prst="rect">
            <a:avLst/>
          </a:prstGeom>
        </p:spPr>
      </p:pic>
      <p:pic>
        <p:nvPicPr>
          <p:cNvPr id="12" name="Picture 11"/>
          <p:cNvPicPr>
            <a:picLocks noChangeAspect="1"/>
          </p:cNvPicPr>
          <p:nvPr/>
        </p:nvPicPr>
        <p:blipFill>
          <a:blip r:embed="rId3">
            <a:clrChange>
              <a:clrFrom>
                <a:srgbClr val="FFFFFF"/>
              </a:clrFrom>
              <a:clrTo>
                <a:srgbClr val="FFFFFF">
                  <a:alpha val="0"/>
                </a:srgbClr>
              </a:clrTo>
            </a:clrChange>
          </a:blip>
          <a:stretch>
            <a:fillRect/>
          </a:stretch>
        </p:blipFill>
        <p:spPr>
          <a:xfrm>
            <a:off x="4383814" y="2350645"/>
            <a:ext cx="239241" cy="250116"/>
          </a:xfrm>
          <a:prstGeom prst="rect">
            <a:avLst/>
          </a:prstGeom>
        </p:spPr>
      </p:pic>
      <p:pic>
        <p:nvPicPr>
          <p:cNvPr id="13" name="Picture 12"/>
          <p:cNvPicPr>
            <a:picLocks noChangeAspect="1"/>
          </p:cNvPicPr>
          <p:nvPr/>
        </p:nvPicPr>
        <p:blipFill>
          <a:blip r:embed="rId3">
            <a:clrChange>
              <a:clrFrom>
                <a:srgbClr val="FFFFFF"/>
              </a:clrFrom>
              <a:clrTo>
                <a:srgbClr val="FFFFFF">
                  <a:alpha val="0"/>
                </a:srgbClr>
              </a:clrTo>
            </a:clrChange>
          </a:blip>
          <a:stretch>
            <a:fillRect/>
          </a:stretch>
        </p:blipFill>
        <p:spPr>
          <a:xfrm>
            <a:off x="4383813" y="2900995"/>
            <a:ext cx="239241" cy="250116"/>
          </a:xfrm>
          <a:prstGeom prst="rect">
            <a:avLst/>
          </a:prstGeom>
        </p:spPr>
      </p:pic>
      <p:pic>
        <p:nvPicPr>
          <p:cNvPr id="14" name="Picture 13"/>
          <p:cNvPicPr>
            <a:picLocks noChangeAspect="1"/>
          </p:cNvPicPr>
          <p:nvPr/>
        </p:nvPicPr>
        <p:blipFill>
          <a:blip r:embed="rId3">
            <a:clrChange>
              <a:clrFrom>
                <a:srgbClr val="FFFFFF"/>
              </a:clrFrom>
              <a:clrTo>
                <a:srgbClr val="FFFFFF">
                  <a:alpha val="0"/>
                </a:srgbClr>
              </a:clrTo>
            </a:clrChange>
          </a:blip>
          <a:stretch>
            <a:fillRect/>
          </a:stretch>
        </p:blipFill>
        <p:spPr>
          <a:xfrm>
            <a:off x="4383812" y="3732986"/>
            <a:ext cx="239241" cy="250116"/>
          </a:xfrm>
          <a:prstGeom prst="rect">
            <a:avLst/>
          </a:prstGeom>
        </p:spPr>
      </p:pic>
      <p:pic>
        <p:nvPicPr>
          <p:cNvPr id="15" name="Picture 14"/>
          <p:cNvPicPr>
            <a:picLocks noChangeAspect="1"/>
          </p:cNvPicPr>
          <p:nvPr/>
        </p:nvPicPr>
        <p:blipFill>
          <a:blip r:embed="rId3">
            <a:clrChange>
              <a:clrFrom>
                <a:srgbClr val="FFFFFF"/>
              </a:clrFrom>
              <a:clrTo>
                <a:srgbClr val="FFFFFF">
                  <a:alpha val="0"/>
                </a:srgbClr>
              </a:clrTo>
            </a:clrChange>
          </a:blip>
          <a:stretch>
            <a:fillRect/>
          </a:stretch>
        </p:blipFill>
        <p:spPr>
          <a:xfrm>
            <a:off x="4383811" y="4757903"/>
            <a:ext cx="239241" cy="250116"/>
          </a:xfrm>
          <a:prstGeom prst="rect">
            <a:avLst/>
          </a:prstGeom>
        </p:spPr>
      </p:pic>
      <p:sp>
        <p:nvSpPr>
          <p:cNvPr id="16" name="TextBox 15"/>
          <p:cNvSpPr txBox="1"/>
          <p:nvPr/>
        </p:nvSpPr>
        <p:spPr>
          <a:xfrm>
            <a:off x="525419" y="5975551"/>
            <a:ext cx="7956024" cy="380104"/>
          </a:xfrm>
          <a:prstGeom prst="rect">
            <a:avLst/>
          </a:prstGeom>
          <a:noFill/>
        </p:spPr>
        <p:txBody>
          <a:bodyPr wrap="none" rtlCol="0">
            <a:spAutoFit/>
          </a:bodyPr>
          <a:lstStyle/>
          <a:p>
            <a:pPr marL="0" marR="0" indent="0" algn="ctr" defTabSz="1306220" eaLnBrk="1" fontAlgn="auto" latinLnBrk="0" hangingPunct="1">
              <a:lnSpc>
                <a:spcPct val="85000"/>
              </a:lnSpc>
              <a:spcBef>
                <a:spcPts val="0"/>
              </a:spcBef>
              <a:spcAft>
                <a:spcPts val="1200"/>
              </a:spcAft>
              <a:buClrTx/>
              <a:buSzTx/>
              <a:buFontTx/>
              <a:buNone/>
              <a:tabLst/>
            </a:pPr>
            <a:r>
              <a:rPr kumimoji="0" lang="en-US" sz="2200" b="0" i="0" u="none" strike="noStrike" kern="0" cap="none" spc="0" normalizeH="0" baseline="0" noProof="0" dirty="0">
                <a:ln>
                  <a:noFill/>
                </a:ln>
                <a:solidFill>
                  <a:srgbClr val="C00000"/>
                </a:solidFill>
                <a:effectLst/>
                <a:uLnTx/>
                <a:uFillTx/>
              </a:rPr>
              <a:t>Core Dataset</a:t>
            </a:r>
            <a:r>
              <a:rPr kumimoji="0" lang="en-US" sz="2200" b="0" i="0" u="none" strike="noStrike" kern="0" cap="none" spc="0" normalizeH="0" noProof="0" dirty="0">
                <a:ln>
                  <a:noFill/>
                </a:ln>
                <a:solidFill>
                  <a:srgbClr val="C00000"/>
                </a:solidFill>
                <a:effectLst/>
                <a:uLnTx/>
                <a:uFillTx/>
              </a:rPr>
              <a:t> Elements Map Precisely to Existing FHIR Content</a:t>
            </a:r>
            <a:endParaRPr kumimoji="0" lang="en-US" sz="2200" b="0" i="0" u="none" strike="noStrike" kern="0" cap="none" spc="0" normalizeH="0" baseline="0" noProof="0" dirty="0">
              <a:ln>
                <a:noFill/>
              </a:ln>
              <a:solidFill>
                <a:srgbClr val="C00000"/>
              </a:solidFill>
              <a:effectLst/>
              <a:uLnTx/>
              <a:uFillTx/>
            </a:endParaRPr>
          </a:p>
        </p:txBody>
      </p:sp>
    </p:spTree>
    <p:extLst>
      <p:ext uri="{BB962C8B-B14F-4D97-AF65-F5344CB8AC3E}">
        <p14:creationId xmlns:p14="http://schemas.microsoft.com/office/powerpoint/2010/main" val="73707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LTSS Data Categories</a:t>
            </a:r>
          </a:p>
        </p:txBody>
      </p:sp>
      <p:sp>
        <p:nvSpPr>
          <p:cNvPr id="4" name="TextBox 3"/>
          <p:cNvSpPr txBox="1"/>
          <p:nvPr/>
        </p:nvSpPr>
        <p:spPr>
          <a:xfrm>
            <a:off x="7879643" y="6324600"/>
            <a:ext cx="373820" cy="300082"/>
          </a:xfrm>
          <a:prstGeom prst="rect">
            <a:avLst/>
          </a:prstGeom>
          <a:noFill/>
        </p:spPr>
        <p:txBody>
          <a:bodyPr wrap="none" rtlCol="0">
            <a:spAutoFit/>
          </a:bodyPr>
          <a:lstStyle/>
          <a:p>
            <a:pPr defTabSz="685800"/>
            <a:r>
              <a:rPr lang="en-US" sz="1350" dirty="0">
                <a:solidFill>
                  <a:srgbClr val="FFFFFF"/>
                </a:solidFill>
              </a:rPr>
              <a:t>12</a:t>
            </a:r>
          </a:p>
        </p:txBody>
      </p:sp>
      <p:grpSp>
        <p:nvGrpSpPr>
          <p:cNvPr id="5" name="Group 4"/>
          <p:cNvGrpSpPr/>
          <p:nvPr/>
        </p:nvGrpSpPr>
        <p:grpSpPr>
          <a:xfrm>
            <a:off x="4596266" y="1884344"/>
            <a:ext cx="1684798" cy="1613630"/>
            <a:chOff x="1597820" y="3604058"/>
            <a:chExt cx="2208690" cy="2172505"/>
          </a:xfrm>
        </p:grpSpPr>
        <p:sp>
          <p:nvSpPr>
            <p:cNvPr id="6" name="Oval 5"/>
            <p:cNvSpPr/>
            <p:nvPr/>
          </p:nvSpPr>
          <p:spPr>
            <a:xfrm>
              <a:off x="1597820" y="3604058"/>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7" name="TextBox 6"/>
            <p:cNvSpPr txBox="1"/>
            <p:nvPr/>
          </p:nvSpPr>
          <p:spPr>
            <a:xfrm>
              <a:off x="1960763" y="4568829"/>
              <a:ext cx="1329210" cy="507831"/>
            </a:xfrm>
            <a:prstGeom prst="rect">
              <a:avLst/>
            </a:prstGeom>
            <a:noFill/>
          </p:spPr>
          <p:txBody>
            <a:bodyPr wrap="none" rtlCol="0">
              <a:spAutoFit/>
            </a:bodyPr>
            <a:lstStyle/>
            <a:p>
              <a:pPr defTabSz="685800"/>
              <a:r>
                <a:rPr lang="en-US" sz="1350" dirty="0">
                  <a:solidFill>
                    <a:srgbClr val="002A54"/>
                  </a:solidFill>
                </a:rPr>
                <a:t>functional </a:t>
              </a:r>
            </a:p>
            <a:p>
              <a:pPr defTabSz="685800"/>
              <a:r>
                <a:rPr lang="en-US" sz="1350" dirty="0">
                  <a:solidFill>
                    <a:srgbClr val="002A54"/>
                  </a:solidFill>
                </a:rPr>
                <a:t>status + needs</a:t>
              </a:r>
            </a:p>
          </p:txBody>
        </p:sp>
        <p:sp>
          <p:nvSpPr>
            <p:cNvPr id="8" name="TextBox 7"/>
            <p:cNvSpPr txBox="1"/>
            <p:nvPr/>
          </p:nvSpPr>
          <p:spPr>
            <a:xfrm>
              <a:off x="1961188" y="3962400"/>
              <a:ext cx="1215397" cy="300082"/>
            </a:xfrm>
            <a:prstGeom prst="rect">
              <a:avLst/>
            </a:prstGeom>
            <a:noFill/>
          </p:spPr>
          <p:txBody>
            <a:bodyPr wrap="none" rtlCol="0">
              <a:spAutoFit/>
            </a:bodyPr>
            <a:lstStyle/>
            <a:p>
              <a:pPr defTabSz="685800"/>
              <a:r>
                <a:rPr lang="en-US" sz="1350" b="1" dirty="0">
                  <a:solidFill>
                    <a:srgbClr val="002A54"/>
                  </a:solidFill>
                </a:rPr>
                <a:t>Assessment</a:t>
              </a:r>
            </a:p>
          </p:txBody>
        </p:sp>
      </p:grpSp>
      <p:grpSp>
        <p:nvGrpSpPr>
          <p:cNvPr id="9" name="Group 8"/>
          <p:cNvGrpSpPr/>
          <p:nvPr/>
        </p:nvGrpSpPr>
        <p:grpSpPr>
          <a:xfrm>
            <a:off x="3138435" y="2765884"/>
            <a:ext cx="2208690" cy="2172505"/>
            <a:chOff x="3686150" y="1907230"/>
            <a:chExt cx="2208690" cy="2172505"/>
          </a:xfrm>
        </p:grpSpPr>
        <p:sp>
          <p:nvSpPr>
            <p:cNvPr id="10" name="Oval 9"/>
            <p:cNvSpPr/>
            <p:nvPr/>
          </p:nvSpPr>
          <p:spPr>
            <a:xfrm>
              <a:off x="3686150" y="1907230"/>
              <a:ext cx="2208690" cy="2172505"/>
            </a:xfrm>
            <a:prstGeom prst="ellipse">
              <a:avLst/>
            </a:prstGeom>
            <a:solidFill>
              <a:srgbClr val="D6F4C3">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11" name="TextBox 10"/>
            <p:cNvSpPr txBox="1"/>
            <p:nvPr/>
          </p:nvSpPr>
          <p:spPr>
            <a:xfrm>
              <a:off x="4230310" y="2366605"/>
              <a:ext cx="1250663" cy="300082"/>
            </a:xfrm>
            <a:prstGeom prst="rect">
              <a:avLst/>
            </a:prstGeom>
            <a:noFill/>
          </p:spPr>
          <p:txBody>
            <a:bodyPr wrap="none" rtlCol="0">
              <a:spAutoFit/>
            </a:bodyPr>
            <a:lstStyle/>
            <a:p>
              <a:pPr defTabSz="685800"/>
              <a:r>
                <a:rPr lang="en-US" sz="1350" b="1" dirty="0">
                  <a:solidFill>
                    <a:srgbClr val="C00000"/>
                  </a:solidFill>
                </a:rPr>
                <a:t>Service Plan</a:t>
              </a:r>
            </a:p>
          </p:txBody>
        </p:sp>
        <p:sp>
          <p:nvSpPr>
            <p:cNvPr id="12" name="TextBox 11"/>
            <p:cNvSpPr txBox="1"/>
            <p:nvPr/>
          </p:nvSpPr>
          <p:spPr>
            <a:xfrm>
              <a:off x="4288182" y="2755646"/>
              <a:ext cx="1034257" cy="507831"/>
            </a:xfrm>
            <a:prstGeom prst="rect">
              <a:avLst/>
            </a:prstGeom>
            <a:noFill/>
          </p:spPr>
          <p:txBody>
            <a:bodyPr wrap="none" rtlCol="0">
              <a:spAutoFit/>
            </a:bodyPr>
            <a:lstStyle/>
            <a:p>
              <a:pPr defTabSz="685800"/>
              <a:r>
                <a:rPr lang="en-US" sz="1350" b="1" dirty="0">
                  <a:solidFill>
                    <a:srgbClr val="C00000"/>
                  </a:solidFill>
                </a:rPr>
                <a:t>- Goals</a:t>
              </a:r>
            </a:p>
            <a:p>
              <a:pPr defTabSz="685800"/>
              <a:r>
                <a:rPr lang="en-US" sz="1350" b="1" dirty="0">
                  <a:solidFill>
                    <a:srgbClr val="C00000"/>
                  </a:solidFill>
                </a:rPr>
                <a:t>- Services</a:t>
              </a:r>
            </a:p>
          </p:txBody>
        </p:sp>
      </p:grpSp>
      <p:grpSp>
        <p:nvGrpSpPr>
          <p:cNvPr id="13" name="Group 12"/>
          <p:cNvGrpSpPr/>
          <p:nvPr/>
        </p:nvGrpSpPr>
        <p:grpSpPr>
          <a:xfrm>
            <a:off x="2079878" y="3805711"/>
            <a:ext cx="1696931" cy="1825507"/>
            <a:chOff x="2291540" y="4232839"/>
            <a:chExt cx="2208690" cy="2273167"/>
          </a:xfrm>
        </p:grpSpPr>
        <p:sp>
          <p:nvSpPr>
            <p:cNvPr id="14" name="Oval 13"/>
            <p:cNvSpPr/>
            <p:nvPr/>
          </p:nvSpPr>
          <p:spPr>
            <a:xfrm>
              <a:off x="2291540" y="4232839"/>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15" name="TextBox 14"/>
            <p:cNvSpPr txBox="1"/>
            <p:nvPr/>
          </p:nvSpPr>
          <p:spPr>
            <a:xfrm>
              <a:off x="2790309" y="4516139"/>
              <a:ext cx="1446317" cy="632364"/>
            </a:xfrm>
            <a:prstGeom prst="rect">
              <a:avLst/>
            </a:prstGeom>
            <a:noFill/>
          </p:spPr>
          <p:txBody>
            <a:bodyPr wrap="none" rtlCol="0">
              <a:spAutoFit/>
            </a:bodyPr>
            <a:lstStyle/>
            <a:p>
              <a:pPr defTabSz="685800"/>
              <a:r>
                <a:rPr lang="en-US" sz="1350" b="1" dirty="0">
                  <a:solidFill>
                    <a:srgbClr val="002A54"/>
                  </a:solidFill>
                </a:rPr>
                <a:t>Care Team</a:t>
              </a:r>
            </a:p>
            <a:p>
              <a:pPr defTabSz="685800"/>
              <a:endParaRPr lang="en-US" sz="1350" b="1" dirty="0">
                <a:solidFill>
                  <a:srgbClr val="002A54"/>
                </a:solidFill>
              </a:endParaRPr>
            </a:p>
          </p:txBody>
        </p:sp>
        <p:sp>
          <p:nvSpPr>
            <p:cNvPr id="16" name="TextBox 15"/>
            <p:cNvSpPr txBox="1"/>
            <p:nvPr/>
          </p:nvSpPr>
          <p:spPr>
            <a:xfrm>
              <a:off x="2322712" y="4838864"/>
              <a:ext cx="1936815" cy="1667142"/>
            </a:xfrm>
            <a:prstGeom prst="rect">
              <a:avLst/>
            </a:prstGeom>
            <a:noFill/>
          </p:spPr>
          <p:txBody>
            <a:bodyPr wrap="square" rtlCol="0">
              <a:spAutoFit/>
            </a:bodyPr>
            <a:lstStyle/>
            <a:p>
              <a:pPr marL="285750" indent="-285750" defTabSz="685800">
                <a:buFontTx/>
                <a:buChar char="-"/>
              </a:pPr>
              <a:r>
                <a:rPr lang="en-US" sz="1350" dirty="0">
                  <a:solidFill>
                    <a:srgbClr val="002A54"/>
                  </a:solidFill>
                </a:rPr>
                <a:t>Names</a:t>
              </a:r>
            </a:p>
            <a:p>
              <a:pPr marL="285750" indent="-285750" defTabSz="685800">
                <a:buFontTx/>
                <a:buChar char="-"/>
              </a:pPr>
              <a:r>
                <a:rPr lang="en-US" sz="1350" dirty="0">
                  <a:solidFill>
                    <a:srgbClr val="002A54"/>
                  </a:solidFill>
                </a:rPr>
                <a:t>Contact Information</a:t>
              </a:r>
            </a:p>
            <a:p>
              <a:pPr marL="285750" indent="-285750" defTabSz="685800">
                <a:buFontTx/>
                <a:buChar char="-"/>
              </a:pPr>
              <a:r>
                <a:rPr lang="en-US" sz="1350" dirty="0">
                  <a:solidFill>
                    <a:srgbClr val="002A54"/>
                  </a:solidFill>
                </a:rPr>
                <a:t>Credentials</a:t>
              </a:r>
            </a:p>
            <a:p>
              <a:pPr marL="285750" indent="-285750" defTabSz="685800">
                <a:buFontTx/>
                <a:buChar char="-"/>
              </a:pPr>
              <a:r>
                <a:rPr lang="en-US" sz="1350" dirty="0">
                  <a:solidFill>
                    <a:srgbClr val="002A54"/>
                  </a:solidFill>
                </a:rPr>
                <a:t>Etc.</a:t>
              </a:r>
            </a:p>
            <a:p>
              <a:pPr marL="285750" indent="-285750" defTabSz="685800">
                <a:buFontTx/>
                <a:buChar char="-"/>
              </a:pPr>
              <a:endParaRPr lang="en-US" sz="1350" dirty="0">
                <a:solidFill>
                  <a:srgbClr val="002A54"/>
                </a:solidFill>
              </a:endParaRPr>
            </a:p>
          </p:txBody>
        </p:sp>
      </p:grpSp>
      <p:grpSp>
        <p:nvGrpSpPr>
          <p:cNvPr id="17" name="Group 16"/>
          <p:cNvGrpSpPr/>
          <p:nvPr/>
        </p:nvGrpSpPr>
        <p:grpSpPr>
          <a:xfrm>
            <a:off x="4797518" y="3454463"/>
            <a:ext cx="1795824" cy="1667574"/>
            <a:chOff x="5985634" y="3599582"/>
            <a:chExt cx="2208690" cy="2172505"/>
          </a:xfrm>
        </p:grpSpPr>
        <p:sp>
          <p:nvSpPr>
            <p:cNvPr id="18" name="Oval 17"/>
            <p:cNvSpPr/>
            <p:nvPr/>
          </p:nvSpPr>
          <p:spPr>
            <a:xfrm>
              <a:off x="5985634" y="3599582"/>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19" name="TextBox 18"/>
            <p:cNvSpPr txBox="1"/>
            <p:nvPr/>
          </p:nvSpPr>
          <p:spPr>
            <a:xfrm>
              <a:off x="6195799" y="3938287"/>
              <a:ext cx="1646605" cy="507831"/>
            </a:xfrm>
            <a:prstGeom prst="rect">
              <a:avLst/>
            </a:prstGeom>
            <a:noFill/>
          </p:spPr>
          <p:txBody>
            <a:bodyPr wrap="none" rtlCol="0">
              <a:spAutoFit/>
            </a:bodyPr>
            <a:lstStyle/>
            <a:p>
              <a:pPr defTabSz="685800"/>
              <a:r>
                <a:rPr lang="en-US" sz="1350" b="1" dirty="0">
                  <a:solidFill>
                    <a:srgbClr val="002A54"/>
                  </a:solidFill>
                </a:rPr>
                <a:t>Authorizations &amp;</a:t>
              </a:r>
            </a:p>
            <a:p>
              <a:pPr defTabSz="685800"/>
              <a:r>
                <a:rPr lang="en-US" sz="1350" b="1" dirty="0">
                  <a:solidFill>
                    <a:srgbClr val="002A54"/>
                  </a:solidFill>
                </a:rPr>
                <a:t>Billing</a:t>
              </a:r>
            </a:p>
          </p:txBody>
        </p:sp>
        <p:sp>
          <p:nvSpPr>
            <p:cNvPr id="20" name="TextBox 19"/>
            <p:cNvSpPr txBox="1"/>
            <p:nvPr/>
          </p:nvSpPr>
          <p:spPr>
            <a:xfrm>
              <a:off x="6220081" y="4664043"/>
              <a:ext cx="1018677" cy="507831"/>
            </a:xfrm>
            <a:prstGeom prst="rect">
              <a:avLst/>
            </a:prstGeom>
            <a:noFill/>
          </p:spPr>
          <p:txBody>
            <a:bodyPr wrap="none" rtlCol="0">
              <a:spAutoFit/>
            </a:bodyPr>
            <a:lstStyle/>
            <a:p>
              <a:pPr defTabSz="685800"/>
              <a:r>
                <a:rPr lang="en-US" sz="1350" dirty="0">
                  <a:solidFill>
                    <a:srgbClr val="002A54"/>
                  </a:solidFill>
                </a:rPr>
                <a:t>- PA Forms</a:t>
              </a:r>
            </a:p>
            <a:p>
              <a:pPr defTabSz="685800"/>
              <a:r>
                <a:rPr lang="en-US" sz="1350" dirty="0">
                  <a:solidFill>
                    <a:srgbClr val="002A54"/>
                  </a:solidFill>
                </a:rPr>
                <a:t>- Claims</a:t>
              </a:r>
            </a:p>
          </p:txBody>
        </p:sp>
      </p:grpSp>
      <p:grpSp>
        <p:nvGrpSpPr>
          <p:cNvPr id="21" name="Group 20"/>
          <p:cNvGrpSpPr/>
          <p:nvPr/>
        </p:nvGrpSpPr>
        <p:grpSpPr>
          <a:xfrm>
            <a:off x="3034977" y="1552123"/>
            <a:ext cx="1690380" cy="1616664"/>
            <a:chOff x="6114878" y="1391141"/>
            <a:chExt cx="2208690" cy="2172505"/>
          </a:xfrm>
        </p:grpSpPr>
        <p:sp>
          <p:nvSpPr>
            <p:cNvPr id="22" name="Oval 21"/>
            <p:cNvSpPr/>
            <p:nvPr/>
          </p:nvSpPr>
          <p:spPr>
            <a:xfrm>
              <a:off x="6114878" y="1391141"/>
              <a:ext cx="2208690" cy="2172505"/>
            </a:xfrm>
            <a:prstGeom prst="ellipse">
              <a:avLst/>
            </a:prstGeom>
            <a:solidFill>
              <a:schemeClr val="bg1">
                <a:lumMod val="8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23" name="TextBox 22"/>
            <p:cNvSpPr txBox="1"/>
            <p:nvPr/>
          </p:nvSpPr>
          <p:spPr>
            <a:xfrm>
              <a:off x="6365731" y="1676400"/>
              <a:ext cx="1231427" cy="300082"/>
            </a:xfrm>
            <a:prstGeom prst="rect">
              <a:avLst/>
            </a:prstGeom>
            <a:noFill/>
          </p:spPr>
          <p:txBody>
            <a:bodyPr wrap="none" rtlCol="0">
              <a:spAutoFit/>
            </a:bodyPr>
            <a:lstStyle/>
            <a:p>
              <a:pPr defTabSz="685800"/>
              <a:r>
                <a:rPr lang="en-US" sz="1350" b="1" dirty="0">
                  <a:solidFill>
                    <a:srgbClr val="002A54"/>
                  </a:solidFill>
                </a:rPr>
                <a:t>Patient Info</a:t>
              </a:r>
            </a:p>
          </p:txBody>
        </p:sp>
        <p:sp>
          <p:nvSpPr>
            <p:cNvPr id="24" name="TextBox 23"/>
            <p:cNvSpPr txBox="1"/>
            <p:nvPr/>
          </p:nvSpPr>
          <p:spPr>
            <a:xfrm>
              <a:off x="6429029" y="2181381"/>
              <a:ext cx="1363065" cy="715581"/>
            </a:xfrm>
            <a:prstGeom prst="rect">
              <a:avLst/>
            </a:prstGeom>
            <a:noFill/>
          </p:spPr>
          <p:txBody>
            <a:bodyPr wrap="none" rtlCol="0">
              <a:spAutoFit/>
            </a:bodyPr>
            <a:lstStyle/>
            <a:p>
              <a:pPr defTabSz="685800"/>
              <a:r>
                <a:rPr lang="en-US" sz="1350" dirty="0">
                  <a:solidFill>
                    <a:srgbClr val="002A54"/>
                  </a:solidFill>
                </a:rPr>
                <a:t>- Name</a:t>
              </a:r>
            </a:p>
            <a:p>
              <a:pPr defTabSz="685800"/>
              <a:r>
                <a:rPr lang="en-US" sz="1350" dirty="0">
                  <a:solidFill>
                    <a:srgbClr val="002A54"/>
                  </a:solidFill>
                </a:rPr>
                <a:t>- Age, Sex, etc.</a:t>
              </a:r>
            </a:p>
            <a:p>
              <a:pPr defTabSz="685800"/>
              <a:r>
                <a:rPr lang="en-US" sz="1350" dirty="0">
                  <a:solidFill>
                    <a:srgbClr val="002A54"/>
                  </a:solidFill>
                </a:rPr>
                <a:t>- Contact Info</a:t>
              </a:r>
            </a:p>
          </p:txBody>
        </p:sp>
      </p:grpSp>
      <p:sp>
        <p:nvSpPr>
          <p:cNvPr id="25" name="TextBox 24"/>
          <p:cNvSpPr txBox="1"/>
          <p:nvPr/>
        </p:nvSpPr>
        <p:spPr>
          <a:xfrm>
            <a:off x="1468501" y="953657"/>
            <a:ext cx="7675499" cy="523220"/>
          </a:xfrm>
          <a:prstGeom prst="rect">
            <a:avLst/>
          </a:prstGeom>
          <a:noFill/>
        </p:spPr>
        <p:txBody>
          <a:bodyPr wrap="none" rtlCol="0">
            <a:spAutoFit/>
          </a:bodyPr>
          <a:lstStyle/>
          <a:p>
            <a:pPr defTabSz="685800"/>
            <a:r>
              <a:rPr lang="en-US" sz="2800" b="1" dirty="0">
                <a:solidFill>
                  <a:srgbClr val="FDB913">
                    <a:lumMod val="50000"/>
                  </a:srgbClr>
                </a:solidFill>
              </a:rPr>
              <a:t>Venn Diagram of LTSS Client Record Data</a:t>
            </a:r>
          </a:p>
        </p:txBody>
      </p:sp>
      <p:grpSp>
        <p:nvGrpSpPr>
          <p:cNvPr id="26" name="Group 25"/>
          <p:cNvGrpSpPr/>
          <p:nvPr/>
        </p:nvGrpSpPr>
        <p:grpSpPr>
          <a:xfrm>
            <a:off x="2294769" y="2866473"/>
            <a:ext cx="1318590" cy="1226862"/>
            <a:chOff x="6114878" y="1391141"/>
            <a:chExt cx="2208690" cy="2172505"/>
          </a:xfrm>
        </p:grpSpPr>
        <p:sp>
          <p:nvSpPr>
            <p:cNvPr id="27" name="Oval 26"/>
            <p:cNvSpPr/>
            <p:nvPr/>
          </p:nvSpPr>
          <p:spPr>
            <a:xfrm>
              <a:off x="6114878" y="1391141"/>
              <a:ext cx="2208690" cy="2172505"/>
            </a:xfrm>
            <a:prstGeom prst="ellipse">
              <a:avLst/>
            </a:prstGeom>
            <a:solidFill>
              <a:schemeClr val="bg1">
                <a:lumMod val="8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28" name="TextBox 27"/>
            <p:cNvSpPr txBox="1"/>
            <p:nvPr/>
          </p:nvSpPr>
          <p:spPr>
            <a:xfrm>
              <a:off x="6365731" y="1676400"/>
              <a:ext cx="1602727" cy="961612"/>
            </a:xfrm>
            <a:prstGeom prst="rect">
              <a:avLst/>
            </a:prstGeom>
            <a:noFill/>
          </p:spPr>
          <p:txBody>
            <a:bodyPr wrap="none" rtlCol="0">
              <a:spAutoFit/>
            </a:bodyPr>
            <a:lstStyle/>
            <a:p>
              <a:pPr defTabSz="685800"/>
              <a:r>
                <a:rPr lang="en-US" sz="1350" b="1" dirty="0">
                  <a:solidFill>
                    <a:srgbClr val="002A54"/>
                  </a:solidFill>
                </a:rPr>
                <a:t>Signatures, </a:t>
              </a:r>
            </a:p>
            <a:p>
              <a:pPr defTabSz="685800"/>
              <a:r>
                <a:rPr lang="en-US" sz="1350" b="1" dirty="0">
                  <a:solidFill>
                    <a:srgbClr val="002A54"/>
                  </a:solidFill>
                </a:rPr>
                <a:t>Choice &amp; </a:t>
              </a:r>
            </a:p>
            <a:p>
              <a:pPr defTabSz="685800"/>
              <a:r>
                <a:rPr lang="en-US" sz="1350" b="1" dirty="0">
                  <a:solidFill>
                    <a:srgbClr val="002A54"/>
                  </a:solidFill>
                </a:rPr>
                <a:t>Consent</a:t>
              </a:r>
            </a:p>
          </p:txBody>
        </p:sp>
      </p:grpSp>
      <p:grpSp>
        <p:nvGrpSpPr>
          <p:cNvPr id="29" name="Group 28"/>
          <p:cNvGrpSpPr/>
          <p:nvPr/>
        </p:nvGrpSpPr>
        <p:grpSpPr>
          <a:xfrm>
            <a:off x="3618687" y="4620646"/>
            <a:ext cx="1696931" cy="1744669"/>
            <a:chOff x="2291540" y="4232839"/>
            <a:chExt cx="2208690" cy="2172505"/>
          </a:xfrm>
        </p:grpSpPr>
        <p:sp>
          <p:nvSpPr>
            <p:cNvPr id="30" name="Oval 29"/>
            <p:cNvSpPr/>
            <p:nvPr/>
          </p:nvSpPr>
          <p:spPr>
            <a:xfrm>
              <a:off x="2291540" y="4232839"/>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31" name="TextBox 30"/>
            <p:cNvSpPr txBox="1"/>
            <p:nvPr/>
          </p:nvSpPr>
          <p:spPr>
            <a:xfrm>
              <a:off x="2903200" y="4306850"/>
              <a:ext cx="902811" cy="507831"/>
            </a:xfrm>
            <a:prstGeom prst="rect">
              <a:avLst/>
            </a:prstGeom>
            <a:noFill/>
          </p:spPr>
          <p:txBody>
            <a:bodyPr wrap="none" rtlCol="0">
              <a:spAutoFit/>
            </a:bodyPr>
            <a:lstStyle/>
            <a:p>
              <a:pPr defTabSz="685800"/>
              <a:r>
                <a:rPr lang="en-US" sz="1350" b="1" dirty="0">
                  <a:solidFill>
                    <a:srgbClr val="002A54"/>
                  </a:solidFill>
                </a:rPr>
                <a:t>Medical </a:t>
              </a:r>
            </a:p>
            <a:p>
              <a:pPr defTabSz="685800"/>
              <a:r>
                <a:rPr lang="en-US" sz="1350" b="1" dirty="0">
                  <a:solidFill>
                    <a:srgbClr val="002A54"/>
                  </a:solidFill>
                </a:rPr>
                <a:t>History</a:t>
              </a:r>
            </a:p>
          </p:txBody>
        </p:sp>
        <p:sp>
          <p:nvSpPr>
            <p:cNvPr id="32" name="TextBox 31"/>
            <p:cNvSpPr txBox="1"/>
            <p:nvPr/>
          </p:nvSpPr>
          <p:spPr>
            <a:xfrm>
              <a:off x="2538357" y="5079098"/>
              <a:ext cx="1370888" cy="923330"/>
            </a:xfrm>
            <a:prstGeom prst="rect">
              <a:avLst/>
            </a:prstGeom>
            <a:noFill/>
          </p:spPr>
          <p:txBody>
            <a:bodyPr wrap="none" rtlCol="0">
              <a:spAutoFit/>
            </a:bodyPr>
            <a:lstStyle/>
            <a:p>
              <a:pPr marL="285750" indent="-285750" defTabSz="685800">
                <a:buFontTx/>
                <a:buChar char="-"/>
              </a:pPr>
              <a:r>
                <a:rPr lang="en-US" sz="1350" dirty="0">
                  <a:solidFill>
                    <a:srgbClr val="002A54"/>
                  </a:solidFill>
                </a:rPr>
                <a:t>Allergies</a:t>
              </a:r>
            </a:p>
            <a:p>
              <a:pPr marL="285750" indent="-285750" defTabSz="685800">
                <a:buFontTx/>
                <a:buChar char="-"/>
              </a:pPr>
              <a:r>
                <a:rPr lang="en-US" sz="1350" dirty="0">
                  <a:solidFill>
                    <a:srgbClr val="002A54"/>
                  </a:solidFill>
                </a:rPr>
                <a:t>Medications</a:t>
              </a:r>
            </a:p>
            <a:p>
              <a:pPr marL="285750" indent="-285750" defTabSz="685800">
                <a:buFontTx/>
                <a:buChar char="-"/>
              </a:pPr>
              <a:r>
                <a:rPr lang="en-US" sz="1350" dirty="0">
                  <a:solidFill>
                    <a:srgbClr val="002A54"/>
                  </a:solidFill>
                </a:rPr>
                <a:t>Diagnoses</a:t>
              </a:r>
            </a:p>
            <a:p>
              <a:pPr marL="285750" indent="-285750" defTabSz="685800">
                <a:buFontTx/>
                <a:buChar char="-"/>
              </a:pPr>
              <a:endParaRPr lang="en-US" sz="1350" dirty="0">
                <a:solidFill>
                  <a:srgbClr val="002A54"/>
                </a:solidFill>
              </a:endParaRPr>
            </a:p>
          </p:txBody>
        </p:sp>
      </p:grpSp>
      <p:sp>
        <p:nvSpPr>
          <p:cNvPr id="33" name="Oval 32"/>
          <p:cNvSpPr/>
          <p:nvPr/>
        </p:nvSpPr>
        <p:spPr>
          <a:xfrm>
            <a:off x="1366010" y="1472811"/>
            <a:ext cx="6666199" cy="5057349"/>
          </a:xfrm>
          <a:prstGeom prst="ellipse">
            <a:avLst/>
          </a:prstGeom>
          <a:solidFill>
            <a:schemeClr val="accent2">
              <a:lumMod val="40000"/>
              <a:lumOff val="60000"/>
              <a:alpha val="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Tree>
    <p:extLst>
      <p:ext uri="{BB962C8B-B14F-4D97-AF65-F5344CB8AC3E}">
        <p14:creationId xmlns:p14="http://schemas.microsoft.com/office/powerpoint/2010/main" val="1933743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86" y="92815"/>
            <a:ext cx="8728364" cy="503456"/>
          </a:xfrm>
        </p:spPr>
        <p:txBody>
          <a:bodyPr/>
          <a:lstStyle/>
          <a:p>
            <a:r>
              <a:rPr lang="en-US" dirty="0">
                <a:solidFill>
                  <a:schemeClr val="bg1"/>
                </a:solidFill>
              </a:rPr>
              <a:t>LTSS Data Categories</a:t>
            </a:r>
          </a:p>
        </p:txBody>
      </p:sp>
      <p:grpSp>
        <p:nvGrpSpPr>
          <p:cNvPr id="34" name="Group 33"/>
          <p:cNvGrpSpPr>
            <a:grpSpLocks noChangeAspect="1"/>
          </p:cNvGrpSpPr>
          <p:nvPr/>
        </p:nvGrpSpPr>
        <p:grpSpPr>
          <a:xfrm>
            <a:off x="833635" y="1114809"/>
            <a:ext cx="3214685" cy="4263603"/>
            <a:chOff x="2131333" y="274453"/>
            <a:chExt cx="4592406" cy="6090862"/>
          </a:xfrm>
        </p:grpSpPr>
        <p:grpSp>
          <p:nvGrpSpPr>
            <p:cNvPr id="5" name="Group 4"/>
            <p:cNvGrpSpPr/>
            <p:nvPr/>
          </p:nvGrpSpPr>
          <p:grpSpPr>
            <a:xfrm>
              <a:off x="4596266" y="1884344"/>
              <a:ext cx="1684798" cy="1613630"/>
              <a:chOff x="1597820" y="3604058"/>
              <a:chExt cx="2208690" cy="2172505"/>
            </a:xfrm>
          </p:grpSpPr>
          <p:sp>
            <p:nvSpPr>
              <p:cNvPr id="6" name="Oval 5"/>
              <p:cNvSpPr/>
              <p:nvPr/>
            </p:nvSpPr>
            <p:spPr>
              <a:xfrm>
                <a:off x="1597820" y="3604058"/>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7" name="TextBox 6"/>
              <p:cNvSpPr txBox="1"/>
              <p:nvPr/>
            </p:nvSpPr>
            <p:spPr>
              <a:xfrm>
                <a:off x="1961190" y="4353398"/>
                <a:ext cx="1329210" cy="507830"/>
              </a:xfrm>
              <a:prstGeom prst="rect">
                <a:avLst/>
              </a:prstGeom>
              <a:noFill/>
            </p:spPr>
            <p:txBody>
              <a:bodyPr wrap="none" rtlCol="0">
                <a:noAutofit/>
              </a:bodyPr>
              <a:lstStyle/>
              <a:p>
                <a:pPr defTabSz="685800"/>
                <a:r>
                  <a:rPr lang="en-US" sz="1000" dirty="0">
                    <a:solidFill>
                      <a:srgbClr val="002A54"/>
                    </a:solidFill>
                  </a:rPr>
                  <a:t>functional </a:t>
                </a:r>
              </a:p>
              <a:p>
                <a:pPr defTabSz="685800"/>
                <a:r>
                  <a:rPr lang="en-US" sz="1000" dirty="0">
                    <a:solidFill>
                      <a:srgbClr val="002A54"/>
                    </a:solidFill>
                  </a:rPr>
                  <a:t>status + needs</a:t>
                </a:r>
              </a:p>
            </p:txBody>
          </p:sp>
          <p:sp>
            <p:nvSpPr>
              <p:cNvPr id="8" name="TextBox 7"/>
              <p:cNvSpPr txBox="1"/>
              <p:nvPr/>
            </p:nvSpPr>
            <p:spPr>
              <a:xfrm>
                <a:off x="1961189" y="3962400"/>
                <a:ext cx="1215396" cy="300081"/>
              </a:xfrm>
              <a:prstGeom prst="rect">
                <a:avLst/>
              </a:prstGeom>
              <a:noFill/>
            </p:spPr>
            <p:txBody>
              <a:bodyPr wrap="none" rtlCol="0">
                <a:noAutofit/>
              </a:bodyPr>
              <a:lstStyle/>
              <a:p>
                <a:pPr defTabSz="685800"/>
                <a:r>
                  <a:rPr lang="en-US" sz="1000" b="1" dirty="0">
                    <a:solidFill>
                      <a:srgbClr val="002A54"/>
                    </a:solidFill>
                  </a:rPr>
                  <a:t>Assessment</a:t>
                </a:r>
              </a:p>
            </p:txBody>
          </p:sp>
        </p:grpSp>
        <p:grpSp>
          <p:nvGrpSpPr>
            <p:cNvPr id="9" name="Group 8"/>
            <p:cNvGrpSpPr/>
            <p:nvPr/>
          </p:nvGrpSpPr>
          <p:grpSpPr>
            <a:xfrm>
              <a:off x="3138435" y="2765884"/>
              <a:ext cx="2208690" cy="2172505"/>
              <a:chOff x="3686150" y="1907230"/>
              <a:chExt cx="2208690" cy="2172505"/>
            </a:xfrm>
          </p:grpSpPr>
          <p:sp>
            <p:nvSpPr>
              <p:cNvPr id="10" name="Oval 9"/>
              <p:cNvSpPr/>
              <p:nvPr/>
            </p:nvSpPr>
            <p:spPr>
              <a:xfrm>
                <a:off x="3686150" y="1907230"/>
                <a:ext cx="2208690" cy="2172505"/>
              </a:xfrm>
              <a:prstGeom prst="ellipse">
                <a:avLst/>
              </a:prstGeom>
              <a:solidFill>
                <a:srgbClr val="D6F4C3">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11" name="TextBox 10"/>
              <p:cNvSpPr txBox="1"/>
              <p:nvPr/>
            </p:nvSpPr>
            <p:spPr>
              <a:xfrm>
                <a:off x="4166423" y="2501022"/>
                <a:ext cx="1250664" cy="300082"/>
              </a:xfrm>
              <a:prstGeom prst="rect">
                <a:avLst/>
              </a:prstGeom>
              <a:noFill/>
            </p:spPr>
            <p:txBody>
              <a:bodyPr wrap="none" rtlCol="0">
                <a:noAutofit/>
              </a:bodyPr>
              <a:lstStyle/>
              <a:p>
                <a:pPr defTabSz="685800"/>
                <a:r>
                  <a:rPr lang="en-US" sz="1100" b="1" dirty="0">
                    <a:solidFill>
                      <a:srgbClr val="C00000"/>
                    </a:solidFill>
                  </a:rPr>
                  <a:t>Service Plan</a:t>
                </a:r>
              </a:p>
            </p:txBody>
          </p:sp>
          <p:sp>
            <p:nvSpPr>
              <p:cNvPr id="12" name="TextBox 11"/>
              <p:cNvSpPr txBox="1"/>
              <p:nvPr/>
            </p:nvSpPr>
            <p:spPr>
              <a:xfrm>
                <a:off x="4219529" y="2892300"/>
                <a:ext cx="1034257" cy="507832"/>
              </a:xfrm>
              <a:prstGeom prst="rect">
                <a:avLst/>
              </a:prstGeom>
              <a:noFill/>
            </p:spPr>
            <p:txBody>
              <a:bodyPr wrap="none" rtlCol="0">
                <a:normAutofit fontScale="92500" lnSpcReduction="10000"/>
              </a:bodyPr>
              <a:lstStyle/>
              <a:p>
                <a:pPr defTabSz="685800"/>
                <a:r>
                  <a:rPr lang="en-US" sz="1000" b="1" dirty="0">
                    <a:solidFill>
                      <a:srgbClr val="C00000"/>
                    </a:solidFill>
                  </a:rPr>
                  <a:t>- Goals</a:t>
                </a:r>
              </a:p>
              <a:p>
                <a:pPr defTabSz="685800"/>
                <a:r>
                  <a:rPr lang="en-US" sz="1000" b="1" dirty="0">
                    <a:solidFill>
                      <a:srgbClr val="C00000"/>
                    </a:solidFill>
                  </a:rPr>
                  <a:t>- Services</a:t>
                </a:r>
              </a:p>
            </p:txBody>
          </p:sp>
        </p:grpSp>
        <p:grpSp>
          <p:nvGrpSpPr>
            <p:cNvPr id="13" name="Group 12"/>
            <p:cNvGrpSpPr/>
            <p:nvPr/>
          </p:nvGrpSpPr>
          <p:grpSpPr>
            <a:xfrm>
              <a:off x="2131333" y="3957782"/>
              <a:ext cx="1696931" cy="1825507"/>
              <a:chOff x="2486644" y="4179507"/>
              <a:chExt cx="2208690" cy="2273167"/>
            </a:xfrm>
          </p:grpSpPr>
          <p:sp>
            <p:nvSpPr>
              <p:cNvPr id="14" name="Oval 13"/>
              <p:cNvSpPr/>
              <p:nvPr/>
            </p:nvSpPr>
            <p:spPr>
              <a:xfrm>
                <a:off x="2486644" y="4179507"/>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15" name="TextBox 14"/>
              <p:cNvSpPr txBox="1"/>
              <p:nvPr/>
            </p:nvSpPr>
            <p:spPr>
              <a:xfrm>
                <a:off x="2790309" y="4516138"/>
                <a:ext cx="1446316" cy="632365"/>
              </a:xfrm>
              <a:prstGeom prst="rect">
                <a:avLst/>
              </a:prstGeom>
              <a:noFill/>
            </p:spPr>
            <p:txBody>
              <a:bodyPr wrap="none" rtlCol="0">
                <a:normAutofit/>
              </a:bodyPr>
              <a:lstStyle/>
              <a:p>
                <a:pPr defTabSz="685800"/>
                <a:r>
                  <a:rPr lang="en-US" sz="1000" b="1" dirty="0">
                    <a:solidFill>
                      <a:srgbClr val="002A54"/>
                    </a:solidFill>
                  </a:rPr>
                  <a:t>Care Team</a:t>
                </a:r>
              </a:p>
              <a:p>
                <a:pPr defTabSz="685800"/>
                <a:endParaRPr lang="en-US" sz="1000" b="1" dirty="0">
                  <a:solidFill>
                    <a:srgbClr val="002A54"/>
                  </a:solidFill>
                </a:endParaRPr>
              </a:p>
            </p:txBody>
          </p:sp>
          <p:sp>
            <p:nvSpPr>
              <p:cNvPr id="16" name="TextBox 15"/>
              <p:cNvSpPr txBox="1"/>
              <p:nvPr/>
            </p:nvSpPr>
            <p:spPr>
              <a:xfrm>
                <a:off x="2517817" y="4785533"/>
                <a:ext cx="1936816" cy="1667141"/>
              </a:xfrm>
              <a:prstGeom prst="rect">
                <a:avLst/>
              </a:prstGeom>
              <a:noFill/>
            </p:spPr>
            <p:txBody>
              <a:bodyPr wrap="square" rtlCol="0">
                <a:normAutofit fontScale="92500"/>
              </a:bodyPr>
              <a:lstStyle/>
              <a:p>
                <a:pPr marL="285750" indent="-285750" defTabSz="685800">
                  <a:buFontTx/>
                  <a:buChar char="-"/>
                </a:pPr>
                <a:r>
                  <a:rPr lang="en-US" sz="1000" dirty="0">
                    <a:solidFill>
                      <a:srgbClr val="002A54"/>
                    </a:solidFill>
                  </a:rPr>
                  <a:t>Names</a:t>
                </a:r>
              </a:p>
              <a:p>
                <a:pPr marL="285750" indent="-285750" defTabSz="685800">
                  <a:buFontTx/>
                  <a:buChar char="-"/>
                </a:pPr>
                <a:r>
                  <a:rPr lang="en-US" sz="1000" dirty="0">
                    <a:solidFill>
                      <a:srgbClr val="002A54"/>
                    </a:solidFill>
                  </a:rPr>
                  <a:t>Contact Information</a:t>
                </a:r>
              </a:p>
              <a:p>
                <a:pPr marL="285750" indent="-285750" defTabSz="685800">
                  <a:buFontTx/>
                  <a:buChar char="-"/>
                </a:pPr>
                <a:r>
                  <a:rPr lang="en-US" sz="1000" dirty="0">
                    <a:solidFill>
                      <a:srgbClr val="002A54"/>
                    </a:solidFill>
                  </a:rPr>
                  <a:t>Credentials</a:t>
                </a:r>
              </a:p>
              <a:p>
                <a:pPr marL="285750" indent="-285750" defTabSz="685800">
                  <a:buFontTx/>
                  <a:buChar char="-"/>
                </a:pPr>
                <a:r>
                  <a:rPr lang="en-US" sz="1000" dirty="0">
                    <a:solidFill>
                      <a:srgbClr val="002A54"/>
                    </a:solidFill>
                  </a:rPr>
                  <a:t>Etc.</a:t>
                </a:r>
              </a:p>
              <a:p>
                <a:pPr marL="285750" indent="-285750" defTabSz="685800">
                  <a:buFontTx/>
                  <a:buChar char="-"/>
                </a:pPr>
                <a:endParaRPr lang="en-US" sz="1000" dirty="0">
                  <a:solidFill>
                    <a:srgbClr val="002A54"/>
                  </a:solidFill>
                </a:endParaRPr>
              </a:p>
            </p:txBody>
          </p:sp>
        </p:grpSp>
        <p:grpSp>
          <p:nvGrpSpPr>
            <p:cNvPr id="17" name="Group 16"/>
            <p:cNvGrpSpPr/>
            <p:nvPr/>
          </p:nvGrpSpPr>
          <p:grpSpPr>
            <a:xfrm>
              <a:off x="4927915" y="3545727"/>
              <a:ext cx="1795824" cy="1667574"/>
              <a:chOff x="5985634" y="3599582"/>
              <a:chExt cx="2208690" cy="2172505"/>
            </a:xfrm>
          </p:grpSpPr>
          <p:sp>
            <p:nvSpPr>
              <p:cNvPr id="18" name="Oval 17"/>
              <p:cNvSpPr/>
              <p:nvPr/>
            </p:nvSpPr>
            <p:spPr>
              <a:xfrm>
                <a:off x="5985634" y="3599582"/>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19" name="TextBox 18"/>
              <p:cNvSpPr txBox="1"/>
              <p:nvPr/>
            </p:nvSpPr>
            <p:spPr>
              <a:xfrm>
                <a:off x="6195801" y="3938287"/>
                <a:ext cx="1646605" cy="507831"/>
              </a:xfrm>
              <a:prstGeom prst="rect">
                <a:avLst/>
              </a:prstGeom>
              <a:noFill/>
            </p:spPr>
            <p:txBody>
              <a:bodyPr wrap="none" rtlCol="0">
                <a:noAutofit/>
              </a:bodyPr>
              <a:lstStyle/>
              <a:p>
                <a:pPr defTabSz="685800"/>
                <a:r>
                  <a:rPr lang="en-US" sz="1000" b="1" dirty="0">
                    <a:solidFill>
                      <a:srgbClr val="002A54"/>
                    </a:solidFill>
                  </a:rPr>
                  <a:t>Authorizations &amp;</a:t>
                </a:r>
              </a:p>
              <a:p>
                <a:pPr defTabSz="685800"/>
                <a:r>
                  <a:rPr lang="en-US" sz="1000" b="1" dirty="0">
                    <a:solidFill>
                      <a:srgbClr val="002A54"/>
                    </a:solidFill>
                  </a:rPr>
                  <a:t>Billing</a:t>
                </a:r>
              </a:p>
            </p:txBody>
          </p:sp>
          <p:sp>
            <p:nvSpPr>
              <p:cNvPr id="20" name="TextBox 19"/>
              <p:cNvSpPr txBox="1"/>
              <p:nvPr/>
            </p:nvSpPr>
            <p:spPr>
              <a:xfrm>
                <a:off x="6220081" y="4664042"/>
                <a:ext cx="1018676" cy="507831"/>
              </a:xfrm>
              <a:prstGeom prst="rect">
                <a:avLst/>
              </a:prstGeom>
              <a:noFill/>
            </p:spPr>
            <p:txBody>
              <a:bodyPr wrap="none" rtlCol="0">
                <a:normAutofit fontScale="70000" lnSpcReduction="20000"/>
              </a:bodyPr>
              <a:lstStyle/>
              <a:p>
                <a:pPr defTabSz="685800"/>
                <a:r>
                  <a:rPr lang="en-US" sz="1000" dirty="0">
                    <a:solidFill>
                      <a:srgbClr val="002A54"/>
                    </a:solidFill>
                  </a:rPr>
                  <a:t>- PA Forms</a:t>
                </a:r>
              </a:p>
              <a:p>
                <a:pPr defTabSz="685800"/>
                <a:r>
                  <a:rPr lang="en-US" sz="1000" dirty="0">
                    <a:solidFill>
                      <a:srgbClr val="002A54"/>
                    </a:solidFill>
                  </a:rPr>
                  <a:t>- Claims</a:t>
                </a:r>
              </a:p>
            </p:txBody>
          </p:sp>
        </p:grpSp>
        <p:grpSp>
          <p:nvGrpSpPr>
            <p:cNvPr id="21" name="Group 20"/>
            <p:cNvGrpSpPr/>
            <p:nvPr/>
          </p:nvGrpSpPr>
          <p:grpSpPr>
            <a:xfrm>
              <a:off x="3058893" y="1522482"/>
              <a:ext cx="1690380" cy="1616664"/>
              <a:chOff x="6342759" y="1451171"/>
              <a:chExt cx="2208690" cy="2172505"/>
            </a:xfrm>
          </p:grpSpPr>
          <p:sp>
            <p:nvSpPr>
              <p:cNvPr id="22" name="Oval 21"/>
              <p:cNvSpPr/>
              <p:nvPr/>
            </p:nvSpPr>
            <p:spPr>
              <a:xfrm>
                <a:off x="6342759" y="1451171"/>
                <a:ext cx="2208690" cy="2172505"/>
              </a:xfrm>
              <a:prstGeom prst="ellipse">
                <a:avLst/>
              </a:prstGeom>
              <a:solidFill>
                <a:schemeClr val="bg1">
                  <a:lumMod val="8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23" name="TextBox 22"/>
              <p:cNvSpPr txBox="1"/>
              <p:nvPr/>
            </p:nvSpPr>
            <p:spPr>
              <a:xfrm>
                <a:off x="6365733" y="1676400"/>
                <a:ext cx="1231428" cy="300081"/>
              </a:xfrm>
              <a:prstGeom prst="rect">
                <a:avLst/>
              </a:prstGeom>
              <a:noFill/>
            </p:spPr>
            <p:txBody>
              <a:bodyPr wrap="none" rtlCol="0">
                <a:noAutofit/>
              </a:bodyPr>
              <a:lstStyle/>
              <a:p>
                <a:pPr defTabSz="685800"/>
                <a:r>
                  <a:rPr lang="en-US" sz="1000" b="1" dirty="0">
                    <a:solidFill>
                      <a:srgbClr val="002A54"/>
                    </a:solidFill>
                  </a:rPr>
                  <a:t>Patient Info</a:t>
                </a:r>
              </a:p>
            </p:txBody>
          </p:sp>
          <p:sp>
            <p:nvSpPr>
              <p:cNvPr id="24" name="TextBox 23"/>
              <p:cNvSpPr txBox="1"/>
              <p:nvPr/>
            </p:nvSpPr>
            <p:spPr>
              <a:xfrm>
                <a:off x="6429029" y="2181382"/>
                <a:ext cx="1363065" cy="715580"/>
              </a:xfrm>
              <a:prstGeom prst="rect">
                <a:avLst/>
              </a:prstGeom>
              <a:noFill/>
            </p:spPr>
            <p:txBody>
              <a:bodyPr wrap="none" rtlCol="0">
                <a:noAutofit/>
              </a:bodyPr>
              <a:lstStyle/>
              <a:p>
                <a:pPr defTabSz="685800"/>
                <a:r>
                  <a:rPr lang="en-US" sz="1000" dirty="0">
                    <a:solidFill>
                      <a:srgbClr val="002A54"/>
                    </a:solidFill>
                  </a:rPr>
                  <a:t>- Name</a:t>
                </a:r>
              </a:p>
              <a:p>
                <a:pPr defTabSz="685800"/>
                <a:r>
                  <a:rPr lang="en-US" sz="1000" dirty="0">
                    <a:solidFill>
                      <a:srgbClr val="002A54"/>
                    </a:solidFill>
                  </a:rPr>
                  <a:t>- Age, Sex, etc.</a:t>
                </a:r>
              </a:p>
              <a:p>
                <a:pPr defTabSz="685800"/>
                <a:r>
                  <a:rPr lang="en-US" sz="1000" dirty="0">
                    <a:solidFill>
                      <a:srgbClr val="002A54"/>
                    </a:solidFill>
                  </a:rPr>
                  <a:t>- Contact Info</a:t>
                </a:r>
              </a:p>
            </p:txBody>
          </p:sp>
        </p:grpSp>
        <p:sp>
          <p:nvSpPr>
            <p:cNvPr id="25" name="TextBox 24"/>
            <p:cNvSpPr txBox="1"/>
            <p:nvPr/>
          </p:nvSpPr>
          <p:spPr>
            <a:xfrm>
              <a:off x="2538615" y="274453"/>
              <a:ext cx="3592649" cy="523219"/>
            </a:xfrm>
            <a:prstGeom prst="rect">
              <a:avLst/>
            </a:prstGeom>
            <a:noFill/>
          </p:spPr>
          <p:txBody>
            <a:bodyPr wrap="none" rtlCol="0">
              <a:normAutofit/>
            </a:bodyPr>
            <a:lstStyle/>
            <a:p>
              <a:pPr defTabSz="685800"/>
              <a:r>
                <a:rPr lang="en-US" sz="1800" b="1" dirty="0">
                  <a:solidFill>
                    <a:srgbClr val="FDB913">
                      <a:lumMod val="50000"/>
                    </a:srgbClr>
                  </a:solidFill>
                </a:rPr>
                <a:t>LTSS Client Record</a:t>
              </a:r>
            </a:p>
          </p:txBody>
        </p:sp>
        <p:grpSp>
          <p:nvGrpSpPr>
            <p:cNvPr id="26" name="Group 25"/>
            <p:cNvGrpSpPr/>
            <p:nvPr/>
          </p:nvGrpSpPr>
          <p:grpSpPr>
            <a:xfrm>
              <a:off x="2273682" y="2899317"/>
              <a:ext cx="1318590" cy="1226862"/>
              <a:chOff x="6582503" y="1657049"/>
              <a:chExt cx="2208690" cy="2172505"/>
            </a:xfrm>
          </p:grpSpPr>
          <p:sp>
            <p:nvSpPr>
              <p:cNvPr id="27" name="Oval 26"/>
              <p:cNvSpPr/>
              <p:nvPr/>
            </p:nvSpPr>
            <p:spPr>
              <a:xfrm>
                <a:off x="6582503" y="1657049"/>
                <a:ext cx="2208690" cy="2172505"/>
              </a:xfrm>
              <a:prstGeom prst="ellipse">
                <a:avLst/>
              </a:prstGeom>
              <a:solidFill>
                <a:schemeClr val="bg1">
                  <a:lumMod val="8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28" name="TextBox 27"/>
              <p:cNvSpPr txBox="1"/>
              <p:nvPr/>
            </p:nvSpPr>
            <p:spPr>
              <a:xfrm>
                <a:off x="6654108" y="1865083"/>
                <a:ext cx="1602729" cy="961611"/>
              </a:xfrm>
              <a:prstGeom prst="rect">
                <a:avLst/>
              </a:prstGeom>
              <a:noFill/>
            </p:spPr>
            <p:txBody>
              <a:bodyPr wrap="none" rtlCol="0">
                <a:noAutofit/>
              </a:bodyPr>
              <a:lstStyle/>
              <a:p>
                <a:pPr defTabSz="685800"/>
                <a:r>
                  <a:rPr lang="en-US" sz="1000" b="1" dirty="0">
                    <a:solidFill>
                      <a:srgbClr val="002A54"/>
                    </a:solidFill>
                  </a:rPr>
                  <a:t>Signatures, </a:t>
                </a:r>
              </a:p>
              <a:p>
                <a:pPr defTabSz="685800"/>
                <a:r>
                  <a:rPr lang="en-US" sz="1000" b="1" dirty="0">
                    <a:solidFill>
                      <a:srgbClr val="002A54"/>
                    </a:solidFill>
                  </a:rPr>
                  <a:t>Choice &amp; </a:t>
                </a:r>
              </a:p>
              <a:p>
                <a:pPr defTabSz="685800"/>
                <a:r>
                  <a:rPr lang="en-US" sz="1000" b="1" dirty="0">
                    <a:solidFill>
                      <a:srgbClr val="002A54"/>
                    </a:solidFill>
                  </a:rPr>
                  <a:t>Consent</a:t>
                </a:r>
              </a:p>
            </p:txBody>
          </p:sp>
        </p:grpSp>
        <p:grpSp>
          <p:nvGrpSpPr>
            <p:cNvPr id="29" name="Group 28"/>
            <p:cNvGrpSpPr/>
            <p:nvPr/>
          </p:nvGrpSpPr>
          <p:grpSpPr>
            <a:xfrm>
              <a:off x="3618687" y="4620646"/>
              <a:ext cx="1696931" cy="1744669"/>
              <a:chOff x="2291540" y="4232839"/>
              <a:chExt cx="2208690" cy="2172505"/>
            </a:xfrm>
          </p:grpSpPr>
          <p:sp>
            <p:nvSpPr>
              <p:cNvPr id="30" name="Oval 29"/>
              <p:cNvSpPr/>
              <p:nvPr/>
            </p:nvSpPr>
            <p:spPr>
              <a:xfrm>
                <a:off x="2291540" y="4232839"/>
                <a:ext cx="2208690" cy="2172505"/>
              </a:xfrm>
              <a:prstGeom prst="ellipse">
                <a:avLst/>
              </a:prstGeom>
              <a:solidFill>
                <a:schemeClr val="bg1">
                  <a:lumMod val="8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685800"/>
                <a:endParaRPr lang="en-US" sz="1000" dirty="0">
                  <a:solidFill>
                    <a:srgbClr val="FFFFFF"/>
                  </a:solidFill>
                </a:endParaRPr>
              </a:p>
            </p:txBody>
          </p:sp>
          <p:sp>
            <p:nvSpPr>
              <p:cNvPr id="31" name="TextBox 30"/>
              <p:cNvSpPr txBox="1"/>
              <p:nvPr/>
            </p:nvSpPr>
            <p:spPr>
              <a:xfrm>
                <a:off x="2903200" y="4306851"/>
                <a:ext cx="902811" cy="507831"/>
              </a:xfrm>
              <a:prstGeom prst="rect">
                <a:avLst/>
              </a:prstGeom>
              <a:noFill/>
            </p:spPr>
            <p:txBody>
              <a:bodyPr wrap="none" rtlCol="0">
                <a:noAutofit/>
              </a:bodyPr>
              <a:lstStyle/>
              <a:p>
                <a:pPr defTabSz="685800"/>
                <a:r>
                  <a:rPr lang="en-US" sz="1000" b="1" dirty="0">
                    <a:solidFill>
                      <a:srgbClr val="002A54"/>
                    </a:solidFill>
                  </a:rPr>
                  <a:t>Medical </a:t>
                </a:r>
              </a:p>
              <a:p>
                <a:pPr defTabSz="685800"/>
                <a:r>
                  <a:rPr lang="en-US" sz="1000" b="1" dirty="0">
                    <a:solidFill>
                      <a:srgbClr val="002A54"/>
                    </a:solidFill>
                  </a:rPr>
                  <a:t>History</a:t>
                </a:r>
              </a:p>
            </p:txBody>
          </p:sp>
          <p:sp>
            <p:nvSpPr>
              <p:cNvPr id="32" name="TextBox 31"/>
              <p:cNvSpPr txBox="1"/>
              <p:nvPr/>
            </p:nvSpPr>
            <p:spPr>
              <a:xfrm>
                <a:off x="2538357" y="5079098"/>
                <a:ext cx="1370888" cy="923330"/>
              </a:xfrm>
              <a:prstGeom prst="rect">
                <a:avLst/>
              </a:prstGeom>
              <a:noFill/>
            </p:spPr>
            <p:txBody>
              <a:bodyPr wrap="none" rtlCol="0">
                <a:noAutofit/>
              </a:bodyPr>
              <a:lstStyle/>
              <a:p>
                <a:pPr marL="285750" indent="-285750" defTabSz="685800">
                  <a:buFontTx/>
                  <a:buChar char="-"/>
                </a:pPr>
                <a:r>
                  <a:rPr lang="en-US" sz="1000" dirty="0">
                    <a:solidFill>
                      <a:srgbClr val="002A54"/>
                    </a:solidFill>
                  </a:rPr>
                  <a:t>Allergies</a:t>
                </a:r>
              </a:p>
              <a:p>
                <a:pPr marL="285750" indent="-285750" defTabSz="685800">
                  <a:buFontTx/>
                  <a:buChar char="-"/>
                </a:pPr>
                <a:r>
                  <a:rPr lang="en-US" sz="1000" dirty="0">
                    <a:solidFill>
                      <a:srgbClr val="002A54"/>
                    </a:solidFill>
                  </a:rPr>
                  <a:t>Medications</a:t>
                </a:r>
              </a:p>
              <a:p>
                <a:pPr marL="285750" indent="-285750" defTabSz="685800">
                  <a:buFontTx/>
                  <a:buChar char="-"/>
                </a:pPr>
                <a:r>
                  <a:rPr lang="en-US" sz="1000" dirty="0">
                    <a:solidFill>
                      <a:srgbClr val="002A54"/>
                    </a:solidFill>
                  </a:rPr>
                  <a:t>Diagnoses</a:t>
                </a:r>
              </a:p>
              <a:p>
                <a:pPr marL="285750" indent="-285750" defTabSz="685800">
                  <a:buFontTx/>
                  <a:buChar char="-"/>
                </a:pPr>
                <a:endParaRPr lang="en-US" sz="1000" dirty="0">
                  <a:solidFill>
                    <a:srgbClr val="002A54"/>
                  </a:solidFill>
                </a:endParaRPr>
              </a:p>
            </p:txBody>
          </p:sp>
        </p:grpSp>
      </p:grpSp>
      <p:sp>
        <p:nvSpPr>
          <p:cNvPr id="33" name="Oval 32"/>
          <p:cNvSpPr/>
          <p:nvPr/>
        </p:nvSpPr>
        <p:spPr>
          <a:xfrm>
            <a:off x="286618" y="1875054"/>
            <a:ext cx="4364182" cy="4033479"/>
          </a:xfrm>
          <a:prstGeom prst="ellipse">
            <a:avLst/>
          </a:prstGeom>
          <a:solidFill>
            <a:schemeClr val="accent2">
              <a:lumMod val="40000"/>
              <a:lumOff val="60000"/>
              <a:alpha val="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endParaRPr>
          </a:p>
        </p:txBody>
      </p:sp>
      <p:sp>
        <p:nvSpPr>
          <p:cNvPr id="35" name="Rectangle 34"/>
          <p:cNvSpPr/>
          <p:nvPr/>
        </p:nvSpPr>
        <p:spPr>
          <a:xfrm>
            <a:off x="5955703" y="1177558"/>
            <a:ext cx="2075753" cy="338554"/>
          </a:xfrm>
          <a:prstGeom prst="rect">
            <a:avLst/>
          </a:prstGeom>
          <a:ln>
            <a:solidFill>
              <a:schemeClr val="bg1"/>
            </a:solidFill>
          </a:ln>
        </p:spPr>
        <p:txBody>
          <a:bodyPr wrap="square">
            <a:spAutoFit/>
          </a:bodyPr>
          <a:lstStyle/>
          <a:p>
            <a:r>
              <a:rPr lang="en-US" sz="1600" b="1" dirty="0">
                <a:solidFill>
                  <a:schemeClr val="accent5">
                    <a:lumMod val="50000"/>
                  </a:schemeClr>
                </a:solidFill>
              </a:rPr>
              <a:t>FHIR Resources</a:t>
            </a:r>
          </a:p>
        </p:txBody>
      </p:sp>
      <p:sp>
        <p:nvSpPr>
          <p:cNvPr id="37" name="Right Arrow 36"/>
          <p:cNvSpPr/>
          <p:nvPr/>
        </p:nvSpPr>
        <p:spPr>
          <a:xfrm>
            <a:off x="4699168" y="3063950"/>
            <a:ext cx="393853" cy="206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p:cNvSpPr/>
          <p:nvPr/>
        </p:nvSpPr>
        <p:spPr>
          <a:xfrm>
            <a:off x="6320970" y="3344495"/>
            <a:ext cx="767985" cy="632146"/>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Care Plan</a:t>
            </a:r>
          </a:p>
        </p:txBody>
      </p:sp>
      <p:sp>
        <p:nvSpPr>
          <p:cNvPr id="41" name="Rounded Rectangle 40"/>
          <p:cNvSpPr/>
          <p:nvPr/>
        </p:nvSpPr>
        <p:spPr>
          <a:xfrm>
            <a:off x="5375726" y="2241733"/>
            <a:ext cx="788469" cy="905070"/>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Patient</a:t>
            </a:r>
          </a:p>
        </p:txBody>
      </p:sp>
      <p:sp>
        <p:nvSpPr>
          <p:cNvPr id="42" name="Rounded Rectangle 41"/>
          <p:cNvSpPr/>
          <p:nvPr/>
        </p:nvSpPr>
        <p:spPr>
          <a:xfrm>
            <a:off x="5309315" y="3953165"/>
            <a:ext cx="773027" cy="776646"/>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Care Team</a:t>
            </a:r>
          </a:p>
        </p:txBody>
      </p:sp>
      <p:sp>
        <p:nvSpPr>
          <p:cNvPr id="43" name="Rounded Rectangle 42"/>
          <p:cNvSpPr/>
          <p:nvPr/>
        </p:nvSpPr>
        <p:spPr>
          <a:xfrm>
            <a:off x="6435720" y="4632865"/>
            <a:ext cx="914400" cy="914400"/>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Condition</a:t>
            </a:r>
          </a:p>
        </p:txBody>
      </p:sp>
      <p:sp>
        <p:nvSpPr>
          <p:cNvPr id="44" name="Rounded Rectangle 43"/>
          <p:cNvSpPr/>
          <p:nvPr/>
        </p:nvSpPr>
        <p:spPr>
          <a:xfrm>
            <a:off x="6621140" y="4974516"/>
            <a:ext cx="1041363" cy="914400"/>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Medication</a:t>
            </a:r>
          </a:p>
        </p:txBody>
      </p:sp>
      <p:sp>
        <p:nvSpPr>
          <p:cNvPr id="45" name="Rounded Rectangle 44"/>
          <p:cNvSpPr/>
          <p:nvPr/>
        </p:nvSpPr>
        <p:spPr>
          <a:xfrm>
            <a:off x="7627235" y="3586689"/>
            <a:ext cx="1041363" cy="914400"/>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Eligibility Request</a:t>
            </a:r>
          </a:p>
        </p:txBody>
      </p:sp>
      <p:sp>
        <p:nvSpPr>
          <p:cNvPr id="46" name="Rounded Rectangle 45"/>
          <p:cNvSpPr/>
          <p:nvPr/>
        </p:nvSpPr>
        <p:spPr>
          <a:xfrm>
            <a:off x="8068085" y="4074566"/>
            <a:ext cx="870965" cy="819319"/>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kumimoji="0" lang="en-US" sz="1200" i="0" u="none" strike="noStrike" kern="0" normalizeH="0" baseline="0" noProof="0" dirty="0">
                <a:ln w="0"/>
                <a:uLnTx/>
                <a:uFillTx/>
                <a:latin typeface="Tahoma"/>
                <a:ea typeface="+mn-ea"/>
                <a:cs typeface="+mn-cs"/>
              </a:rPr>
              <a:t>Claim</a:t>
            </a:r>
          </a:p>
        </p:txBody>
      </p:sp>
      <p:sp>
        <p:nvSpPr>
          <p:cNvPr id="47" name="Rounded Rectangle 46"/>
          <p:cNvSpPr/>
          <p:nvPr/>
        </p:nvSpPr>
        <p:spPr>
          <a:xfrm>
            <a:off x="7235370" y="2158514"/>
            <a:ext cx="1156836" cy="914400"/>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lang="en-US" sz="1200" kern="0" dirty="0">
                <a:ln w="0"/>
                <a:latin typeface="Tahoma"/>
              </a:rPr>
              <a:t>Observation</a:t>
            </a:r>
            <a:endParaRPr kumimoji="0" lang="en-US" sz="1200" i="0" u="none" strike="noStrike" kern="0" normalizeH="0" baseline="0" noProof="0" dirty="0">
              <a:ln w="0"/>
              <a:uLnTx/>
              <a:uFillTx/>
              <a:latin typeface="Tahoma"/>
              <a:ea typeface="+mn-ea"/>
              <a:cs typeface="+mn-cs"/>
            </a:endParaRPr>
          </a:p>
        </p:txBody>
      </p:sp>
      <p:sp>
        <p:nvSpPr>
          <p:cNvPr id="48" name="Rounded Rectangle 47"/>
          <p:cNvSpPr/>
          <p:nvPr/>
        </p:nvSpPr>
        <p:spPr>
          <a:xfrm>
            <a:off x="7462068" y="2481289"/>
            <a:ext cx="1259821" cy="914400"/>
          </a:xfrm>
          <a:prstGeom prst="roundRect">
            <a:avLst/>
          </a:prstGeom>
          <a:solidFill>
            <a:srgbClr val="CEDAEB"/>
          </a:solidFill>
          <a:ln w="9525" cap="flat" cmpd="sng" algn="ctr">
            <a:solidFill>
              <a:schemeClr val="accent6">
                <a:lumMod val="50000"/>
              </a:schemeClr>
            </a:solidFill>
            <a:prstDash val="solid"/>
          </a:ln>
          <a:effectLst/>
        </p:spPr>
        <p:txBody>
          <a:bodyPr rtlCol="0" anchor="t" anchorCtr="0"/>
          <a:lstStyle/>
          <a:p>
            <a:pPr marL="0" marR="0" indent="0" algn="ctr" defTabSz="1306220" eaLnBrk="1" fontAlgn="auto" latinLnBrk="0" hangingPunct="1">
              <a:lnSpc>
                <a:spcPct val="100000"/>
              </a:lnSpc>
              <a:spcBef>
                <a:spcPts val="0"/>
              </a:spcBef>
              <a:spcAft>
                <a:spcPts val="0"/>
              </a:spcAft>
              <a:buClrTx/>
              <a:buSzTx/>
              <a:buFontTx/>
              <a:buNone/>
              <a:tabLst/>
            </a:pPr>
            <a:r>
              <a:rPr lang="en-US" sz="1200" kern="0" dirty="0">
                <a:ln w="0"/>
                <a:latin typeface="Tahoma"/>
              </a:rPr>
              <a:t>Questionnaire Response</a:t>
            </a:r>
            <a:endParaRPr kumimoji="0" lang="en-US" sz="1200" i="0" u="none" strike="noStrike" kern="0" normalizeH="0" baseline="0" noProof="0" dirty="0">
              <a:ln w="0"/>
              <a:uLnTx/>
              <a:uFillTx/>
              <a:latin typeface="Tahoma"/>
              <a:ea typeface="+mn-ea"/>
              <a:cs typeface="+mn-cs"/>
            </a:endParaRPr>
          </a:p>
        </p:txBody>
      </p:sp>
      <p:sp>
        <p:nvSpPr>
          <p:cNvPr id="49" name="Right Arrow 48"/>
          <p:cNvSpPr/>
          <p:nvPr/>
        </p:nvSpPr>
        <p:spPr>
          <a:xfrm rot="10800000">
            <a:off x="4676833" y="3265306"/>
            <a:ext cx="393853" cy="206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7770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3975"/>
            <a:ext cx="8941131" cy="780632"/>
          </a:xfrm>
        </p:spPr>
        <p:txBody>
          <a:bodyPr>
            <a:noAutofit/>
          </a:bodyPr>
          <a:lstStyle/>
          <a:p>
            <a:r>
              <a:rPr lang="en-US" sz="3200" dirty="0"/>
              <a:t>Background</a:t>
            </a:r>
            <a:r>
              <a:rPr lang="en-US" sz="3000" dirty="0"/>
              <a:t>: What is the </a:t>
            </a:r>
            <a:r>
              <a:rPr lang="en-US" sz="3000" dirty="0" err="1"/>
              <a:t>eLTSS</a:t>
            </a:r>
            <a:r>
              <a:rPr lang="en-US" sz="3000" dirty="0"/>
              <a:t> Initiative? </a:t>
            </a:r>
          </a:p>
        </p:txBody>
      </p:sp>
      <p:sp>
        <p:nvSpPr>
          <p:cNvPr id="3" name="Content Placeholder 2"/>
          <p:cNvSpPr>
            <a:spLocks noGrp="1"/>
          </p:cNvSpPr>
          <p:nvPr>
            <p:ph idx="1"/>
          </p:nvPr>
        </p:nvSpPr>
        <p:spPr>
          <a:xfrm>
            <a:off x="381000" y="998803"/>
            <a:ext cx="8382000" cy="5359759"/>
          </a:xfrm>
        </p:spPr>
        <p:txBody>
          <a:bodyPr>
            <a:normAutofit/>
          </a:bodyPr>
          <a:lstStyle/>
          <a:p>
            <a:r>
              <a:rPr lang="en-US" sz="2400" dirty="0"/>
              <a:t>Launched in November 2014 as a </a:t>
            </a:r>
            <a:r>
              <a:rPr lang="en-US" sz="2400" b="1" dirty="0"/>
              <a:t>joint project </a:t>
            </a:r>
            <a:r>
              <a:rPr lang="en-US" sz="2400" dirty="0"/>
              <a:t>between CMS and ONC</a:t>
            </a:r>
          </a:p>
          <a:p>
            <a:r>
              <a:rPr lang="en-US" sz="2400" dirty="0"/>
              <a:t>Driven by the requirements of the </a:t>
            </a:r>
            <a:r>
              <a:rPr lang="en-US" sz="2400" i="1" dirty="0">
                <a:solidFill>
                  <a:schemeClr val="accent2"/>
                </a:solidFill>
              </a:rPr>
              <a:t>CMS Testing Experience and Functional Tools (TEFT) in Medicaid community-based long term services &amp; supports (LTSS) Planning and Demonstration Grant Program</a:t>
            </a:r>
          </a:p>
          <a:p>
            <a:pPr lvl="1">
              <a:lnSpc>
                <a:spcPct val="100000"/>
              </a:lnSpc>
              <a:spcBef>
                <a:spcPts val="400"/>
              </a:spcBef>
            </a:pPr>
            <a:r>
              <a:rPr lang="en-US" sz="2000" b="1" dirty="0"/>
              <a:t>6 of 9 </a:t>
            </a:r>
            <a:r>
              <a:rPr lang="en-US" sz="2000" dirty="0"/>
              <a:t>TEFT grantees participate in the eLTSS component of TEFT: CO, CT, GA, KY, MD, MN</a:t>
            </a:r>
          </a:p>
          <a:p>
            <a:pPr>
              <a:lnSpc>
                <a:spcPct val="100000"/>
              </a:lnSpc>
            </a:pPr>
            <a:r>
              <a:rPr lang="en-US" sz="2400" dirty="0"/>
              <a:t>Supports CMS Requirements for Person-Centered Service Plans (PCSPs) as defined within the </a:t>
            </a:r>
            <a:r>
              <a:rPr lang="en-US" sz="2400" dirty="0">
                <a:hlinkClick r:id="rId2"/>
              </a:rPr>
              <a:t>HCBS 1915 </a:t>
            </a:r>
            <a:r>
              <a:rPr lang="mr-IN" sz="2400" dirty="0">
                <a:hlinkClick r:id="rId2"/>
              </a:rPr>
              <a:t>(c)</a:t>
            </a:r>
            <a:r>
              <a:rPr lang="en-US" sz="2400" dirty="0">
                <a:hlinkClick r:id="rId2"/>
              </a:rPr>
              <a:t> Waiver Final Rul</a:t>
            </a:r>
            <a:r>
              <a:rPr lang="en-US" sz="2400" dirty="0"/>
              <a:t>e</a:t>
            </a:r>
            <a:endParaRPr lang="en-US" dirty="0"/>
          </a:p>
          <a:p>
            <a:endParaRPr lang="en-US" dirty="0"/>
          </a:p>
        </p:txBody>
      </p:sp>
      <p:sp>
        <p:nvSpPr>
          <p:cNvPr id="4" name="Slide Number Placeholder 3"/>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4</a:t>
            </a:fld>
            <a:endParaRPr lang="en-US" dirty="0">
              <a:solidFill>
                <a:srgbClr val="3C3C3B">
                  <a:lumMod val="50000"/>
                  <a:lumOff val="50000"/>
                </a:srgbClr>
              </a:solidFill>
            </a:endParaRPr>
          </a:p>
        </p:txBody>
      </p:sp>
      <p:sp>
        <p:nvSpPr>
          <p:cNvPr id="5" name="Rectangle 5"/>
          <p:cNvSpPr>
            <a:spLocks noChangeArrowheads="1"/>
          </p:cNvSpPr>
          <p:nvPr/>
        </p:nvSpPr>
        <p:spPr bwMode="auto">
          <a:xfrm>
            <a:off x="1757498" y="6426916"/>
            <a:ext cx="669773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457189">
              <a:defRPr/>
            </a:pPr>
            <a:r>
              <a:rPr lang="en-US" sz="1400" dirty="0">
                <a:solidFill>
                  <a:srgbClr val="000000"/>
                </a:solidFill>
                <a:hlinkClick r:id="rId3"/>
              </a:rPr>
              <a:t>https://www.medicaid.gov/medicaid/ltss/teft-program/index.html</a:t>
            </a:r>
            <a:r>
              <a:rPr lang="en-US" sz="1400" dirty="0">
                <a:solidFill>
                  <a:srgbClr val="000000"/>
                </a:solidFill>
              </a:rPr>
              <a:t> </a:t>
            </a:r>
          </a:p>
        </p:txBody>
      </p:sp>
    </p:spTree>
    <p:extLst>
      <p:ext uri="{BB962C8B-B14F-4D97-AF65-F5344CB8AC3E}">
        <p14:creationId xmlns:p14="http://schemas.microsoft.com/office/powerpoint/2010/main" val="585871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3975"/>
            <a:ext cx="8941131" cy="780632"/>
          </a:xfrm>
        </p:spPr>
        <p:txBody>
          <a:bodyPr>
            <a:noAutofit/>
          </a:bodyPr>
          <a:lstStyle/>
          <a:p>
            <a:r>
              <a:rPr lang="en-US" sz="3000" dirty="0"/>
              <a:t>What is the scope of eLTSS? </a:t>
            </a:r>
          </a:p>
        </p:txBody>
      </p:sp>
      <p:sp>
        <p:nvSpPr>
          <p:cNvPr id="3" name="Content Placeholder 2"/>
          <p:cNvSpPr>
            <a:spLocks noGrp="1"/>
          </p:cNvSpPr>
          <p:nvPr>
            <p:ph idx="1"/>
          </p:nvPr>
        </p:nvSpPr>
        <p:spPr>
          <a:xfrm>
            <a:off x="381000" y="1143001"/>
            <a:ext cx="8382000" cy="5359759"/>
          </a:xfrm>
        </p:spPr>
        <p:txBody>
          <a:bodyPr>
            <a:normAutofit/>
          </a:bodyPr>
          <a:lstStyle/>
          <a:p>
            <a:pPr marL="457189" indent="-457189">
              <a:buFont typeface="+mj-lt"/>
              <a:buAutoNum type="arabicPeriod"/>
            </a:pPr>
            <a:r>
              <a:rPr lang="en-US" sz="2800" dirty="0"/>
              <a:t>Identifying standardized </a:t>
            </a:r>
            <a:r>
              <a:rPr lang="en-US" sz="2800" b="1" dirty="0"/>
              <a:t>components or data elements </a:t>
            </a:r>
            <a:r>
              <a:rPr lang="en-US" sz="2800" dirty="0"/>
              <a:t>needed for the electronic creation, sharing and exchange of person-centered service plans</a:t>
            </a:r>
          </a:p>
          <a:p>
            <a:pPr marL="457189" indent="-457189">
              <a:buFont typeface="+mj-lt"/>
              <a:buAutoNum type="arabicPeriod"/>
            </a:pPr>
            <a:r>
              <a:rPr lang="en-US" sz="2800" dirty="0"/>
              <a:t>Field testing/piloting these data elements within participating organizations (pilots) respective systems (paper based and electronic)</a:t>
            </a:r>
          </a:p>
        </p:txBody>
      </p:sp>
      <p:sp>
        <p:nvSpPr>
          <p:cNvPr id="4" name="Slide Number Placeholder 3"/>
          <p:cNvSpPr>
            <a:spLocks noGrp="1"/>
          </p:cNvSpPr>
          <p:nvPr>
            <p:ph type="sldNum" sz="quarter" idx="12"/>
          </p:nvPr>
        </p:nvSpPr>
        <p:spPr/>
        <p:txBody>
          <a:bodyPr/>
          <a:lstStyle/>
          <a:p>
            <a:fld id="{22FFB6AE-E1BF-994E-8E90-6BA7B36DE5DD}" type="slidenum">
              <a:rPr lang="en-US" smtClean="0">
                <a:solidFill>
                  <a:srgbClr val="3C3C3B">
                    <a:lumMod val="50000"/>
                    <a:lumOff val="50000"/>
                  </a:srgbClr>
                </a:solidFill>
              </a:rPr>
              <a:pPr/>
              <a:t>5</a:t>
            </a:fld>
            <a:endParaRPr lang="en-US" dirty="0">
              <a:solidFill>
                <a:srgbClr val="3C3C3B">
                  <a:lumMod val="50000"/>
                  <a:lumOff val="50000"/>
                </a:srgbClr>
              </a:solidFill>
            </a:endParaRPr>
          </a:p>
        </p:txBody>
      </p:sp>
    </p:spTree>
    <p:extLst>
      <p:ext uri="{BB962C8B-B14F-4D97-AF65-F5344CB8AC3E}">
        <p14:creationId xmlns:p14="http://schemas.microsoft.com/office/powerpoint/2010/main" val="460297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a:xfrm>
            <a:off x="107163" y="4920779"/>
            <a:ext cx="2834231" cy="1754326"/>
          </a:xfrm>
          <a:prstGeom prst="rect">
            <a:avLst/>
          </a:prstGeom>
          <a:solidFill>
            <a:schemeClr val="bg1"/>
          </a:solidFill>
        </p:spPr>
        <p:txBody>
          <a:bodyPr wrap="square">
            <a:spAutoFit/>
          </a:bodyPr>
          <a:lstStyle/>
          <a:p>
            <a:r>
              <a:rPr lang="en-US" sz="1800" dirty="0">
                <a:solidFill>
                  <a:schemeClr val="tx2"/>
                </a:solidFill>
              </a:rPr>
              <a:t>TARGET </a:t>
            </a:r>
            <a:r>
              <a:rPr lang="en-US" sz="1800" b="1" dirty="0">
                <a:solidFill>
                  <a:schemeClr val="tx2"/>
                </a:solidFill>
              </a:rPr>
              <a:t>data-level</a:t>
            </a:r>
            <a:r>
              <a:rPr lang="en-US" sz="1800" dirty="0">
                <a:solidFill>
                  <a:schemeClr val="tx2"/>
                </a:solidFill>
              </a:rPr>
              <a:t> </a:t>
            </a:r>
            <a:r>
              <a:rPr lang="en-US" sz="1800" b="1" dirty="0">
                <a:solidFill>
                  <a:schemeClr val="tx2"/>
                </a:solidFill>
              </a:rPr>
              <a:t>interoperability</a:t>
            </a:r>
            <a:r>
              <a:rPr lang="en-US" sz="1800" dirty="0">
                <a:solidFill>
                  <a:schemeClr val="tx2"/>
                </a:solidFill>
              </a:rPr>
              <a:t> by enabling electronic creation, management and exchange of </a:t>
            </a:r>
            <a:r>
              <a:rPr lang="en-US" sz="1800" dirty="0" err="1">
                <a:solidFill>
                  <a:schemeClr val="tx2"/>
                </a:solidFill>
              </a:rPr>
              <a:t>eLTSS</a:t>
            </a:r>
            <a:r>
              <a:rPr lang="en-US" sz="1800" dirty="0">
                <a:solidFill>
                  <a:schemeClr val="tx2"/>
                </a:solidFill>
              </a:rPr>
              <a:t> data among all relevant </a:t>
            </a:r>
            <a:r>
              <a:rPr lang="en-US" sz="1800" u="sng" dirty="0">
                <a:solidFill>
                  <a:schemeClr val="tx2"/>
                </a:solidFill>
              </a:rPr>
              <a:t>users</a:t>
            </a:r>
            <a:r>
              <a:rPr lang="en-US" sz="1800" dirty="0">
                <a:solidFill>
                  <a:schemeClr val="tx2"/>
                </a:solidFill>
              </a:rPr>
              <a:t> of data.</a:t>
            </a:r>
          </a:p>
        </p:txBody>
      </p:sp>
      <p:pic>
        <p:nvPicPr>
          <p:cNvPr id="120837" name="Picture 2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55910">
            <a:off x="3728945" y="4665987"/>
            <a:ext cx="796910" cy="112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89"/>
          <p:cNvSpPr>
            <a:spLocks noChangeArrowheads="1"/>
          </p:cNvSpPr>
          <p:nvPr/>
        </p:nvSpPr>
        <p:spPr bwMode="auto">
          <a:xfrm>
            <a:off x="2807556" y="2931489"/>
            <a:ext cx="3101925" cy="2767285"/>
          </a:xfrm>
          <a:prstGeom prst="ellipse">
            <a:avLst/>
          </a:prstGeom>
          <a:noFill/>
          <a:ln w="254000">
            <a:solidFill>
              <a:srgbClr val="4A7EBB"/>
            </a:solidFill>
            <a:round/>
            <a:headEnd/>
            <a:tailEnd/>
          </a:ln>
          <a:effectLst>
            <a:outerShdw blurRad="40000" dist="23000" dir="5400000" rotWithShape="0">
              <a:srgbClr val="000000">
                <a:alpha val="34998"/>
              </a:srgbClr>
            </a:outerShdw>
          </a:effectLst>
          <a:extLst>
            <a:ext uri="{909E8E84-426E-40DD-AFC4-6F175D3DCCD1}">
              <a14:hiddenFill xmlns:a14="http://schemas.microsoft.com/office/drawing/2010/main">
                <a:solidFill>
                  <a:srgbClr val="FFFFFF"/>
                </a:solidFill>
              </a14:hiddenFill>
            </a:ext>
          </a:extLst>
        </p:spPr>
        <p:txBody>
          <a:bodyPr anchor="ctr"/>
          <a:lstStyle>
            <a:lvl1pPr defTabSz="457200" eaLnBrk="0" hangingPunct="0">
              <a:defRPr sz="2400">
                <a:solidFill>
                  <a:schemeClr val="tx1"/>
                </a:solidFill>
                <a:latin typeface="Calibri" charset="0"/>
                <a:ea typeface="MS PGothic" charset="-128"/>
              </a:defRPr>
            </a:lvl1pPr>
            <a:lvl2pPr marL="742950" indent="-285750" defTabSz="457200" eaLnBrk="0" hangingPunct="0">
              <a:defRPr sz="2400">
                <a:solidFill>
                  <a:schemeClr val="tx1"/>
                </a:solidFill>
                <a:latin typeface="Calibri" charset="0"/>
                <a:ea typeface="MS PGothic" charset="-128"/>
              </a:defRPr>
            </a:lvl2pPr>
            <a:lvl3pPr marL="1143000" indent="-228600" defTabSz="457200" eaLnBrk="0" hangingPunct="0">
              <a:defRPr sz="2400">
                <a:solidFill>
                  <a:schemeClr val="tx1"/>
                </a:solidFill>
                <a:latin typeface="Calibri" charset="0"/>
                <a:ea typeface="MS PGothic" charset="-128"/>
              </a:defRPr>
            </a:lvl3pPr>
            <a:lvl4pPr marL="1600200" indent="-228600" defTabSz="457200" eaLnBrk="0" hangingPunct="0">
              <a:defRPr sz="2400">
                <a:solidFill>
                  <a:schemeClr val="tx1"/>
                </a:solidFill>
                <a:latin typeface="Calibri" charset="0"/>
                <a:ea typeface="MS PGothic" charset="-128"/>
              </a:defRPr>
            </a:lvl4pPr>
            <a:lvl5pPr marL="2057400" indent="-228600" defTabSz="457200" eaLnBrk="0" hangingPunct="0">
              <a:defRPr sz="2400">
                <a:solidFill>
                  <a:schemeClr val="tx1"/>
                </a:solidFill>
                <a:latin typeface="Calibri" charset="0"/>
                <a:ea typeface="MS PGothic" charset="-128"/>
              </a:defRPr>
            </a:lvl5pPr>
            <a:lvl6pPr marL="2514600" indent="-228600" defTabSz="457200" eaLnBrk="0" fontAlgn="base" hangingPunct="0">
              <a:spcBef>
                <a:spcPct val="0"/>
              </a:spcBef>
              <a:spcAft>
                <a:spcPct val="0"/>
              </a:spcAft>
              <a:defRPr sz="2400">
                <a:solidFill>
                  <a:schemeClr val="tx1"/>
                </a:solidFill>
                <a:latin typeface="Calibri" charset="0"/>
                <a:ea typeface="MS PGothic" charset="-128"/>
              </a:defRPr>
            </a:lvl6pPr>
            <a:lvl7pPr marL="2971800" indent="-228600" defTabSz="457200" eaLnBrk="0" fontAlgn="base" hangingPunct="0">
              <a:spcBef>
                <a:spcPct val="0"/>
              </a:spcBef>
              <a:spcAft>
                <a:spcPct val="0"/>
              </a:spcAft>
              <a:defRPr sz="2400">
                <a:solidFill>
                  <a:schemeClr val="tx1"/>
                </a:solidFill>
                <a:latin typeface="Calibri" charset="0"/>
                <a:ea typeface="MS PGothic" charset="-128"/>
              </a:defRPr>
            </a:lvl7pPr>
            <a:lvl8pPr marL="3429000" indent="-228600" defTabSz="457200" eaLnBrk="0" fontAlgn="base" hangingPunct="0">
              <a:spcBef>
                <a:spcPct val="0"/>
              </a:spcBef>
              <a:spcAft>
                <a:spcPct val="0"/>
              </a:spcAft>
              <a:defRPr sz="2400">
                <a:solidFill>
                  <a:schemeClr val="tx1"/>
                </a:solidFill>
                <a:latin typeface="Calibri" charset="0"/>
                <a:ea typeface="MS PGothic" charset="-128"/>
              </a:defRPr>
            </a:lvl8pPr>
            <a:lvl9pPr marL="3886200" indent="-228600" defTabSz="457200" eaLnBrk="0" fontAlgn="base" hangingPunct="0">
              <a:spcBef>
                <a:spcPct val="0"/>
              </a:spcBef>
              <a:spcAft>
                <a:spcPct val="0"/>
              </a:spcAft>
              <a:defRPr sz="2400">
                <a:solidFill>
                  <a:schemeClr val="tx1"/>
                </a:solidFill>
                <a:latin typeface="Calibri" charset="0"/>
                <a:ea typeface="MS PGothic" charset="-128"/>
              </a:defRPr>
            </a:lvl9pPr>
          </a:lstStyle>
          <a:p>
            <a:pPr algn="ctr" eaLnBrk="1" hangingPunct="1"/>
            <a:endParaRPr lang="en-US" altLang="en-US" sz="1800">
              <a:solidFill>
                <a:srgbClr val="FFFFFF"/>
              </a:solidFill>
            </a:endParaRPr>
          </a:p>
        </p:txBody>
      </p:sp>
      <p:pic>
        <p:nvPicPr>
          <p:cNvPr id="64" name="Picture 6" descr="MC90043262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10325" y="1424185"/>
            <a:ext cx="85214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7" descr="MC90043262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91864" y="1604455"/>
            <a:ext cx="73977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5"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25687" y="364597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6" name="Picture 57" descr="C:\Users\jennifer.t.sisto\AppData\Local\Microsoft\Windows\Temporary Internet Files\Content.IE5\DPKC3BSA\MC900433937[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71575" y="3355504"/>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8" name="Picture 6" descr="MC90043262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68001" y="3679361"/>
            <a:ext cx="77787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5825770" y="4195801"/>
            <a:ext cx="2491408" cy="461665"/>
          </a:xfrm>
          <a:prstGeom prst="rect">
            <a:avLst/>
          </a:prstGeom>
          <a:noFill/>
        </p:spPr>
        <p:txBody>
          <a:bodyPr>
            <a:spAutoFit/>
          </a:bodyPr>
          <a:lstStyle/>
          <a:p>
            <a:pPr algn="ctr" defTabSz="457200" fontAlgn="auto">
              <a:spcBef>
                <a:spcPts val="0"/>
              </a:spcBef>
              <a:spcAft>
                <a:spcPts val="0"/>
              </a:spcAft>
              <a:defRPr/>
            </a:pPr>
            <a:r>
              <a:rPr lang="en-US" sz="24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Calibri"/>
                <a:ea typeface="ＭＳ Ｐゴシック" pitchFamily="34" charset="-128"/>
                <a:cs typeface="MS PGothic" charset="0"/>
              </a:rPr>
              <a:t>Care Team</a:t>
            </a:r>
          </a:p>
        </p:txBody>
      </p:sp>
      <p:sp>
        <p:nvSpPr>
          <p:cNvPr id="120842" name="TextBox 91"/>
          <p:cNvSpPr txBox="1">
            <a:spLocks noChangeArrowheads="1"/>
          </p:cNvSpPr>
          <p:nvPr/>
        </p:nvSpPr>
        <p:spPr bwMode="auto">
          <a:xfrm>
            <a:off x="208845" y="189290"/>
            <a:ext cx="6945313" cy="49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Calibri" charset="0"/>
                <a:ea typeface="MS PGothic" charset="-128"/>
              </a:defRPr>
            </a:lvl1pPr>
            <a:lvl2pPr marL="742950" indent="-285750" defTabSz="457200" eaLnBrk="0" hangingPunct="0">
              <a:defRPr sz="2400">
                <a:solidFill>
                  <a:schemeClr val="tx1"/>
                </a:solidFill>
                <a:latin typeface="Calibri" charset="0"/>
                <a:ea typeface="MS PGothic" charset="-128"/>
              </a:defRPr>
            </a:lvl2pPr>
            <a:lvl3pPr marL="1143000" indent="-228600" defTabSz="457200" eaLnBrk="0" hangingPunct="0">
              <a:defRPr sz="2400">
                <a:solidFill>
                  <a:schemeClr val="tx1"/>
                </a:solidFill>
                <a:latin typeface="Calibri" charset="0"/>
                <a:ea typeface="MS PGothic" charset="-128"/>
              </a:defRPr>
            </a:lvl3pPr>
            <a:lvl4pPr marL="1600200" indent="-228600" defTabSz="457200" eaLnBrk="0" hangingPunct="0">
              <a:defRPr sz="2400">
                <a:solidFill>
                  <a:schemeClr val="tx1"/>
                </a:solidFill>
                <a:latin typeface="Calibri" charset="0"/>
                <a:ea typeface="MS PGothic" charset="-128"/>
              </a:defRPr>
            </a:lvl4pPr>
            <a:lvl5pPr marL="2057400" indent="-228600" defTabSz="457200" eaLnBrk="0" hangingPunct="0">
              <a:defRPr sz="2400">
                <a:solidFill>
                  <a:schemeClr val="tx1"/>
                </a:solidFill>
                <a:latin typeface="Calibri" charset="0"/>
                <a:ea typeface="MS PGothic" charset="-128"/>
              </a:defRPr>
            </a:lvl5pPr>
            <a:lvl6pPr marL="2514600" indent="-228600" defTabSz="457200" eaLnBrk="0" fontAlgn="base" hangingPunct="0">
              <a:spcBef>
                <a:spcPct val="0"/>
              </a:spcBef>
              <a:spcAft>
                <a:spcPct val="0"/>
              </a:spcAft>
              <a:defRPr sz="2400">
                <a:solidFill>
                  <a:schemeClr val="tx1"/>
                </a:solidFill>
                <a:latin typeface="Calibri" charset="0"/>
                <a:ea typeface="MS PGothic" charset="-128"/>
              </a:defRPr>
            </a:lvl6pPr>
            <a:lvl7pPr marL="2971800" indent="-228600" defTabSz="457200" eaLnBrk="0" fontAlgn="base" hangingPunct="0">
              <a:spcBef>
                <a:spcPct val="0"/>
              </a:spcBef>
              <a:spcAft>
                <a:spcPct val="0"/>
              </a:spcAft>
              <a:defRPr sz="2400">
                <a:solidFill>
                  <a:schemeClr val="tx1"/>
                </a:solidFill>
                <a:latin typeface="Calibri" charset="0"/>
                <a:ea typeface="MS PGothic" charset="-128"/>
              </a:defRPr>
            </a:lvl7pPr>
            <a:lvl8pPr marL="3429000" indent="-228600" defTabSz="457200" eaLnBrk="0" fontAlgn="base" hangingPunct="0">
              <a:spcBef>
                <a:spcPct val="0"/>
              </a:spcBef>
              <a:spcAft>
                <a:spcPct val="0"/>
              </a:spcAft>
              <a:defRPr sz="2400">
                <a:solidFill>
                  <a:schemeClr val="tx1"/>
                </a:solidFill>
                <a:latin typeface="Calibri" charset="0"/>
                <a:ea typeface="MS PGothic" charset="-128"/>
              </a:defRPr>
            </a:lvl8pPr>
            <a:lvl9pPr marL="3886200" indent="-228600" defTabSz="457200" eaLnBrk="0" fontAlgn="base" hangingPunct="0">
              <a:spcBef>
                <a:spcPct val="0"/>
              </a:spcBef>
              <a:spcAft>
                <a:spcPct val="0"/>
              </a:spcAft>
              <a:defRPr sz="2400">
                <a:solidFill>
                  <a:schemeClr val="tx1"/>
                </a:solidFill>
                <a:latin typeface="Calibri" charset="0"/>
                <a:ea typeface="MS PGothic" charset="-128"/>
              </a:defRPr>
            </a:lvl9pPr>
          </a:lstStyle>
          <a:p>
            <a:pPr eaLnBrk="1" hangingPunct="1">
              <a:lnSpc>
                <a:spcPct val="80000"/>
              </a:lnSpc>
            </a:pPr>
            <a:r>
              <a:rPr lang="en-US" altLang="en-US" sz="3200" b="1" dirty="0" err="1">
                <a:solidFill>
                  <a:srgbClr val="17375E"/>
                </a:solidFill>
              </a:rPr>
              <a:t>eLTSS</a:t>
            </a:r>
            <a:r>
              <a:rPr lang="en-US" altLang="en-US" sz="3200" b="1" dirty="0">
                <a:solidFill>
                  <a:srgbClr val="17375E"/>
                </a:solidFill>
              </a:rPr>
              <a:t> Conceptual Framework</a:t>
            </a:r>
          </a:p>
        </p:txBody>
      </p:sp>
      <p:sp>
        <p:nvSpPr>
          <p:cNvPr id="2" name="TextBox 1"/>
          <p:cNvSpPr txBox="1"/>
          <p:nvPr/>
        </p:nvSpPr>
        <p:spPr>
          <a:xfrm>
            <a:off x="5681705" y="4510085"/>
            <a:ext cx="2386330" cy="276999"/>
          </a:xfrm>
          <a:prstGeom prst="rect">
            <a:avLst/>
          </a:prstGeom>
          <a:noFill/>
        </p:spPr>
        <p:txBody>
          <a:bodyPr>
            <a:spAutoFit/>
          </a:bodyPr>
          <a:lstStyle/>
          <a:p>
            <a:pPr algn="ctr" defTabSz="457200" fontAlgn="auto">
              <a:spcBef>
                <a:spcPts val="0"/>
              </a:spcBef>
              <a:spcAft>
                <a:spcPts val="0"/>
              </a:spcAft>
              <a:defRPr/>
            </a:pPr>
            <a:r>
              <a:rPr lang="en-US" sz="1200"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a typeface="+mn-ea"/>
                <a:cs typeface="MS PGothic" charset="0"/>
              </a:rPr>
              <a:t>Institutional setting</a:t>
            </a:r>
          </a:p>
        </p:txBody>
      </p:sp>
      <p:pic>
        <p:nvPicPr>
          <p:cNvPr id="120845" name="Picture 14" descr="MC900433847.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084667" y="4672664"/>
            <a:ext cx="1125901" cy="112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Rectangle 107"/>
          <p:cNvSpPr/>
          <p:nvPr/>
        </p:nvSpPr>
        <p:spPr>
          <a:xfrm>
            <a:off x="3460574" y="5125007"/>
            <a:ext cx="2004128" cy="461665"/>
          </a:xfrm>
          <a:prstGeom prst="rect">
            <a:avLst/>
          </a:prstGeom>
          <a:noFill/>
        </p:spPr>
        <p:txBody>
          <a:bodyPr>
            <a:spAutoFit/>
          </a:bodyPr>
          <a:lstStyle/>
          <a:p>
            <a:pPr algn="ctr" defTabSz="457200" fontAlgn="auto">
              <a:spcBef>
                <a:spcPts val="0"/>
              </a:spcBef>
              <a:spcAft>
                <a:spcPts val="0"/>
              </a:spcAft>
              <a:defRPr/>
            </a:pPr>
            <a:r>
              <a:rPr lang="en-US" sz="2400" dirty="0">
                <a:ln w="18415" cmpd="sng">
                  <a:solidFill>
                    <a:srgbClr val="FFFFFF"/>
                  </a:solidFill>
                  <a:prstDash val="solid"/>
                </a:ln>
                <a:solidFill>
                  <a:srgbClr val="FFFFFF"/>
                </a:solidFill>
                <a:effectLst>
                  <a:outerShdw blurRad="63500" dir="3600000" algn="tl" rotWithShape="0">
                    <a:srgbClr val="000000"/>
                  </a:outerShdw>
                </a:effectLst>
                <a:latin typeface="Calibri"/>
                <a:ea typeface="ＭＳ Ｐゴシック" pitchFamily="34" charset="-128"/>
                <a:cs typeface="MS PGothic" charset="0"/>
              </a:rPr>
              <a:t>Digital App</a:t>
            </a:r>
          </a:p>
        </p:txBody>
      </p:sp>
      <p:grpSp>
        <p:nvGrpSpPr>
          <p:cNvPr id="120853" name="Group 9"/>
          <p:cNvGrpSpPr>
            <a:grpSpLocks/>
          </p:cNvGrpSpPr>
          <p:nvPr/>
        </p:nvGrpSpPr>
        <p:grpSpPr bwMode="auto">
          <a:xfrm>
            <a:off x="1596365" y="3469937"/>
            <a:ext cx="1389063" cy="865188"/>
            <a:chOff x="6276729" y="4038600"/>
            <a:chExt cx="1648072" cy="1295400"/>
          </a:xfrm>
        </p:grpSpPr>
        <p:pic>
          <p:nvPicPr>
            <p:cNvPr id="120887" name="Picture 6" descr="C:\Users\jennifer.t.sisto\AppData\Local\Microsoft\Windows\Temporary Internet Files\Content.IE5\OBWY3VR3\MC900431564[1].png"/>
            <p:cNvPicPr>
              <a:picLocks noChangeAspect="1" noChangeArrowheads="1"/>
            </p:cNvPicPr>
            <p:nvPr/>
          </p:nvPicPr>
          <p:blipFill>
            <a:blip r:embed="rId9">
              <a:extLst>
                <a:ext uri="{28A0092B-C50C-407E-A947-70E740481C1C}">
                  <a14:useLocalDpi xmlns:a14="http://schemas.microsoft.com/office/drawing/2010/main" val="0"/>
                </a:ext>
              </a:extLst>
            </a:blip>
            <a:srcRect r="27834"/>
            <a:stretch>
              <a:fillRect/>
            </a:stretch>
          </p:blipFill>
          <p:spPr bwMode="auto">
            <a:xfrm>
              <a:off x="7010401" y="4038600"/>
              <a:ext cx="914400" cy="1275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8" name="Picture 6" descr="C:\Users\jennifer.t.sisto\AppData\Local\Microsoft\Windows\Temporary Internet Files\Content.IE5\OBWY3VR3\MC900431564[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39641" y="4038600"/>
              <a:ext cx="1267071" cy="1275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9" name="Picture 6" descr="C:\Users\jennifer.t.sisto\AppData\Local\Microsoft\Windows\Temporary Internet Files\Content.IE5\OBWY3VR3\MC900431564[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76729" y="4058482"/>
              <a:ext cx="1267071" cy="1275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4" name="Rectangle 133"/>
          <p:cNvSpPr/>
          <p:nvPr/>
        </p:nvSpPr>
        <p:spPr>
          <a:xfrm>
            <a:off x="1926474" y="4222443"/>
            <a:ext cx="182219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outerShdw>
                </a:effectLst>
                <a:latin typeface="Calibri"/>
                <a:ea typeface="ＭＳ Ｐゴシック" pitchFamily="34" charset="-128"/>
                <a:cs typeface="MS PGothic" charset="0"/>
              </a:rPr>
              <a:t>Systems</a:t>
            </a:r>
          </a:p>
        </p:txBody>
      </p:sp>
      <p:pic>
        <p:nvPicPr>
          <p:cNvPr id="120856" name="Picture 6" descr="MC90043262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81488" y="5438695"/>
            <a:ext cx="77787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7" name="Picture 83" descr="MC900432624.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914837" y="556937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43"/>
          <p:cNvSpPr/>
          <p:nvPr/>
        </p:nvSpPr>
        <p:spPr>
          <a:xfrm>
            <a:off x="3229945" y="5897111"/>
            <a:ext cx="2465387" cy="461665"/>
          </a:xfrm>
          <a:prstGeom prst="rect">
            <a:avLst/>
          </a:prstGeom>
          <a:noFill/>
        </p:spPr>
        <p:txBody>
          <a:bodyPr>
            <a:spAutoFit/>
          </a:bodyPr>
          <a:lstStyle/>
          <a:p>
            <a:pPr algn="ctr" defTabSz="457200" fontAlgn="auto">
              <a:spcBef>
                <a:spcPts val="0"/>
              </a:spcBef>
              <a:spcAft>
                <a:spcPts val="0"/>
              </a:spcAft>
              <a:defRPr/>
            </a:pPr>
            <a:r>
              <a:rPr lang="en-US" sz="24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Calibri"/>
                <a:ea typeface="ＭＳ Ｐゴシック" pitchFamily="34" charset="-128"/>
                <a:cs typeface="MS PGothic" charset="0"/>
              </a:rPr>
              <a:t>Beneficiary</a:t>
            </a:r>
          </a:p>
        </p:txBody>
      </p:sp>
      <p:sp>
        <p:nvSpPr>
          <p:cNvPr id="45" name="Rectangle 44"/>
          <p:cNvSpPr/>
          <p:nvPr/>
        </p:nvSpPr>
        <p:spPr>
          <a:xfrm>
            <a:off x="3206448" y="6150837"/>
            <a:ext cx="2465387" cy="461665"/>
          </a:xfrm>
          <a:prstGeom prst="rect">
            <a:avLst/>
          </a:prstGeom>
          <a:noFill/>
        </p:spPr>
        <p:txBody>
          <a:bodyPr>
            <a:spAutoFit/>
          </a:bodyPr>
          <a:lstStyle/>
          <a:p>
            <a:pPr algn="ctr" defTabSz="457200" fontAlgn="auto">
              <a:spcBef>
                <a:spcPts val="0"/>
              </a:spcBef>
              <a:spcAft>
                <a:spcPts val="0"/>
              </a:spcAft>
              <a:defRPr/>
            </a:pPr>
            <a:r>
              <a:rPr lang="en-US" sz="24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Calibri"/>
                <a:ea typeface="ＭＳ Ｐゴシック" pitchFamily="34" charset="-128"/>
                <a:cs typeface="MS PGothic" charset="0"/>
              </a:rPr>
              <a:t>&amp; Caregiver</a:t>
            </a:r>
          </a:p>
        </p:txBody>
      </p:sp>
      <p:sp>
        <p:nvSpPr>
          <p:cNvPr id="59" name="Right Arrow 58"/>
          <p:cNvSpPr/>
          <p:nvPr/>
        </p:nvSpPr>
        <p:spPr>
          <a:xfrm rot="2533780">
            <a:off x="2918156" y="4942143"/>
            <a:ext cx="690563" cy="280987"/>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pic>
        <p:nvPicPr>
          <p:cNvPr id="120867" name="Picture 3"/>
          <p:cNvPicPr>
            <a:picLocks noChangeAspect="1"/>
          </p:cNvPicPr>
          <p:nvPr/>
        </p:nvPicPr>
        <p:blipFill>
          <a:blip r:embed="rId11">
            <a:extLst>
              <a:ext uri="{28A0092B-C50C-407E-A947-70E740481C1C}">
                <a14:useLocalDpi xmlns:a14="http://schemas.microsoft.com/office/drawing/2010/main" val="0"/>
              </a:ext>
            </a:extLst>
          </a:blip>
          <a:srcRect l="15112"/>
          <a:stretch>
            <a:fillRect/>
          </a:stretch>
        </p:blipFill>
        <p:spPr bwMode="auto">
          <a:xfrm>
            <a:off x="1122776" y="1498731"/>
            <a:ext cx="685800"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0" name="Picture 94" descr="MC900433847.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80976" y="1202855"/>
            <a:ext cx="1113308" cy="111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p:cNvSpPr/>
          <p:nvPr/>
        </p:nvSpPr>
        <p:spPr>
          <a:xfrm>
            <a:off x="-76716" y="1984418"/>
            <a:ext cx="2819400" cy="461665"/>
          </a:xfrm>
          <a:prstGeom prst="rect">
            <a:avLst/>
          </a:prstGeom>
          <a:noFill/>
        </p:spPr>
        <p:txBody>
          <a:bodyPr>
            <a:spAutoFit/>
          </a:bodyPr>
          <a:lstStyle/>
          <a:p>
            <a:pPr algn="ctr" defTabSz="457200" fontAlgn="auto">
              <a:spcBef>
                <a:spcPts val="0"/>
              </a:spcBef>
              <a:spcAft>
                <a:spcPts val="0"/>
              </a:spcAft>
              <a:defRPr/>
            </a:pPr>
            <a:r>
              <a:rPr lang="en-US" sz="24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Calibri"/>
                <a:ea typeface="ＭＳ Ｐゴシック" pitchFamily="34" charset="-128"/>
                <a:cs typeface="MS PGothic" charset="0"/>
              </a:rPr>
              <a:t>Service Team</a:t>
            </a:r>
          </a:p>
        </p:txBody>
      </p:sp>
      <p:sp>
        <p:nvSpPr>
          <p:cNvPr id="56" name="Rectangle 55"/>
          <p:cNvSpPr/>
          <p:nvPr/>
        </p:nvSpPr>
        <p:spPr>
          <a:xfrm>
            <a:off x="-157235" y="1518819"/>
            <a:ext cx="182219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ＭＳ Ｐゴシック" pitchFamily="34" charset="-128"/>
                <a:cs typeface="MS PGothic" charset="0"/>
              </a:rPr>
              <a:t>LTSS IT</a:t>
            </a:r>
          </a:p>
        </p:txBody>
      </p:sp>
      <p:sp>
        <p:nvSpPr>
          <p:cNvPr id="65" name="Rectangle 64"/>
          <p:cNvSpPr/>
          <p:nvPr/>
        </p:nvSpPr>
        <p:spPr>
          <a:xfrm>
            <a:off x="-132074" y="1717436"/>
            <a:ext cx="182219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ＭＳ Ｐゴシック" pitchFamily="34" charset="-128"/>
                <a:cs typeface="MS PGothic" charset="0"/>
              </a:rPr>
              <a:t>System</a:t>
            </a:r>
          </a:p>
        </p:txBody>
      </p:sp>
      <p:sp>
        <p:nvSpPr>
          <p:cNvPr id="120874" name="TextBox 116"/>
          <p:cNvSpPr txBox="1">
            <a:spLocks noChangeArrowheads="1"/>
          </p:cNvSpPr>
          <p:nvPr/>
        </p:nvSpPr>
        <p:spPr bwMode="auto">
          <a:xfrm>
            <a:off x="5028495" y="1355145"/>
            <a:ext cx="21256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Calibri" charset="0"/>
                <a:ea typeface="MS PGothic" charset="-128"/>
              </a:defRPr>
            </a:lvl1pPr>
            <a:lvl2pPr marL="742950" indent="-285750" defTabSz="457200" eaLnBrk="0" hangingPunct="0">
              <a:defRPr sz="2400">
                <a:solidFill>
                  <a:schemeClr val="tx1"/>
                </a:solidFill>
                <a:latin typeface="Calibri" charset="0"/>
                <a:ea typeface="MS PGothic" charset="-128"/>
              </a:defRPr>
            </a:lvl2pPr>
            <a:lvl3pPr marL="1143000" indent="-228600" defTabSz="457200" eaLnBrk="0" hangingPunct="0">
              <a:defRPr sz="2400">
                <a:solidFill>
                  <a:schemeClr val="tx1"/>
                </a:solidFill>
                <a:latin typeface="Calibri" charset="0"/>
                <a:ea typeface="MS PGothic" charset="-128"/>
              </a:defRPr>
            </a:lvl3pPr>
            <a:lvl4pPr marL="1600200" indent="-228600" defTabSz="457200" eaLnBrk="0" hangingPunct="0">
              <a:defRPr sz="2400">
                <a:solidFill>
                  <a:schemeClr val="tx1"/>
                </a:solidFill>
                <a:latin typeface="Calibri" charset="0"/>
                <a:ea typeface="MS PGothic" charset="-128"/>
              </a:defRPr>
            </a:lvl4pPr>
            <a:lvl5pPr marL="2057400" indent="-228600" defTabSz="457200" eaLnBrk="0" hangingPunct="0">
              <a:defRPr sz="2400">
                <a:solidFill>
                  <a:schemeClr val="tx1"/>
                </a:solidFill>
                <a:latin typeface="Calibri" charset="0"/>
                <a:ea typeface="MS PGothic" charset="-128"/>
              </a:defRPr>
            </a:lvl5pPr>
            <a:lvl6pPr marL="2514600" indent="-228600" defTabSz="457200" eaLnBrk="0" fontAlgn="base" hangingPunct="0">
              <a:spcBef>
                <a:spcPct val="0"/>
              </a:spcBef>
              <a:spcAft>
                <a:spcPct val="0"/>
              </a:spcAft>
              <a:defRPr sz="2400">
                <a:solidFill>
                  <a:schemeClr val="tx1"/>
                </a:solidFill>
                <a:latin typeface="Calibri" charset="0"/>
                <a:ea typeface="MS PGothic" charset="-128"/>
              </a:defRPr>
            </a:lvl6pPr>
            <a:lvl7pPr marL="2971800" indent="-228600" defTabSz="457200" eaLnBrk="0" fontAlgn="base" hangingPunct="0">
              <a:spcBef>
                <a:spcPct val="0"/>
              </a:spcBef>
              <a:spcAft>
                <a:spcPct val="0"/>
              </a:spcAft>
              <a:defRPr sz="2400">
                <a:solidFill>
                  <a:schemeClr val="tx1"/>
                </a:solidFill>
                <a:latin typeface="Calibri" charset="0"/>
                <a:ea typeface="MS PGothic" charset="-128"/>
              </a:defRPr>
            </a:lvl7pPr>
            <a:lvl8pPr marL="3429000" indent="-228600" defTabSz="457200" eaLnBrk="0" fontAlgn="base" hangingPunct="0">
              <a:spcBef>
                <a:spcPct val="0"/>
              </a:spcBef>
              <a:spcAft>
                <a:spcPct val="0"/>
              </a:spcAft>
              <a:defRPr sz="2400">
                <a:solidFill>
                  <a:schemeClr val="tx1"/>
                </a:solidFill>
                <a:latin typeface="Calibri" charset="0"/>
                <a:ea typeface="MS PGothic" charset="-128"/>
              </a:defRPr>
            </a:lvl8pPr>
            <a:lvl9pPr marL="3886200" indent="-228600" defTabSz="457200" eaLnBrk="0" fontAlgn="base" hangingPunct="0">
              <a:spcBef>
                <a:spcPct val="0"/>
              </a:spcBef>
              <a:spcAft>
                <a:spcPct val="0"/>
              </a:spcAft>
              <a:defRPr sz="2400">
                <a:solidFill>
                  <a:schemeClr val="tx1"/>
                </a:solidFill>
                <a:latin typeface="Calibri" charset="0"/>
                <a:ea typeface="MS PGothic" charset="-128"/>
              </a:defRPr>
            </a:lvl9pPr>
          </a:lstStyle>
          <a:p>
            <a:pPr eaLnBrk="1" hangingPunct="1"/>
            <a:r>
              <a:rPr lang="en-US" altLang="en-US" sz="1400" dirty="0">
                <a:solidFill>
                  <a:srgbClr val="000000"/>
                </a:solidFill>
              </a:rPr>
              <a:t>Use assessment data to generate </a:t>
            </a:r>
            <a:r>
              <a:rPr lang="en-US" altLang="en-US" sz="1400" dirty="0" err="1">
                <a:solidFill>
                  <a:srgbClr val="000000"/>
                </a:solidFill>
              </a:rPr>
              <a:t>eLTSS</a:t>
            </a:r>
            <a:r>
              <a:rPr lang="en-US" altLang="en-US" sz="1400" dirty="0">
                <a:solidFill>
                  <a:srgbClr val="000000"/>
                </a:solidFill>
              </a:rPr>
              <a:t> plan; share </a:t>
            </a:r>
            <a:r>
              <a:rPr lang="en-US" altLang="en-US" sz="1400" dirty="0" err="1">
                <a:solidFill>
                  <a:srgbClr val="000000"/>
                </a:solidFill>
              </a:rPr>
              <a:t>eLTSS</a:t>
            </a:r>
            <a:r>
              <a:rPr lang="en-US" altLang="en-US" sz="1400" dirty="0">
                <a:solidFill>
                  <a:srgbClr val="000000"/>
                </a:solidFill>
              </a:rPr>
              <a:t> plan components</a:t>
            </a:r>
          </a:p>
        </p:txBody>
      </p:sp>
      <p:sp>
        <p:nvSpPr>
          <p:cNvPr id="68" name="TextBox 67"/>
          <p:cNvSpPr txBox="1"/>
          <p:nvPr/>
        </p:nvSpPr>
        <p:spPr>
          <a:xfrm>
            <a:off x="373529" y="2341623"/>
            <a:ext cx="1928214" cy="276999"/>
          </a:xfrm>
          <a:prstGeom prst="rect">
            <a:avLst/>
          </a:prstGeom>
          <a:noFill/>
        </p:spPr>
        <p:txBody>
          <a:bodyPr wrap="square">
            <a:spAutoFit/>
          </a:bodyPr>
          <a:lstStyle/>
          <a:p>
            <a:pPr algn="ctr" defTabSz="457200" fontAlgn="auto">
              <a:spcBef>
                <a:spcPts val="0"/>
              </a:spcBef>
              <a:spcAft>
                <a:spcPts val="0"/>
              </a:spcAft>
              <a:defRPr/>
            </a:pPr>
            <a:r>
              <a:rPr lang="en-US" sz="1200"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a typeface="+mn-ea"/>
                <a:cs typeface="MS PGothic" charset="0"/>
              </a:rPr>
              <a:t>hCBS</a:t>
            </a:r>
            <a:r>
              <a:rPr lang="en-US" sz="1200"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a typeface="+mn-ea"/>
                <a:cs typeface="MS PGothic" charset="0"/>
              </a:rPr>
              <a:t> setting</a:t>
            </a:r>
          </a:p>
        </p:txBody>
      </p:sp>
      <p:sp>
        <p:nvSpPr>
          <p:cNvPr id="135" name="Rectangle 134"/>
          <p:cNvSpPr/>
          <p:nvPr/>
        </p:nvSpPr>
        <p:spPr>
          <a:xfrm>
            <a:off x="1535399" y="3721803"/>
            <a:ext cx="234625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outerShdw>
                </a:effectLst>
                <a:latin typeface="Calibri"/>
                <a:ea typeface="ＭＳ Ｐゴシック" pitchFamily="34" charset="-128"/>
                <a:cs typeface="MS PGothic" charset="0"/>
              </a:rPr>
              <a:t>Payer &amp; Other</a:t>
            </a:r>
          </a:p>
        </p:txBody>
      </p:sp>
      <p:sp>
        <p:nvSpPr>
          <p:cNvPr id="55" name="Rectangle 54"/>
          <p:cNvSpPr/>
          <p:nvPr/>
        </p:nvSpPr>
        <p:spPr>
          <a:xfrm>
            <a:off x="1412767" y="3979792"/>
            <a:ext cx="2698965"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outerShdw>
                </a:effectLst>
                <a:latin typeface="Calibri"/>
                <a:ea typeface="ＭＳ Ｐゴシック" pitchFamily="34" charset="-128"/>
                <a:cs typeface="MS PGothic" charset="0"/>
              </a:rPr>
              <a:t>Accountable</a:t>
            </a:r>
          </a:p>
        </p:txBody>
      </p:sp>
      <p:sp>
        <p:nvSpPr>
          <p:cNvPr id="118" name="TextBox 117"/>
          <p:cNvSpPr txBox="1">
            <a:spLocks noChangeArrowheads="1"/>
          </p:cNvSpPr>
          <p:nvPr/>
        </p:nvSpPr>
        <p:spPr bwMode="auto">
          <a:xfrm>
            <a:off x="232543" y="668463"/>
            <a:ext cx="8351838" cy="338554"/>
          </a:xfrm>
          <a:prstGeom prst="rect">
            <a:avLst/>
          </a:prstGeom>
          <a:solidFill>
            <a:srgbClr val="F79646"/>
          </a:solidFill>
          <a:ln w="38100">
            <a:solidFill>
              <a:schemeClr val="bg1"/>
            </a:solidFill>
            <a:miter lim="800000"/>
            <a:headEnd/>
            <a:tailEnd/>
          </a:ln>
          <a:effectLst>
            <a:outerShdw blurRad="40000" dist="20000" dir="5400000" rotWithShape="0">
              <a:srgbClr val="000000">
                <a:alpha val="37999"/>
              </a:srgbClr>
            </a:outerShdw>
          </a:effectLst>
        </p:spPr>
        <p:txBody>
          <a:bodyPr>
            <a:spAutoFit/>
          </a:bodyPr>
          <a:lstStyle/>
          <a:p>
            <a:pPr algn="ctr" defTabSz="457200" fontAlgn="auto">
              <a:spcBef>
                <a:spcPts val="0"/>
              </a:spcBef>
              <a:spcAft>
                <a:spcPts val="0"/>
              </a:spcAft>
              <a:defRPr/>
            </a:pPr>
            <a:r>
              <a:rPr lang="en-US" sz="1600" dirty="0">
                <a:solidFill>
                  <a:prstClr val="white"/>
                </a:solidFill>
                <a:latin typeface="Calibri"/>
                <a:ea typeface="+mn-ea"/>
              </a:rPr>
              <a:t>Move from Patient-Centered to Person-Centered Planning and Information Exchange</a:t>
            </a:r>
          </a:p>
        </p:txBody>
      </p:sp>
      <p:sp>
        <p:nvSpPr>
          <p:cNvPr id="120885" name="TextBox 118"/>
          <p:cNvSpPr txBox="1">
            <a:spLocks noChangeArrowheads="1"/>
          </p:cNvSpPr>
          <p:nvPr/>
        </p:nvSpPr>
        <p:spPr bwMode="auto">
          <a:xfrm>
            <a:off x="5989485" y="4692901"/>
            <a:ext cx="2138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128"/>
              </a:defRPr>
            </a:lvl1pPr>
            <a:lvl2pPr marL="742950" indent="-285750" eaLnBrk="0" hangingPunct="0">
              <a:defRPr sz="2400">
                <a:solidFill>
                  <a:schemeClr val="tx1"/>
                </a:solidFill>
                <a:latin typeface="Calibri" charset="0"/>
                <a:ea typeface="MS PGothic" charset="-128"/>
              </a:defRPr>
            </a:lvl2pPr>
            <a:lvl3pPr marL="1143000" indent="-228600" eaLnBrk="0" hangingPunct="0">
              <a:defRPr sz="2400">
                <a:solidFill>
                  <a:schemeClr val="tx1"/>
                </a:solidFill>
                <a:latin typeface="Calibri" charset="0"/>
                <a:ea typeface="MS PGothic" charset="-128"/>
              </a:defRPr>
            </a:lvl3pPr>
            <a:lvl4pPr marL="1600200" indent="-228600" eaLnBrk="0" hangingPunct="0">
              <a:defRPr sz="2400">
                <a:solidFill>
                  <a:schemeClr val="tx1"/>
                </a:solidFill>
                <a:latin typeface="Calibri" charset="0"/>
                <a:ea typeface="MS PGothic" charset="-128"/>
              </a:defRPr>
            </a:lvl4pPr>
            <a:lvl5pPr marL="2057400" indent="-228600" eaLnBrk="0" hangingPunct="0">
              <a:defRPr sz="2400">
                <a:solidFill>
                  <a:schemeClr val="tx1"/>
                </a:solidFill>
                <a:latin typeface="Calibri" charset="0"/>
                <a:ea typeface="MS PGothic" charset="-128"/>
              </a:defRPr>
            </a:lvl5pPr>
            <a:lvl6pPr marL="2514600" indent="-228600" eaLnBrk="0" fontAlgn="base" hangingPunct="0">
              <a:spcBef>
                <a:spcPct val="0"/>
              </a:spcBef>
              <a:spcAft>
                <a:spcPct val="0"/>
              </a:spcAft>
              <a:defRPr sz="2400">
                <a:solidFill>
                  <a:schemeClr val="tx1"/>
                </a:solidFill>
                <a:latin typeface="Calibri" charset="0"/>
                <a:ea typeface="MS PGothic" charset="-128"/>
              </a:defRPr>
            </a:lvl6pPr>
            <a:lvl7pPr marL="2971800" indent="-228600" eaLnBrk="0" fontAlgn="base" hangingPunct="0">
              <a:spcBef>
                <a:spcPct val="0"/>
              </a:spcBef>
              <a:spcAft>
                <a:spcPct val="0"/>
              </a:spcAft>
              <a:defRPr sz="2400">
                <a:solidFill>
                  <a:schemeClr val="tx1"/>
                </a:solidFill>
                <a:latin typeface="Calibri" charset="0"/>
                <a:ea typeface="MS PGothic" charset="-128"/>
              </a:defRPr>
            </a:lvl7pPr>
            <a:lvl8pPr marL="3429000" indent="-228600" eaLnBrk="0" fontAlgn="base" hangingPunct="0">
              <a:spcBef>
                <a:spcPct val="0"/>
              </a:spcBef>
              <a:spcAft>
                <a:spcPct val="0"/>
              </a:spcAft>
              <a:defRPr sz="2400">
                <a:solidFill>
                  <a:schemeClr val="tx1"/>
                </a:solidFill>
                <a:latin typeface="Calibri" charset="0"/>
                <a:ea typeface="MS PGothic" charset="-128"/>
              </a:defRPr>
            </a:lvl8pPr>
            <a:lvl9pPr marL="3886200" indent="-228600" eaLnBrk="0" fontAlgn="base" hangingPunct="0">
              <a:spcBef>
                <a:spcPct val="0"/>
              </a:spcBef>
              <a:spcAft>
                <a:spcPct val="0"/>
              </a:spcAft>
              <a:defRPr sz="2400">
                <a:solidFill>
                  <a:schemeClr val="tx1"/>
                </a:solidFill>
                <a:latin typeface="Calibri" charset="0"/>
                <a:ea typeface="MS PGothic" charset="-128"/>
              </a:defRPr>
            </a:lvl9pPr>
          </a:lstStyle>
          <a:p>
            <a:pPr eaLnBrk="1" hangingPunct="1"/>
            <a:r>
              <a:rPr lang="en-US" altLang="en-US" sz="1000" dirty="0"/>
              <a:t>e.g. hospital, nursing home, primary care practice</a:t>
            </a:r>
          </a:p>
        </p:txBody>
      </p:sp>
      <p:sp>
        <p:nvSpPr>
          <p:cNvPr id="120886" name="Slide Number Placeholder 2"/>
          <p:cNvSpPr>
            <a:spLocks noGrp="1"/>
          </p:cNvSpPr>
          <p:nvPr>
            <p:ph type="sldNum" sz="quarter" idx="12"/>
          </p:nvPr>
        </p:nvSpPr>
        <p:spPr bwMode="auto">
          <a:xfrm>
            <a:off x="6827764" y="6443172"/>
            <a:ext cx="2133600" cy="2319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128"/>
              </a:defRPr>
            </a:lvl1pPr>
            <a:lvl2pPr marL="742950" indent="-285750" eaLnBrk="0" hangingPunct="0">
              <a:defRPr sz="2400">
                <a:solidFill>
                  <a:schemeClr val="tx1"/>
                </a:solidFill>
                <a:latin typeface="Calibri" charset="0"/>
                <a:ea typeface="MS PGothic" charset="-128"/>
              </a:defRPr>
            </a:lvl2pPr>
            <a:lvl3pPr marL="1143000" indent="-228600" eaLnBrk="0" hangingPunct="0">
              <a:defRPr sz="2400">
                <a:solidFill>
                  <a:schemeClr val="tx1"/>
                </a:solidFill>
                <a:latin typeface="Calibri" charset="0"/>
                <a:ea typeface="MS PGothic" charset="-128"/>
              </a:defRPr>
            </a:lvl3pPr>
            <a:lvl4pPr marL="1600200" indent="-228600" eaLnBrk="0" hangingPunct="0">
              <a:defRPr sz="2400">
                <a:solidFill>
                  <a:schemeClr val="tx1"/>
                </a:solidFill>
                <a:latin typeface="Calibri" charset="0"/>
                <a:ea typeface="MS PGothic" charset="-128"/>
              </a:defRPr>
            </a:lvl4pPr>
            <a:lvl5pPr marL="2057400" indent="-228600" eaLnBrk="0" hangingPunct="0">
              <a:defRPr sz="2400">
                <a:solidFill>
                  <a:schemeClr val="tx1"/>
                </a:solidFill>
                <a:latin typeface="Calibri" charset="0"/>
                <a:ea typeface="MS PGothic" charset="-128"/>
              </a:defRPr>
            </a:lvl5pPr>
            <a:lvl6pPr marL="2514600" indent="-228600" eaLnBrk="0" fontAlgn="base" hangingPunct="0">
              <a:spcBef>
                <a:spcPct val="0"/>
              </a:spcBef>
              <a:spcAft>
                <a:spcPct val="0"/>
              </a:spcAft>
              <a:defRPr sz="2400">
                <a:solidFill>
                  <a:schemeClr val="tx1"/>
                </a:solidFill>
                <a:latin typeface="Calibri" charset="0"/>
                <a:ea typeface="MS PGothic" charset="-128"/>
              </a:defRPr>
            </a:lvl6pPr>
            <a:lvl7pPr marL="2971800" indent="-228600" eaLnBrk="0" fontAlgn="base" hangingPunct="0">
              <a:spcBef>
                <a:spcPct val="0"/>
              </a:spcBef>
              <a:spcAft>
                <a:spcPct val="0"/>
              </a:spcAft>
              <a:defRPr sz="2400">
                <a:solidFill>
                  <a:schemeClr val="tx1"/>
                </a:solidFill>
                <a:latin typeface="Calibri" charset="0"/>
                <a:ea typeface="MS PGothic" charset="-128"/>
              </a:defRPr>
            </a:lvl7pPr>
            <a:lvl8pPr marL="3429000" indent="-228600" eaLnBrk="0" fontAlgn="base" hangingPunct="0">
              <a:spcBef>
                <a:spcPct val="0"/>
              </a:spcBef>
              <a:spcAft>
                <a:spcPct val="0"/>
              </a:spcAft>
              <a:defRPr sz="2400">
                <a:solidFill>
                  <a:schemeClr val="tx1"/>
                </a:solidFill>
                <a:latin typeface="Calibri" charset="0"/>
                <a:ea typeface="MS PGothic" charset="-128"/>
              </a:defRPr>
            </a:lvl8pPr>
            <a:lvl9pPr marL="3886200" indent="-228600" eaLnBrk="0" fontAlgn="base" hangingPunct="0">
              <a:spcBef>
                <a:spcPct val="0"/>
              </a:spcBef>
              <a:spcAft>
                <a:spcPct val="0"/>
              </a:spcAft>
              <a:defRPr sz="2400">
                <a:solidFill>
                  <a:schemeClr val="tx1"/>
                </a:solidFill>
                <a:latin typeface="Calibri" charset="0"/>
                <a:ea typeface="MS PGothic" charset="-128"/>
              </a:defRPr>
            </a:lvl9pPr>
          </a:lstStyle>
          <a:p>
            <a:pPr eaLnBrk="1" hangingPunct="1"/>
            <a:fld id="{4A9E1D14-F22C-4D41-AEA3-153093FC1A65}" type="slidenum">
              <a:rPr lang="en-US" altLang="en-US" sz="1200">
                <a:solidFill>
                  <a:srgbClr val="898989"/>
                </a:solidFill>
              </a:rPr>
              <a:pPr eaLnBrk="1" hangingPunct="1"/>
              <a:t>6</a:t>
            </a:fld>
            <a:endParaRPr lang="en-US" altLang="en-US" sz="1200">
              <a:solidFill>
                <a:srgbClr val="898989"/>
              </a:solidFill>
            </a:endParaRPr>
          </a:p>
        </p:txBody>
      </p:sp>
      <p:sp>
        <p:nvSpPr>
          <p:cNvPr id="76" name="TextBox 116"/>
          <p:cNvSpPr txBox="1">
            <a:spLocks noChangeArrowheads="1"/>
          </p:cNvSpPr>
          <p:nvPr/>
        </p:nvSpPr>
        <p:spPr bwMode="auto">
          <a:xfrm>
            <a:off x="1576970" y="1137983"/>
            <a:ext cx="13817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defRPr sz="2400">
                <a:solidFill>
                  <a:schemeClr val="tx1"/>
                </a:solidFill>
                <a:latin typeface="Calibri" charset="0"/>
                <a:ea typeface="MS PGothic" charset="-128"/>
              </a:defRPr>
            </a:lvl1pPr>
            <a:lvl2pPr marL="742950" indent="-285750" defTabSz="457200" eaLnBrk="0" hangingPunct="0">
              <a:defRPr sz="2400">
                <a:solidFill>
                  <a:schemeClr val="tx1"/>
                </a:solidFill>
                <a:latin typeface="Calibri" charset="0"/>
                <a:ea typeface="MS PGothic" charset="-128"/>
              </a:defRPr>
            </a:lvl2pPr>
            <a:lvl3pPr marL="1143000" indent="-228600" defTabSz="457200" eaLnBrk="0" hangingPunct="0">
              <a:defRPr sz="2400">
                <a:solidFill>
                  <a:schemeClr val="tx1"/>
                </a:solidFill>
                <a:latin typeface="Calibri" charset="0"/>
                <a:ea typeface="MS PGothic" charset="-128"/>
              </a:defRPr>
            </a:lvl3pPr>
            <a:lvl4pPr marL="1600200" indent="-228600" defTabSz="457200" eaLnBrk="0" hangingPunct="0">
              <a:defRPr sz="2400">
                <a:solidFill>
                  <a:schemeClr val="tx1"/>
                </a:solidFill>
                <a:latin typeface="Calibri" charset="0"/>
                <a:ea typeface="MS PGothic" charset="-128"/>
              </a:defRPr>
            </a:lvl4pPr>
            <a:lvl5pPr marL="2057400" indent="-228600" defTabSz="457200" eaLnBrk="0" hangingPunct="0">
              <a:defRPr sz="2400">
                <a:solidFill>
                  <a:schemeClr val="tx1"/>
                </a:solidFill>
                <a:latin typeface="Calibri" charset="0"/>
                <a:ea typeface="MS PGothic" charset="-128"/>
              </a:defRPr>
            </a:lvl5pPr>
            <a:lvl6pPr marL="2514600" indent="-228600" defTabSz="457200" eaLnBrk="0" fontAlgn="base" hangingPunct="0">
              <a:spcBef>
                <a:spcPct val="0"/>
              </a:spcBef>
              <a:spcAft>
                <a:spcPct val="0"/>
              </a:spcAft>
              <a:defRPr sz="2400">
                <a:solidFill>
                  <a:schemeClr val="tx1"/>
                </a:solidFill>
                <a:latin typeface="Calibri" charset="0"/>
                <a:ea typeface="MS PGothic" charset="-128"/>
              </a:defRPr>
            </a:lvl6pPr>
            <a:lvl7pPr marL="2971800" indent="-228600" defTabSz="457200" eaLnBrk="0" fontAlgn="base" hangingPunct="0">
              <a:spcBef>
                <a:spcPct val="0"/>
              </a:spcBef>
              <a:spcAft>
                <a:spcPct val="0"/>
              </a:spcAft>
              <a:defRPr sz="2400">
                <a:solidFill>
                  <a:schemeClr val="tx1"/>
                </a:solidFill>
                <a:latin typeface="Calibri" charset="0"/>
                <a:ea typeface="MS PGothic" charset="-128"/>
              </a:defRPr>
            </a:lvl7pPr>
            <a:lvl8pPr marL="3429000" indent="-228600" defTabSz="457200" eaLnBrk="0" fontAlgn="base" hangingPunct="0">
              <a:spcBef>
                <a:spcPct val="0"/>
              </a:spcBef>
              <a:spcAft>
                <a:spcPct val="0"/>
              </a:spcAft>
              <a:defRPr sz="2400">
                <a:solidFill>
                  <a:schemeClr val="tx1"/>
                </a:solidFill>
                <a:latin typeface="Calibri" charset="0"/>
                <a:ea typeface="MS PGothic" charset="-128"/>
              </a:defRPr>
            </a:lvl8pPr>
            <a:lvl9pPr marL="3886200" indent="-228600" defTabSz="457200" eaLnBrk="0" fontAlgn="base" hangingPunct="0">
              <a:spcBef>
                <a:spcPct val="0"/>
              </a:spcBef>
              <a:spcAft>
                <a:spcPct val="0"/>
              </a:spcAft>
              <a:defRPr sz="2400">
                <a:solidFill>
                  <a:schemeClr val="tx1"/>
                </a:solidFill>
                <a:latin typeface="Calibri" charset="0"/>
                <a:ea typeface="MS PGothic" charset="-128"/>
              </a:defRPr>
            </a:lvl9pPr>
          </a:lstStyle>
          <a:p>
            <a:pPr eaLnBrk="1" hangingPunct="1"/>
            <a:r>
              <a:rPr lang="en-US" altLang="en-US" sz="1400">
                <a:solidFill>
                  <a:srgbClr val="000000"/>
                </a:solidFill>
              </a:rPr>
              <a:t>Conducts </a:t>
            </a:r>
            <a:r>
              <a:rPr lang="en-US" altLang="en-US" sz="1400" dirty="0">
                <a:solidFill>
                  <a:srgbClr val="000000"/>
                </a:solidFill>
              </a:rPr>
              <a:t>assessment for </a:t>
            </a:r>
            <a:r>
              <a:rPr lang="en-US" altLang="en-US" sz="1400">
                <a:solidFill>
                  <a:srgbClr val="000000"/>
                </a:solidFill>
              </a:rPr>
              <a:t>benefits eligibility</a:t>
            </a:r>
            <a:endParaRPr lang="en-US" altLang="en-US" sz="1400" dirty="0">
              <a:solidFill>
                <a:srgbClr val="000000"/>
              </a:solidFill>
            </a:endParaRPr>
          </a:p>
        </p:txBody>
      </p:sp>
      <p:sp>
        <p:nvSpPr>
          <p:cNvPr id="77" name="Right Arrow 76"/>
          <p:cNvSpPr/>
          <p:nvPr/>
        </p:nvSpPr>
        <p:spPr>
          <a:xfrm>
            <a:off x="2456913" y="1592637"/>
            <a:ext cx="796924" cy="343345"/>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prstClr val="white"/>
              </a:solidFill>
            </a:endParaRPr>
          </a:p>
        </p:txBody>
      </p:sp>
      <p:sp>
        <p:nvSpPr>
          <p:cNvPr id="79" name="Right Arrow 78"/>
          <p:cNvSpPr/>
          <p:nvPr/>
        </p:nvSpPr>
        <p:spPr>
          <a:xfrm rot="13261639">
            <a:off x="2734973" y="5070108"/>
            <a:ext cx="690563" cy="280987"/>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sp>
        <p:nvSpPr>
          <p:cNvPr id="80" name="Right Arrow 79"/>
          <p:cNvSpPr/>
          <p:nvPr/>
        </p:nvSpPr>
        <p:spPr>
          <a:xfrm rot="5400000">
            <a:off x="4263798" y="2774278"/>
            <a:ext cx="527986" cy="277483"/>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prstClr val="white"/>
              </a:solidFill>
            </a:endParaRPr>
          </a:p>
        </p:txBody>
      </p:sp>
      <p:sp>
        <p:nvSpPr>
          <p:cNvPr id="81" name="Right Arrow 80"/>
          <p:cNvSpPr/>
          <p:nvPr/>
        </p:nvSpPr>
        <p:spPr>
          <a:xfrm rot="16200000">
            <a:off x="4009155" y="2766012"/>
            <a:ext cx="544665" cy="253949"/>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pic>
        <p:nvPicPr>
          <p:cNvPr id="85" name="Picture 94" descr="MC900433847.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213381" y="1203882"/>
            <a:ext cx="1113308" cy="111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Rectangle 85"/>
          <p:cNvSpPr/>
          <p:nvPr/>
        </p:nvSpPr>
        <p:spPr>
          <a:xfrm>
            <a:off x="2955689" y="1985445"/>
            <a:ext cx="2819400" cy="461665"/>
          </a:xfrm>
          <a:prstGeom prst="rect">
            <a:avLst/>
          </a:prstGeom>
          <a:noFill/>
        </p:spPr>
        <p:txBody>
          <a:bodyPr>
            <a:spAutoFit/>
          </a:bodyPr>
          <a:lstStyle/>
          <a:p>
            <a:pPr algn="ctr" defTabSz="457200" fontAlgn="auto">
              <a:spcBef>
                <a:spcPts val="0"/>
              </a:spcBef>
              <a:spcAft>
                <a:spcPts val="0"/>
              </a:spcAft>
              <a:defRPr/>
            </a:pPr>
            <a:r>
              <a:rPr lang="en-US" sz="24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Calibri"/>
                <a:ea typeface="ＭＳ Ｐゴシック" pitchFamily="34" charset="-128"/>
                <a:cs typeface="MS PGothic" charset="0"/>
              </a:rPr>
              <a:t>Service Team</a:t>
            </a:r>
          </a:p>
        </p:txBody>
      </p:sp>
      <p:sp>
        <p:nvSpPr>
          <p:cNvPr id="87" name="Rectangle 86"/>
          <p:cNvSpPr/>
          <p:nvPr/>
        </p:nvSpPr>
        <p:spPr>
          <a:xfrm>
            <a:off x="2875170" y="1519846"/>
            <a:ext cx="182219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ＭＳ Ｐゴシック" pitchFamily="34" charset="-128"/>
                <a:cs typeface="MS PGothic" charset="0"/>
              </a:rPr>
              <a:t>LTSS IT</a:t>
            </a:r>
          </a:p>
        </p:txBody>
      </p:sp>
      <p:sp>
        <p:nvSpPr>
          <p:cNvPr id="88" name="Rectangle 87"/>
          <p:cNvSpPr/>
          <p:nvPr/>
        </p:nvSpPr>
        <p:spPr>
          <a:xfrm>
            <a:off x="2900331" y="1718463"/>
            <a:ext cx="182219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ＭＳ Ｐゴシック" pitchFamily="34" charset="-128"/>
                <a:cs typeface="MS PGothic" charset="0"/>
              </a:rPr>
              <a:t>System</a:t>
            </a:r>
          </a:p>
        </p:txBody>
      </p:sp>
      <p:sp>
        <p:nvSpPr>
          <p:cNvPr id="89" name="TextBox 88"/>
          <p:cNvSpPr txBox="1"/>
          <p:nvPr/>
        </p:nvSpPr>
        <p:spPr>
          <a:xfrm>
            <a:off x="3405934" y="2342650"/>
            <a:ext cx="1928214" cy="276999"/>
          </a:xfrm>
          <a:prstGeom prst="rect">
            <a:avLst/>
          </a:prstGeom>
          <a:noFill/>
        </p:spPr>
        <p:txBody>
          <a:bodyPr wrap="square">
            <a:spAutoFit/>
          </a:bodyPr>
          <a:lstStyle/>
          <a:p>
            <a:pPr algn="ctr" defTabSz="457200" fontAlgn="auto">
              <a:spcBef>
                <a:spcPts val="0"/>
              </a:spcBef>
              <a:spcAft>
                <a:spcPts val="0"/>
              </a:spcAft>
              <a:defRPr/>
            </a:pPr>
            <a:r>
              <a:rPr lang="en-US" sz="1200"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a typeface="+mn-ea"/>
                <a:cs typeface="MS PGothic" charset="0"/>
              </a:rPr>
              <a:t>hCBS</a:t>
            </a:r>
            <a:r>
              <a:rPr lang="en-US" sz="1200"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a typeface="+mn-ea"/>
                <a:cs typeface="MS PGothic" charset="0"/>
              </a:rPr>
              <a:t> setting</a:t>
            </a:r>
          </a:p>
        </p:txBody>
      </p:sp>
      <p:grpSp>
        <p:nvGrpSpPr>
          <p:cNvPr id="120833" name="Group 36"/>
          <p:cNvGrpSpPr>
            <a:grpSpLocks/>
          </p:cNvGrpSpPr>
          <p:nvPr/>
        </p:nvGrpSpPr>
        <p:grpSpPr bwMode="auto">
          <a:xfrm>
            <a:off x="5248586" y="3447835"/>
            <a:ext cx="1371018" cy="1097655"/>
            <a:chOff x="3515830" y="1905000"/>
            <a:chExt cx="1589570" cy="1447657"/>
          </a:xfrm>
        </p:grpSpPr>
        <p:pic>
          <p:nvPicPr>
            <p:cNvPr id="120890" name="Picture 37" descr="C:\Users\jennifer.t.sisto\AppData\Local\Microsoft\Windows\Temporary Internet Files\Content.IE5\ACLUGBD3\MC900439599[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24200" y="1912088"/>
              <a:ext cx="681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91" name="Picture 38" descr="C:\Users\jennifer.t.sisto\AppData\Local\Microsoft\Windows\Temporary Internet Files\Content.IE5\ACLUGBD3\MC900432646[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15830" y="1905000"/>
              <a:ext cx="1447657" cy="1447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p:nvPr/>
        </p:nvSpPr>
        <p:spPr>
          <a:xfrm>
            <a:off x="4786972" y="3704783"/>
            <a:ext cx="1822199"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ＭＳ Ｐゴシック" pitchFamily="34" charset="-128"/>
                <a:cs typeface="MS PGothic" charset="0"/>
              </a:rPr>
              <a:t>IT System</a:t>
            </a:r>
          </a:p>
        </p:txBody>
      </p:sp>
      <p:sp>
        <p:nvSpPr>
          <p:cNvPr id="40" name="Rectangle 39"/>
          <p:cNvSpPr/>
          <p:nvPr/>
        </p:nvSpPr>
        <p:spPr>
          <a:xfrm>
            <a:off x="4640128" y="3400728"/>
            <a:ext cx="2148654" cy="400110"/>
          </a:xfrm>
          <a:prstGeom prst="rect">
            <a:avLst/>
          </a:prstGeom>
          <a:noFill/>
        </p:spPr>
        <p:txBody>
          <a:bodyPr>
            <a:spAutoFit/>
          </a:bodyPr>
          <a:lstStyle/>
          <a:p>
            <a:pPr algn="ctr" defTabSz="457200" fontAlgn="auto">
              <a:spcBef>
                <a:spcPts val="0"/>
              </a:spcBef>
              <a:spcAft>
                <a:spcPts val="0"/>
              </a:spcAft>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ＭＳ Ｐゴシック" pitchFamily="34" charset="-128"/>
                <a:cs typeface="MS PGothic" charset="0"/>
              </a:rPr>
              <a:t>Clinical</a:t>
            </a:r>
          </a:p>
        </p:txBody>
      </p:sp>
      <p:sp>
        <p:nvSpPr>
          <p:cNvPr id="91" name="Right Arrow 90"/>
          <p:cNvSpPr/>
          <p:nvPr/>
        </p:nvSpPr>
        <p:spPr>
          <a:xfrm rot="18913850">
            <a:off x="5399503" y="5046932"/>
            <a:ext cx="544665" cy="253949"/>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sp>
        <p:nvSpPr>
          <p:cNvPr id="92" name="Right Arrow 91"/>
          <p:cNvSpPr/>
          <p:nvPr/>
        </p:nvSpPr>
        <p:spPr>
          <a:xfrm rot="8408519">
            <a:off x="5213292" y="4906326"/>
            <a:ext cx="544665" cy="253949"/>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spTree>
    <p:extLst>
      <p:ext uri="{BB962C8B-B14F-4D97-AF65-F5344CB8AC3E}">
        <p14:creationId xmlns:p14="http://schemas.microsoft.com/office/powerpoint/2010/main" val="10219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075" y="109905"/>
            <a:ext cx="8382000" cy="780632"/>
          </a:xfrm>
        </p:spPr>
        <p:txBody>
          <a:bodyPr>
            <a:normAutofit/>
          </a:bodyPr>
          <a:lstStyle/>
          <a:p>
            <a:r>
              <a:rPr lang="en-US" sz="3200" dirty="0"/>
              <a:t>eLTSS Core Dataset</a:t>
            </a:r>
          </a:p>
        </p:txBody>
      </p:sp>
      <p:sp>
        <p:nvSpPr>
          <p:cNvPr id="3" name="Content Placeholder 2"/>
          <p:cNvSpPr>
            <a:spLocks noGrp="1"/>
          </p:cNvSpPr>
          <p:nvPr>
            <p:ph idx="1"/>
          </p:nvPr>
        </p:nvSpPr>
        <p:spPr>
          <a:xfrm>
            <a:off x="152400" y="990600"/>
            <a:ext cx="8474675" cy="392151"/>
          </a:xfrm>
        </p:spPr>
        <p:txBody>
          <a:bodyPr>
            <a:noAutofit/>
          </a:bodyPr>
          <a:lstStyle/>
          <a:p>
            <a:pPr>
              <a:lnSpc>
                <a:spcPct val="100000"/>
              </a:lnSpc>
              <a:spcBef>
                <a:spcPts val="0"/>
              </a:spcBef>
              <a:spcAft>
                <a:spcPts val="0"/>
              </a:spcAft>
            </a:pPr>
            <a:r>
              <a:rPr lang="en-US" dirty="0"/>
              <a:t>Total Number of Elements: </a:t>
            </a:r>
            <a:r>
              <a:rPr lang="en-US" dirty="0">
                <a:solidFill>
                  <a:srgbClr val="9900CC"/>
                </a:solidFill>
              </a:rPr>
              <a:t>56</a:t>
            </a:r>
          </a:p>
          <a:p>
            <a:endParaRPr lang="en-US" dirty="0"/>
          </a:p>
        </p:txBody>
      </p:sp>
      <p:graphicFrame>
        <p:nvGraphicFramePr>
          <p:cNvPr id="5" name="Table 4"/>
          <p:cNvGraphicFramePr>
            <a:graphicFrameLocks noGrp="1"/>
          </p:cNvGraphicFramePr>
          <p:nvPr>
            <p:extLst/>
          </p:nvPr>
        </p:nvGraphicFramePr>
        <p:xfrm>
          <a:off x="86525" y="1380867"/>
          <a:ext cx="1620355" cy="3195320"/>
        </p:xfrm>
        <a:graphic>
          <a:graphicData uri="http://schemas.openxmlformats.org/drawingml/2006/table">
            <a:tbl>
              <a:tblPr firstRow="1" bandRow="1">
                <a:tableStyleId>{5C22544A-7EE6-4342-B048-85BDC9FD1C3A}</a:tableStyleId>
              </a:tblPr>
              <a:tblGrid>
                <a:gridCol w="1620355">
                  <a:extLst>
                    <a:ext uri="{9D8B030D-6E8A-4147-A177-3AD203B41FA5}">
                      <a16:colId xmlns:a16="http://schemas.microsoft.com/office/drawing/2014/main" val="20000"/>
                    </a:ext>
                  </a:extLst>
                </a:gridCol>
              </a:tblGrid>
              <a:tr h="230033">
                <a:tc>
                  <a:txBody>
                    <a:bodyPr/>
                    <a:lstStyle/>
                    <a:p>
                      <a:r>
                        <a:rPr lang="en-US" sz="1200" dirty="0"/>
                        <a:t>Beneficiary Demographics</a:t>
                      </a:r>
                      <a:r>
                        <a:rPr lang="en-US" sz="1200" baseline="0" dirty="0"/>
                        <a:t>:</a:t>
                      </a:r>
                    </a:p>
                    <a:p>
                      <a:r>
                        <a:rPr lang="en-US" sz="1200" baseline="0" dirty="0"/>
                        <a:t>10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0">
                <a:tc>
                  <a:txBody>
                    <a:bodyPr/>
                    <a:lstStyle/>
                    <a:p>
                      <a:pPr marL="45720" marR="45720">
                        <a:spcBef>
                          <a:spcPts val="0"/>
                        </a:spcBef>
                        <a:spcAft>
                          <a:spcPts val="0"/>
                        </a:spcAft>
                      </a:pPr>
                      <a:r>
                        <a:rPr lang="en-US" sz="1200" dirty="0">
                          <a:effectLst/>
                        </a:rPr>
                        <a:t>Person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r h="0">
                <a:tc>
                  <a:txBody>
                    <a:bodyPr/>
                    <a:lstStyle/>
                    <a:p>
                      <a:pPr marL="45720" marR="45720">
                        <a:spcBef>
                          <a:spcPts val="0"/>
                        </a:spcBef>
                        <a:spcAft>
                          <a:spcPts val="0"/>
                        </a:spcAft>
                      </a:pPr>
                      <a:r>
                        <a:rPr lang="en-US" sz="1200" dirty="0">
                          <a:effectLst/>
                        </a:rPr>
                        <a:t>Person Identifier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2"/>
                  </a:ext>
                </a:extLst>
              </a:tr>
              <a:tr h="0">
                <a:tc>
                  <a:txBody>
                    <a:bodyPr/>
                    <a:lstStyle/>
                    <a:p>
                      <a:pPr marL="45720" marR="45720">
                        <a:spcBef>
                          <a:spcPts val="0"/>
                        </a:spcBef>
                        <a:spcAft>
                          <a:spcPts val="0"/>
                        </a:spcAft>
                      </a:pPr>
                      <a:r>
                        <a:rPr lang="en-US" sz="1200" dirty="0">
                          <a:effectLst/>
                        </a:rPr>
                        <a:t>Person Identifier Type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3"/>
                  </a:ext>
                </a:extLst>
              </a:tr>
              <a:tr h="0">
                <a:tc>
                  <a:txBody>
                    <a:bodyPr/>
                    <a:lstStyle/>
                    <a:p>
                      <a:pPr marL="45720" marR="45720">
                        <a:spcBef>
                          <a:spcPts val="0"/>
                        </a:spcBef>
                        <a:spcAft>
                          <a:spcPts val="0"/>
                        </a:spcAft>
                      </a:pPr>
                      <a:r>
                        <a:rPr lang="en-US" sz="1200" dirty="0">
                          <a:effectLst/>
                        </a:rPr>
                        <a:t>Person Date of Birth</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4"/>
                  </a:ext>
                </a:extLst>
              </a:tr>
              <a:tr h="0">
                <a:tc>
                  <a:txBody>
                    <a:bodyPr/>
                    <a:lstStyle/>
                    <a:p>
                      <a:pPr marL="45720" marR="45720">
                        <a:spcBef>
                          <a:spcPts val="0"/>
                        </a:spcBef>
                        <a:spcAft>
                          <a:spcPts val="0"/>
                        </a:spcAft>
                      </a:pPr>
                      <a:r>
                        <a:rPr lang="en-US" sz="1200" dirty="0">
                          <a:effectLst/>
                        </a:rPr>
                        <a:t>Person Phone Number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5"/>
                  </a:ext>
                </a:extLst>
              </a:tr>
              <a:tr h="0">
                <a:tc>
                  <a:txBody>
                    <a:bodyPr/>
                    <a:lstStyle/>
                    <a:p>
                      <a:pPr marL="45720" marR="45720">
                        <a:spcBef>
                          <a:spcPts val="0"/>
                        </a:spcBef>
                        <a:spcAft>
                          <a:spcPts val="0"/>
                        </a:spcAft>
                      </a:pPr>
                      <a:r>
                        <a:rPr lang="en-US" sz="1200" dirty="0">
                          <a:effectLst/>
                        </a:rPr>
                        <a:t>Person Address</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6"/>
                  </a:ext>
                </a:extLst>
              </a:tr>
              <a:tr h="0">
                <a:tc>
                  <a:txBody>
                    <a:bodyPr/>
                    <a:lstStyle/>
                    <a:p>
                      <a:pPr marL="45720" marR="45720">
                        <a:spcBef>
                          <a:spcPts val="0"/>
                        </a:spcBef>
                        <a:spcAft>
                          <a:spcPts val="0"/>
                        </a:spcAft>
                      </a:pPr>
                      <a:r>
                        <a:rPr lang="en-US" sz="1200" dirty="0">
                          <a:effectLst/>
                          <a:latin typeface="Calibri"/>
                          <a:ea typeface="Times New Roman"/>
                          <a:cs typeface="Arial"/>
                        </a:rPr>
                        <a:t>Emergency Contact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7"/>
                  </a:ext>
                </a:extLst>
              </a:tr>
              <a:tr h="0">
                <a:tc>
                  <a:txBody>
                    <a:bodyPr/>
                    <a:lstStyle/>
                    <a:p>
                      <a:pPr marL="45720" marR="45720">
                        <a:spcBef>
                          <a:spcPts val="0"/>
                        </a:spcBef>
                        <a:spcAft>
                          <a:spcPts val="0"/>
                        </a:spcAft>
                      </a:pPr>
                      <a:r>
                        <a:rPr lang="en-US" sz="1200" dirty="0">
                          <a:effectLst/>
                          <a:latin typeface="Calibri"/>
                          <a:ea typeface="Times New Roman"/>
                          <a:cs typeface="Arial"/>
                        </a:rPr>
                        <a:t>Emergency Contact Relationship</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8"/>
                  </a:ext>
                </a:extLst>
              </a:tr>
              <a:tr h="0">
                <a:tc>
                  <a:txBody>
                    <a:bodyPr/>
                    <a:lstStyle/>
                    <a:p>
                      <a:pPr marL="45720" marR="45720">
                        <a:spcBef>
                          <a:spcPts val="0"/>
                        </a:spcBef>
                        <a:spcAft>
                          <a:spcPts val="0"/>
                        </a:spcAft>
                      </a:pPr>
                      <a:r>
                        <a:rPr lang="en-US" sz="1200" dirty="0">
                          <a:effectLst/>
                          <a:latin typeface="Calibri"/>
                          <a:ea typeface="Times New Roman"/>
                          <a:cs typeface="Arial"/>
                        </a:rPr>
                        <a:t>Emergency Contact Phone Number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9"/>
                  </a:ext>
                </a:extLst>
              </a:tr>
              <a:tr h="0">
                <a:tc>
                  <a:txBody>
                    <a:bodyPr/>
                    <a:lstStyle/>
                    <a:p>
                      <a:pPr marL="45720" marR="45720">
                        <a:spcBef>
                          <a:spcPts val="0"/>
                        </a:spcBef>
                        <a:spcAft>
                          <a:spcPts val="0"/>
                        </a:spcAft>
                      </a:pPr>
                      <a:r>
                        <a:rPr lang="en-US" sz="1200" dirty="0">
                          <a:effectLst/>
                          <a:latin typeface="Calibri"/>
                          <a:ea typeface="Times New Roman"/>
                          <a:cs typeface="Arial"/>
                        </a:rPr>
                        <a:t>Emergency Backup Plan</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0"/>
                  </a:ext>
                </a:extLst>
              </a:tr>
            </a:tbl>
          </a:graphicData>
        </a:graphic>
      </p:graphicFrame>
      <p:graphicFrame>
        <p:nvGraphicFramePr>
          <p:cNvPr id="8" name="Table 7"/>
          <p:cNvGraphicFramePr>
            <a:graphicFrameLocks noGrp="1"/>
          </p:cNvGraphicFramePr>
          <p:nvPr>
            <p:extLst/>
          </p:nvPr>
        </p:nvGraphicFramePr>
        <p:xfrm>
          <a:off x="86524" y="4687516"/>
          <a:ext cx="1610196" cy="1059180"/>
        </p:xfrm>
        <a:graphic>
          <a:graphicData uri="http://schemas.openxmlformats.org/drawingml/2006/table">
            <a:tbl>
              <a:tblPr firstRow="1" bandRow="1">
                <a:tableStyleId>{5C22544A-7EE6-4342-B048-85BDC9FD1C3A}</a:tableStyleId>
              </a:tblPr>
              <a:tblGrid>
                <a:gridCol w="1610196">
                  <a:extLst>
                    <a:ext uri="{9D8B030D-6E8A-4147-A177-3AD203B41FA5}">
                      <a16:colId xmlns:a16="http://schemas.microsoft.com/office/drawing/2014/main" val="20000"/>
                    </a:ext>
                  </a:extLst>
                </a:gridCol>
              </a:tblGrid>
              <a:tr h="345987">
                <a:tc>
                  <a:txBody>
                    <a:bodyPr/>
                    <a:lstStyle/>
                    <a:p>
                      <a:r>
                        <a:rPr lang="en-US" sz="1200" baseline="0" dirty="0"/>
                        <a:t>Goals &amp; Strengths:</a:t>
                      </a:r>
                    </a:p>
                    <a:p>
                      <a:r>
                        <a:rPr lang="en-US" sz="1200" baseline="0" dirty="0"/>
                        <a:t>3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0">
                <a:tc>
                  <a:txBody>
                    <a:bodyPr/>
                    <a:lstStyle/>
                    <a:p>
                      <a:pPr marL="45720" marR="45720">
                        <a:spcBef>
                          <a:spcPts val="0"/>
                        </a:spcBef>
                        <a:spcAft>
                          <a:spcPts val="0"/>
                        </a:spcAft>
                      </a:pPr>
                      <a:r>
                        <a:rPr lang="en-US" sz="1200" dirty="0">
                          <a:effectLst/>
                          <a:latin typeface="Calibri"/>
                          <a:ea typeface="Times New Roman"/>
                          <a:cs typeface="Arial"/>
                        </a:rPr>
                        <a:t>Goal</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r h="0">
                <a:tc>
                  <a:txBody>
                    <a:bodyPr/>
                    <a:lstStyle/>
                    <a:p>
                      <a:pPr marL="45720" marR="45720">
                        <a:spcBef>
                          <a:spcPts val="0"/>
                        </a:spcBef>
                        <a:spcAft>
                          <a:spcPts val="0"/>
                        </a:spcAft>
                      </a:pPr>
                      <a:r>
                        <a:rPr lang="en-US" sz="1200" dirty="0">
                          <a:effectLst/>
                          <a:latin typeface="Calibri"/>
                          <a:ea typeface="Times New Roman"/>
                          <a:cs typeface="Arial"/>
                        </a:rPr>
                        <a:t>Step or Action</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2"/>
                  </a:ext>
                </a:extLst>
              </a:tr>
              <a:tr h="0">
                <a:tc>
                  <a:txBody>
                    <a:bodyPr/>
                    <a:lstStyle/>
                    <a:p>
                      <a:pPr marL="45720" marR="45720">
                        <a:spcBef>
                          <a:spcPts val="0"/>
                        </a:spcBef>
                        <a:spcAft>
                          <a:spcPts val="0"/>
                        </a:spcAft>
                      </a:pPr>
                      <a:r>
                        <a:rPr lang="en-US" sz="1200" dirty="0">
                          <a:effectLst/>
                          <a:latin typeface="Calibri"/>
                          <a:ea typeface="Times New Roman"/>
                          <a:cs typeface="Arial"/>
                        </a:rPr>
                        <a:t>Strength</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3"/>
                  </a:ext>
                </a:extLst>
              </a:tr>
            </a:tbl>
          </a:graphicData>
        </a:graphic>
      </p:graphicFrame>
      <p:graphicFrame>
        <p:nvGraphicFramePr>
          <p:cNvPr id="10" name="Table 9"/>
          <p:cNvGraphicFramePr>
            <a:graphicFrameLocks noGrp="1"/>
          </p:cNvGraphicFramePr>
          <p:nvPr>
            <p:extLst/>
          </p:nvPr>
        </p:nvGraphicFramePr>
        <p:xfrm>
          <a:off x="3626985" y="1380867"/>
          <a:ext cx="1797318" cy="657860"/>
        </p:xfrm>
        <a:graphic>
          <a:graphicData uri="http://schemas.openxmlformats.org/drawingml/2006/table">
            <a:tbl>
              <a:tblPr firstRow="1" bandRow="1">
                <a:tableStyleId>{5C22544A-7EE6-4342-B048-85BDC9FD1C3A}</a:tableStyleId>
              </a:tblPr>
              <a:tblGrid>
                <a:gridCol w="1797318">
                  <a:extLst>
                    <a:ext uri="{9D8B030D-6E8A-4147-A177-3AD203B41FA5}">
                      <a16:colId xmlns:a16="http://schemas.microsoft.com/office/drawing/2014/main" val="20000"/>
                    </a:ext>
                  </a:extLst>
                </a:gridCol>
              </a:tblGrid>
              <a:tr h="158124">
                <a:tc>
                  <a:txBody>
                    <a:bodyPr/>
                    <a:lstStyle/>
                    <a:p>
                      <a:r>
                        <a:rPr lang="en-US" sz="1200" baseline="0" dirty="0"/>
                        <a:t>Plan Information: </a:t>
                      </a:r>
                    </a:p>
                    <a:p>
                      <a:r>
                        <a:rPr lang="en-US" sz="1200" baseline="0" dirty="0"/>
                        <a:t>1 Element</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0">
                <a:tc>
                  <a:txBody>
                    <a:bodyPr/>
                    <a:lstStyle/>
                    <a:p>
                      <a:pPr marL="45720" marR="45720">
                        <a:spcBef>
                          <a:spcPts val="0"/>
                        </a:spcBef>
                        <a:spcAft>
                          <a:spcPts val="0"/>
                        </a:spcAft>
                      </a:pPr>
                      <a:r>
                        <a:rPr lang="en-US" sz="1200" dirty="0">
                          <a:effectLst/>
                          <a:latin typeface="+mn-lt"/>
                          <a:ea typeface="Times New Roman"/>
                          <a:cs typeface="Arial"/>
                        </a:rPr>
                        <a:t>Plan Effective Date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bl>
          </a:graphicData>
        </a:graphic>
      </p:graphicFrame>
      <p:graphicFrame>
        <p:nvGraphicFramePr>
          <p:cNvPr id="11" name="Table 10"/>
          <p:cNvGraphicFramePr>
            <a:graphicFrameLocks noGrp="1"/>
          </p:cNvGraphicFramePr>
          <p:nvPr>
            <p:extLst/>
          </p:nvPr>
        </p:nvGraphicFramePr>
        <p:xfrm>
          <a:off x="3626985" y="2153027"/>
          <a:ext cx="1797318" cy="4544140"/>
        </p:xfrm>
        <a:graphic>
          <a:graphicData uri="http://schemas.openxmlformats.org/drawingml/2006/table">
            <a:tbl>
              <a:tblPr firstRow="1" bandRow="1">
                <a:tableStyleId>{5C22544A-7EE6-4342-B048-85BDC9FD1C3A}</a:tableStyleId>
              </a:tblPr>
              <a:tblGrid>
                <a:gridCol w="1797318">
                  <a:extLst>
                    <a:ext uri="{9D8B030D-6E8A-4147-A177-3AD203B41FA5}">
                      <a16:colId xmlns:a16="http://schemas.microsoft.com/office/drawing/2014/main" val="20000"/>
                    </a:ext>
                  </a:extLst>
                </a:gridCol>
              </a:tblGrid>
              <a:tr h="490300">
                <a:tc>
                  <a:txBody>
                    <a:bodyPr/>
                    <a:lstStyle/>
                    <a:p>
                      <a:r>
                        <a:rPr lang="en-US" sz="1200" dirty="0"/>
                        <a:t>Plan Signatures</a:t>
                      </a:r>
                      <a:r>
                        <a:rPr lang="en-US" sz="1200" baseline="0" dirty="0"/>
                        <a:t>: </a:t>
                      </a:r>
                    </a:p>
                    <a:p>
                      <a:r>
                        <a:rPr lang="en-US" sz="1200" baseline="0" dirty="0"/>
                        <a:t>12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47189">
                <a:tc>
                  <a:txBody>
                    <a:bodyPr/>
                    <a:lstStyle/>
                    <a:p>
                      <a:pPr marL="45720" marR="45720">
                        <a:spcBef>
                          <a:spcPts val="0"/>
                        </a:spcBef>
                        <a:spcAft>
                          <a:spcPts val="0"/>
                        </a:spcAft>
                      </a:pPr>
                      <a:r>
                        <a:rPr lang="en-US" sz="1200" dirty="0">
                          <a:effectLst/>
                          <a:latin typeface="Calibri"/>
                          <a:ea typeface="Times New Roman"/>
                          <a:cs typeface="Arial"/>
                        </a:rPr>
                        <a:t>Person Signature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r h="0">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Calibri"/>
                          <a:ea typeface="Calibri"/>
                          <a:cs typeface="Times New Roman"/>
                        </a:rPr>
                        <a:t>Person </a:t>
                      </a:r>
                      <a:r>
                        <a:rPr lang="en-US" sz="1200" dirty="0">
                          <a:effectLst/>
                          <a:latin typeface="+mn-lt"/>
                          <a:ea typeface="Times New Roman"/>
                          <a:cs typeface="Arial"/>
                        </a:rPr>
                        <a:t>Printed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2"/>
                  </a:ext>
                </a:extLst>
              </a:tr>
              <a:tr h="0">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Calibri"/>
                          <a:ea typeface="Calibri"/>
                          <a:cs typeface="Times New Roman"/>
                        </a:rPr>
                        <a:t>Person </a:t>
                      </a:r>
                      <a:r>
                        <a:rPr lang="en-US" sz="1200" dirty="0">
                          <a:effectLst/>
                          <a:latin typeface="+mn-lt"/>
                          <a:ea typeface="Times New Roman"/>
                          <a:cs typeface="Arial"/>
                        </a:rPr>
                        <a:t>Signature Date</a:t>
                      </a:r>
                      <a:endParaRPr lang="en-US" sz="1200" dirty="0">
                        <a:effectLst/>
                        <a:latin typeface="+mn-lt"/>
                        <a:ea typeface="Calibri"/>
                        <a:cs typeface="Times New Roman"/>
                      </a:endParaRPr>
                    </a:p>
                  </a:txBody>
                  <a:tcPr marL="8890" marR="8890" marT="8890" marB="8890"/>
                </a:tc>
                <a:extLst>
                  <a:ext uri="{0D108BD9-81ED-4DB2-BD59-A6C34878D82A}">
                    <a16:rowId xmlns:a16="http://schemas.microsoft.com/office/drawing/2014/main" val="10003"/>
                  </a:ext>
                </a:extLst>
              </a:tr>
              <a:tr h="105609">
                <a:tc>
                  <a:txBody>
                    <a:bodyPr/>
                    <a:lstStyle/>
                    <a:p>
                      <a:pPr marL="45720" marR="45720">
                        <a:spcBef>
                          <a:spcPts val="0"/>
                        </a:spcBef>
                        <a:spcAft>
                          <a:spcPts val="0"/>
                        </a:spcAft>
                      </a:pPr>
                      <a:r>
                        <a:rPr lang="en-US" sz="1200" dirty="0">
                          <a:effectLst/>
                          <a:latin typeface="+mn-lt"/>
                          <a:ea typeface="Times New Roman"/>
                          <a:cs typeface="Arial"/>
                        </a:rPr>
                        <a:t>Guardian/Legal Representative Signature </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4"/>
                  </a:ext>
                </a:extLst>
              </a:tr>
              <a:tr h="532356">
                <a:tc>
                  <a:txBody>
                    <a:bodyPr/>
                    <a:lstStyle/>
                    <a:p>
                      <a:pPr marL="45720" marR="45720">
                        <a:spcBef>
                          <a:spcPts val="0"/>
                        </a:spcBef>
                        <a:spcAft>
                          <a:spcPts val="0"/>
                        </a:spcAft>
                      </a:pPr>
                      <a:r>
                        <a:rPr lang="en-US" sz="1200" dirty="0">
                          <a:effectLst/>
                          <a:latin typeface="+mn-lt"/>
                          <a:ea typeface="Times New Roman"/>
                          <a:cs typeface="Arial"/>
                        </a:rPr>
                        <a:t>Guardian/Legal Representative Printed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5"/>
                  </a:ext>
                </a:extLst>
              </a:tr>
              <a:tr h="532356">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mn-lt"/>
                          <a:ea typeface="Times New Roman"/>
                          <a:cs typeface="Arial"/>
                        </a:rPr>
                        <a:t>Guardian/Legal Representative </a:t>
                      </a:r>
                      <a:r>
                        <a:rPr lang="en-US" sz="1200" baseline="0" dirty="0">
                          <a:effectLst/>
                          <a:latin typeface="+mn-lt"/>
                          <a:ea typeface="Times New Roman"/>
                          <a:cs typeface="Arial"/>
                        </a:rPr>
                        <a:t>Signature Date</a:t>
                      </a:r>
                      <a:endParaRPr lang="en-US" sz="1200" dirty="0">
                        <a:effectLst/>
                        <a:latin typeface="+mn-lt"/>
                        <a:ea typeface="Calibri"/>
                        <a:cs typeface="Times New Roman"/>
                      </a:endParaRPr>
                    </a:p>
                  </a:txBody>
                  <a:tcPr marL="8890" marR="8890" marT="8890" marB="8890"/>
                </a:tc>
                <a:extLst>
                  <a:ext uri="{0D108BD9-81ED-4DB2-BD59-A6C34878D82A}">
                    <a16:rowId xmlns:a16="http://schemas.microsoft.com/office/drawing/2014/main" val="10006"/>
                  </a:ext>
                </a:extLst>
              </a:tr>
              <a:tr h="0">
                <a:tc>
                  <a:txBody>
                    <a:bodyPr/>
                    <a:lstStyle/>
                    <a:p>
                      <a:pPr marL="45720" marR="45720">
                        <a:spcBef>
                          <a:spcPts val="0"/>
                        </a:spcBef>
                        <a:spcAft>
                          <a:spcPts val="0"/>
                        </a:spcAft>
                      </a:pPr>
                      <a:r>
                        <a:rPr lang="en-US" sz="1200" dirty="0">
                          <a:effectLst/>
                          <a:latin typeface="+mn-lt"/>
                          <a:ea typeface="Times New Roman"/>
                          <a:cs typeface="Arial"/>
                        </a:rPr>
                        <a:t>Support Planner Signature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7"/>
                  </a:ext>
                </a:extLst>
              </a:tr>
              <a:tr h="0">
                <a:tc>
                  <a:txBody>
                    <a:bodyPr/>
                    <a:lstStyle/>
                    <a:p>
                      <a:pPr marL="45720" marR="45720">
                        <a:spcBef>
                          <a:spcPts val="0"/>
                        </a:spcBef>
                        <a:spcAft>
                          <a:spcPts val="0"/>
                        </a:spcAft>
                      </a:pPr>
                      <a:r>
                        <a:rPr lang="en-US" sz="1200" dirty="0">
                          <a:effectLst/>
                          <a:latin typeface="+mn-lt"/>
                          <a:ea typeface="Times New Roman"/>
                          <a:cs typeface="Arial"/>
                        </a:rPr>
                        <a:t>Support Planner  Printed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8"/>
                  </a:ext>
                </a:extLst>
              </a:tr>
              <a:tr h="0">
                <a:tc>
                  <a:txBody>
                    <a:bodyPr/>
                    <a:lstStyle/>
                    <a:p>
                      <a:pPr marL="45720" marR="45720">
                        <a:spcBef>
                          <a:spcPts val="0"/>
                        </a:spcBef>
                        <a:spcAft>
                          <a:spcPts val="0"/>
                        </a:spcAft>
                      </a:pPr>
                      <a:r>
                        <a:rPr lang="en-US" sz="1200" dirty="0">
                          <a:effectLst/>
                          <a:latin typeface="+mn-lt"/>
                          <a:ea typeface="Times New Roman"/>
                          <a:cs typeface="Arial"/>
                        </a:rPr>
                        <a:t>Support Planner  Signature Date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9"/>
                  </a:ext>
                </a:extLst>
              </a:tr>
              <a:tr h="0">
                <a:tc>
                  <a:txBody>
                    <a:bodyPr/>
                    <a:lstStyle/>
                    <a:p>
                      <a:pPr marL="45720" marR="45720">
                        <a:spcBef>
                          <a:spcPts val="0"/>
                        </a:spcBef>
                        <a:spcAft>
                          <a:spcPts val="0"/>
                        </a:spcAft>
                      </a:pPr>
                      <a:r>
                        <a:rPr lang="en-US" sz="1200" dirty="0">
                          <a:effectLst/>
                          <a:latin typeface="+mn-lt"/>
                          <a:ea typeface="Times New Roman"/>
                          <a:cs typeface="Arial"/>
                        </a:rPr>
                        <a:t>Service Provider</a:t>
                      </a:r>
                      <a:r>
                        <a:rPr lang="en-US" sz="1200" baseline="0" dirty="0">
                          <a:effectLst/>
                          <a:latin typeface="+mn-lt"/>
                          <a:ea typeface="Times New Roman"/>
                          <a:cs typeface="Arial"/>
                        </a:rPr>
                        <a:t> Signature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0"/>
                  </a:ext>
                </a:extLst>
              </a:tr>
              <a:tr h="245309">
                <a:tc>
                  <a:txBody>
                    <a:bodyPr/>
                    <a:lstStyle/>
                    <a:p>
                      <a:pPr marL="45720" marR="45720">
                        <a:spcBef>
                          <a:spcPts val="0"/>
                        </a:spcBef>
                        <a:spcAft>
                          <a:spcPts val="0"/>
                        </a:spcAft>
                      </a:pPr>
                      <a:r>
                        <a:rPr lang="en-US" sz="1200" baseline="0" dirty="0">
                          <a:effectLst/>
                          <a:latin typeface="Calibri"/>
                          <a:ea typeface="Times New Roman"/>
                          <a:cs typeface="Arial"/>
                        </a:rPr>
                        <a:t>Service Provider Printed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1"/>
                  </a:ext>
                </a:extLst>
              </a:tr>
              <a:tr h="268169">
                <a:tc>
                  <a:txBody>
                    <a:bodyPr/>
                    <a:lstStyle/>
                    <a:p>
                      <a:pPr marL="45720" marR="45720">
                        <a:spcBef>
                          <a:spcPts val="0"/>
                        </a:spcBef>
                        <a:spcAft>
                          <a:spcPts val="0"/>
                        </a:spcAft>
                      </a:pPr>
                      <a:r>
                        <a:rPr lang="en-US" sz="1200" dirty="0">
                          <a:effectLst/>
                          <a:latin typeface="+mn-lt"/>
                          <a:ea typeface="Times New Roman"/>
                          <a:cs typeface="Arial"/>
                        </a:rPr>
                        <a:t>Service Provider</a:t>
                      </a:r>
                      <a:r>
                        <a:rPr lang="en-US" sz="1200" baseline="0" dirty="0">
                          <a:effectLst/>
                          <a:latin typeface="+mn-lt"/>
                          <a:ea typeface="Times New Roman"/>
                          <a:cs typeface="Arial"/>
                        </a:rPr>
                        <a:t> Signature Date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2"/>
                  </a:ext>
                </a:extLst>
              </a:tr>
            </a:tbl>
          </a:graphicData>
        </a:graphic>
      </p:graphicFrame>
      <p:graphicFrame>
        <p:nvGraphicFramePr>
          <p:cNvPr id="12" name="Table 11"/>
          <p:cNvGraphicFramePr>
            <a:graphicFrameLocks noGrp="1"/>
          </p:cNvGraphicFramePr>
          <p:nvPr>
            <p:extLst/>
          </p:nvPr>
        </p:nvGraphicFramePr>
        <p:xfrm>
          <a:off x="5547562" y="1380867"/>
          <a:ext cx="1666038" cy="675640"/>
        </p:xfrm>
        <a:graphic>
          <a:graphicData uri="http://schemas.openxmlformats.org/drawingml/2006/table">
            <a:tbl>
              <a:tblPr firstRow="1" bandRow="1">
                <a:tableStyleId>{5C22544A-7EE6-4342-B048-85BDC9FD1C3A}</a:tableStyleId>
              </a:tblPr>
              <a:tblGrid>
                <a:gridCol w="1666038">
                  <a:extLst>
                    <a:ext uri="{9D8B030D-6E8A-4147-A177-3AD203B41FA5}">
                      <a16:colId xmlns:a16="http://schemas.microsoft.com/office/drawing/2014/main" val="20000"/>
                    </a:ext>
                  </a:extLst>
                </a:gridCol>
              </a:tblGrid>
              <a:tr h="0">
                <a:tc>
                  <a:txBody>
                    <a:bodyPr/>
                    <a:lstStyle/>
                    <a:p>
                      <a:r>
                        <a:rPr lang="en-US" sz="1200" baseline="0" dirty="0"/>
                        <a:t>Risks: 2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158368">
                <a:tc>
                  <a:txBody>
                    <a:bodyPr/>
                    <a:lstStyle/>
                    <a:p>
                      <a:pPr marL="45720" marR="45720">
                        <a:spcBef>
                          <a:spcPts val="0"/>
                        </a:spcBef>
                        <a:spcAft>
                          <a:spcPts val="0"/>
                        </a:spcAft>
                      </a:pPr>
                      <a:r>
                        <a:rPr lang="en-US" sz="1200" dirty="0">
                          <a:effectLst/>
                          <a:latin typeface="+mn-lt"/>
                          <a:ea typeface="Times New Roman"/>
                          <a:cs typeface="Arial"/>
                        </a:rPr>
                        <a:t>Identified Risk</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r h="160908">
                <a:tc>
                  <a:txBody>
                    <a:bodyPr/>
                    <a:lstStyle/>
                    <a:p>
                      <a:pPr marL="45720" marR="45720">
                        <a:spcBef>
                          <a:spcPts val="0"/>
                        </a:spcBef>
                        <a:spcAft>
                          <a:spcPts val="0"/>
                        </a:spcAft>
                      </a:pPr>
                      <a:r>
                        <a:rPr lang="en-US" sz="1200" dirty="0">
                          <a:effectLst/>
                          <a:latin typeface="Calibri"/>
                          <a:ea typeface="Calibri"/>
                          <a:cs typeface="Times New Roman"/>
                        </a:rPr>
                        <a:t>Risk Management Plan</a:t>
                      </a:r>
                    </a:p>
                  </a:txBody>
                  <a:tcPr marL="8890" marR="8890" marT="8890" marB="8890"/>
                </a:tc>
                <a:extLst>
                  <a:ext uri="{0D108BD9-81ED-4DB2-BD59-A6C34878D82A}">
                    <a16:rowId xmlns:a16="http://schemas.microsoft.com/office/drawing/2014/main" val="10002"/>
                  </a:ext>
                </a:extLst>
              </a:tr>
            </a:tbl>
          </a:graphicData>
        </a:graphic>
      </p:graphicFrame>
      <p:graphicFrame>
        <p:nvGraphicFramePr>
          <p:cNvPr id="13" name="Table 12"/>
          <p:cNvGraphicFramePr>
            <a:graphicFrameLocks noGrp="1"/>
          </p:cNvGraphicFramePr>
          <p:nvPr>
            <p:extLst/>
          </p:nvPr>
        </p:nvGraphicFramePr>
        <p:xfrm>
          <a:off x="1846616" y="1380867"/>
          <a:ext cx="1638264" cy="4493260"/>
        </p:xfrm>
        <a:graphic>
          <a:graphicData uri="http://schemas.openxmlformats.org/drawingml/2006/table">
            <a:tbl>
              <a:tblPr firstRow="1" bandRow="1">
                <a:tableStyleId>{5C22544A-7EE6-4342-B048-85BDC9FD1C3A}</a:tableStyleId>
              </a:tblPr>
              <a:tblGrid>
                <a:gridCol w="1638264">
                  <a:extLst>
                    <a:ext uri="{9D8B030D-6E8A-4147-A177-3AD203B41FA5}">
                      <a16:colId xmlns:a16="http://schemas.microsoft.com/office/drawing/2014/main" val="20000"/>
                    </a:ext>
                  </a:extLst>
                </a:gridCol>
              </a:tblGrid>
              <a:tr h="436852">
                <a:tc>
                  <a:txBody>
                    <a:bodyPr/>
                    <a:lstStyle/>
                    <a:p>
                      <a:r>
                        <a:rPr lang="en-US" sz="1200" baseline="0" dirty="0"/>
                        <a:t>Person Centered Planning: </a:t>
                      </a:r>
                    </a:p>
                    <a:p>
                      <a:r>
                        <a:rPr lang="en-US" sz="1200" baseline="0" dirty="0"/>
                        <a:t>11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0">
                <a:tc>
                  <a:txBody>
                    <a:bodyPr/>
                    <a:lstStyle/>
                    <a:p>
                      <a:pPr marL="45720" marR="45720">
                        <a:spcBef>
                          <a:spcPts val="0"/>
                        </a:spcBef>
                        <a:spcAft>
                          <a:spcPts val="0"/>
                        </a:spcAft>
                      </a:pPr>
                      <a:r>
                        <a:rPr lang="en-US" sz="1200" dirty="0">
                          <a:effectLst/>
                          <a:latin typeface="Calibri"/>
                          <a:ea typeface="Calibri"/>
                          <a:cs typeface="Times New Roman"/>
                        </a:rPr>
                        <a:t>Assessed Need</a:t>
                      </a:r>
                    </a:p>
                  </a:txBody>
                  <a:tcPr marL="8890" marR="8890" marT="8890" marB="8890"/>
                </a:tc>
                <a:extLst>
                  <a:ext uri="{0D108BD9-81ED-4DB2-BD59-A6C34878D82A}">
                    <a16:rowId xmlns:a16="http://schemas.microsoft.com/office/drawing/2014/main" val="10001"/>
                  </a:ext>
                </a:extLst>
              </a:tr>
              <a:tr h="0">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mn-lt"/>
                          <a:ea typeface="Calibri"/>
                          <a:cs typeface="Times New Roman"/>
                        </a:rPr>
                        <a:t>Preference</a:t>
                      </a:r>
                    </a:p>
                  </a:txBody>
                  <a:tcPr marL="8890" marR="8890" marT="8890" marB="8890"/>
                </a:tc>
                <a:extLst>
                  <a:ext uri="{0D108BD9-81ED-4DB2-BD59-A6C34878D82A}">
                    <a16:rowId xmlns:a16="http://schemas.microsoft.com/office/drawing/2014/main" val="10002"/>
                  </a:ext>
                </a:extLst>
              </a:tr>
              <a:tr h="370840">
                <a:tc>
                  <a:txBody>
                    <a:bodyPr/>
                    <a:lstStyle/>
                    <a:p>
                      <a:pPr marL="45720" marR="45720">
                        <a:spcBef>
                          <a:spcPts val="0"/>
                        </a:spcBef>
                        <a:spcAft>
                          <a:spcPts val="0"/>
                        </a:spcAft>
                      </a:pPr>
                      <a:r>
                        <a:rPr lang="en-US" sz="1200" dirty="0">
                          <a:effectLst/>
                          <a:latin typeface="Calibri"/>
                          <a:ea typeface="Times New Roman"/>
                          <a:cs typeface="Arial"/>
                        </a:rPr>
                        <a:t>Person Setting</a:t>
                      </a:r>
                      <a:r>
                        <a:rPr lang="en-US" sz="1200" baseline="0" dirty="0">
                          <a:effectLst/>
                          <a:latin typeface="Calibri"/>
                          <a:ea typeface="Times New Roman"/>
                          <a:cs typeface="Arial"/>
                        </a:rPr>
                        <a:t> Choice Indicator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3"/>
                  </a:ext>
                </a:extLst>
              </a:tr>
              <a:tr h="370840">
                <a:tc>
                  <a:txBody>
                    <a:bodyPr/>
                    <a:lstStyle/>
                    <a:p>
                      <a:pPr marL="45720" marR="45720">
                        <a:spcBef>
                          <a:spcPts val="0"/>
                        </a:spcBef>
                        <a:spcAft>
                          <a:spcPts val="0"/>
                        </a:spcAft>
                      </a:pPr>
                      <a:r>
                        <a:rPr lang="en-US" sz="1200" dirty="0">
                          <a:effectLst/>
                          <a:latin typeface="Calibri"/>
                          <a:ea typeface="Times New Roman"/>
                          <a:cs typeface="Arial"/>
                        </a:rPr>
                        <a:t>Person Setting Choice Options</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4"/>
                  </a:ext>
                </a:extLst>
              </a:tr>
              <a:tr h="370840">
                <a:tc>
                  <a:txBody>
                    <a:bodyPr/>
                    <a:lstStyle/>
                    <a:p>
                      <a:pPr marL="45720" marR="45720">
                        <a:spcBef>
                          <a:spcPts val="0"/>
                        </a:spcBef>
                        <a:spcAft>
                          <a:spcPts val="0"/>
                        </a:spcAft>
                      </a:pPr>
                      <a:r>
                        <a:rPr lang="en-US" sz="1200" dirty="0">
                          <a:effectLst/>
                          <a:latin typeface="Calibri"/>
                          <a:ea typeface="Calibri"/>
                          <a:cs typeface="Times New Roman"/>
                        </a:rPr>
                        <a:t>Service Options Given Indicator</a:t>
                      </a:r>
                    </a:p>
                  </a:txBody>
                  <a:tcPr marL="8890" marR="8890" marT="8890" marB="8890"/>
                </a:tc>
                <a:extLst>
                  <a:ext uri="{0D108BD9-81ED-4DB2-BD59-A6C34878D82A}">
                    <a16:rowId xmlns:a16="http://schemas.microsoft.com/office/drawing/2014/main" val="10005"/>
                  </a:ext>
                </a:extLst>
              </a:tr>
              <a:tr h="0">
                <a:tc>
                  <a:txBody>
                    <a:bodyPr/>
                    <a:lstStyle/>
                    <a:p>
                      <a:pPr marL="45720" marR="45720">
                        <a:spcBef>
                          <a:spcPts val="0"/>
                        </a:spcBef>
                        <a:spcAft>
                          <a:spcPts val="0"/>
                        </a:spcAft>
                      </a:pPr>
                      <a:r>
                        <a:rPr lang="en-US" sz="1200" dirty="0">
                          <a:effectLst/>
                          <a:latin typeface="Calibri"/>
                          <a:ea typeface="Calibri"/>
                          <a:cs typeface="Times New Roman"/>
                        </a:rPr>
                        <a:t>Service</a:t>
                      </a:r>
                      <a:r>
                        <a:rPr lang="en-US" sz="1200" baseline="0" dirty="0">
                          <a:effectLst/>
                          <a:latin typeface="Calibri"/>
                          <a:ea typeface="Calibri"/>
                          <a:cs typeface="Times New Roman"/>
                        </a:rPr>
                        <a:t> Selection Indicator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6"/>
                  </a:ext>
                </a:extLst>
              </a:tr>
              <a:tr h="370840">
                <a:tc>
                  <a:txBody>
                    <a:bodyPr/>
                    <a:lstStyle/>
                    <a:p>
                      <a:pPr marL="45720" marR="45720">
                        <a:spcBef>
                          <a:spcPts val="0"/>
                        </a:spcBef>
                        <a:spcAft>
                          <a:spcPts val="0"/>
                        </a:spcAft>
                      </a:pPr>
                      <a:r>
                        <a:rPr lang="en-US" sz="1200" dirty="0">
                          <a:effectLst/>
                          <a:latin typeface="Calibri"/>
                          <a:ea typeface="Calibri"/>
                          <a:cs typeface="Times New Roman"/>
                        </a:rPr>
                        <a:t>Service</a:t>
                      </a:r>
                      <a:r>
                        <a:rPr lang="en-US" sz="1200" baseline="0" dirty="0">
                          <a:effectLst/>
                          <a:latin typeface="Calibri"/>
                          <a:ea typeface="Calibri"/>
                          <a:cs typeface="Times New Roman"/>
                        </a:rPr>
                        <a:t> Provider Options Given Indicator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7"/>
                  </a:ext>
                </a:extLst>
              </a:tr>
              <a:tr h="370840">
                <a:tc>
                  <a:txBody>
                    <a:bodyPr/>
                    <a:lstStyle/>
                    <a:p>
                      <a:pPr marL="45720" marR="45720">
                        <a:spcBef>
                          <a:spcPts val="0"/>
                        </a:spcBef>
                        <a:spcAft>
                          <a:spcPts val="0"/>
                        </a:spcAft>
                      </a:pPr>
                      <a:r>
                        <a:rPr lang="en-US" sz="1200" dirty="0">
                          <a:effectLst/>
                          <a:latin typeface="Calibri"/>
                          <a:ea typeface="Calibri"/>
                          <a:cs typeface="Times New Roman"/>
                        </a:rPr>
                        <a:t>Service</a:t>
                      </a:r>
                      <a:r>
                        <a:rPr lang="en-US" sz="1200" baseline="0" dirty="0">
                          <a:effectLst/>
                          <a:latin typeface="Calibri"/>
                          <a:ea typeface="Calibri"/>
                          <a:cs typeface="Times New Roman"/>
                        </a:rPr>
                        <a:t> Provider Selection Agreement Indicator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8"/>
                  </a:ext>
                </a:extLst>
              </a:tr>
              <a:tr h="370840">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mn-lt"/>
                          <a:ea typeface="Calibri"/>
                          <a:cs typeface="Times New Roman"/>
                        </a:rPr>
                        <a:t>Service</a:t>
                      </a:r>
                      <a:r>
                        <a:rPr lang="en-US" sz="1200" baseline="0" dirty="0">
                          <a:effectLst/>
                          <a:latin typeface="+mn-lt"/>
                          <a:ea typeface="Calibri"/>
                          <a:cs typeface="Times New Roman"/>
                        </a:rPr>
                        <a:t> Plan Agreement Indicator</a:t>
                      </a:r>
                      <a:endParaRPr lang="en-US" sz="1200" dirty="0">
                        <a:effectLst/>
                        <a:latin typeface="+mn-lt"/>
                        <a:ea typeface="Calibri"/>
                        <a:cs typeface="Times New Roman"/>
                      </a:endParaRPr>
                    </a:p>
                  </a:txBody>
                  <a:tcPr marL="8890" marR="8890" marT="8890" marB="8890"/>
                </a:tc>
                <a:extLst>
                  <a:ext uri="{0D108BD9-81ED-4DB2-BD59-A6C34878D82A}">
                    <a16:rowId xmlns:a16="http://schemas.microsoft.com/office/drawing/2014/main" val="10009"/>
                  </a:ext>
                </a:extLst>
              </a:tr>
              <a:tr h="0">
                <a:tc>
                  <a:txBody>
                    <a:bodyPr/>
                    <a:lstStyle/>
                    <a:p>
                      <a:pPr marL="45720" marR="45720">
                        <a:spcBef>
                          <a:spcPts val="0"/>
                        </a:spcBef>
                        <a:spcAft>
                          <a:spcPts val="0"/>
                        </a:spcAft>
                      </a:pPr>
                      <a:r>
                        <a:rPr lang="en-US" sz="1200" dirty="0">
                          <a:effectLst/>
                          <a:latin typeface="Calibri"/>
                          <a:ea typeface="Calibri"/>
                          <a:cs typeface="Times New Roman"/>
                        </a:rPr>
                        <a:t>Plan Monitor Name</a:t>
                      </a:r>
                    </a:p>
                  </a:txBody>
                  <a:tcPr marL="8890" marR="8890" marT="8890" marB="8890"/>
                </a:tc>
                <a:extLst>
                  <a:ext uri="{0D108BD9-81ED-4DB2-BD59-A6C34878D82A}">
                    <a16:rowId xmlns:a16="http://schemas.microsoft.com/office/drawing/2014/main" val="10010"/>
                  </a:ext>
                </a:extLst>
              </a:tr>
              <a:tr h="370840">
                <a:tc>
                  <a:txBody>
                    <a:bodyPr/>
                    <a:lstStyle/>
                    <a:p>
                      <a:pPr marL="45720" marR="45720">
                        <a:spcBef>
                          <a:spcPts val="0"/>
                        </a:spcBef>
                        <a:spcAft>
                          <a:spcPts val="0"/>
                        </a:spcAft>
                      </a:pPr>
                      <a:r>
                        <a:rPr lang="en-US" sz="1200" dirty="0">
                          <a:effectLst/>
                          <a:latin typeface="Calibri"/>
                          <a:ea typeface="Calibri"/>
                          <a:cs typeface="Times New Roman"/>
                        </a:rPr>
                        <a:t>Plan Monitor Phone Number</a:t>
                      </a:r>
                    </a:p>
                  </a:txBody>
                  <a:tcPr marL="8890" marR="8890" marT="8890" marB="8890"/>
                </a:tc>
                <a:extLst>
                  <a:ext uri="{0D108BD9-81ED-4DB2-BD59-A6C34878D82A}">
                    <a16:rowId xmlns:a16="http://schemas.microsoft.com/office/drawing/2014/main" val="10011"/>
                  </a:ext>
                </a:extLst>
              </a:tr>
            </a:tbl>
          </a:graphicData>
        </a:graphic>
      </p:graphicFrame>
      <p:graphicFrame>
        <p:nvGraphicFramePr>
          <p:cNvPr id="14" name="Table 13"/>
          <p:cNvGraphicFramePr>
            <a:graphicFrameLocks noGrp="1"/>
          </p:cNvGraphicFramePr>
          <p:nvPr>
            <p:extLst/>
          </p:nvPr>
        </p:nvGraphicFramePr>
        <p:xfrm>
          <a:off x="7348887" y="1380867"/>
          <a:ext cx="1679405" cy="2239123"/>
        </p:xfrm>
        <a:graphic>
          <a:graphicData uri="http://schemas.openxmlformats.org/drawingml/2006/table">
            <a:tbl>
              <a:tblPr firstRow="1" bandRow="1">
                <a:tableStyleId>{5C22544A-7EE6-4342-B048-85BDC9FD1C3A}</a:tableStyleId>
              </a:tblPr>
              <a:tblGrid>
                <a:gridCol w="1679405">
                  <a:extLst>
                    <a:ext uri="{9D8B030D-6E8A-4147-A177-3AD203B41FA5}">
                      <a16:colId xmlns:a16="http://schemas.microsoft.com/office/drawing/2014/main" val="20000"/>
                    </a:ext>
                  </a:extLst>
                </a:gridCol>
              </a:tblGrid>
              <a:tr h="620785">
                <a:tc>
                  <a:txBody>
                    <a:bodyPr/>
                    <a:lstStyle/>
                    <a:p>
                      <a:r>
                        <a:rPr lang="en-US" sz="1200" baseline="0" dirty="0"/>
                        <a:t>Service Provider Information:</a:t>
                      </a:r>
                    </a:p>
                    <a:p>
                      <a:r>
                        <a:rPr lang="en-US" sz="1200" baseline="0" dirty="0"/>
                        <a:t>5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247763">
                <a:tc>
                  <a:txBody>
                    <a:bodyPr/>
                    <a:lstStyle/>
                    <a:p>
                      <a:pPr marL="45720" marR="45720">
                        <a:spcBef>
                          <a:spcPts val="0"/>
                        </a:spcBef>
                        <a:spcAft>
                          <a:spcPts val="0"/>
                        </a:spcAft>
                      </a:pPr>
                      <a:r>
                        <a:rPr lang="en-US" sz="1200" dirty="0">
                          <a:effectLst/>
                          <a:latin typeface="Calibri"/>
                          <a:ea typeface="Times New Roman"/>
                          <a:cs typeface="Arial"/>
                        </a:rPr>
                        <a:t>Support Planner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r h="371978">
                <a:tc>
                  <a:txBody>
                    <a:bodyPr/>
                    <a:lstStyle/>
                    <a:p>
                      <a:pPr marL="45720" marR="45720">
                        <a:spcBef>
                          <a:spcPts val="0"/>
                        </a:spcBef>
                        <a:spcAft>
                          <a:spcPts val="0"/>
                        </a:spcAft>
                      </a:pPr>
                      <a:r>
                        <a:rPr lang="en-US" sz="1200" dirty="0">
                          <a:effectLst/>
                          <a:latin typeface="Calibri"/>
                          <a:ea typeface="Times New Roman"/>
                          <a:cs typeface="Arial"/>
                        </a:rPr>
                        <a:t>Support Planner Phone Number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2"/>
                  </a:ext>
                </a:extLst>
              </a:tr>
              <a:tr h="0">
                <a:tc>
                  <a:txBody>
                    <a:bodyPr/>
                    <a:lstStyle/>
                    <a:p>
                      <a:pPr marL="45720" marR="45720">
                        <a:spcBef>
                          <a:spcPts val="0"/>
                        </a:spcBef>
                        <a:spcAft>
                          <a:spcPts val="0"/>
                        </a:spcAft>
                      </a:pPr>
                      <a:r>
                        <a:rPr lang="en-US" sz="1200" dirty="0">
                          <a:effectLst/>
                          <a:latin typeface="Calibri"/>
                          <a:ea typeface="Times New Roman"/>
                          <a:cs typeface="Arial"/>
                        </a:rPr>
                        <a:t>Service Provider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3"/>
                  </a:ext>
                </a:extLst>
              </a:tr>
              <a:tr h="0">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mn-lt"/>
                          <a:ea typeface="Times New Roman"/>
                          <a:cs typeface="Arial"/>
                        </a:rPr>
                        <a:t>Service Provider Phone Number</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4"/>
                  </a:ext>
                </a:extLst>
              </a:tr>
              <a:tr h="351058">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mn-lt"/>
                          <a:ea typeface="Times New Roman"/>
                          <a:cs typeface="Arial"/>
                        </a:rPr>
                        <a:t>Non-Paid Provider Relationship</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5"/>
                  </a:ext>
                </a:extLst>
              </a:tr>
            </a:tbl>
          </a:graphicData>
        </a:graphic>
      </p:graphicFrame>
      <p:graphicFrame>
        <p:nvGraphicFramePr>
          <p:cNvPr id="15" name="Table 14"/>
          <p:cNvGraphicFramePr>
            <a:graphicFrameLocks noGrp="1"/>
          </p:cNvGraphicFramePr>
          <p:nvPr>
            <p:extLst/>
          </p:nvPr>
        </p:nvGraphicFramePr>
        <p:xfrm>
          <a:off x="5547562" y="2153027"/>
          <a:ext cx="1666038" cy="3230880"/>
        </p:xfrm>
        <a:graphic>
          <a:graphicData uri="http://schemas.openxmlformats.org/drawingml/2006/table">
            <a:tbl>
              <a:tblPr firstRow="1" bandRow="1">
                <a:tableStyleId>{5C22544A-7EE6-4342-B048-85BDC9FD1C3A}</a:tableStyleId>
              </a:tblPr>
              <a:tblGrid>
                <a:gridCol w="1666038">
                  <a:extLst>
                    <a:ext uri="{9D8B030D-6E8A-4147-A177-3AD203B41FA5}">
                      <a16:colId xmlns:a16="http://schemas.microsoft.com/office/drawing/2014/main" val="20000"/>
                    </a:ext>
                  </a:extLst>
                </a:gridCol>
              </a:tblGrid>
              <a:tr h="189393">
                <a:tc>
                  <a:txBody>
                    <a:bodyPr/>
                    <a:lstStyle/>
                    <a:p>
                      <a:r>
                        <a:rPr lang="en-US" sz="1200" baseline="0" dirty="0"/>
                        <a:t>Service Information: </a:t>
                      </a:r>
                    </a:p>
                    <a:p>
                      <a:r>
                        <a:rPr lang="en-US" sz="1200" baseline="0" dirty="0"/>
                        <a:t>12 Elements</a:t>
                      </a:r>
                      <a:endParaRPr lang="en-US" sz="1200" dirty="0"/>
                    </a:p>
                  </a:txBody>
                  <a:tcPr>
                    <a:solidFill>
                      <a:schemeClr val="accent1">
                        <a:lumMod val="75000"/>
                      </a:schemeClr>
                    </a:solidFill>
                  </a:tcPr>
                </a:tc>
                <a:extLst>
                  <a:ext uri="{0D108BD9-81ED-4DB2-BD59-A6C34878D82A}">
                    <a16:rowId xmlns:a16="http://schemas.microsoft.com/office/drawing/2014/main" val="10000"/>
                  </a:ext>
                </a:extLst>
              </a:tr>
              <a:tr h="0">
                <a:tc>
                  <a:txBody>
                    <a:bodyPr/>
                    <a:lstStyle/>
                    <a:p>
                      <a:pPr marL="45720" marR="45720">
                        <a:spcBef>
                          <a:spcPts val="0"/>
                        </a:spcBef>
                        <a:spcAft>
                          <a:spcPts val="0"/>
                        </a:spcAft>
                      </a:pPr>
                      <a:r>
                        <a:rPr lang="en-US" sz="1200" dirty="0">
                          <a:effectLst/>
                          <a:latin typeface="Calibri"/>
                          <a:ea typeface="Times New Roman"/>
                          <a:cs typeface="Arial"/>
                        </a:rPr>
                        <a:t>Service Name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1"/>
                  </a:ext>
                </a:extLst>
              </a:tr>
              <a:tr h="0">
                <a:tc>
                  <a:txBody>
                    <a:bodyPr/>
                    <a:lstStyle/>
                    <a:p>
                      <a:pPr marL="45720" marR="45720" indent="0" algn="l" defTabSz="457189" rtl="0" eaLnBrk="1" fontAlgn="auto" latinLnBrk="0" hangingPunct="1">
                        <a:lnSpc>
                          <a:spcPct val="100000"/>
                        </a:lnSpc>
                        <a:spcBef>
                          <a:spcPts val="0"/>
                        </a:spcBef>
                        <a:spcAft>
                          <a:spcPts val="0"/>
                        </a:spcAft>
                        <a:buClrTx/>
                        <a:buSzTx/>
                        <a:buFontTx/>
                        <a:buNone/>
                        <a:tabLst/>
                        <a:defRPr/>
                      </a:pPr>
                      <a:r>
                        <a:rPr lang="en-US" sz="1200" dirty="0">
                          <a:effectLst/>
                          <a:latin typeface="+mn-lt"/>
                          <a:ea typeface="Calibri"/>
                          <a:cs typeface="Times New Roman"/>
                        </a:rPr>
                        <a:t>Self-Directed Service Indicator</a:t>
                      </a:r>
                    </a:p>
                  </a:txBody>
                  <a:tcPr marL="8890" marR="8890" marT="8890" marB="8890"/>
                </a:tc>
                <a:extLst>
                  <a:ext uri="{0D108BD9-81ED-4DB2-BD59-A6C34878D82A}">
                    <a16:rowId xmlns:a16="http://schemas.microsoft.com/office/drawing/2014/main" val="10002"/>
                  </a:ext>
                </a:extLst>
              </a:tr>
              <a:tr h="0">
                <a:tc>
                  <a:txBody>
                    <a:bodyPr/>
                    <a:lstStyle/>
                    <a:p>
                      <a:pPr marL="45720" marR="45720">
                        <a:spcBef>
                          <a:spcPts val="0"/>
                        </a:spcBef>
                        <a:spcAft>
                          <a:spcPts val="0"/>
                        </a:spcAft>
                      </a:pPr>
                      <a:r>
                        <a:rPr lang="en-US" sz="1200" dirty="0">
                          <a:effectLst/>
                          <a:latin typeface="Calibri"/>
                          <a:ea typeface="Times New Roman"/>
                          <a:cs typeface="Arial"/>
                        </a:rPr>
                        <a:t>Service Start Date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3"/>
                  </a:ext>
                </a:extLst>
              </a:tr>
              <a:tr h="0">
                <a:tc>
                  <a:txBody>
                    <a:bodyPr/>
                    <a:lstStyle/>
                    <a:p>
                      <a:pPr marL="45720" marR="45720">
                        <a:spcBef>
                          <a:spcPts val="0"/>
                        </a:spcBef>
                        <a:spcAft>
                          <a:spcPts val="0"/>
                        </a:spcAft>
                      </a:pPr>
                      <a:r>
                        <a:rPr lang="en-US" sz="1200" dirty="0">
                          <a:effectLst/>
                          <a:latin typeface="Calibri"/>
                          <a:ea typeface="Times New Roman"/>
                          <a:cs typeface="Arial"/>
                        </a:rPr>
                        <a:t>Service End Date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4"/>
                  </a:ext>
                </a:extLst>
              </a:tr>
              <a:tr h="0">
                <a:tc>
                  <a:txBody>
                    <a:bodyPr/>
                    <a:lstStyle/>
                    <a:p>
                      <a:pPr marL="45720" marR="45720">
                        <a:spcBef>
                          <a:spcPts val="0"/>
                        </a:spcBef>
                        <a:spcAft>
                          <a:spcPts val="0"/>
                        </a:spcAft>
                      </a:pPr>
                      <a:r>
                        <a:rPr lang="en-US" sz="1200" dirty="0">
                          <a:effectLst/>
                          <a:latin typeface="Calibri"/>
                          <a:ea typeface="Calibri"/>
                          <a:cs typeface="Times New Roman"/>
                        </a:rPr>
                        <a:t>Service</a:t>
                      </a:r>
                      <a:r>
                        <a:rPr lang="en-US" sz="1200" baseline="0" dirty="0">
                          <a:effectLst/>
                          <a:latin typeface="Calibri"/>
                          <a:ea typeface="Calibri"/>
                          <a:cs typeface="Times New Roman"/>
                        </a:rPr>
                        <a:t> Delivery Address</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5"/>
                  </a:ext>
                </a:extLst>
              </a:tr>
              <a:tr h="49430">
                <a:tc>
                  <a:txBody>
                    <a:bodyPr/>
                    <a:lstStyle/>
                    <a:p>
                      <a:pPr marL="45720" marR="45720">
                        <a:spcBef>
                          <a:spcPts val="0"/>
                        </a:spcBef>
                        <a:spcAft>
                          <a:spcPts val="0"/>
                        </a:spcAft>
                      </a:pPr>
                      <a:r>
                        <a:rPr lang="en-US" sz="1200" dirty="0">
                          <a:effectLst/>
                          <a:latin typeface="Calibri"/>
                          <a:ea typeface="Times New Roman"/>
                          <a:cs typeface="Arial"/>
                        </a:rPr>
                        <a:t>Service Comment</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6"/>
                  </a:ext>
                </a:extLst>
              </a:tr>
              <a:tr h="0">
                <a:tc>
                  <a:txBody>
                    <a:bodyPr/>
                    <a:lstStyle/>
                    <a:p>
                      <a:pPr marL="45720" marR="45720">
                        <a:spcBef>
                          <a:spcPts val="0"/>
                        </a:spcBef>
                        <a:spcAft>
                          <a:spcPts val="0"/>
                        </a:spcAft>
                      </a:pPr>
                      <a:r>
                        <a:rPr lang="en-US" sz="1200" dirty="0">
                          <a:effectLst/>
                          <a:latin typeface="Calibri"/>
                          <a:ea typeface="Times New Roman"/>
                          <a:cs typeface="Arial"/>
                        </a:rPr>
                        <a:t>Service Funding Source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7"/>
                  </a:ext>
                </a:extLst>
              </a:tr>
              <a:tr h="0">
                <a:tc>
                  <a:txBody>
                    <a:bodyPr/>
                    <a:lstStyle/>
                    <a:p>
                      <a:pPr marL="45720" marR="45720">
                        <a:spcBef>
                          <a:spcPts val="0"/>
                        </a:spcBef>
                        <a:spcAft>
                          <a:spcPts val="0"/>
                        </a:spcAft>
                      </a:pPr>
                      <a:r>
                        <a:rPr lang="en-US" sz="1200" dirty="0">
                          <a:effectLst/>
                          <a:latin typeface="Calibri"/>
                          <a:ea typeface="Times New Roman"/>
                          <a:cs typeface="Arial"/>
                        </a:rPr>
                        <a:t>Service Unit Quantity</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8"/>
                  </a:ext>
                </a:extLst>
              </a:tr>
              <a:tr h="0">
                <a:tc>
                  <a:txBody>
                    <a:bodyPr/>
                    <a:lstStyle/>
                    <a:p>
                      <a:pPr marL="45720" marR="45720">
                        <a:spcBef>
                          <a:spcPts val="0"/>
                        </a:spcBef>
                        <a:spcAft>
                          <a:spcPts val="0"/>
                        </a:spcAft>
                      </a:pPr>
                      <a:r>
                        <a:rPr lang="en-US" sz="1200" dirty="0">
                          <a:effectLst/>
                          <a:latin typeface="Calibri"/>
                          <a:ea typeface="Times New Roman"/>
                          <a:cs typeface="Arial"/>
                        </a:rPr>
                        <a:t>Unit of Service Type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09"/>
                  </a:ext>
                </a:extLst>
              </a:tr>
              <a:tr h="100230">
                <a:tc>
                  <a:txBody>
                    <a:bodyPr/>
                    <a:lstStyle/>
                    <a:p>
                      <a:pPr marL="45720" marR="45720">
                        <a:spcBef>
                          <a:spcPts val="0"/>
                        </a:spcBef>
                        <a:spcAft>
                          <a:spcPts val="0"/>
                        </a:spcAft>
                      </a:pPr>
                      <a:r>
                        <a:rPr lang="en-US" sz="1200" dirty="0">
                          <a:effectLst/>
                          <a:latin typeface="Calibri"/>
                          <a:ea typeface="Times New Roman"/>
                          <a:cs typeface="Arial"/>
                        </a:rPr>
                        <a:t>Service Unit Quantity Interval</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0"/>
                  </a:ext>
                </a:extLst>
              </a:tr>
              <a:tr h="0">
                <a:tc>
                  <a:txBody>
                    <a:bodyPr/>
                    <a:lstStyle/>
                    <a:p>
                      <a:pPr marL="45720" marR="45720">
                        <a:spcBef>
                          <a:spcPts val="0"/>
                        </a:spcBef>
                        <a:spcAft>
                          <a:spcPts val="0"/>
                        </a:spcAft>
                      </a:pPr>
                      <a:r>
                        <a:rPr lang="en-US" sz="1200" dirty="0">
                          <a:effectLst/>
                          <a:latin typeface="Calibri"/>
                          <a:ea typeface="Times New Roman"/>
                          <a:cs typeface="Arial"/>
                        </a:rPr>
                        <a:t>Service Rate per Unit</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1"/>
                  </a:ext>
                </a:extLst>
              </a:tr>
              <a:tr h="0">
                <a:tc>
                  <a:txBody>
                    <a:bodyPr/>
                    <a:lstStyle/>
                    <a:p>
                      <a:pPr marL="45720" marR="45720">
                        <a:spcBef>
                          <a:spcPts val="0"/>
                        </a:spcBef>
                        <a:spcAft>
                          <a:spcPts val="0"/>
                        </a:spcAft>
                      </a:pPr>
                      <a:r>
                        <a:rPr lang="en-US" sz="1200" dirty="0">
                          <a:effectLst/>
                          <a:latin typeface="Calibri"/>
                          <a:ea typeface="Times New Roman"/>
                          <a:cs typeface="Arial"/>
                        </a:rPr>
                        <a:t>Total Cost of Service</a:t>
                      </a:r>
                      <a:endParaRPr lang="en-US" sz="1200" dirty="0">
                        <a:effectLst/>
                        <a:latin typeface="Calibri"/>
                        <a:ea typeface="Calibri"/>
                        <a:cs typeface="Times New Roman"/>
                      </a:endParaRPr>
                    </a:p>
                  </a:txBody>
                  <a:tcPr marL="8890" marR="8890" marT="8890" marB="8890"/>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18814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rc 14"/>
          <p:cNvSpPr/>
          <p:nvPr/>
        </p:nvSpPr>
        <p:spPr>
          <a:xfrm>
            <a:off x="1694568" y="1839400"/>
            <a:ext cx="5825712" cy="1876516"/>
          </a:xfrm>
          <a:prstGeom prst="arc">
            <a:avLst>
              <a:gd name="adj1" fmla="val 10886268"/>
              <a:gd name="adj2" fmla="val 21599653"/>
            </a:avLst>
          </a:prstGeom>
          <a:ln>
            <a:prstDash val="sysDash"/>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C3C3B"/>
              </a:solidFill>
              <a:effectLst/>
              <a:uLnTx/>
              <a:uFillTx/>
              <a:latin typeface="Calibri"/>
              <a:ea typeface="+mn-ea"/>
              <a:cs typeface="+mn-cs"/>
            </a:endParaRPr>
          </a:p>
        </p:txBody>
      </p:sp>
      <p:sp>
        <p:nvSpPr>
          <p:cNvPr id="30" name="Oval 29"/>
          <p:cNvSpPr/>
          <p:nvPr/>
        </p:nvSpPr>
        <p:spPr>
          <a:xfrm>
            <a:off x="2161188" y="1420786"/>
            <a:ext cx="1210315" cy="1223278"/>
          </a:xfrm>
          <a:prstGeom prst="ellipse">
            <a:avLst/>
          </a:prstGeom>
          <a:solidFill>
            <a:srgbClr val="E626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9" name="Oval 28"/>
          <p:cNvSpPr/>
          <p:nvPr/>
        </p:nvSpPr>
        <p:spPr>
          <a:xfrm>
            <a:off x="5818453" y="1542237"/>
            <a:ext cx="1210370" cy="1267034"/>
          </a:xfrm>
          <a:prstGeom prst="ellipse">
            <a:avLst/>
          </a:prstGeom>
          <a:solidFill>
            <a:srgbClr val="A35E9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Oval 3"/>
          <p:cNvSpPr/>
          <p:nvPr/>
        </p:nvSpPr>
        <p:spPr>
          <a:xfrm>
            <a:off x="769534" y="2423419"/>
            <a:ext cx="1232260" cy="1267034"/>
          </a:xfrm>
          <a:prstGeom prst="ellipse">
            <a:avLst/>
          </a:prstGeom>
          <a:solidFill>
            <a:srgbClr val="44A99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6193" name="Title 1"/>
          <p:cNvSpPr>
            <a:spLocks noGrp="1"/>
          </p:cNvSpPr>
          <p:nvPr>
            <p:ph type="title"/>
          </p:nvPr>
        </p:nvSpPr>
        <p:spPr>
          <a:xfrm>
            <a:off x="182869" y="-8620"/>
            <a:ext cx="8229600" cy="1020762"/>
          </a:xfrm>
        </p:spPr>
        <p:txBody>
          <a:bodyPr>
            <a:normAutofit/>
          </a:bodyPr>
          <a:lstStyle/>
          <a:p>
            <a:pPr eaLnBrk="1" hangingPunct="1"/>
            <a:r>
              <a:rPr lang="en-US" altLang="en-US" sz="3200" dirty="0">
                <a:solidFill>
                  <a:schemeClr val="bg1"/>
                </a:solidFill>
                <a:ea typeface="MS PGothic" charset="-128"/>
              </a:rPr>
              <a:t>Vision for eLTSS Dataset Integration</a:t>
            </a:r>
          </a:p>
        </p:txBody>
      </p:sp>
      <p:sp>
        <p:nvSpPr>
          <p:cNvPr id="7" name="TextBox 6"/>
          <p:cNvSpPr txBox="1"/>
          <p:nvPr/>
        </p:nvSpPr>
        <p:spPr>
          <a:xfrm>
            <a:off x="295691" y="4814721"/>
            <a:ext cx="2374348" cy="147732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7538F"/>
                </a:solidFill>
                <a:effectLst/>
                <a:uLnTx/>
                <a:uFillTx/>
                <a:latin typeface="Franklin Gothic Medium Cond" charset="0"/>
                <a:ea typeface="Franklin Gothic Medium Cond" charset="0"/>
                <a:cs typeface="Franklin Gothic Medium Cond" charset="0"/>
              </a:rPr>
              <a:t>eLTSS Dataset can be incorporated into various programs and health/wellness IT systems</a:t>
            </a:r>
          </a:p>
        </p:txBody>
      </p:sp>
      <p:sp>
        <p:nvSpPr>
          <p:cNvPr id="24" name="TextBox 23"/>
          <p:cNvSpPr txBox="1"/>
          <p:nvPr/>
        </p:nvSpPr>
        <p:spPr>
          <a:xfrm>
            <a:off x="718083" y="2068370"/>
            <a:ext cx="106633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Wearables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851" t="6045" r="7659" b="3908"/>
          <a:stretch/>
        </p:blipFill>
        <p:spPr>
          <a:xfrm>
            <a:off x="959182" y="2701732"/>
            <a:ext cx="798518" cy="732623"/>
          </a:xfrm>
          <a:prstGeom prst="rect">
            <a:avLst/>
          </a:prstGeom>
          <a:ln>
            <a:solidFill>
              <a:srgbClr val="44A99F"/>
            </a:solidFill>
          </a:ln>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5029" t="6409" r="10957"/>
          <a:stretch/>
        </p:blipFill>
        <p:spPr>
          <a:xfrm>
            <a:off x="6048825" y="1809425"/>
            <a:ext cx="749625" cy="73265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5879" y="1704145"/>
            <a:ext cx="980932" cy="624229"/>
          </a:xfrm>
          <a:prstGeom prst="rect">
            <a:avLst/>
          </a:prstGeom>
        </p:spPr>
      </p:pic>
      <p:pic>
        <p:nvPicPr>
          <p:cNvPr id="25" name="Picture 24"/>
          <p:cNvPicPr>
            <a:picLocks noChangeAspect="1"/>
          </p:cNvPicPr>
          <p:nvPr/>
        </p:nvPicPr>
        <p:blipFill rotWithShape="1">
          <a:blip r:embed="rId6">
            <a:extLst>
              <a:ext uri="{28A0092B-C50C-407E-A947-70E740481C1C}">
                <a14:useLocalDpi xmlns:a14="http://schemas.microsoft.com/office/drawing/2010/main" val="0"/>
              </a:ext>
            </a:extLst>
          </a:blip>
          <a:srcRect l="42178" t="5214" r="41252" b="27959"/>
          <a:stretch/>
        </p:blipFill>
        <p:spPr>
          <a:xfrm>
            <a:off x="5024714" y="2578117"/>
            <a:ext cx="783493" cy="796140"/>
          </a:xfrm>
          <a:prstGeom prst="rect">
            <a:avLst/>
          </a:prstGeom>
        </p:spPr>
      </p:pic>
      <p:pic>
        <p:nvPicPr>
          <p:cNvPr id="26" name="Picture 25"/>
          <p:cNvPicPr>
            <a:picLocks noChangeAspect="1"/>
          </p:cNvPicPr>
          <p:nvPr/>
        </p:nvPicPr>
        <p:blipFill rotWithShape="1">
          <a:blip r:embed="rId6">
            <a:extLst>
              <a:ext uri="{28A0092B-C50C-407E-A947-70E740481C1C}">
                <a14:useLocalDpi xmlns:a14="http://schemas.microsoft.com/office/drawing/2010/main" val="0"/>
              </a:ext>
            </a:extLst>
          </a:blip>
          <a:srcRect l="25929" t="12271" r="61524" b="36041"/>
          <a:stretch/>
        </p:blipFill>
        <p:spPr>
          <a:xfrm>
            <a:off x="3957748" y="1119104"/>
            <a:ext cx="1211056" cy="1257043"/>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62351" t="12384" r="23988" b="34143"/>
          <a:stretch/>
        </p:blipFill>
        <p:spPr>
          <a:xfrm>
            <a:off x="3441294" y="2679148"/>
            <a:ext cx="638949" cy="638841"/>
          </a:xfrm>
          <a:prstGeom prst="rect">
            <a:avLst/>
          </a:prstGeom>
        </p:spPr>
      </p:pic>
      <p:sp>
        <p:nvSpPr>
          <p:cNvPr id="31" name="Oval 30"/>
          <p:cNvSpPr/>
          <p:nvPr/>
        </p:nvSpPr>
        <p:spPr>
          <a:xfrm>
            <a:off x="4291259" y="3375717"/>
            <a:ext cx="681508" cy="692761"/>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l="19179" t="21237" r="18488" b="17888"/>
          <a:stretch/>
        </p:blipFill>
        <p:spPr>
          <a:xfrm>
            <a:off x="4388800" y="3549971"/>
            <a:ext cx="454767" cy="413213"/>
          </a:xfrm>
          <a:prstGeom prst="rect">
            <a:avLst/>
          </a:prstGeom>
        </p:spPr>
      </p:pic>
      <p:sp>
        <p:nvSpPr>
          <p:cNvPr id="32" name="Oval 31"/>
          <p:cNvSpPr/>
          <p:nvPr/>
        </p:nvSpPr>
        <p:spPr>
          <a:xfrm>
            <a:off x="7259195" y="2466256"/>
            <a:ext cx="1298517" cy="1224197"/>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8" name="Picture 27"/>
          <p:cNvPicPr>
            <a:picLocks noChangeAspect="1"/>
          </p:cNvPicPr>
          <p:nvPr/>
        </p:nvPicPr>
        <p:blipFill rotWithShape="1">
          <a:blip r:embed="rId8">
            <a:extLst>
              <a:ext uri="{28A0092B-C50C-407E-A947-70E740481C1C}">
                <a14:useLocalDpi xmlns:a14="http://schemas.microsoft.com/office/drawing/2010/main" val="0"/>
              </a:ext>
            </a:extLst>
          </a:blip>
          <a:srcRect l="42385" t="58049" r="43567" b="13296"/>
          <a:stretch/>
        </p:blipFill>
        <p:spPr>
          <a:xfrm>
            <a:off x="7504115" y="2763188"/>
            <a:ext cx="835784" cy="643023"/>
          </a:xfrm>
          <a:prstGeom prst="rect">
            <a:avLst/>
          </a:prstGeom>
        </p:spPr>
      </p:pic>
      <p:pic>
        <p:nvPicPr>
          <p:cNvPr id="35" name="Picture 34"/>
          <p:cNvPicPr>
            <a:picLocks noChangeAspect="1"/>
          </p:cNvPicPr>
          <p:nvPr/>
        </p:nvPicPr>
        <p:blipFill>
          <a:blip r:embed="rId9" cstate="print">
            <a:alphaModFix amt="29000"/>
            <a:extLst>
              <a:ext uri="{28A0092B-C50C-407E-A947-70E740481C1C}">
                <a14:useLocalDpi xmlns:a14="http://schemas.microsoft.com/office/drawing/2010/main" val="0"/>
              </a:ext>
            </a:extLst>
          </a:blip>
          <a:stretch>
            <a:fillRect/>
          </a:stretch>
        </p:blipFill>
        <p:spPr>
          <a:xfrm>
            <a:off x="1915671" y="3567974"/>
            <a:ext cx="468115" cy="540132"/>
          </a:xfrm>
          <a:prstGeom prst="rect">
            <a:avLst/>
          </a:prstGeom>
        </p:spPr>
      </p:pic>
      <p:pic>
        <p:nvPicPr>
          <p:cNvPr id="36" name="Picture 35"/>
          <p:cNvPicPr>
            <a:picLocks noChangeAspect="1"/>
          </p:cNvPicPr>
          <p:nvPr/>
        </p:nvPicPr>
        <p:blipFill>
          <a:blip r:embed="rId10" cstate="print">
            <a:alphaModFix amt="10000"/>
            <a:extLst>
              <a:ext uri="{28A0092B-C50C-407E-A947-70E740481C1C}">
                <a14:useLocalDpi xmlns:a14="http://schemas.microsoft.com/office/drawing/2010/main" val="0"/>
              </a:ext>
            </a:extLst>
          </a:blip>
          <a:stretch>
            <a:fillRect/>
          </a:stretch>
        </p:blipFill>
        <p:spPr>
          <a:xfrm flipH="1">
            <a:off x="2492268" y="2888279"/>
            <a:ext cx="355542" cy="443120"/>
          </a:xfrm>
          <a:prstGeom prst="rect">
            <a:avLst/>
          </a:prstGeom>
        </p:spPr>
      </p:pic>
      <p:pic>
        <p:nvPicPr>
          <p:cNvPr id="136192" name="Picture 136191"/>
          <p:cNvPicPr>
            <a:picLocks noChangeAspect="1"/>
          </p:cNvPicPr>
          <p:nvPr/>
        </p:nvPicPr>
        <p:blipFill>
          <a:blip r:embed="rId11" cstate="print">
            <a:alphaModFix amt="14000"/>
            <a:extLst>
              <a:ext uri="{28A0092B-C50C-407E-A947-70E740481C1C}">
                <a14:useLocalDpi xmlns:a14="http://schemas.microsoft.com/office/drawing/2010/main" val="0"/>
              </a:ext>
            </a:extLst>
          </a:blip>
          <a:stretch>
            <a:fillRect/>
          </a:stretch>
        </p:blipFill>
        <p:spPr>
          <a:xfrm>
            <a:off x="6505186" y="3076130"/>
            <a:ext cx="391305" cy="524621"/>
          </a:xfrm>
          <a:prstGeom prst="rect">
            <a:avLst/>
          </a:prstGeom>
        </p:spPr>
      </p:pic>
      <p:pic>
        <p:nvPicPr>
          <p:cNvPr id="136194" name="Picture 136193"/>
          <p:cNvPicPr>
            <a:picLocks noChangeAspect="1"/>
          </p:cNvPicPr>
          <p:nvPr/>
        </p:nvPicPr>
        <p:blipFill>
          <a:blip r:embed="rId12" cstate="print">
            <a:alphaModFix amt="11000"/>
            <a:extLst>
              <a:ext uri="{28A0092B-C50C-407E-A947-70E740481C1C}">
                <a14:useLocalDpi xmlns:a14="http://schemas.microsoft.com/office/drawing/2010/main" val="0"/>
              </a:ext>
            </a:extLst>
          </a:blip>
          <a:stretch>
            <a:fillRect/>
          </a:stretch>
        </p:blipFill>
        <p:spPr>
          <a:xfrm>
            <a:off x="6929559" y="3549709"/>
            <a:ext cx="535669" cy="535669"/>
          </a:xfrm>
          <a:prstGeom prst="rect">
            <a:avLst/>
          </a:prstGeom>
        </p:spPr>
      </p:pic>
      <p:pic>
        <p:nvPicPr>
          <p:cNvPr id="136196" name="Picture 136195"/>
          <p:cNvPicPr>
            <a:picLocks noChangeAspect="1"/>
          </p:cNvPicPr>
          <p:nvPr/>
        </p:nvPicPr>
        <p:blipFill>
          <a:blip r:embed="rId13" cstate="print">
            <a:alphaModFix amt="20000"/>
            <a:extLst>
              <a:ext uri="{28A0092B-C50C-407E-A947-70E740481C1C}">
                <a14:useLocalDpi xmlns:a14="http://schemas.microsoft.com/office/drawing/2010/main" val="0"/>
              </a:ext>
            </a:extLst>
          </a:blip>
          <a:stretch>
            <a:fillRect/>
          </a:stretch>
        </p:blipFill>
        <p:spPr>
          <a:xfrm>
            <a:off x="5728195" y="3390769"/>
            <a:ext cx="480478" cy="480478"/>
          </a:xfrm>
          <a:prstGeom prst="rect">
            <a:avLst/>
          </a:prstGeom>
        </p:spPr>
      </p:pic>
      <p:pic>
        <p:nvPicPr>
          <p:cNvPr id="40" name="Picture 39"/>
          <p:cNvPicPr>
            <a:picLocks noChangeAspect="1"/>
          </p:cNvPicPr>
          <p:nvPr/>
        </p:nvPicPr>
        <p:blipFill>
          <a:blip r:embed="rId14" cstate="print">
            <a:alphaModFix amt="14000"/>
            <a:extLst>
              <a:ext uri="{28A0092B-C50C-407E-A947-70E740481C1C}">
                <a14:useLocalDpi xmlns:a14="http://schemas.microsoft.com/office/drawing/2010/main" val="0"/>
              </a:ext>
            </a:extLst>
          </a:blip>
          <a:stretch>
            <a:fillRect/>
          </a:stretch>
        </p:blipFill>
        <p:spPr>
          <a:xfrm>
            <a:off x="3208688" y="3345048"/>
            <a:ext cx="430141" cy="576688"/>
          </a:xfrm>
          <a:prstGeom prst="rect">
            <a:avLst/>
          </a:prstGeom>
        </p:spPr>
      </p:pic>
      <p:cxnSp>
        <p:nvCxnSpPr>
          <p:cNvPr id="136203" name="Straight Arrow Connector 136202"/>
          <p:cNvCxnSpPr/>
          <p:nvPr/>
        </p:nvCxnSpPr>
        <p:spPr>
          <a:xfrm flipH="1" flipV="1">
            <a:off x="2374348" y="4202355"/>
            <a:ext cx="391997" cy="270421"/>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p:nvPr/>
        </p:nvCxnSpPr>
        <p:spPr>
          <a:xfrm flipV="1">
            <a:off x="6462914" y="4151142"/>
            <a:ext cx="409148" cy="346502"/>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flipV="1">
            <a:off x="5228549" y="3989486"/>
            <a:ext cx="2266" cy="477891"/>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p:nvPr/>
        </p:nvCxnSpPr>
        <p:spPr>
          <a:xfrm flipV="1">
            <a:off x="4015097" y="4006962"/>
            <a:ext cx="0" cy="442939"/>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H="1" flipV="1">
            <a:off x="3196382" y="4151142"/>
            <a:ext cx="54128" cy="251928"/>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flipV="1">
            <a:off x="6054964" y="4165789"/>
            <a:ext cx="45838" cy="231384"/>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flipV="1">
            <a:off x="4620219" y="4165789"/>
            <a:ext cx="3328" cy="231384"/>
          </a:xfrm>
          <a:prstGeom prst="straightConnector1">
            <a:avLst/>
          </a:prstGeom>
          <a:ln>
            <a:solidFill>
              <a:schemeClr val="accent5"/>
            </a:solidFill>
            <a:tailEnd type="triangle"/>
          </a:ln>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a:off x="1927424" y="1093898"/>
            <a:ext cx="1696994"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Transport Systems</a:t>
            </a:r>
          </a:p>
        </p:txBody>
      </p:sp>
      <p:sp>
        <p:nvSpPr>
          <p:cNvPr id="73" name="TextBox 72"/>
          <p:cNvSpPr txBox="1"/>
          <p:nvPr/>
        </p:nvSpPr>
        <p:spPr>
          <a:xfrm>
            <a:off x="3941251" y="867834"/>
            <a:ext cx="1696994"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Housing Systems</a:t>
            </a:r>
          </a:p>
        </p:txBody>
      </p:sp>
      <p:sp>
        <p:nvSpPr>
          <p:cNvPr id="74" name="TextBox 73"/>
          <p:cNvSpPr txBox="1"/>
          <p:nvPr/>
        </p:nvSpPr>
        <p:spPr>
          <a:xfrm>
            <a:off x="5946003" y="1234788"/>
            <a:ext cx="1696994"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Mobile Health Systems</a:t>
            </a:r>
          </a:p>
        </p:txBody>
      </p:sp>
      <p:sp>
        <p:nvSpPr>
          <p:cNvPr id="75" name="TextBox 74"/>
          <p:cNvSpPr txBox="1"/>
          <p:nvPr/>
        </p:nvSpPr>
        <p:spPr>
          <a:xfrm>
            <a:off x="7393941" y="1891351"/>
            <a:ext cx="1696994"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Clinical and non-clinical IT Systems</a:t>
            </a:r>
          </a:p>
        </p:txBody>
      </p:sp>
      <p:sp>
        <p:nvSpPr>
          <p:cNvPr id="76" name="TextBox 75"/>
          <p:cNvSpPr txBox="1"/>
          <p:nvPr/>
        </p:nvSpPr>
        <p:spPr>
          <a:xfrm>
            <a:off x="3237537" y="2461021"/>
            <a:ext cx="123255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Education Programs</a:t>
            </a:r>
          </a:p>
        </p:txBody>
      </p:sp>
      <p:sp>
        <p:nvSpPr>
          <p:cNvPr id="77" name="TextBox 76"/>
          <p:cNvSpPr txBox="1"/>
          <p:nvPr/>
        </p:nvSpPr>
        <p:spPr>
          <a:xfrm>
            <a:off x="4808192" y="2450684"/>
            <a:ext cx="169699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Nutrition Programs</a:t>
            </a:r>
          </a:p>
        </p:txBody>
      </p:sp>
      <p:sp>
        <p:nvSpPr>
          <p:cNvPr id="78" name="TextBox 77"/>
          <p:cNvSpPr txBox="1"/>
          <p:nvPr/>
        </p:nvSpPr>
        <p:spPr>
          <a:xfrm>
            <a:off x="4087306" y="3179886"/>
            <a:ext cx="169699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3C3C3B">
                    <a:lumMod val="60000"/>
                    <a:lumOff val="40000"/>
                  </a:srgbClr>
                </a:solidFill>
                <a:effectLst/>
                <a:uLnTx/>
                <a:uFillTx/>
                <a:latin typeface="Franklin Gothic Medium Cond" charset="0"/>
                <a:ea typeface="Franklin Gothic Medium Cond" charset="0"/>
                <a:cs typeface="Franklin Gothic Medium Cond" charset="0"/>
              </a:rPr>
              <a:t>Wellness  Programs</a:t>
            </a:r>
          </a:p>
        </p:txBody>
      </p:sp>
      <p:sp>
        <p:nvSpPr>
          <p:cNvPr id="42" name="TextBox 41"/>
          <p:cNvSpPr txBox="1"/>
          <p:nvPr/>
        </p:nvSpPr>
        <p:spPr>
          <a:xfrm>
            <a:off x="6572052" y="4748036"/>
            <a:ext cx="2374348" cy="175432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D1C24"/>
                </a:solidFill>
                <a:effectLst/>
                <a:uLnTx/>
                <a:uFillTx/>
                <a:latin typeface="Franklin Gothic Medium Cond" charset="0"/>
                <a:ea typeface="Franklin Gothic Medium Cond" charset="0"/>
                <a:cs typeface="Franklin Gothic Medium Cond" charset="0"/>
              </a:rPr>
              <a:t>For interoperability, eLTSS dataset needs to be represented using nationally recognized vocabularies and content standards</a:t>
            </a:r>
          </a:p>
        </p:txBody>
      </p:sp>
      <p:pic>
        <p:nvPicPr>
          <p:cNvPr id="3" name="Picture 2"/>
          <p:cNvPicPr>
            <a:picLocks noChangeAspect="1"/>
          </p:cNvPicPr>
          <p:nvPr/>
        </p:nvPicPr>
        <p:blipFill>
          <a:blip r:embed="rId15"/>
          <a:stretch>
            <a:fillRect/>
          </a:stretch>
        </p:blipFill>
        <p:spPr>
          <a:xfrm>
            <a:off x="3007226" y="4691715"/>
            <a:ext cx="3249573" cy="1958017"/>
          </a:xfrm>
          <a:prstGeom prst="rect">
            <a:avLst/>
          </a:prstGeom>
        </p:spPr>
      </p:pic>
    </p:spTree>
    <p:extLst>
      <p:ext uri="{BB962C8B-B14F-4D97-AF65-F5344CB8AC3E}">
        <p14:creationId xmlns:p14="http://schemas.microsoft.com/office/powerpoint/2010/main" val="1760256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3231741"/>
            <a:ext cx="8382000" cy="967476"/>
          </a:xfrm>
        </p:spPr>
        <p:txBody>
          <a:bodyPr>
            <a:normAutofit/>
          </a:bodyPr>
          <a:lstStyle/>
          <a:p>
            <a:pPr algn="ctr"/>
            <a:r>
              <a:rPr lang="en-US" sz="3600" b="1" dirty="0" err="1">
                <a:solidFill>
                  <a:schemeClr val="accent1">
                    <a:lumMod val="75000"/>
                  </a:schemeClr>
                </a:solidFill>
              </a:rPr>
              <a:t>eLTSS</a:t>
            </a:r>
            <a:r>
              <a:rPr lang="en-US" sz="3600" b="1" dirty="0">
                <a:solidFill>
                  <a:schemeClr val="accent1">
                    <a:lumMod val="75000"/>
                  </a:schemeClr>
                </a:solidFill>
              </a:rPr>
              <a:t> Dataset Standardization Timeline</a:t>
            </a:r>
          </a:p>
        </p:txBody>
      </p:sp>
    </p:spTree>
    <p:extLst>
      <p:ext uri="{BB962C8B-B14F-4D97-AF65-F5344CB8AC3E}">
        <p14:creationId xmlns:p14="http://schemas.microsoft.com/office/powerpoint/2010/main" val="1459660263"/>
      </p:ext>
    </p:extLst>
  </p:cSld>
  <p:clrMapOvr>
    <a:masterClrMapping/>
  </p:clrMapOvr>
</p:sld>
</file>

<file path=ppt/theme/theme1.xml><?xml version="1.0" encoding="utf-8"?>
<a:theme xmlns:a="http://schemas.openxmlformats.org/drawingml/2006/main" name="1_Office Theme">
  <a:themeElements>
    <a:clrScheme name="ONC 1">
      <a:dk1>
        <a:srgbClr val="3C3C3B"/>
      </a:dk1>
      <a:lt1>
        <a:sysClr val="window" lastClr="FFFFFF"/>
      </a:lt1>
      <a:dk2>
        <a:srgbClr val="07538F"/>
      </a:dk2>
      <a:lt2>
        <a:srgbClr val="FFEBAF"/>
      </a:lt2>
      <a:accent1>
        <a:srgbClr val="056DB1"/>
      </a:accent1>
      <a:accent2>
        <a:srgbClr val="00A8E1"/>
      </a:accent2>
      <a:accent3>
        <a:srgbClr val="FFC425"/>
      </a:accent3>
      <a:accent4>
        <a:srgbClr val="EA9C1C"/>
      </a:accent4>
      <a:accent5>
        <a:srgbClr val="ED1C24"/>
      </a:accent5>
      <a:accent6>
        <a:srgbClr val="16B0A5"/>
      </a:accent6>
      <a:hlink>
        <a:srgbClr val="0000FF"/>
      </a:hlink>
      <a:folHlink>
        <a:srgbClr val="6830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NC 1">
      <a:dk1>
        <a:srgbClr val="3C3C3B"/>
      </a:dk1>
      <a:lt1>
        <a:sysClr val="window" lastClr="FFFFFF"/>
      </a:lt1>
      <a:dk2>
        <a:srgbClr val="07538F"/>
      </a:dk2>
      <a:lt2>
        <a:srgbClr val="FFEBAF"/>
      </a:lt2>
      <a:accent1>
        <a:srgbClr val="056DB1"/>
      </a:accent1>
      <a:accent2>
        <a:srgbClr val="00A8E1"/>
      </a:accent2>
      <a:accent3>
        <a:srgbClr val="FFC425"/>
      </a:accent3>
      <a:accent4>
        <a:srgbClr val="EA9C1C"/>
      </a:accent4>
      <a:accent5>
        <a:srgbClr val="ED1C24"/>
      </a:accent5>
      <a:accent6>
        <a:srgbClr val="16B0A5"/>
      </a:accent6>
      <a:hlink>
        <a:srgbClr val="0000FF"/>
      </a:hlink>
      <a:folHlink>
        <a:srgbClr val="6830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GTRI_8.5X11_2015">
  <a:themeElements>
    <a:clrScheme name="GTRI Template Colors">
      <a:dk1>
        <a:srgbClr val="002A54"/>
      </a:dk1>
      <a:lt1>
        <a:srgbClr val="FFFFFF"/>
      </a:lt1>
      <a:dk2>
        <a:srgbClr val="002A54"/>
      </a:dk2>
      <a:lt2>
        <a:srgbClr val="FFF5DC"/>
      </a:lt2>
      <a:accent1>
        <a:srgbClr val="FDB913"/>
      </a:accent1>
      <a:accent2>
        <a:srgbClr val="BE9B69"/>
      </a:accent2>
      <a:accent3>
        <a:srgbClr val="005287"/>
      </a:accent3>
      <a:accent4>
        <a:srgbClr val="FDD571"/>
      </a:accent4>
      <a:accent5>
        <a:srgbClr val="E5D7C3"/>
      </a:accent5>
      <a:accent6>
        <a:srgbClr val="CEDAEB"/>
      </a:accent6>
      <a:hlink>
        <a:srgbClr val="304F7B"/>
      </a:hlink>
      <a:folHlink>
        <a:srgbClr val="B7C9E2"/>
      </a:folHlink>
    </a:clrScheme>
    <a:fontScheme name="Tahoma">
      <a:majorFont>
        <a:latin typeface="Tahoma"/>
        <a:ea typeface=""/>
        <a:cs typeface=""/>
      </a:majorFont>
      <a:minorFont>
        <a:latin typeface="Tahom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EDAEB"/>
        </a:solidFill>
        <a:ln w="28575" cap="flat" cmpd="sng" algn="ctr">
          <a:solidFill>
            <a:srgbClr val="002A54"/>
          </a:solidFill>
          <a:prstDash val="solid"/>
        </a:ln>
        <a:effectLst/>
      </a:spPr>
      <a:bodyPr rtlCol="0" anchor="ctr"/>
      <a:lstStyle>
        <a:defPPr marL="0" marR="0" indent="0" algn="ctr" defTabSz="1306220" eaLnBrk="1" fontAlgn="auto" latinLnBrk="0" hangingPunct="1">
          <a:lnSpc>
            <a:spcPct val="100000"/>
          </a:lnSpc>
          <a:spcBef>
            <a:spcPts val="0"/>
          </a:spcBef>
          <a:spcAft>
            <a:spcPts val="0"/>
          </a:spcAft>
          <a:buClrTx/>
          <a:buSzTx/>
          <a:buFontTx/>
          <a:buNone/>
          <a:tabLst/>
          <a:defRPr kumimoji="0" sz="2600" b="0" i="0" u="none" strike="noStrike" kern="0" cap="none" spc="0" normalizeH="0" baseline="0" noProof="0">
            <a:ln>
              <a:solidFill>
                <a:srgbClr val="002A54"/>
              </a:solidFill>
            </a:ln>
            <a:solidFill>
              <a:srgbClr val="FFFFFF"/>
            </a:solidFill>
            <a:effectLst/>
            <a:uLnTx/>
            <a:uFillTx/>
            <a:latin typeface="Tahoma"/>
            <a:ea typeface="+mn-ea"/>
            <a:cs typeface="+mn-cs"/>
          </a:defRPr>
        </a:defPPr>
      </a:lstStyle>
    </a:spDef>
    <a:lnDef>
      <a:spPr>
        <a:ln w="28575">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marL="0" marR="0" indent="0" algn="ctr" defTabSz="1306220" eaLnBrk="1" fontAlgn="auto" latinLnBrk="0" hangingPunct="1">
          <a:lnSpc>
            <a:spcPct val="85000"/>
          </a:lnSpc>
          <a:spcBef>
            <a:spcPts val="0"/>
          </a:spcBef>
          <a:spcAft>
            <a:spcPts val="1200"/>
          </a:spcAft>
          <a:buClrTx/>
          <a:buSzTx/>
          <a:buFontTx/>
          <a:buNone/>
          <a:tabLst/>
          <a:defRPr kumimoji="0" sz="2200" b="0" i="0" u="none" strike="noStrike" kern="0" cap="none" spc="0" normalizeH="0" baseline="0" noProof="0" dirty="0" err="1" smtClean="0">
            <a:ln>
              <a:noFill/>
            </a:ln>
            <a:solidFill>
              <a:srgbClr val="002A54"/>
            </a:solidFill>
            <a:effectLst/>
            <a:uLnTx/>
            <a:uFillTx/>
          </a:defRPr>
        </a:defPPr>
      </a:lstStyle>
    </a:txDef>
  </a:objectDefaults>
  <a:extraClrSchemeLst/>
  <a:extLst>
    <a:ext uri="{05A4C25C-085E-4340-85A3-A5531E510DB2}">
      <thm15:themeFamily xmlns:thm15="http://schemas.microsoft.com/office/thememl/2012/main" name="Presentation6" id="{160A0711-53BE-AB46-A9E0-712B4B1CDCEF}" vid="{87159334-231C-E74F-BE9E-6810E7DC64FE}"/>
    </a:ext>
  </a:extLst>
</a:theme>
</file>

<file path=ppt/theme/theme5.xml><?xml version="1.0" encoding="utf-8"?>
<a:theme xmlns:a="http://schemas.openxmlformats.org/drawingml/2006/main" name="3_Office Theme">
  <a:themeElements>
    <a:clrScheme name="ONC 1">
      <a:dk1>
        <a:srgbClr val="3C3C3B"/>
      </a:dk1>
      <a:lt1>
        <a:sysClr val="window" lastClr="FFFFFF"/>
      </a:lt1>
      <a:dk2>
        <a:srgbClr val="07538F"/>
      </a:dk2>
      <a:lt2>
        <a:srgbClr val="FFEBAF"/>
      </a:lt2>
      <a:accent1>
        <a:srgbClr val="056DB1"/>
      </a:accent1>
      <a:accent2>
        <a:srgbClr val="00A8E1"/>
      </a:accent2>
      <a:accent3>
        <a:srgbClr val="FFC425"/>
      </a:accent3>
      <a:accent4>
        <a:srgbClr val="EA9C1C"/>
      </a:accent4>
      <a:accent5>
        <a:srgbClr val="ED1C24"/>
      </a:accent5>
      <a:accent6>
        <a:srgbClr val="16B0A5"/>
      </a:accent6>
      <a:hlink>
        <a:srgbClr val="0000FF"/>
      </a:hlink>
      <a:folHlink>
        <a:srgbClr val="6830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Office Theme">
  <a:themeElements>
    <a:clrScheme name="ONC 1">
      <a:dk1>
        <a:srgbClr val="3C3C3B"/>
      </a:dk1>
      <a:lt1>
        <a:sysClr val="window" lastClr="FFFFFF"/>
      </a:lt1>
      <a:dk2>
        <a:srgbClr val="07538F"/>
      </a:dk2>
      <a:lt2>
        <a:srgbClr val="FFEBAF"/>
      </a:lt2>
      <a:accent1>
        <a:srgbClr val="056DB1"/>
      </a:accent1>
      <a:accent2>
        <a:srgbClr val="00A8E1"/>
      </a:accent2>
      <a:accent3>
        <a:srgbClr val="FFC425"/>
      </a:accent3>
      <a:accent4>
        <a:srgbClr val="EA9C1C"/>
      </a:accent4>
      <a:accent5>
        <a:srgbClr val="ED1C24"/>
      </a:accent5>
      <a:accent6>
        <a:srgbClr val="16B0A5"/>
      </a:accent6>
      <a:hlink>
        <a:srgbClr val="0000FF"/>
      </a:hlink>
      <a:folHlink>
        <a:srgbClr val="6830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ONC 1">
      <a:dk1>
        <a:srgbClr val="3C3C3B"/>
      </a:dk1>
      <a:lt1>
        <a:sysClr val="window" lastClr="FFFFFF"/>
      </a:lt1>
      <a:dk2>
        <a:srgbClr val="07538F"/>
      </a:dk2>
      <a:lt2>
        <a:srgbClr val="FFEBAF"/>
      </a:lt2>
      <a:accent1>
        <a:srgbClr val="056DB1"/>
      </a:accent1>
      <a:accent2>
        <a:srgbClr val="00A8E1"/>
      </a:accent2>
      <a:accent3>
        <a:srgbClr val="FFC425"/>
      </a:accent3>
      <a:accent4>
        <a:srgbClr val="EA9C1C"/>
      </a:accent4>
      <a:accent5>
        <a:srgbClr val="ED1C24"/>
      </a:accent5>
      <a:accent6>
        <a:srgbClr val="16B0A5"/>
      </a:accent6>
      <a:hlink>
        <a:srgbClr val="0000FF"/>
      </a:hlink>
      <a:folHlink>
        <a:srgbClr val="6830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6_Office Theme">
  <a:themeElements>
    <a:clrScheme name="ONC 1">
      <a:dk1>
        <a:srgbClr val="3C3C3B"/>
      </a:dk1>
      <a:lt1>
        <a:sysClr val="window" lastClr="FFFFFF"/>
      </a:lt1>
      <a:dk2>
        <a:srgbClr val="07538F"/>
      </a:dk2>
      <a:lt2>
        <a:srgbClr val="FFEBAF"/>
      </a:lt2>
      <a:accent1>
        <a:srgbClr val="056DB1"/>
      </a:accent1>
      <a:accent2>
        <a:srgbClr val="00A8E1"/>
      </a:accent2>
      <a:accent3>
        <a:srgbClr val="FFC425"/>
      </a:accent3>
      <a:accent4>
        <a:srgbClr val="EA9C1C"/>
      </a:accent4>
      <a:accent5>
        <a:srgbClr val="ED1C24"/>
      </a:accent5>
      <a:accent6>
        <a:srgbClr val="16B0A5"/>
      </a:accent6>
      <a:hlink>
        <a:srgbClr val="0000FF"/>
      </a:hlink>
      <a:folHlink>
        <a:srgbClr val="6830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11658</TotalTime>
  <Words>3167</Words>
  <Application>Microsoft Office PowerPoint</Application>
  <PresentationFormat>On-screen Show (4:3)</PresentationFormat>
  <Paragraphs>626</Paragraphs>
  <Slides>39</Slides>
  <Notes>14</Notes>
  <HiddenSlides>0</HiddenSlides>
  <MMClips>0</MMClips>
  <ScaleCrop>false</ScaleCrop>
  <HeadingPairs>
    <vt:vector size="6" baseType="variant">
      <vt:variant>
        <vt:lpstr>Fonts Used</vt:lpstr>
      </vt:variant>
      <vt:variant>
        <vt:i4>13</vt:i4>
      </vt:variant>
      <vt:variant>
        <vt:lpstr>Theme</vt:lpstr>
      </vt:variant>
      <vt:variant>
        <vt:i4>9</vt:i4>
      </vt:variant>
      <vt:variant>
        <vt:lpstr>Slide Titles</vt:lpstr>
      </vt:variant>
      <vt:variant>
        <vt:i4>39</vt:i4>
      </vt:variant>
    </vt:vector>
  </HeadingPairs>
  <TitlesOfParts>
    <vt:vector size="61" baseType="lpstr">
      <vt:lpstr>ＭＳ Ｐゴシック</vt:lpstr>
      <vt:lpstr>ＭＳ Ｐゴシック</vt:lpstr>
      <vt:lpstr>Arial</vt:lpstr>
      <vt:lpstr>Calibri</vt:lpstr>
      <vt:lpstr>Calibri Light</vt:lpstr>
      <vt:lpstr>Courier New</vt:lpstr>
      <vt:lpstr>Franklin Gothic Medium</vt:lpstr>
      <vt:lpstr>Franklin Gothic Medium Cond</vt:lpstr>
      <vt:lpstr>Lucida Grande</vt:lpstr>
      <vt:lpstr>Mangal</vt:lpstr>
      <vt:lpstr>Papyrus</vt:lpstr>
      <vt:lpstr>Tahoma</vt:lpstr>
      <vt:lpstr>Times New Roman</vt:lpstr>
      <vt:lpstr>1_Office Theme</vt:lpstr>
      <vt:lpstr>2_Office Theme</vt:lpstr>
      <vt:lpstr>Office Theme</vt:lpstr>
      <vt:lpstr>GTRI_8.5X11_2015</vt:lpstr>
      <vt:lpstr>3_Office Theme</vt:lpstr>
      <vt:lpstr>4_Office Theme</vt:lpstr>
      <vt:lpstr>5_Office Theme</vt:lpstr>
      <vt:lpstr>6_Office Theme</vt:lpstr>
      <vt:lpstr>1_Custom Design</vt:lpstr>
      <vt:lpstr>Electronic Long Term Services and Support (eLTSS) Initiative Overview</vt:lpstr>
      <vt:lpstr>Why are we here today? </vt:lpstr>
      <vt:lpstr>HL7 Presentation Schedule</vt:lpstr>
      <vt:lpstr>Background: What is the eLTSS Initiative? </vt:lpstr>
      <vt:lpstr>What is the scope of eLTSS? </vt:lpstr>
      <vt:lpstr>PowerPoint Presentation</vt:lpstr>
      <vt:lpstr>eLTSS Core Dataset</vt:lpstr>
      <vt:lpstr>Vision for eLTSS Dataset Integration</vt:lpstr>
      <vt:lpstr>eLTSS Dataset Standardization Timeline</vt:lpstr>
      <vt:lpstr>Key Activities</vt:lpstr>
      <vt:lpstr>Key Activities</vt:lpstr>
      <vt:lpstr>eLTSS Reference Model Overview </vt:lpstr>
      <vt:lpstr>eLTSS Core Dataset Standardization</vt:lpstr>
      <vt:lpstr>PowerPoint Presentation</vt:lpstr>
      <vt:lpstr>PowerPoint Presentation</vt:lpstr>
      <vt:lpstr>HCBS Waiver Process Overview</vt:lpstr>
      <vt:lpstr>PowerPoint Presentation</vt:lpstr>
      <vt:lpstr>Waiver Process  - Episode of Care</vt:lpstr>
      <vt:lpstr>Waiver Process  - Assessment</vt:lpstr>
      <vt:lpstr>Waiver Process  - Service Plan</vt:lpstr>
      <vt:lpstr>PowerPoint Presentation</vt:lpstr>
      <vt:lpstr>LTSS Service</vt:lpstr>
      <vt:lpstr>Patient Care Discussion</vt:lpstr>
      <vt:lpstr>Patient Care Related Content</vt:lpstr>
      <vt:lpstr>Patient Admin Related Content</vt:lpstr>
      <vt:lpstr>Contacts and Next Steps</vt:lpstr>
      <vt:lpstr>PowerPoint Presentation</vt:lpstr>
      <vt:lpstr>BACKUP</vt:lpstr>
      <vt:lpstr>What is LTSS? </vt:lpstr>
      <vt:lpstr>Defining Person-Centered Care</vt:lpstr>
      <vt:lpstr>What is Person-Centered Planning (PCP)?</vt:lpstr>
      <vt:lpstr>Business Driver: Shift in Medicaid Spending</vt:lpstr>
      <vt:lpstr>PowerPoint Presentation</vt:lpstr>
      <vt:lpstr>TEFT Background</vt:lpstr>
      <vt:lpstr>Relevant Resources by WG</vt:lpstr>
      <vt:lpstr>eLTSS Core Dataset Process</vt:lpstr>
      <vt:lpstr>Patient Data Items – Mapping Example</vt:lpstr>
      <vt:lpstr>LTSS Data Categories</vt:lpstr>
      <vt:lpstr>LTSS Data Categories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Jones, Emma</cp:lastModifiedBy>
  <cp:revision>159</cp:revision>
  <cp:lastPrinted>2018-01-12T22:10:44Z</cp:lastPrinted>
  <dcterms:created xsi:type="dcterms:W3CDTF">2017-08-18T15:18:03Z</dcterms:created>
  <dcterms:modified xsi:type="dcterms:W3CDTF">2018-02-01T21:40:13Z</dcterms:modified>
</cp:coreProperties>
</file>