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836" r:id="rId2"/>
    <p:sldId id="1088" r:id="rId3"/>
    <p:sldId id="983" r:id="rId4"/>
    <p:sldId id="1121" r:id="rId5"/>
    <p:sldId id="1045" r:id="rId6"/>
    <p:sldId id="1120" r:id="rId7"/>
    <p:sldId id="1105" r:id="rId8"/>
    <p:sldId id="1122" r:id="rId9"/>
    <p:sldId id="1123" r:id="rId10"/>
    <p:sldId id="1124" r:id="rId11"/>
    <p:sldId id="1125" r:id="rId12"/>
    <p:sldId id="1126" r:id="rId13"/>
    <p:sldId id="1127" r:id="rId14"/>
    <p:sldId id="1128" r:id="rId15"/>
    <p:sldId id="1129" r:id="rId16"/>
    <p:sldId id="1130" r:id="rId17"/>
    <p:sldId id="1131" r:id="rId18"/>
    <p:sldId id="1132" r:id="rId19"/>
    <p:sldId id="1133" r:id="rId20"/>
    <p:sldId id="1134" r:id="rId21"/>
    <p:sldId id="1135" r:id="rId22"/>
    <p:sldId id="1136" r:id="rId23"/>
    <p:sldId id="1137" r:id="rId24"/>
    <p:sldId id="1138" r:id="rId25"/>
    <p:sldId id="1139" r:id="rId26"/>
    <p:sldId id="1140" r:id="rId27"/>
    <p:sldId id="1141" r:id="rId28"/>
    <p:sldId id="1142" r:id="rId29"/>
    <p:sldId id="1090" r:id="rId30"/>
    <p:sldId id="1104" r:id="rId31"/>
    <p:sldId id="1102" r:id="rId32"/>
    <p:sldId id="1145" r:id="rId33"/>
    <p:sldId id="1146" r:id="rId34"/>
    <p:sldId id="1144" r:id="rId35"/>
    <p:sldId id="1143" r:id="rId36"/>
    <p:sldId id="1147" r:id="rId37"/>
    <p:sldId id="1106" r:id="rId38"/>
    <p:sldId id="1107" r:id="rId39"/>
    <p:sldId id="1148" r:id="rId40"/>
    <p:sldId id="1149" r:id="rId41"/>
    <p:sldId id="1150" r:id="rId42"/>
    <p:sldId id="1151" r:id="rId43"/>
    <p:sldId id="1152" r:id="rId44"/>
    <p:sldId id="1153" r:id="rId45"/>
    <p:sldId id="1101" r:id="rId46"/>
    <p:sldId id="1103" r:id="rId47"/>
    <p:sldId id="1154" r:id="rId48"/>
    <p:sldId id="1092" r:id="rId49"/>
    <p:sldId id="1089" r:id="rId50"/>
    <p:sldId id="1109" r:id="rId51"/>
    <p:sldId id="1110" r:id="rId52"/>
    <p:sldId id="1111" r:id="rId53"/>
    <p:sldId id="1112" r:id="rId54"/>
    <p:sldId id="1113" r:id="rId55"/>
    <p:sldId id="1114" r:id="rId56"/>
    <p:sldId id="1115" r:id="rId57"/>
    <p:sldId id="1116" r:id="rId58"/>
    <p:sldId id="1117" r:id="rId59"/>
    <p:sldId id="1118" r:id="rId60"/>
    <p:sldId id="1119" r:id="rId61"/>
    <p:sldId id="1108" r:id="rId62"/>
    <p:sldId id="1050" r:id="rId63"/>
    <p:sldId id="1069" r:id="rId64"/>
    <p:sldId id="1064" r:id="rId65"/>
  </p:sldIdLst>
  <p:sldSz cx="9144000" cy="6858000" type="screen4x3"/>
  <p:notesSz cx="7010400" cy="9296400"/>
  <p:defaultTextStyle>
    <a:defPPr>
      <a:defRPr lang="en-CA"/>
    </a:defPPr>
    <a:lvl1pPr algn="l" rtl="0" fontAlgn="base">
      <a:spcBef>
        <a:spcPct val="0"/>
      </a:spcBef>
      <a:spcAft>
        <a:spcPct val="0"/>
      </a:spcAft>
      <a:defRPr b="1" kern="1200">
        <a:solidFill>
          <a:schemeClr val="bg1"/>
        </a:solidFill>
        <a:latin typeface="Arial" charset="0"/>
        <a:ea typeface="+mn-ea"/>
        <a:cs typeface="Arial" charset="0"/>
      </a:defRPr>
    </a:lvl1pPr>
    <a:lvl2pPr marL="457200" algn="l" rtl="0" fontAlgn="base">
      <a:spcBef>
        <a:spcPct val="0"/>
      </a:spcBef>
      <a:spcAft>
        <a:spcPct val="0"/>
      </a:spcAft>
      <a:defRPr b="1" kern="1200">
        <a:solidFill>
          <a:schemeClr val="bg1"/>
        </a:solidFill>
        <a:latin typeface="Arial" charset="0"/>
        <a:ea typeface="+mn-ea"/>
        <a:cs typeface="Arial" charset="0"/>
      </a:defRPr>
    </a:lvl2pPr>
    <a:lvl3pPr marL="914400" algn="l" rtl="0" fontAlgn="base">
      <a:spcBef>
        <a:spcPct val="0"/>
      </a:spcBef>
      <a:spcAft>
        <a:spcPct val="0"/>
      </a:spcAft>
      <a:defRPr b="1" kern="1200">
        <a:solidFill>
          <a:schemeClr val="bg1"/>
        </a:solidFill>
        <a:latin typeface="Arial" charset="0"/>
        <a:ea typeface="+mn-ea"/>
        <a:cs typeface="Arial" charset="0"/>
      </a:defRPr>
    </a:lvl3pPr>
    <a:lvl4pPr marL="1371600" algn="l" rtl="0" fontAlgn="base">
      <a:spcBef>
        <a:spcPct val="0"/>
      </a:spcBef>
      <a:spcAft>
        <a:spcPct val="0"/>
      </a:spcAft>
      <a:defRPr b="1" kern="1200">
        <a:solidFill>
          <a:schemeClr val="bg1"/>
        </a:solidFill>
        <a:latin typeface="Arial" charset="0"/>
        <a:ea typeface="+mn-ea"/>
        <a:cs typeface="Arial" charset="0"/>
      </a:defRPr>
    </a:lvl4pPr>
    <a:lvl5pPr marL="1828800" algn="l" rtl="0" fontAlgn="base">
      <a:spcBef>
        <a:spcPct val="0"/>
      </a:spcBef>
      <a:spcAft>
        <a:spcPct val="0"/>
      </a:spcAft>
      <a:defRPr b="1" kern="1200">
        <a:solidFill>
          <a:schemeClr val="bg1"/>
        </a:solidFill>
        <a:latin typeface="Arial" charset="0"/>
        <a:ea typeface="+mn-ea"/>
        <a:cs typeface="Arial" charset="0"/>
      </a:defRPr>
    </a:lvl5pPr>
    <a:lvl6pPr marL="2286000" algn="l" defTabSz="914400" rtl="0" eaLnBrk="1" latinLnBrk="0" hangingPunct="1">
      <a:defRPr b="1" kern="1200">
        <a:solidFill>
          <a:schemeClr val="bg1"/>
        </a:solidFill>
        <a:latin typeface="Arial" charset="0"/>
        <a:ea typeface="+mn-ea"/>
        <a:cs typeface="Arial" charset="0"/>
      </a:defRPr>
    </a:lvl6pPr>
    <a:lvl7pPr marL="2743200" algn="l" defTabSz="914400" rtl="0" eaLnBrk="1" latinLnBrk="0" hangingPunct="1">
      <a:defRPr b="1" kern="1200">
        <a:solidFill>
          <a:schemeClr val="bg1"/>
        </a:solidFill>
        <a:latin typeface="Arial" charset="0"/>
        <a:ea typeface="+mn-ea"/>
        <a:cs typeface="Arial" charset="0"/>
      </a:defRPr>
    </a:lvl7pPr>
    <a:lvl8pPr marL="3200400" algn="l" defTabSz="914400" rtl="0" eaLnBrk="1" latinLnBrk="0" hangingPunct="1">
      <a:defRPr b="1" kern="1200">
        <a:solidFill>
          <a:schemeClr val="bg1"/>
        </a:solidFill>
        <a:latin typeface="Arial" charset="0"/>
        <a:ea typeface="+mn-ea"/>
        <a:cs typeface="Arial" charset="0"/>
      </a:defRPr>
    </a:lvl8pPr>
    <a:lvl9pPr marL="3657600" algn="l" defTabSz="914400" rtl="0" eaLnBrk="1" latinLnBrk="0" hangingPunct="1">
      <a:defRPr b="1"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é Boudreau" initials="A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66FF"/>
    <a:srgbClr val="FFFFCC"/>
    <a:srgbClr val="7AC4F2"/>
    <a:srgbClr val="ACB6AB"/>
    <a:srgbClr val="CACEC2"/>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1" autoAdjust="0"/>
    <p:restoredTop sz="97404" autoAdjust="0"/>
  </p:normalViewPr>
  <p:slideViewPr>
    <p:cSldViewPr>
      <p:cViewPr>
        <p:scale>
          <a:sx n="87" d="100"/>
          <a:sy n="87" d="100"/>
        </p:scale>
        <p:origin x="-7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notesViewPr>
    <p:cSldViewPr>
      <p:cViewPr varScale="1">
        <p:scale>
          <a:sx n="86" d="100"/>
          <a:sy n="86" d="100"/>
        </p:scale>
        <p:origin x="-2298" y="-96"/>
      </p:cViewPr>
      <p:guideLst>
        <p:guide orient="horz" pos="2928"/>
        <p:guide pos="2208"/>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US"/>
          </a:p>
        </p:txBody>
      </p:sp>
      <p:sp>
        <p:nvSpPr>
          <p:cNvPr id="168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US"/>
          </a:p>
        </p:txBody>
      </p:sp>
      <p:sp>
        <p:nvSpPr>
          <p:cNvPr id="168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US" dirty="0"/>
          </a:p>
        </p:txBody>
      </p:sp>
      <p:sp>
        <p:nvSpPr>
          <p:cNvPr id="168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047A367E-F720-4A41-8100-18BDE4B298E7}" type="slidenum">
              <a:rPr lang="en-US"/>
              <a:pPr>
                <a:defRPr/>
              </a:pPr>
              <a:t>‹#›</a:t>
            </a:fld>
            <a:endParaRPr lang="en-US"/>
          </a:p>
        </p:txBody>
      </p:sp>
    </p:spTree>
    <p:extLst>
      <p:ext uri="{BB962C8B-B14F-4D97-AF65-F5344CB8AC3E}">
        <p14:creationId xmlns:p14="http://schemas.microsoft.com/office/powerpoint/2010/main" val="284656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chemeClr val="tx1"/>
                </a:solidFill>
                <a:latin typeface="Arial" charset="0"/>
                <a:cs typeface="+mn-cs"/>
              </a:defRPr>
            </a:lvl1pPr>
          </a:lstStyle>
          <a:p>
            <a:pPr>
              <a:defRPr/>
            </a:pPr>
            <a:endParaRPr lang="en-CA"/>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chemeClr val="tx1"/>
                </a:solidFill>
                <a:latin typeface="Arial" charset="0"/>
                <a:cs typeface="+mn-cs"/>
              </a:defRPr>
            </a:lvl1pPr>
          </a:lstStyle>
          <a:p>
            <a:pPr>
              <a:defRPr/>
            </a:pPr>
            <a:endParaRPr lang="en-CA"/>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chemeClr val="tx1"/>
                </a:solidFill>
                <a:latin typeface="Arial" charset="0"/>
                <a:cs typeface="+mn-cs"/>
              </a:defRPr>
            </a:lvl1pPr>
          </a:lstStyle>
          <a:p>
            <a:pPr>
              <a:defRPr/>
            </a:pPr>
            <a:endParaRPr lang="en-CA" dirty="0"/>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chemeClr val="tx1"/>
                </a:solidFill>
                <a:latin typeface="Arial" charset="0"/>
                <a:cs typeface="+mn-cs"/>
              </a:defRPr>
            </a:lvl1pPr>
          </a:lstStyle>
          <a:p>
            <a:pPr>
              <a:defRPr/>
            </a:pPr>
            <a:fld id="{5D40F3AC-CB73-47FA-8395-D313DBEF8281}" type="slidenum">
              <a:rPr lang="en-CA"/>
              <a:pPr>
                <a:defRPr/>
              </a:pPr>
              <a:t>‹#›</a:t>
            </a:fld>
            <a:endParaRPr lang="en-CA"/>
          </a:p>
        </p:txBody>
      </p:sp>
    </p:spTree>
    <p:extLst>
      <p:ext uri="{BB962C8B-B14F-4D97-AF65-F5344CB8AC3E}">
        <p14:creationId xmlns:p14="http://schemas.microsoft.com/office/powerpoint/2010/main" val="78498062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smtClean="0"/>
              <a:t> </a:t>
            </a:r>
          </a:p>
        </p:txBody>
      </p:sp>
      <p:sp>
        <p:nvSpPr>
          <p:cNvPr id="22532"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B4D7651-CBAA-491F-80F8-57F5D1271360}" type="slidenum">
              <a:rPr lang="en-US" smtClean="0"/>
              <a:pPr eaLnBrk="1" hangingPunct="1"/>
              <a:t>9</a:t>
            </a:fld>
            <a:endParaRPr lang="en-US" smtClean="0"/>
          </a:p>
        </p:txBody>
      </p:sp>
      <p:sp>
        <p:nvSpPr>
          <p:cNvPr id="2" name="Date Placeholder 1"/>
          <p:cNvSpPr>
            <a:spLocks noGrp="1"/>
          </p:cNvSpPr>
          <p:nvPr>
            <p:ph type="dt" idx="10"/>
          </p:nvPr>
        </p:nvSpPr>
        <p:spPr/>
        <p:txBody>
          <a:bodyPr/>
          <a:lstStyle/>
          <a:p>
            <a:pPr>
              <a:defRPr/>
            </a:pPr>
            <a:fld id="{6F0C7EA3-0C31-4EEB-B078-D7AF326EA5F9}"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smtClean="0"/>
              <a:t>Let the auidence know that this is all in the “think big” stage and ideas are not fully settled.  We want your feedback!</a:t>
            </a:r>
          </a:p>
        </p:txBody>
      </p:sp>
      <p:sp>
        <p:nvSpPr>
          <p:cNvPr id="28676"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9496A07-6C5E-4753-8445-E322F7339B35}" type="slidenum">
              <a:rPr lang="en-US" smtClean="0"/>
              <a:pPr eaLnBrk="1" hangingPunct="1"/>
              <a:t>28</a:t>
            </a:fld>
            <a:endParaRPr lang="en-US" smtClean="0"/>
          </a:p>
        </p:txBody>
      </p:sp>
      <p:sp>
        <p:nvSpPr>
          <p:cNvPr id="2" name="Date Placeholder 1"/>
          <p:cNvSpPr>
            <a:spLocks noGrp="1"/>
          </p:cNvSpPr>
          <p:nvPr>
            <p:ph type="dt" idx="10"/>
          </p:nvPr>
        </p:nvSpPr>
        <p:spPr/>
        <p:txBody>
          <a:bodyPr/>
          <a:lstStyle/>
          <a:p>
            <a:pPr>
              <a:defRPr/>
            </a:pPr>
            <a:fld id="{45F3BE83-B309-4C8F-AAEA-F04B48D0AD41}"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CA" dirty="0"/>
          </a:p>
        </p:txBody>
      </p:sp>
      <p:sp>
        <p:nvSpPr>
          <p:cNvPr id="5" name="Slide Number Placeholder 4"/>
          <p:cNvSpPr>
            <a:spLocks noGrp="1"/>
          </p:cNvSpPr>
          <p:nvPr>
            <p:ph type="sldNum" sz="quarter" idx="11"/>
          </p:nvPr>
        </p:nvSpPr>
        <p:spPr/>
        <p:txBody>
          <a:bodyPr/>
          <a:lstStyle/>
          <a:p>
            <a:pPr>
              <a:defRPr/>
            </a:pPr>
            <a:fld id="{5D40F3AC-CB73-47FA-8395-D313DBEF8281}" type="slidenum">
              <a:rPr lang="en-CA" smtClean="0"/>
              <a:pPr>
                <a:defRPr/>
              </a:pPr>
              <a:t>41</a:t>
            </a:fld>
            <a:endParaRPr lang="en-CA"/>
          </a:p>
        </p:txBody>
      </p:sp>
    </p:spTree>
    <p:extLst>
      <p:ext uri="{BB962C8B-B14F-4D97-AF65-F5344CB8AC3E}">
        <p14:creationId xmlns:p14="http://schemas.microsoft.com/office/powerpoint/2010/main" val="361421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CA" dirty="0"/>
          </a:p>
        </p:txBody>
      </p:sp>
      <p:sp>
        <p:nvSpPr>
          <p:cNvPr id="5" name="Slide Number Placeholder 4"/>
          <p:cNvSpPr>
            <a:spLocks noGrp="1"/>
          </p:cNvSpPr>
          <p:nvPr>
            <p:ph type="sldNum" sz="quarter" idx="11"/>
          </p:nvPr>
        </p:nvSpPr>
        <p:spPr/>
        <p:txBody>
          <a:bodyPr/>
          <a:lstStyle/>
          <a:p>
            <a:pPr>
              <a:defRPr/>
            </a:pPr>
            <a:fld id="{5D40F3AC-CB73-47FA-8395-D313DBEF8281}" type="slidenum">
              <a:rPr lang="en-CA" smtClean="0"/>
              <a:pPr>
                <a:defRPr/>
              </a:pPr>
              <a:t>42</a:t>
            </a:fld>
            <a:endParaRPr lang="en-CA"/>
          </a:p>
        </p:txBody>
      </p:sp>
    </p:spTree>
    <p:extLst>
      <p:ext uri="{BB962C8B-B14F-4D97-AF65-F5344CB8AC3E}">
        <p14:creationId xmlns:p14="http://schemas.microsoft.com/office/powerpoint/2010/main" val="361421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CA" dirty="0"/>
          </a:p>
        </p:txBody>
      </p:sp>
      <p:sp>
        <p:nvSpPr>
          <p:cNvPr id="5" name="Slide Number Placeholder 4"/>
          <p:cNvSpPr>
            <a:spLocks noGrp="1"/>
          </p:cNvSpPr>
          <p:nvPr>
            <p:ph type="sldNum" sz="quarter" idx="11"/>
          </p:nvPr>
        </p:nvSpPr>
        <p:spPr/>
        <p:txBody>
          <a:bodyPr/>
          <a:lstStyle/>
          <a:p>
            <a:pPr>
              <a:defRPr/>
            </a:pPr>
            <a:fld id="{5D40F3AC-CB73-47FA-8395-D313DBEF8281}" type="slidenum">
              <a:rPr lang="en-CA" smtClean="0"/>
              <a:pPr>
                <a:defRPr/>
              </a:pPr>
              <a:t>43</a:t>
            </a:fld>
            <a:endParaRPr lang="en-CA"/>
          </a:p>
        </p:txBody>
      </p:sp>
    </p:spTree>
    <p:extLst>
      <p:ext uri="{BB962C8B-B14F-4D97-AF65-F5344CB8AC3E}">
        <p14:creationId xmlns:p14="http://schemas.microsoft.com/office/powerpoint/2010/main" val="361421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endParaRPr lang="en-CA" dirty="0"/>
          </a:p>
        </p:txBody>
      </p:sp>
      <p:sp>
        <p:nvSpPr>
          <p:cNvPr id="5" name="Slide Number Placeholder 4"/>
          <p:cNvSpPr>
            <a:spLocks noGrp="1"/>
          </p:cNvSpPr>
          <p:nvPr>
            <p:ph type="sldNum" sz="quarter" idx="11"/>
          </p:nvPr>
        </p:nvSpPr>
        <p:spPr/>
        <p:txBody>
          <a:bodyPr/>
          <a:lstStyle/>
          <a:p>
            <a:pPr>
              <a:defRPr/>
            </a:pPr>
            <a:fld id="{5D40F3AC-CB73-47FA-8395-D313DBEF8281}" type="slidenum">
              <a:rPr lang="en-CA" smtClean="0"/>
              <a:pPr>
                <a:defRPr/>
              </a:pPr>
              <a:t>44</a:t>
            </a:fld>
            <a:endParaRPr lang="en-CA"/>
          </a:p>
        </p:txBody>
      </p:sp>
    </p:spTree>
    <p:extLst>
      <p:ext uri="{BB962C8B-B14F-4D97-AF65-F5344CB8AC3E}">
        <p14:creationId xmlns:p14="http://schemas.microsoft.com/office/powerpoint/2010/main" val="361421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379AF-EC5D-4FC4-B804-FC6A68263E7B}"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6275D0-9083-4ABC-AD78-AC0649E033F1}" type="slidenum">
              <a:rPr lang="en-US" smtClean="0"/>
              <a:pPr/>
              <a:t>52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379AF-EC5D-4FC4-B804-FC6A68263E7B}"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379AF-EC5D-4FC4-B804-FC6A68263E7B}"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379AF-EC5D-4FC4-B804-FC6A68263E7B}"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Cross-organizational communication of care plans, especially care plan changes is a hassle if done by documents.</a:t>
            </a:r>
            <a:endParaRPr lang="en-US" dirty="0"/>
          </a:p>
        </p:txBody>
      </p:sp>
      <p:sp>
        <p:nvSpPr>
          <p:cNvPr id="4" name="Date Placeholder 3"/>
          <p:cNvSpPr>
            <a:spLocks noGrp="1"/>
          </p:cNvSpPr>
          <p:nvPr>
            <p:ph type="dt" idx="10"/>
          </p:nvPr>
        </p:nvSpPr>
        <p:spPr/>
        <p:txBody>
          <a:bodyPr/>
          <a:lstStyle/>
          <a:p>
            <a:pPr>
              <a:defRPr/>
            </a:pPr>
            <a:fld id="{EB3CCC1F-F5AC-4817-AA59-BCFFB3F2255C}" type="datetime1">
              <a:rPr lang="en-US" smtClean="0"/>
              <a:t>9/19/2012</a:t>
            </a:fld>
            <a:endParaRPr lang="en-US"/>
          </a:p>
        </p:txBody>
      </p:sp>
      <p:sp>
        <p:nvSpPr>
          <p:cNvPr id="5" name="Footer Placeholder 4"/>
          <p:cNvSpPr>
            <a:spLocks noGrp="1"/>
          </p:cNvSpPr>
          <p:nvPr>
            <p:ph type="ftr" sz="quarter" idx="11"/>
          </p:nvPr>
        </p:nvSpPr>
        <p:spPr/>
        <p:txBody>
          <a:bodyPr/>
          <a:lstStyle/>
          <a:p>
            <a:pPr>
              <a:defRPr/>
            </a:pPr>
            <a:r>
              <a:rPr lang="en-US" smtClean="0"/>
              <a:t>HL7 SOA - Patient Care Collaboration Services</a:t>
            </a:r>
            <a:endParaRPr lang="en-US"/>
          </a:p>
        </p:txBody>
      </p:sp>
      <p:sp>
        <p:nvSpPr>
          <p:cNvPr id="6" name="Slide Number Placeholder 5"/>
          <p:cNvSpPr>
            <a:spLocks noGrp="1"/>
          </p:cNvSpPr>
          <p:nvPr>
            <p:ph type="sldNum" sz="quarter" idx="12"/>
          </p:nvPr>
        </p:nvSpPr>
        <p:spPr/>
        <p:txBody>
          <a:bodyPr/>
          <a:lstStyle/>
          <a:p>
            <a:pPr>
              <a:defRPr/>
            </a:pPr>
            <a:fld id="{5A398CB4-6AD2-4FAD-898E-A3AED1AF1B57}" type="slidenum">
              <a:rPr lang="en-US" smtClean="0"/>
              <a:pPr>
                <a:defRPr/>
              </a:pPr>
              <a:t>10</a:t>
            </a:fld>
            <a:endParaRPr lang="en-US"/>
          </a:p>
        </p:txBody>
      </p:sp>
    </p:spTree>
    <p:extLst>
      <p:ext uri="{BB962C8B-B14F-4D97-AF65-F5344CB8AC3E}">
        <p14:creationId xmlns:p14="http://schemas.microsoft.com/office/powerpoint/2010/main" val="4223002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2535D9-5061-457A-9C6A-00B0E189F313}" type="slidenum">
              <a:rPr lang="en-US" smtClean="0"/>
              <a:pPr>
                <a:defRPr/>
              </a:pPr>
              <a:t>57</a:t>
            </a:fld>
            <a:endParaRPr lang="en-US"/>
          </a:p>
        </p:txBody>
      </p:sp>
    </p:spTree>
    <p:extLst>
      <p:ext uri="{BB962C8B-B14F-4D97-AF65-F5344CB8AC3E}">
        <p14:creationId xmlns:p14="http://schemas.microsoft.com/office/powerpoint/2010/main" val="179810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379AF-EC5D-4FC4-B804-FC6A68263E7B}"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0" lvl="1" defTabSz="931774" eaLnBrk="0" hangingPunct="0">
              <a:defRPr/>
            </a:pPr>
            <a:r>
              <a:rPr lang="en-US" sz="2400" dirty="0"/>
              <a:t>Good implementation may use rules for auto-inclusion and aging</a:t>
            </a:r>
          </a:p>
          <a:p>
            <a:endParaRPr lang="en-US" smtClean="0"/>
          </a:p>
          <a:p>
            <a:r>
              <a:rPr lang="en-US" smtClean="0"/>
              <a:t>Let </a:t>
            </a:r>
            <a:r>
              <a:rPr lang="en-US" dirty="0" smtClean="0"/>
              <a:t>the </a:t>
            </a:r>
            <a:r>
              <a:rPr lang="en-US" dirty="0" err="1" smtClean="0"/>
              <a:t>auidence</a:t>
            </a:r>
            <a:r>
              <a:rPr lang="en-US" dirty="0" smtClean="0"/>
              <a:t> know that this is all in the “think big” stage and ideas are not fully settled.  We want your feedback!</a:t>
            </a: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62E0053-F050-4D89-94E8-5A1832179939}" type="slidenum">
              <a:rPr lang="en-US" smtClean="0"/>
              <a:pPr eaLnBrk="1" hangingPunct="1"/>
              <a:t>11</a:t>
            </a:fld>
            <a:endParaRPr lang="en-US" smtClean="0"/>
          </a:p>
        </p:txBody>
      </p:sp>
      <p:sp>
        <p:nvSpPr>
          <p:cNvPr id="2" name="Date Placeholder 1"/>
          <p:cNvSpPr>
            <a:spLocks noGrp="1"/>
          </p:cNvSpPr>
          <p:nvPr>
            <p:ph type="dt" idx="10"/>
          </p:nvPr>
        </p:nvSpPr>
        <p:spPr/>
        <p:txBody>
          <a:bodyPr/>
          <a:lstStyle/>
          <a:p>
            <a:pPr>
              <a:defRPr/>
            </a:pPr>
            <a:fld id="{46FC217F-68DC-4C0B-88A7-35D76E9DBAB0}"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398CB4-6AD2-4FAD-898E-A3AED1AF1B57}" type="slidenum">
              <a:rPr lang="en-US" smtClean="0"/>
              <a:pPr>
                <a:defRPr/>
              </a:pPr>
              <a:t>14</a:t>
            </a:fld>
            <a:endParaRPr lang="en-US"/>
          </a:p>
        </p:txBody>
      </p:sp>
      <p:sp>
        <p:nvSpPr>
          <p:cNvPr id="5" name="Date Placeholder 4"/>
          <p:cNvSpPr>
            <a:spLocks noGrp="1"/>
          </p:cNvSpPr>
          <p:nvPr>
            <p:ph type="dt" idx="11"/>
          </p:nvPr>
        </p:nvSpPr>
        <p:spPr/>
        <p:txBody>
          <a:bodyPr/>
          <a:lstStyle/>
          <a:p>
            <a:pPr>
              <a:defRPr/>
            </a:pPr>
            <a:fld id="{6EFD75B1-E435-4FAA-ACCF-6C92776EAF80}" type="datetime1">
              <a:rPr lang="en-US" smtClean="0"/>
              <a:t>9/19/2012</a:t>
            </a:fld>
            <a:endParaRPr lang="en-US"/>
          </a:p>
        </p:txBody>
      </p:sp>
      <p:sp>
        <p:nvSpPr>
          <p:cNvPr id="6" name="Footer Placeholder 5"/>
          <p:cNvSpPr>
            <a:spLocks noGrp="1"/>
          </p:cNvSpPr>
          <p:nvPr>
            <p:ph type="ftr" sz="quarter" idx="12"/>
          </p:nvPr>
        </p:nvSpPr>
        <p:spPr/>
        <p:txBody>
          <a:bodyPr/>
          <a:lstStyle/>
          <a:p>
            <a:pPr>
              <a:defRPr/>
            </a:pPr>
            <a:r>
              <a:rPr lang="en-US" smtClean="0"/>
              <a:t>HL7 SOA - Patient Care Collaboration Services</a:t>
            </a:r>
            <a:endParaRPr lang="en-US"/>
          </a:p>
        </p:txBody>
      </p:sp>
    </p:spTree>
    <p:extLst>
      <p:ext uri="{BB962C8B-B14F-4D97-AF65-F5344CB8AC3E}">
        <p14:creationId xmlns:p14="http://schemas.microsoft.com/office/powerpoint/2010/main" val="390165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smtClean="0"/>
              <a:t>Various conditions raise preference issues – e.g. risk tradeoffs, dietary options, alternative incision sites, life expectancy factors</a:t>
            </a:r>
          </a:p>
          <a:p>
            <a:r>
              <a:rPr lang="en-US" smtClean="0"/>
              <a:t>Comorbid conditions are the toughest to manage and the most expensive to treat</a:t>
            </a:r>
          </a:p>
        </p:txBody>
      </p:sp>
      <p:sp>
        <p:nvSpPr>
          <p:cNvPr id="24580"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B861129-50C7-4882-B01D-6C6A0A06E1A4}" type="slidenum">
              <a:rPr lang="en-US" smtClean="0"/>
              <a:pPr eaLnBrk="1" hangingPunct="1"/>
              <a:t>15</a:t>
            </a:fld>
            <a:endParaRPr lang="en-US" smtClean="0"/>
          </a:p>
        </p:txBody>
      </p:sp>
      <p:sp>
        <p:nvSpPr>
          <p:cNvPr id="2" name="Date Placeholder 1"/>
          <p:cNvSpPr>
            <a:spLocks noGrp="1"/>
          </p:cNvSpPr>
          <p:nvPr>
            <p:ph type="dt" idx="10"/>
          </p:nvPr>
        </p:nvSpPr>
        <p:spPr/>
        <p:txBody>
          <a:bodyPr/>
          <a:lstStyle/>
          <a:p>
            <a:pPr>
              <a:defRPr/>
            </a:pPr>
            <a:fld id="{BC91DC5F-2822-4013-91C6-CC179A9D6537}"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smtClean="0"/>
              <a:t>If somebody objects, point out that any given implementation can and should impose whatever access controls are appropriate according to policy (and block users).  But the CCS is not concerned with that.</a:t>
            </a:r>
          </a:p>
        </p:txBody>
      </p:sp>
      <p:sp>
        <p:nvSpPr>
          <p:cNvPr id="25604"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9595D8D-F50D-45C2-8703-45F697ADFC66}" type="slidenum">
              <a:rPr lang="en-US" smtClean="0"/>
              <a:pPr eaLnBrk="1" hangingPunct="1"/>
              <a:t>16</a:t>
            </a:fld>
            <a:endParaRPr lang="en-US" smtClean="0"/>
          </a:p>
        </p:txBody>
      </p:sp>
      <p:sp>
        <p:nvSpPr>
          <p:cNvPr id="2" name="Date Placeholder 1"/>
          <p:cNvSpPr>
            <a:spLocks noGrp="1"/>
          </p:cNvSpPr>
          <p:nvPr>
            <p:ph type="dt" idx="10"/>
          </p:nvPr>
        </p:nvSpPr>
        <p:spPr/>
        <p:txBody>
          <a:bodyPr/>
          <a:lstStyle/>
          <a:p>
            <a:pPr>
              <a:defRPr/>
            </a:pPr>
            <a:fld id="{1234B314-E37C-4FEC-BBFD-4E9F52A979DF}"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3E17984-D4E7-4FE5-983B-57C18DACAF41}" type="datetime1">
              <a:rPr lang="en-US" smtClean="0"/>
              <a:t>9/19/2012</a:t>
            </a:fld>
            <a:endParaRPr lang="en-US"/>
          </a:p>
        </p:txBody>
      </p:sp>
      <p:sp>
        <p:nvSpPr>
          <p:cNvPr id="5" name="Footer Placeholder 4"/>
          <p:cNvSpPr>
            <a:spLocks noGrp="1"/>
          </p:cNvSpPr>
          <p:nvPr>
            <p:ph type="ftr" sz="quarter" idx="11"/>
          </p:nvPr>
        </p:nvSpPr>
        <p:spPr/>
        <p:txBody>
          <a:bodyPr/>
          <a:lstStyle/>
          <a:p>
            <a:pPr>
              <a:defRPr/>
            </a:pPr>
            <a:r>
              <a:rPr lang="en-US" smtClean="0"/>
              <a:t>HL7 SOA - Patient Care Collaboration Services</a:t>
            </a:r>
            <a:endParaRPr lang="en-US"/>
          </a:p>
        </p:txBody>
      </p:sp>
      <p:sp>
        <p:nvSpPr>
          <p:cNvPr id="6" name="Slide Number Placeholder 5"/>
          <p:cNvSpPr>
            <a:spLocks noGrp="1"/>
          </p:cNvSpPr>
          <p:nvPr>
            <p:ph type="sldNum" sz="quarter" idx="12"/>
          </p:nvPr>
        </p:nvSpPr>
        <p:spPr/>
        <p:txBody>
          <a:bodyPr/>
          <a:lstStyle/>
          <a:p>
            <a:pPr>
              <a:defRPr/>
            </a:pPr>
            <a:fld id="{5A398CB4-6AD2-4FAD-898E-A3AED1AF1B57}" type="slidenum">
              <a:rPr lang="en-US" smtClean="0"/>
              <a:pPr>
                <a:defRPr/>
              </a:pPr>
              <a:t>18</a:t>
            </a:fld>
            <a:endParaRPr lang="en-US"/>
          </a:p>
        </p:txBody>
      </p:sp>
    </p:spTree>
    <p:extLst>
      <p:ext uri="{BB962C8B-B14F-4D97-AF65-F5344CB8AC3E}">
        <p14:creationId xmlns:p14="http://schemas.microsoft.com/office/powerpoint/2010/main" val="40679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smtClean="0"/>
          </a:p>
        </p:txBody>
      </p:sp>
      <p:sp>
        <p:nvSpPr>
          <p:cNvPr id="26628"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12D5B22-0C28-4AD3-B82C-CD035632CE42}" type="slidenum">
              <a:rPr lang="en-US" smtClean="0"/>
              <a:pPr eaLnBrk="1" hangingPunct="1"/>
              <a:t>22</a:t>
            </a:fld>
            <a:endParaRPr lang="en-US" smtClean="0"/>
          </a:p>
        </p:txBody>
      </p:sp>
      <p:sp>
        <p:nvSpPr>
          <p:cNvPr id="2" name="Date Placeholder 1"/>
          <p:cNvSpPr>
            <a:spLocks noGrp="1"/>
          </p:cNvSpPr>
          <p:nvPr>
            <p:ph type="dt" idx="10"/>
          </p:nvPr>
        </p:nvSpPr>
        <p:spPr/>
        <p:txBody>
          <a:bodyPr/>
          <a:lstStyle/>
          <a:p>
            <a:pPr>
              <a:defRPr/>
            </a:pPr>
            <a:fld id="{31B85405-1CE4-479A-8995-CCCB48486E85}"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smtClean="0"/>
          </a:p>
        </p:txBody>
      </p:sp>
      <p:sp>
        <p:nvSpPr>
          <p:cNvPr id="27652"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943E43C-2363-4442-9DC3-66D76584C460}" type="slidenum">
              <a:rPr lang="en-US" smtClean="0"/>
              <a:pPr eaLnBrk="1" hangingPunct="1"/>
              <a:t>24</a:t>
            </a:fld>
            <a:endParaRPr lang="en-US" smtClean="0"/>
          </a:p>
        </p:txBody>
      </p:sp>
      <p:sp>
        <p:nvSpPr>
          <p:cNvPr id="2" name="Date Placeholder 1"/>
          <p:cNvSpPr>
            <a:spLocks noGrp="1"/>
          </p:cNvSpPr>
          <p:nvPr>
            <p:ph type="dt" idx="10"/>
          </p:nvPr>
        </p:nvSpPr>
        <p:spPr/>
        <p:txBody>
          <a:bodyPr/>
          <a:lstStyle/>
          <a:p>
            <a:pPr>
              <a:defRPr/>
            </a:pPr>
            <a:fld id="{D7C10EA2-EB3E-4D2B-88D9-76C1B8A49D03}" type="datetime1">
              <a:rPr lang="en-US" smtClean="0"/>
              <a:t>9/19/2012</a:t>
            </a:fld>
            <a:endParaRPr lang="en-US"/>
          </a:p>
        </p:txBody>
      </p:sp>
      <p:sp>
        <p:nvSpPr>
          <p:cNvPr id="3" name="Footer Placeholder 2"/>
          <p:cNvSpPr>
            <a:spLocks noGrp="1"/>
          </p:cNvSpPr>
          <p:nvPr>
            <p:ph type="ftr" sz="quarter" idx="11"/>
          </p:nvPr>
        </p:nvSpPr>
        <p:spPr/>
        <p:txBody>
          <a:bodyPr/>
          <a:lstStyle/>
          <a:p>
            <a:pPr>
              <a:defRPr/>
            </a:pPr>
            <a:r>
              <a:rPr lang="en-US" smtClean="0"/>
              <a:t>HL7 SOA - Patient Care Collaboration Services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4" name="Rectangle 3"/>
          <p:cNvSpPr/>
          <p:nvPr userDrawn="1"/>
        </p:nvSpPr>
        <p:spPr bwMode="auto">
          <a:xfrm>
            <a:off x="434975" y="962025"/>
            <a:ext cx="8709025" cy="53975"/>
          </a:xfrm>
          <a:prstGeom prst="rect">
            <a:avLst/>
          </a:prstGeom>
          <a:solidFill>
            <a:schemeClr val="tx1"/>
          </a:solidFill>
          <a:ln w="9525" cap="flat" cmpd="sng" algn="ctr">
            <a:solidFill>
              <a:schemeClr val="tx2">
                <a:lumMod val="40000"/>
                <a:lumOff val="60000"/>
              </a:schemeClr>
            </a:solidFill>
            <a:prstDash val="solid"/>
            <a:round/>
            <a:headEnd type="none" w="med" len="med"/>
            <a:tailEnd type="none" w="med" len="med"/>
          </a:ln>
          <a:effectLst/>
        </p:spPr>
        <p:txBody>
          <a:bodyPr wrap="none" anchor="ctr"/>
          <a:lstStyle/>
          <a:p>
            <a:pPr>
              <a:defRPr/>
            </a:pPr>
            <a:endParaRPr lang="en-CA">
              <a:cs typeface="+mn-cs"/>
            </a:endParaRPr>
          </a:p>
        </p:txBody>
      </p:sp>
      <p:sp>
        <p:nvSpPr>
          <p:cNvPr id="2" name="Titre 1"/>
          <p:cNvSpPr>
            <a:spLocks noGrp="1"/>
          </p:cNvSpPr>
          <p:nvPr>
            <p:ph type="title"/>
          </p:nvPr>
        </p:nvSpPr>
        <p:spPr>
          <a:xfrm>
            <a:off x="455613" y="120316"/>
            <a:ext cx="8359524" cy="724234"/>
          </a:xfrm>
        </p:spPr>
        <p:txBody>
          <a:bodyPr/>
          <a:lstStyle>
            <a:lvl1pPr>
              <a:defRPr sz="2800" b="1">
                <a:solidFill>
                  <a:schemeClr val="accent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455613" y="1175656"/>
            <a:ext cx="8364537" cy="5274357"/>
          </a:xfrm>
        </p:spPr>
        <p:txBody>
          <a:bodyPr/>
          <a:lstStyle>
            <a:lvl1pPr marL="265113" indent="-265113">
              <a:buClr>
                <a:schemeClr val="tx2">
                  <a:lumMod val="75000"/>
                </a:schemeClr>
              </a:buClr>
              <a:defRPr sz="2400"/>
            </a:lvl1pPr>
            <a:lvl2pPr marL="625475" indent="-279400">
              <a:buClr>
                <a:schemeClr val="accent2"/>
              </a:buClr>
              <a:buFont typeface="Wingdings" pitchFamily="2" charset="2"/>
              <a:buChar char="§"/>
              <a:defRPr sz="2000"/>
            </a:lvl2pPr>
            <a:lvl3pPr marL="901700" indent="-227013">
              <a:buClr>
                <a:schemeClr val="accent4">
                  <a:lumMod val="50000"/>
                </a:schemeClr>
              </a:buClr>
              <a:buFont typeface="Courier New" pitchFamily="49" charset="0"/>
              <a:buChar char="o"/>
              <a:defRPr sz="1800"/>
            </a:lvl3pPr>
            <a:lvl4pPr marL="1160463" indent="-241300">
              <a:buClr>
                <a:schemeClr val="accent1">
                  <a:lumMod val="50000"/>
                </a:schemeClr>
              </a:buClr>
              <a:buFont typeface="Wingdings" pitchFamily="2" charset="2"/>
              <a:buChar char="ü"/>
              <a:defRPr sz="1600"/>
            </a:lvl4pPr>
            <a:lvl5pPr marL="1431925" indent="-219075">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29413" y="968375"/>
            <a:ext cx="2090737" cy="5481638"/>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5613" y="968375"/>
            <a:ext cx="6121400" cy="54816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5613" y="968375"/>
            <a:ext cx="7769225" cy="457200"/>
          </a:xfrm>
        </p:spPr>
        <p:txBody>
          <a:bodyPr/>
          <a:lstStyle/>
          <a:p>
            <a:r>
              <a:rPr lang="fr-FR" smtClean="0"/>
              <a:t>Cliquez pour modifier le style du titre</a:t>
            </a:r>
            <a:endParaRPr lang="en-CA"/>
          </a:p>
        </p:txBody>
      </p:sp>
      <p:sp>
        <p:nvSpPr>
          <p:cNvPr id="3" name="Espace réservé du tableau 2"/>
          <p:cNvSpPr>
            <a:spLocks noGrp="1"/>
          </p:cNvSpPr>
          <p:nvPr>
            <p:ph type="tbl" idx="1"/>
          </p:nvPr>
        </p:nvSpPr>
        <p:spPr>
          <a:xfrm>
            <a:off x="455613" y="1568450"/>
            <a:ext cx="8364537" cy="4881563"/>
          </a:xfrm>
        </p:spPr>
        <p:txBody>
          <a:bodyPr/>
          <a:lstStyle/>
          <a:p>
            <a:pPr lvl="0"/>
            <a:endParaRPr lang="en-CA"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6" name="Rectangle 2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userDrawn="1"/>
        </p:nvSpPr>
        <p:spPr>
          <a:xfrm rot="16200000" flipH="1" flipV="1">
            <a:off x="2148736" y="-137264"/>
            <a:ext cx="4837383" cy="9153144"/>
          </a:xfrm>
          <a:prstGeom prst="rect">
            <a:avLst/>
          </a:prstGeom>
          <a:gradFill flip="none" rotWithShape="1">
            <a:gsLst>
              <a:gs pos="15000">
                <a:srgbClr val="FFFFFF">
                  <a:alpha val="46000"/>
                </a:srgbClr>
              </a:gs>
              <a:gs pos="100000">
                <a:srgbClr val="ABCFEA">
                  <a:alpha val="46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5" name="Picture 14" descr="Conecting America for Better Health - star identity trademarked"/>
          <p:cNvPicPr>
            <a:picLocks noChangeAspect="1"/>
          </p:cNvPicPr>
          <p:nvPr userDrawn="1"/>
        </p:nvPicPr>
        <p:blipFill>
          <a:blip r:embed="rId2" cstate="print"/>
          <a:stretch>
            <a:fillRect/>
          </a:stretch>
        </p:blipFill>
        <p:spPr>
          <a:xfrm>
            <a:off x="484568" y="1557412"/>
            <a:ext cx="3064039" cy="752137"/>
          </a:xfrm>
          <a:prstGeom prst="rect">
            <a:avLst/>
          </a:prstGeom>
        </p:spPr>
      </p:pic>
      <p:pic>
        <p:nvPicPr>
          <p:cNvPr id="21" name="Picture 20" descr="arrow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9634" y="2140102"/>
            <a:ext cx="2729766" cy="3282798"/>
          </a:xfrm>
          <a:prstGeom prst="rect">
            <a:avLst/>
          </a:prstGeom>
        </p:spPr>
      </p:pic>
      <p:sp>
        <p:nvSpPr>
          <p:cNvPr id="22" name="Title 1"/>
          <p:cNvSpPr>
            <a:spLocks noGrp="1"/>
          </p:cNvSpPr>
          <p:nvPr>
            <p:ph type="ctrTitle"/>
          </p:nvPr>
        </p:nvSpPr>
        <p:spPr>
          <a:xfrm>
            <a:off x="419100" y="4176712"/>
            <a:ext cx="5626100" cy="735013"/>
          </a:xfrm>
        </p:spPr>
        <p:txBody>
          <a:bodyPr anchor="t">
            <a:normAutofit/>
          </a:bodyPr>
          <a:lstStyle>
            <a:lvl1pPr>
              <a:defRPr sz="2800">
                <a:solidFill>
                  <a:srgbClr val="08224C"/>
                </a:solidFill>
              </a:defRPr>
            </a:lvl1pPr>
          </a:lstStyle>
          <a:p>
            <a:r>
              <a:rPr lang="en-US" dirty="0" smtClean="0"/>
              <a:t>Click to edit Master title style</a:t>
            </a:r>
            <a:endParaRPr lang="en-US" dirty="0"/>
          </a:p>
        </p:txBody>
      </p:sp>
      <p:sp>
        <p:nvSpPr>
          <p:cNvPr id="23" name="Subtitle 2"/>
          <p:cNvSpPr>
            <a:spLocks noGrp="1"/>
          </p:cNvSpPr>
          <p:nvPr>
            <p:ph type="subTitle" idx="1"/>
          </p:nvPr>
        </p:nvSpPr>
        <p:spPr>
          <a:xfrm>
            <a:off x="419100" y="5092700"/>
            <a:ext cx="6400800" cy="85090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5" name="Slide Number Placeholder 5"/>
          <p:cNvSpPr>
            <a:spLocks noGrp="1"/>
          </p:cNvSpPr>
          <p:nvPr>
            <p:ph type="sldNum" sz="quarter" idx="4"/>
          </p:nvPr>
        </p:nvSpPr>
        <p:spPr>
          <a:xfrm>
            <a:off x="6553200" y="6553200"/>
            <a:ext cx="2133600" cy="228600"/>
          </a:xfrm>
          <a:prstGeom prst="rect">
            <a:avLst/>
          </a:prstGeom>
        </p:spPr>
        <p:txBody>
          <a:bodyPr vert="horz" lIns="91440" tIns="45720" rIns="91440" bIns="45720" rtlCol="0" anchor="ctr"/>
          <a:lstStyle>
            <a:lvl1pPr algn="r">
              <a:defRPr sz="1200">
                <a:solidFill>
                  <a:schemeClr val="tx1"/>
                </a:solidFill>
              </a:defRPr>
            </a:lvl1pPr>
          </a:lstStyle>
          <a:p>
            <a:pPr defTabSz="457200"/>
            <a:fld id="{C90C37AB-7E8F-5A46-9F1F-9F32977E779F}" type="slidenum">
              <a:rPr lang="en-US" smtClean="0">
                <a:solidFill>
                  <a:prstClr val="black"/>
                </a:solidFill>
              </a:rPr>
              <a:pPr defTabSz="457200"/>
              <a:t>‹#›</a:t>
            </a:fld>
            <a:endParaRPr lang="en-US" dirty="0">
              <a:solidFill>
                <a:prstClr val="black"/>
              </a:solidFill>
            </a:endParaRPr>
          </a:p>
        </p:txBody>
      </p:sp>
      <p:pic>
        <p:nvPicPr>
          <p:cNvPr id="10" name="Picture 9" descr="logo.jpg"/>
          <p:cNvPicPr>
            <a:picLocks noChangeAspect="1"/>
          </p:cNvPicPr>
          <p:nvPr userDrawn="1"/>
        </p:nvPicPr>
        <p:blipFill>
          <a:blip r:embed="rId4" cstate="print"/>
          <a:stretch>
            <a:fillRect/>
          </a:stretch>
        </p:blipFill>
        <p:spPr>
          <a:xfrm>
            <a:off x="533400" y="2514599"/>
            <a:ext cx="2590800" cy="553171"/>
          </a:xfrm>
          <a:prstGeom prst="rect">
            <a:avLst/>
          </a:prstGeom>
        </p:spPr>
      </p:pic>
    </p:spTree>
    <p:extLst>
      <p:ext uri="{BB962C8B-B14F-4D97-AF65-F5344CB8AC3E}">
        <p14:creationId xmlns:p14="http://schemas.microsoft.com/office/powerpoint/2010/main" val="342676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3063" y="390752"/>
            <a:ext cx="8229600" cy="1143000"/>
          </a:xfrm>
        </p:spPr>
        <p:txBody>
          <a:bodyPr/>
          <a:lstStyle>
            <a:lvl1pPr>
              <a:defRPr baseline="0"/>
            </a:lvl1pPr>
          </a:lstStyle>
          <a:p>
            <a:r>
              <a:rPr lang="en-US" smtClean="0"/>
              <a:t>Click to edit Master title style</a:t>
            </a:r>
            <a:endParaRPr lang="en-US" dirty="0"/>
          </a:p>
        </p:txBody>
      </p:sp>
      <p:sp>
        <p:nvSpPr>
          <p:cNvPr id="9" name="Content Placeholder 2"/>
          <p:cNvSpPr>
            <a:spLocks noGrp="1"/>
          </p:cNvSpPr>
          <p:nvPr>
            <p:ph idx="1"/>
          </p:nvPr>
        </p:nvSpPr>
        <p:spPr>
          <a:xfrm>
            <a:off x="457200" y="2002692"/>
            <a:ext cx="8229600" cy="4143009"/>
          </a:xfrm>
        </p:spPr>
        <p:txBody>
          <a:bodyPr>
            <a:normAutofit/>
          </a:bodyPr>
          <a:lstStyle>
            <a:lvl1pPr>
              <a:defRPr sz="2000" baseline="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2C6D1EB-67CC-4E71-8971-C8D98B2B6CFD}" type="datetime1">
              <a:rPr lang="en-US" smtClean="0"/>
              <a:pPr>
                <a:defRPr/>
              </a:pPr>
              <a:t>9/19/2012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553200"/>
            <a:ext cx="2133600" cy="228600"/>
          </a:xfrm>
          <a:prstGeom prst="rect">
            <a:avLst/>
          </a:prstGeom>
        </p:spPr>
        <p:txBody>
          <a:bodyPr/>
          <a:lstStyle>
            <a:lvl1pPr>
              <a:defRPr/>
            </a:lvl1pPr>
          </a:lstStyle>
          <a:p>
            <a:pPr>
              <a:defRPr/>
            </a:pPr>
            <a:fld id="{C8B586BF-7332-4582-9FD6-31EC6AA36927}" type="slidenum">
              <a:rPr lang="en-US" smtClean="0"/>
              <a:pPr>
                <a:defRPr/>
              </a:pPr>
              <a:t>‹#›</a:t>
            </a:fld>
            <a:endParaRPr lang="en-US"/>
          </a:p>
        </p:txBody>
      </p:sp>
    </p:spTree>
    <p:extLst>
      <p:ext uri="{BB962C8B-B14F-4D97-AF65-F5344CB8AC3E}">
        <p14:creationId xmlns:p14="http://schemas.microsoft.com/office/powerpoint/2010/main" val="17528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bwMode="auto">
          <a:xfrm>
            <a:off x="0" y="6453188"/>
            <a:ext cx="9144000" cy="40481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none" anchor="ctr"/>
          <a:lstStyle/>
          <a:p>
            <a:pPr algn="ctr">
              <a:defRPr/>
            </a:pPr>
            <a:endParaRPr lang="en-CA" dirty="0">
              <a:cs typeface="+mn-cs"/>
            </a:endParaRPr>
          </a:p>
        </p:txBody>
      </p:sp>
      <p:sp>
        <p:nvSpPr>
          <p:cNvPr id="37891" name="Rectangle 3"/>
          <p:cNvSpPr>
            <a:spLocks noGrp="1" noChangeArrowheads="1"/>
          </p:cNvSpPr>
          <p:nvPr>
            <p:ph type="ctrTitle"/>
          </p:nvPr>
        </p:nvSpPr>
        <p:spPr>
          <a:xfrm>
            <a:off x="457199" y="1743303"/>
            <a:ext cx="7355251" cy="2102983"/>
          </a:xfrm>
        </p:spPr>
        <p:txBody>
          <a:bodyPr/>
          <a:lstStyle>
            <a:lvl1pPr>
              <a:defRPr sz="3200" b="1">
                <a:solidFill>
                  <a:schemeClr val="accent2"/>
                </a:solidFill>
              </a:defRPr>
            </a:lvl1pPr>
          </a:lstStyle>
          <a:p>
            <a:r>
              <a:rPr lang="en-CA" dirty="0"/>
              <a:t>Click to edit Master title style</a:t>
            </a:r>
          </a:p>
        </p:txBody>
      </p:sp>
      <p:sp>
        <p:nvSpPr>
          <p:cNvPr id="9" name="Espace réservé du contenu 8"/>
          <p:cNvSpPr>
            <a:spLocks noGrp="1"/>
          </p:cNvSpPr>
          <p:nvPr>
            <p:ph sz="quarter" idx="11"/>
          </p:nvPr>
        </p:nvSpPr>
        <p:spPr>
          <a:xfrm>
            <a:off x="479425" y="4281488"/>
            <a:ext cx="5094288" cy="1466850"/>
          </a:xfrm>
        </p:spPr>
        <p:txBody>
          <a:bodyPr/>
          <a:lstStyle>
            <a:lvl1pPr marL="0" indent="0">
              <a:buNone/>
              <a:defRPr sz="2000"/>
            </a:lvl1pPr>
          </a:lstStyle>
          <a:p>
            <a:pPr lvl="0"/>
            <a:r>
              <a:rPr lang="fr-FR" dirty="0" smtClean="0"/>
              <a:t>Cliquez pour modifier les styles du texte du masque</a:t>
            </a:r>
            <a:endParaRPr lang="en-CA" dirty="0"/>
          </a:p>
        </p:txBody>
      </p:sp>
      <p:sp>
        <p:nvSpPr>
          <p:cNvPr id="11" name="Espace réservé du contenu 10"/>
          <p:cNvSpPr>
            <a:spLocks noGrp="1"/>
          </p:cNvSpPr>
          <p:nvPr>
            <p:ph sz="quarter" idx="12"/>
          </p:nvPr>
        </p:nvSpPr>
        <p:spPr>
          <a:xfrm>
            <a:off x="2051650" y="6470041"/>
            <a:ext cx="5040806" cy="360363"/>
          </a:xfrm>
        </p:spPr>
        <p:txBody>
          <a:bodyPr anchor="ctr"/>
          <a:lstStyle>
            <a:lvl1pPr algn="ctr">
              <a:buNone/>
              <a:defRPr sz="1200">
                <a:solidFill>
                  <a:srgbClr val="FFFFCC"/>
                </a:solidFill>
              </a:defRPr>
            </a:lvl1pPr>
          </a:lstStyle>
          <a:p>
            <a:pPr lvl="0"/>
            <a:r>
              <a:rPr lang="fr-FR" dirty="0" smtClean="0"/>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userDrawn="1"/>
        </p:nvSpPr>
        <p:spPr bwMode="auto">
          <a:xfrm>
            <a:off x="434975" y="962025"/>
            <a:ext cx="8709025" cy="53975"/>
          </a:xfrm>
          <a:prstGeom prst="rect">
            <a:avLst/>
          </a:prstGeom>
          <a:solidFill>
            <a:schemeClr val="tx1"/>
          </a:solidFill>
          <a:ln w="9525" cap="flat" cmpd="sng" algn="ctr">
            <a:solidFill>
              <a:schemeClr val="tx2">
                <a:lumMod val="40000"/>
                <a:lumOff val="60000"/>
              </a:schemeClr>
            </a:solidFill>
            <a:prstDash val="solid"/>
            <a:round/>
            <a:headEnd type="none" w="med" len="med"/>
            <a:tailEnd type="none" w="med" len="med"/>
          </a:ln>
          <a:effectLst/>
        </p:spPr>
        <p:txBody>
          <a:bodyPr wrap="none" anchor="ctr"/>
          <a:lstStyle/>
          <a:p>
            <a:pPr>
              <a:defRPr/>
            </a:pPr>
            <a:endParaRPr lang="en-CA">
              <a:cs typeface="+mn-cs"/>
            </a:endParaRPr>
          </a:p>
        </p:txBody>
      </p:sp>
      <p:sp>
        <p:nvSpPr>
          <p:cNvPr id="2" name="Titre 1"/>
          <p:cNvSpPr>
            <a:spLocks noGrp="1"/>
          </p:cNvSpPr>
          <p:nvPr>
            <p:ph type="title"/>
          </p:nvPr>
        </p:nvSpPr>
        <p:spPr>
          <a:xfrm>
            <a:off x="455613" y="120316"/>
            <a:ext cx="8359524" cy="724234"/>
          </a:xfrm>
        </p:spPr>
        <p:txBody>
          <a:bodyPr/>
          <a:lstStyle>
            <a:lvl1pPr>
              <a:defRPr sz="2800" b="1">
                <a:solidFill>
                  <a:schemeClr val="accent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455613" y="1175656"/>
            <a:ext cx="8364537" cy="5274357"/>
          </a:xfrm>
        </p:spPr>
        <p:txBody>
          <a:bodyPr/>
          <a:lstStyle>
            <a:lvl1pPr marL="265113" indent="-265113">
              <a:buClr>
                <a:schemeClr val="tx2">
                  <a:lumMod val="75000"/>
                </a:schemeClr>
              </a:buClr>
              <a:defRPr sz="2400"/>
            </a:lvl1pPr>
            <a:lvl2pPr marL="625475" indent="-279400">
              <a:buClr>
                <a:schemeClr val="accent2"/>
              </a:buClr>
              <a:buFont typeface="Wingdings" pitchFamily="2" charset="2"/>
              <a:buChar char="§"/>
              <a:defRPr sz="2000"/>
            </a:lvl2pPr>
            <a:lvl3pPr marL="901700" indent="-227013">
              <a:buClr>
                <a:schemeClr val="accent4">
                  <a:lumMod val="50000"/>
                </a:schemeClr>
              </a:buClr>
              <a:buFont typeface="Courier New" pitchFamily="49" charset="0"/>
              <a:buChar char="o"/>
              <a:defRPr sz="1800"/>
            </a:lvl3pPr>
            <a:lvl4pPr marL="1160463" indent="-241300">
              <a:buClr>
                <a:schemeClr val="accent1">
                  <a:lumMod val="75000"/>
                </a:schemeClr>
              </a:buClr>
              <a:buFont typeface="Wingdings" pitchFamily="2" charset="2"/>
              <a:buChar char="ü"/>
              <a:defRPr sz="1600"/>
            </a:lvl4pPr>
            <a:lvl5pPr marL="1431925" indent="-219075">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27480" y="3507125"/>
            <a:ext cx="7772400" cy="1146045"/>
          </a:xfrm>
        </p:spPr>
        <p:txBody>
          <a:bodyPr anchor="b"/>
          <a:lstStyle>
            <a:lvl1pPr algn="l">
              <a:defRPr sz="2800" b="1" cap="all">
                <a:solidFill>
                  <a:schemeClr val="accent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827480" y="4725180"/>
            <a:ext cx="7772400" cy="1500187"/>
          </a:xfrm>
        </p:spPr>
        <p:txBody>
          <a:bodyPr/>
          <a:lstStyle>
            <a:lvl1pPr marL="179388" indent="-179388">
              <a:buClr>
                <a:schemeClr val="accent2"/>
              </a:buClr>
              <a:buFont typeface="Arial" pitchFamily="34" charset="0"/>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4"/>
          <p:cNvSpPr/>
          <p:nvPr userDrawn="1"/>
        </p:nvSpPr>
        <p:spPr bwMode="auto">
          <a:xfrm>
            <a:off x="434975" y="962025"/>
            <a:ext cx="8709025" cy="53975"/>
          </a:xfrm>
          <a:prstGeom prst="rect">
            <a:avLst/>
          </a:prstGeom>
          <a:solidFill>
            <a:schemeClr val="tx1"/>
          </a:solidFill>
          <a:ln w="9525" cap="flat" cmpd="sng" algn="ctr">
            <a:solidFill>
              <a:schemeClr val="tx2">
                <a:lumMod val="40000"/>
                <a:lumOff val="60000"/>
              </a:schemeClr>
            </a:solidFill>
            <a:prstDash val="solid"/>
            <a:round/>
            <a:headEnd type="none" w="med" len="med"/>
            <a:tailEnd type="none" w="med" len="med"/>
          </a:ln>
          <a:effectLst/>
        </p:spPr>
        <p:txBody>
          <a:bodyPr wrap="none" anchor="ctr"/>
          <a:lstStyle/>
          <a:p>
            <a:pPr>
              <a:defRPr/>
            </a:pPr>
            <a:endParaRPr lang="en-CA">
              <a:cs typeface="+mn-cs"/>
            </a:endParaRPr>
          </a:p>
        </p:txBody>
      </p:sp>
      <p:sp>
        <p:nvSpPr>
          <p:cNvPr id="2" name="Titre 1"/>
          <p:cNvSpPr>
            <a:spLocks noGrp="1"/>
          </p:cNvSpPr>
          <p:nvPr>
            <p:ph type="title"/>
          </p:nvPr>
        </p:nvSpPr>
        <p:spPr/>
        <p:txBody>
          <a:bodyPr/>
          <a:lstStyle>
            <a:lvl1pPr>
              <a:defRPr sz="2800" b="1">
                <a:solidFill>
                  <a:schemeClr val="accent2"/>
                </a:solidFill>
              </a:defRPr>
            </a:lvl1pPr>
          </a:lstStyle>
          <a:p>
            <a:r>
              <a:rPr lang="fr-FR" smtClean="0"/>
              <a:t>Cliquez pour modifier le style du titre</a:t>
            </a:r>
            <a:endParaRPr lang="en-CA"/>
          </a:p>
        </p:txBody>
      </p:sp>
      <p:sp>
        <p:nvSpPr>
          <p:cNvPr id="3" name="Espace réservé du contenu 2"/>
          <p:cNvSpPr>
            <a:spLocks noGrp="1"/>
          </p:cNvSpPr>
          <p:nvPr>
            <p:ph sz="half" idx="1"/>
          </p:nvPr>
        </p:nvSpPr>
        <p:spPr>
          <a:xfrm>
            <a:off x="455613" y="1190172"/>
            <a:ext cx="4105275" cy="525984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CA" dirty="0"/>
          </a:p>
        </p:txBody>
      </p:sp>
      <p:sp>
        <p:nvSpPr>
          <p:cNvPr id="4" name="Espace réservé du contenu 3"/>
          <p:cNvSpPr>
            <a:spLocks noGrp="1"/>
          </p:cNvSpPr>
          <p:nvPr>
            <p:ph sz="half" idx="2"/>
          </p:nvPr>
        </p:nvSpPr>
        <p:spPr>
          <a:xfrm>
            <a:off x="4713288" y="1190172"/>
            <a:ext cx="4106862" cy="525984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6"/>
          <p:cNvSpPr/>
          <p:nvPr userDrawn="1"/>
        </p:nvSpPr>
        <p:spPr bwMode="auto">
          <a:xfrm>
            <a:off x="434975" y="962025"/>
            <a:ext cx="8709025" cy="53975"/>
          </a:xfrm>
          <a:prstGeom prst="rect">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wrap="none" anchor="ctr"/>
          <a:lstStyle/>
          <a:p>
            <a:pPr>
              <a:defRPr/>
            </a:pPr>
            <a:endParaRPr lang="en-CA">
              <a:cs typeface="+mn-cs"/>
            </a:endParaRPr>
          </a:p>
        </p:txBody>
      </p:sp>
      <p:sp>
        <p:nvSpPr>
          <p:cNvPr id="2" name="Titre 1"/>
          <p:cNvSpPr>
            <a:spLocks noGrp="1"/>
          </p:cNvSpPr>
          <p:nvPr>
            <p:ph type="title"/>
          </p:nvPr>
        </p:nvSpPr>
        <p:spPr>
          <a:xfrm>
            <a:off x="539440" y="260560"/>
            <a:ext cx="8229600" cy="581705"/>
          </a:xfrm>
        </p:spPr>
        <p:txBody>
          <a:bodyPr/>
          <a:lstStyle>
            <a:lvl1pPr>
              <a:defRPr sz="2800" b="1"/>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457200" y="1340710"/>
            <a:ext cx="4040188" cy="834165"/>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4"/>
            <a:ext cx="4040188" cy="427854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CA" dirty="0"/>
          </a:p>
        </p:txBody>
      </p:sp>
      <p:sp>
        <p:nvSpPr>
          <p:cNvPr id="5" name="Espace réservé du texte 4"/>
          <p:cNvSpPr>
            <a:spLocks noGrp="1"/>
          </p:cNvSpPr>
          <p:nvPr>
            <p:ph type="body" sz="quarter" idx="3"/>
          </p:nvPr>
        </p:nvSpPr>
        <p:spPr>
          <a:xfrm>
            <a:off x="4645025" y="1340710"/>
            <a:ext cx="4041775" cy="834165"/>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4"/>
            <a:ext cx="4041775" cy="427854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p:cNvSpPr/>
          <p:nvPr userDrawn="1"/>
        </p:nvSpPr>
        <p:spPr bwMode="auto">
          <a:xfrm>
            <a:off x="446088" y="962025"/>
            <a:ext cx="8709025" cy="53975"/>
          </a:xfrm>
          <a:prstGeom prst="rect">
            <a:avLst/>
          </a:prstGeom>
          <a:solidFill>
            <a:schemeClr val="tx1"/>
          </a:solidFill>
          <a:ln w="9525" cap="flat" cmpd="sng" algn="ctr">
            <a:solidFill>
              <a:schemeClr val="tx2">
                <a:lumMod val="40000"/>
                <a:lumOff val="60000"/>
              </a:schemeClr>
            </a:solidFill>
            <a:prstDash val="solid"/>
            <a:round/>
            <a:headEnd type="none" w="med" len="med"/>
            <a:tailEnd type="none" w="med" len="med"/>
          </a:ln>
          <a:effectLst/>
        </p:spPr>
        <p:txBody>
          <a:bodyPr wrap="none" anchor="ctr"/>
          <a:lstStyle/>
          <a:p>
            <a:pPr>
              <a:defRPr/>
            </a:pPr>
            <a:endParaRPr lang="en-CA">
              <a:cs typeface="+mn-cs"/>
            </a:endParaRPr>
          </a:p>
        </p:txBody>
      </p:sp>
      <p:sp>
        <p:nvSpPr>
          <p:cNvPr id="2" name="Titre 1"/>
          <p:cNvSpPr>
            <a:spLocks noGrp="1"/>
          </p:cNvSpPr>
          <p:nvPr>
            <p:ph type="title"/>
          </p:nvPr>
        </p:nvSpPr>
        <p:spPr>
          <a:xfrm>
            <a:off x="446222" y="116540"/>
            <a:ext cx="7769225" cy="745240"/>
          </a:xfrm>
        </p:spPr>
        <p:txBody>
          <a:bodyPr/>
          <a:lstStyle>
            <a:lvl1pPr>
              <a:defRPr sz="2800" b="1">
                <a:solidFill>
                  <a:schemeClr val="accent2"/>
                </a:solidFill>
              </a:defRPr>
            </a:lvl1pPr>
          </a:lstStyle>
          <a:p>
            <a:r>
              <a:rPr lang="fr-FR" dirty="0" smtClean="0"/>
              <a:t>Cliquez pour modifier le style du titre</a:t>
            </a:r>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4" name="Rectangle 3"/>
          <p:cNvSpPr/>
          <p:nvPr userDrawn="1"/>
        </p:nvSpPr>
        <p:spPr bwMode="auto">
          <a:xfrm>
            <a:off x="434975" y="962025"/>
            <a:ext cx="8709025" cy="53975"/>
          </a:xfrm>
          <a:prstGeom prst="rect">
            <a:avLst/>
          </a:prstGeom>
          <a:solidFill>
            <a:schemeClr val="tx1"/>
          </a:solidFill>
          <a:ln w="9525" cap="flat" cmpd="sng" algn="ctr">
            <a:solidFill>
              <a:schemeClr val="tx2">
                <a:lumMod val="40000"/>
                <a:lumOff val="60000"/>
              </a:schemeClr>
            </a:solidFill>
            <a:prstDash val="solid"/>
            <a:round/>
            <a:headEnd type="none" w="med" len="med"/>
            <a:tailEnd type="none" w="med" len="med"/>
          </a:ln>
          <a:effectLst/>
        </p:spPr>
        <p:txBody>
          <a:bodyPr wrap="none" anchor="ctr"/>
          <a:lstStyle/>
          <a:p>
            <a:pPr>
              <a:defRPr/>
            </a:pPr>
            <a:endParaRPr lang="en-CA">
              <a:cs typeface="+mn-cs"/>
            </a:endParaRPr>
          </a:p>
        </p:txBody>
      </p:sp>
      <p:sp>
        <p:nvSpPr>
          <p:cNvPr id="2" name="Titre 1"/>
          <p:cNvSpPr>
            <a:spLocks noGrp="1"/>
          </p:cNvSpPr>
          <p:nvPr>
            <p:ph type="title"/>
          </p:nvPr>
        </p:nvSpPr>
        <p:spPr>
          <a:xfrm>
            <a:off x="455613" y="120316"/>
            <a:ext cx="8359524" cy="724234"/>
          </a:xfrm>
        </p:spPr>
        <p:txBody>
          <a:bodyPr/>
          <a:lstStyle>
            <a:lvl1pPr>
              <a:defRPr sz="2800" b="1">
                <a:solidFill>
                  <a:schemeClr val="accent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455613" y="1175656"/>
            <a:ext cx="8364537" cy="5274357"/>
          </a:xfrm>
        </p:spPr>
        <p:txBody>
          <a:bodyPr/>
          <a:lstStyle>
            <a:lvl1pPr marL="265113" indent="-265113">
              <a:buClr>
                <a:schemeClr val="tx2">
                  <a:lumMod val="75000"/>
                </a:schemeClr>
              </a:buClr>
              <a:defRPr sz="2400"/>
            </a:lvl1pPr>
            <a:lvl2pPr marL="625475" indent="-279400">
              <a:buClr>
                <a:schemeClr val="accent2"/>
              </a:buClr>
              <a:buFont typeface="Wingdings" pitchFamily="2" charset="2"/>
              <a:buChar char="§"/>
              <a:defRPr sz="2000"/>
            </a:lvl2pPr>
            <a:lvl3pPr marL="901700" indent="-227013">
              <a:buClr>
                <a:schemeClr val="accent4">
                  <a:lumMod val="50000"/>
                </a:schemeClr>
              </a:buClr>
              <a:buFont typeface="Courier New" pitchFamily="49" charset="0"/>
              <a:buChar char="o"/>
              <a:defRPr sz="1800"/>
            </a:lvl3pPr>
            <a:lvl4pPr marL="1160463" indent="-241300">
              <a:buClr>
                <a:schemeClr val="accent1">
                  <a:lumMod val="75000"/>
                </a:schemeClr>
              </a:buClr>
              <a:buFont typeface="Wingdings" pitchFamily="2" charset="2"/>
              <a:buChar char="ü"/>
              <a:defRPr sz="1600"/>
            </a:lvl4pPr>
            <a:lvl5pPr marL="1431925" indent="-219075">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387350"/>
            <a:ext cx="7769225"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5613" y="1089025"/>
            <a:ext cx="8364537" cy="536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smtClean="0"/>
          </a:p>
        </p:txBody>
      </p:sp>
      <p:sp>
        <p:nvSpPr>
          <p:cNvPr id="1044" name="Text Box 20"/>
          <p:cNvSpPr txBox="1">
            <a:spLocks noChangeArrowheads="1"/>
          </p:cNvSpPr>
          <p:nvPr userDrawn="1"/>
        </p:nvSpPr>
        <p:spPr bwMode="auto">
          <a:xfrm>
            <a:off x="8067675" y="6572250"/>
            <a:ext cx="998538" cy="274638"/>
          </a:xfrm>
          <a:prstGeom prst="rect">
            <a:avLst/>
          </a:prstGeom>
          <a:noFill/>
          <a:ln w="9525" algn="ctr">
            <a:noFill/>
            <a:miter lim="800000"/>
            <a:headEnd/>
            <a:tailEnd/>
          </a:ln>
          <a:effectLst/>
        </p:spPr>
        <p:txBody>
          <a:bodyPr anchor="b">
            <a:spAutoFit/>
          </a:bodyPr>
          <a:lstStyle/>
          <a:p>
            <a:pPr algn="r">
              <a:defRPr/>
            </a:pPr>
            <a:r>
              <a:rPr lang="en-US" sz="1200" b="0">
                <a:solidFill>
                  <a:srgbClr val="292929"/>
                </a:solidFill>
                <a:cs typeface="+mn-cs"/>
              </a:rPr>
              <a:t>Page </a:t>
            </a:r>
            <a:fld id="{E1E8B5EE-8532-45E6-92F0-DF9886218918}" type="slidenum">
              <a:rPr lang="en-US" sz="1200" b="0">
                <a:solidFill>
                  <a:srgbClr val="292929"/>
                </a:solidFill>
                <a:cs typeface="+mn-cs"/>
              </a:rPr>
              <a:pPr algn="r">
                <a:defRPr/>
              </a:pPr>
              <a:t>‹#›</a:t>
            </a:fld>
            <a:endParaRPr lang="en-CA" sz="1200">
              <a:solidFill>
                <a:srgbClr val="292929"/>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2" r:id="rId4"/>
    <p:sldLayoutId id="2147483666" r:id="rId5"/>
    <p:sldLayoutId id="2147483667" r:id="rId6"/>
    <p:sldLayoutId id="2147483668" r:id="rId7"/>
    <p:sldLayoutId id="2147483669" r:id="rId8"/>
    <p:sldLayoutId id="2147483661" r:id="rId9"/>
    <p:sldLayoutId id="2147483660" r:id="rId10"/>
    <p:sldLayoutId id="2147483659" r:id="rId11"/>
    <p:sldLayoutId id="2147483658" r:id="rId12"/>
    <p:sldLayoutId id="2147483657" r:id="rId13"/>
    <p:sldLayoutId id="2147483656" r:id="rId14"/>
    <p:sldLayoutId id="2147483670" r:id="rId15"/>
    <p:sldLayoutId id="2147483671" r:id="rId16"/>
  </p:sldLayoutIdLst>
  <p:txStyles>
    <p:titleStyle>
      <a:lvl1pPr algn="l" rtl="0" eaLnBrk="0" fontAlgn="base" hangingPunct="0">
        <a:spcBef>
          <a:spcPct val="0"/>
        </a:spcBef>
        <a:spcAft>
          <a:spcPct val="0"/>
        </a:spcAft>
        <a:defRPr sz="2900">
          <a:solidFill>
            <a:srgbClr val="00528B"/>
          </a:solidFill>
          <a:latin typeface="+mj-lt"/>
          <a:ea typeface="+mj-ea"/>
          <a:cs typeface="+mj-cs"/>
        </a:defRPr>
      </a:lvl1pPr>
      <a:lvl2pPr algn="l" rtl="0" eaLnBrk="0" fontAlgn="base" hangingPunct="0">
        <a:spcBef>
          <a:spcPct val="0"/>
        </a:spcBef>
        <a:spcAft>
          <a:spcPct val="0"/>
        </a:spcAft>
        <a:defRPr sz="2900">
          <a:solidFill>
            <a:srgbClr val="00528B"/>
          </a:solidFill>
          <a:latin typeface="Verdana" pitchFamily="34" charset="0"/>
        </a:defRPr>
      </a:lvl2pPr>
      <a:lvl3pPr algn="l" rtl="0" eaLnBrk="0" fontAlgn="base" hangingPunct="0">
        <a:spcBef>
          <a:spcPct val="0"/>
        </a:spcBef>
        <a:spcAft>
          <a:spcPct val="0"/>
        </a:spcAft>
        <a:defRPr sz="2900">
          <a:solidFill>
            <a:srgbClr val="00528B"/>
          </a:solidFill>
          <a:latin typeface="Verdana" pitchFamily="34" charset="0"/>
        </a:defRPr>
      </a:lvl3pPr>
      <a:lvl4pPr algn="l" rtl="0" eaLnBrk="0" fontAlgn="base" hangingPunct="0">
        <a:spcBef>
          <a:spcPct val="0"/>
        </a:spcBef>
        <a:spcAft>
          <a:spcPct val="0"/>
        </a:spcAft>
        <a:defRPr sz="2900">
          <a:solidFill>
            <a:srgbClr val="00528B"/>
          </a:solidFill>
          <a:latin typeface="Verdana" pitchFamily="34" charset="0"/>
        </a:defRPr>
      </a:lvl4pPr>
      <a:lvl5pPr algn="l" rtl="0" eaLnBrk="0" fontAlgn="base" hangingPunct="0">
        <a:spcBef>
          <a:spcPct val="0"/>
        </a:spcBef>
        <a:spcAft>
          <a:spcPct val="0"/>
        </a:spcAft>
        <a:defRPr sz="2900">
          <a:solidFill>
            <a:srgbClr val="00528B"/>
          </a:solidFill>
          <a:latin typeface="Verdana" pitchFamily="34" charset="0"/>
        </a:defRPr>
      </a:lvl5pPr>
      <a:lvl6pPr marL="457200" algn="l" rtl="0" fontAlgn="base">
        <a:spcBef>
          <a:spcPct val="0"/>
        </a:spcBef>
        <a:spcAft>
          <a:spcPct val="0"/>
        </a:spcAft>
        <a:defRPr sz="2900">
          <a:solidFill>
            <a:schemeClr val="tx2"/>
          </a:solidFill>
          <a:latin typeface="Verdana" pitchFamily="34" charset="0"/>
        </a:defRPr>
      </a:lvl6pPr>
      <a:lvl7pPr marL="914400" algn="l" rtl="0" fontAlgn="base">
        <a:spcBef>
          <a:spcPct val="0"/>
        </a:spcBef>
        <a:spcAft>
          <a:spcPct val="0"/>
        </a:spcAft>
        <a:defRPr sz="2900">
          <a:solidFill>
            <a:schemeClr val="tx2"/>
          </a:solidFill>
          <a:latin typeface="Verdana" pitchFamily="34" charset="0"/>
        </a:defRPr>
      </a:lvl7pPr>
      <a:lvl8pPr marL="1371600" algn="l" rtl="0" fontAlgn="base">
        <a:spcBef>
          <a:spcPct val="0"/>
        </a:spcBef>
        <a:spcAft>
          <a:spcPct val="0"/>
        </a:spcAft>
        <a:defRPr sz="2900">
          <a:solidFill>
            <a:schemeClr val="tx2"/>
          </a:solidFill>
          <a:latin typeface="Verdana" pitchFamily="34" charset="0"/>
        </a:defRPr>
      </a:lvl8pPr>
      <a:lvl9pPr marL="1828800" algn="l" rtl="0" fontAlgn="base">
        <a:spcBef>
          <a:spcPct val="0"/>
        </a:spcBef>
        <a:spcAft>
          <a:spcPct val="0"/>
        </a:spcAft>
        <a:defRPr sz="2900">
          <a:solidFill>
            <a:schemeClr val="tx2"/>
          </a:solidFill>
          <a:latin typeface="Verdana" pitchFamily="34" charset="0"/>
        </a:defRPr>
      </a:lvl9pPr>
    </p:titleStyle>
    <p:bodyStyle>
      <a:lvl1pPr marL="231775" indent="-231775" algn="l" rtl="0" eaLnBrk="0" fontAlgn="base" hangingPunct="0">
        <a:spcBef>
          <a:spcPct val="20000"/>
        </a:spcBef>
        <a:spcAft>
          <a:spcPct val="0"/>
        </a:spcAft>
        <a:buChar char="•"/>
        <a:defRPr sz="2400">
          <a:solidFill>
            <a:srgbClr val="292929"/>
          </a:solidFill>
          <a:latin typeface="+mn-lt"/>
          <a:ea typeface="+mn-ea"/>
          <a:cs typeface="+mn-cs"/>
        </a:defRPr>
      </a:lvl1pPr>
      <a:lvl2pPr marL="623888" indent="-277813" algn="l" rtl="0" eaLnBrk="0" fontAlgn="base" hangingPunct="0">
        <a:spcBef>
          <a:spcPct val="20000"/>
        </a:spcBef>
        <a:spcAft>
          <a:spcPct val="0"/>
        </a:spcAft>
        <a:buChar char="•"/>
        <a:defRPr sz="2000">
          <a:solidFill>
            <a:srgbClr val="292929"/>
          </a:solidFill>
          <a:latin typeface="+mn-lt"/>
        </a:defRPr>
      </a:lvl2pPr>
      <a:lvl3pPr marL="965200" indent="-227013" algn="l" rtl="0" eaLnBrk="0" fontAlgn="base" hangingPunct="0">
        <a:spcBef>
          <a:spcPct val="20000"/>
        </a:spcBef>
        <a:spcAft>
          <a:spcPct val="0"/>
        </a:spcAft>
        <a:buFont typeface="Verdana" pitchFamily="34" charset="0"/>
        <a:buChar char="−"/>
        <a:defRPr>
          <a:solidFill>
            <a:srgbClr val="292929"/>
          </a:solidFill>
          <a:latin typeface="+mn-lt"/>
        </a:defRPr>
      </a:lvl3pPr>
      <a:lvl4pPr marL="1320800" indent="-241300" algn="l" rtl="0" eaLnBrk="0" fontAlgn="base" hangingPunct="0">
        <a:spcBef>
          <a:spcPct val="20000"/>
        </a:spcBef>
        <a:spcAft>
          <a:spcPct val="0"/>
        </a:spcAft>
        <a:buChar char="•"/>
        <a:defRPr sz="1600">
          <a:solidFill>
            <a:srgbClr val="292929"/>
          </a:solidFill>
          <a:latin typeface="+mn-lt"/>
        </a:defRPr>
      </a:lvl4pPr>
      <a:lvl5pPr marL="1712913" indent="-219075" algn="l" rtl="0" eaLnBrk="0" fontAlgn="base" hangingPunct="0">
        <a:spcBef>
          <a:spcPct val="20000"/>
        </a:spcBef>
        <a:spcAft>
          <a:spcPct val="0"/>
        </a:spcAft>
        <a:buFont typeface="Verdana" pitchFamily="34" charset="0"/>
        <a:buChar char="-"/>
        <a:defRPr sz="1600">
          <a:solidFill>
            <a:srgbClr val="292929"/>
          </a:solidFill>
          <a:latin typeface="+mn-lt"/>
        </a:defRPr>
      </a:lvl5pPr>
      <a:lvl6pPr marL="2170113" indent="-219075" algn="l" rtl="0" fontAlgn="base">
        <a:spcBef>
          <a:spcPct val="20000"/>
        </a:spcBef>
        <a:spcAft>
          <a:spcPct val="0"/>
        </a:spcAft>
        <a:buFont typeface="Verdana" pitchFamily="34" charset="0"/>
        <a:buChar char="-"/>
        <a:defRPr sz="1900">
          <a:solidFill>
            <a:srgbClr val="292929"/>
          </a:solidFill>
          <a:latin typeface="+mn-lt"/>
        </a:defRPr>
      </a:lvl6pPr>
      <a:lvl7pPr marL="2627313" indent="-219075" algn="l" rtl="0" fontAlgn="base">
        <a:spcBef>
          <a:spcPct val="20000"/>
        </a:spcBef>
        <a:spcAft>
          <a:spcPct val="0"/>
        </a:spcAft>
        <a:buFont typeface="Verdana" pitchFamily="34" charset="0"/>
        <a:buChar char="-"/>
        <a:defRPr sz="1900">
          <a:solidFill>
            <a:srgbClr val="292929"/>
          </a:solidFill>
          <a:latin typeface="+mn-lt"/>
        </a:defRPr>
      </a:lvl7pPr>
      <a:lvl8pPr marL="3084513" indent="-219075" algn="l" rtl="0" fontAlgn="base">
        <a:spcBef>
          <a:spcPct val="20000"/>
        </a:spcBef>
        <a:spcAft>
          <a:spcPct val="0"/>
        </a:spcAft>
        <a:buFont typeface="Verdana" pitchFamily="34" charset="0"/>
        <a:buChar char="-"/>
        <a:defRPr sz="1900">
          <a:solidFill>
            <a:srgbClr val="292929"/>
          </a:solidFill>
          <a:latin typeface="+mn-lt"/>
        </a:defRPr>
      </a:lvl8pPr>
      <a:lvl9pPr marL="3541713" indent="-219075" algn="l" rtl="0" fontAlgn="base">
        <a:spcBef>
          <a:spcPct val="20000"/>
        </a:spcBef>
        <a:spcAft>
          <a:spcPct val="0"/>
        </a:spcAft>
        <a:buFont typeface="Verdana" pitchFamily="34" charset="0"/>
        <a:buChar char="-"/>
        <a:defRPr sz="19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iki.hl7.org/index.php?title=Care_Plan_Initiative_project_201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Enrique.Meneses@careflow.com" TargetMode="External"/><Relationship Id="rId2" Type="http://schemas.openxmlformats.org/officeDocument/2006/relationships/hyperlink" Target="http://hssp-carecoordination.wikispaces.com/" TargetMode="External"/><Relationship Id="rId1" Type="http://schemas.openxmlformats.org/officeDocument/2006/relationships/slideLayout" Target="../slideLayouts/slideLayout1.xml"/><Relationship Id="rId5" Type="http://schemas.openxmlformats.org/officeDocument/2006/relationships/hyperlink" Target="mailto:Jon.Farmer@thrasys.com" TargetMode="External"/><Relationship Id="rId4" Type="http://schemas.openxmlformats.org/officeDocument/2006/relationships/hyperlink" Target="mailto:Chris.white@thrasys.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Jon.farmer@thrasis.com" TargetMode="External"/><Relationship Id="rId2" Type="http://schemas.openxmlformats.org/officeDocument/2006/relationships/hyperlink" Target="mailto:enrique@careflow.com" TargetMode="External"/><Relationship Id="rId1" Type="http://schemas.openxmlformats.org/officeDocument/2006/relationships/slideLayout" Target="../slideLayouts/slideLayout3.xml"/><Relationship Id="rId4" Type="http://schemas.openxmlformats.org/officeDocument/2006/relationships/hyperlink" Target="mailto:Chris.white@thrasis.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ibrowser.siframework.org/siclient/view?type=artifact&amp;id=6157ccec-7d72-4f2b-b933-c5575cc8f33a&amp;name=SIFramework_LCC_UC.doc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healthit.hhs.gov/portal/server.pt/document/958208/application_vnd_openxmlformats-officedocument_presentationml_presentation" TargetMode="External"/><Relationship Id="rId5" Type="http://schemas.openxmlformats.org/officeDocument/2006/relationships/hyperlink" Target="http://wiki.siframework.org/file/view/Summary+of+LCC+WG+Whitepaper_final.docx" TargetMode="External"/><Relationship Id="rId4" Type="http://schemas.openxmlformats.org/officeDocument/2006/relationships/hyperlink" Target="http://wiki.siframework.org/file/view/FINAL+-+LCC+White+Paper+(20120814).docx"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iki.siframework.org/file/view/Longitudinal+Care+Planning+-+Animated+Final.pptx"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iki.siframework.org/file/view/Priority+transitions.pp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wiki.siframework.org/file/view/MDS_OASIS_CARE_UTF_C83+PAS+Items.xlsx" TargetMode="External"/><Relationship Id="rId4" Type="http://schemas.openxmlformats.org/officeDocument/2006/relationships/hyperlink" Target="http://wiki.siframework.org/file/view/9-10-12+pre-final+data+set.xl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file:///\\localhost\Users\Splash\Desktop\New%20Files%20since%20moving%20to%20new%20computers\HL7\Care%20Plan%20docs\Baltimore%20Fall%202012\Care%20Coordination%20Services%20Overview%202012%2009%2012.pptx"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file:///\\localhost\Users\Splash\Desktop\New%20Files%20since%20moving%20to%20new%20computers\HL7\Care%20Plan%20docs\Baltimore%20Fall%202012\Care%20Coordination%20Services%20Overview%202012%2009%2012.pptx"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ctrTitle"/>
          </p:nvPr>
        </p:nvSpPr>
        <p:spPr>
          <a:xfrm>
            <a:off x="755650" y="2564881"/>
            <a:ext cx="7488860" cy="1584220"/>
          </a:xfrm>
        </p:spPr>
        <p:txBody>
          <a:bodyPr/>
          <a:lstStyle/>
          <a:p>
            <a:r>
              <a:rPr lang="en-CA" sz="2800" dirty="0" smtClean="0"/>
              <a:t>Agenda &amp; Updated Meeting Minutes</a:t>
            </a:r>
            <a:br>
              <a:rPr lang="en-CA" sz="2800" dirty="0" smtClean="0"/>
            </a:br>
            <a:r>
              <a:rPr lang="en-CA" sz="2800" dirty="0" smtClean="0"/>
              <a:t>Care Plan (CP) Meeting </a:t>
            </a:r>
            <a:br>
              <a:rPr lang="en-CA" sz="2800" dirty="0" smtClean="0"/>
            </a:br>
            <a:r>
              <a:rPr lang="en-CA" sz="2000" dirty="0" smtClean="0"/>
              <a:t>Thursday, September 13, 2012</a:t>
            </a:r>
            <a:br>
              <a:rPr lang="en-CA" sz="2000" dirty="0" smtClean="0"/>
            </a:br>
            <a:r>
              <a:rPr lang="en-CA" sz="2000" dirty="0" smtClean="0"/>
              <a:t>0800-0930 EDT</a:t>
            </a:r>
            <a:endParaRPr lang="en-CA" sz="2800" dirty="0" smtClean="0"/>
          </a:p>
        </p:txBody>
      </p:sp>
      <p:sp>
        <p:nvSpPr>
          <p:cNvPr id="9219" name="Espace réservé du contenu 2"/>
          <p:cNvSpPr>
            <a:spLocks noGrp="1"/>
          </p:cNvSpPr>
          <p:nvPr>
            <p:ph sz="quarter" idx="11"/>
          </p:nvPr>
        </p:nvSpPr>
        <p:spPr>
          <a:xfrm>
            <a:off x="766763" y="4365130"/>
            <a:ext cx="7693025" cy="1872260"/>
          </a:xfrm>
        </p:spPr>
        <p:txBody>
          <a:bodyPr/>
          <a:lstStyle/>
          <a:p>
            <a:pPr>
              <a:defRPr/>
            </a:pPr>
            <a:r>
              <a:rPr lang="en-CA" sz="1600" dirty="0" smtClean="0"/>
              <a:t>Laura Heermann Langford </a:t>
            </a:r>
            <a:r>
              <a:rPr lang="en-CA" sz="1050" dirty="0" smtClean="0"/>
              <a:t>(Laura.Heermann@imail.org)</a:t>
            </a:r>
            <a:endParaRPr lang="en-CA" sz="1600" dirty="0" smtClean="0"/>
          </a:p>
          <a:p>
            <a:pPr>
              <a:defRPr/>
            </a:pPr>
            <a:r>
              <a:rPr lang="en-CA" sz="1600" dirty="0" smtClean="0"/>
              <a:t>Stephen Chu </a:t>
            </a:r>
            <a:r>
              <a:rPr lang="en-CA" sz="1100" dirty="0" smtClean="0"/>
              <a:t>(stephen.chu@nehta.gov.au)</a:t>
            </a:r>
          </a:p>
          <a:p>
            <a:pPr>
              <a:defRPr/>
            </a:pPr>
            <a:endParaRPr lang="en-CA" sz="1100" dirty="0" smtClean="0"/>
          </a:p>
          <a:p>
            <a:pPr>
              <a:defRPr/>
            </a:pPr>
            <a:r>
              <a:rPr lang="en-CA" sz="1600" b="1" dirty="0" smtClean="0"/>
              <a:t>*C</a:t>
            </a:r>
            <a:r>
              <a:rPr lang="en-CA" sz="1400" b="1" dirty="0" smtClean="0"/>
              <a:t>are Plan wiki:</a:t>
            </a:r>
            <a:r>
              <a:rPr lang="en-CA" sz="1400" dirty="0" smtClean="0"/>
              <a:t> </a:t>
            </a:r>
            <a:r>
              <a:rPr lang="en-CA" sz="1100" dirty="0" smtClean="0">
                <a:hlinkClick r:id="rId2"/>
              </a:rPr>
              <a:t>http://wiki.hl7.org/index.php?title=Care_Plan_Initiative_project_2011</a:t>
            </a:r>
            <a:endParaRPr lang="en-CA" sz="1100" dirty="0" smtClean="0"/>
          </a:p>
        </p:txBody>
      </p:sp>
      <p:sp>
        <p:nvSpPr>
          <p:cNvPr id="18435" name="Espace réservé du contenu 3"/>
          <p:cNvSpPr>
            <a:spLocks noGrp="1"/>
          </p:cNvSpPr>
          <p:nvPr>
            <p:ph sz="quarter" idx="12"/>
          </p:nvPr>
        </p:nvSpPr>
        <p:spPr>
          <a:xfrm>
            <a:off x="2051050" y="6470650"/>
            <a:ext cx="5041900" cy="360363"/>
          </a:xfrm>
        </p:spPr>
        <p:txBody>
          <a:bodyPr/>
          <a:lstStyle/>
          <a:p>
            <a:r>
              <a:rPr lang="en-CA" dirty="0" smtClean="0"/>
              <a:t>HL7 Patient Care Work Group</a:t>
            </a:r>
          </a:p>
        </p:txBody>
      </p:sp>
      <p:pic>
        <p:nvPicPr>
          <p:cNvPr id="18436" name="Image 4" descr="HL7_International_Logo_small.jpg"/>
          <p:cNvPicPr>
            <a:picLocks noChangeAspect="1"/>
          </p:cNvPicPr>
          <p:nvPr/>
        </p:nvPicPr>
        <p:blipFill>
          <a:blip r:embed="rId3" cstate="print"/>
          <a:srcRect/>
          <a:stretch>
            <a:fillRect/>
          </a:stretch>
        </p:blipFill>
        <p:spPr bwMode="auto">
          <a:xfrm>
            <a:off x="723900" y="458788"/>
            <a:ext cx="647700" cy="665162"/>
          </a:xfrm>
          <a:prstGeom prst="rect">
            <a:avLst/>
          </a:prstGeom>
          <a:noFill/>
          <a:ln w="9525">
            <a:noFill/>
            <a:miter lim="800000"/>
            <a:headEnd/>
            <a:tailEnd/>
          </a:ln>
        </p:spPr>
      </p:pic>
      <p:sp>
        <p:nvSpPr>
          <p:cNvPr id="7" name="ZoneTexte 6"/>
          <p:cNvSpPr txBox="1"/>
          <p:nvPr/>
        </p:nvSpPr>
        <p:spPr>
          <a:xfrm>
            <a:off x="653640" y="1364551"/>
            <a:ext cx="2549646" cy="830997"/>
          </a:xfrm>
          <a:prstGeom prst="rect">
            <a:avLst/>
          </a:prstGeom>
          <a:noFill/>
        </p:spPr>
        <p:txBody>
          <a:bodyPr wrap="none" rtlCol="0">
            <a:spAutoFit/>
          </a:bodyPr>
          <a:lstStyle/>
          <a:p>
            <a:r>
              <a:rPr lang="fr-CA" sz="1200" dirty="0" smtClean="0">
                <a:solidFill>
                  <a:schemeClr val="tx1"/>
                </a:solidFill>
              </a:rPr>
              <a:t>To </a:t>
            </a:r>
            <a:r>
              <a:rPr lang="fr-CA" sz="1200" dirty="0" err="1" smtClean="0">
                <a:solidFill>
                  <a:schemeClr val="tx1"/>
                </a:solidFill>
              </a:rPr>
              <a:t>join</a:t>
            </a:r>
            <a:r>
              <a:rPr lang="fr-CA" sz="1200" dirty="0" smtClean="0">
                <a:solidFill>
                  <a:schemeClr val="tx1"/>
                </a:solidFill>
              </a:rPr>
              <a:t> the meeting:</a:t>
            </a:r>
          </a:p>
          <a:p>
            <a:endParaRPr lang="fr-CA" sz="1200" dirty="0" smtClean="0">
              <a:solidFill>
                <a:schemeClr val="tx1"/>
              </a:solidFill>
            </a:endParaRPr>
          </a:p>
          <a:p>
            <a:r>
              <a:rPr lang="fr-CA" sz="1200" dirty="0" smtClean="0">
                <a:solidFill>
                  <a:schemeClr val="tx1"/>
                </a:solidFill>
              </a:rPr>
              <a:t>Phone </a:t>
            </a:r>
            <a:r>
              <a:rPr lang="fr-CA" sz="1200" dirty="0" err="1" smtClean="0">
                <a:solidFill>
                  <a:schemeClr val="tx1"/>
                </a:solidFill>
              </a:rPr>
              <a:t>Number</a:t>
            </a:r>
            <a:r>
              <a:rPr lang="fr-CA" sz="1200" dirty="0" smtClean="0">
                <a:solidFill>
                  <a:schemeClr val="tx1"/>
                </a:solidFill>
              </a:rPr>
              <a:t>: +1 770-657-9270</a:t>
            </a:r>
            <a:br>
              <a:rPr lang="fr-CA" sz="1200" dirty="0" smtClean="0">
                <a:solidFill>
                  <a:schemeClr val="tx1"/>
                </a:solidFill>
              </a:rPr>
            </a:br>
            <a:r>
              <a:rPr lang="fr-CA" sz="1200" dirty="0" smtClean="0">
                <a:solidFill>
                  <a:schemeClr val="tx1"/>
                </a:solidFill>
              </a:rPr>
              <a:t>Participant </a:t>
            </a:r>
            <a:r>
              <a:rPr lang="fr-CA" sz="1200" dirty="0" err="1" smtClean="0">
                <a:solidFill>
                  <a:schemeClr val="tx1"/>
                </a:solidFill>
              </a:rPr>
              <a:t>Passcode</a:t>
            </a:r>
            <a:r>
              <a:rPr lang="fr-CA" sz="1200" dirty="0" smtClean="0">
                <a:solidFill>
                  <a:schemeClr val="tx1"/>
                </a:solidFill>
              </a:rPr>
              <a:t>: 943377# </a:t>
            </a:r>
          </a:p>
        </p:txBody>
      </p:sp>
      <p:sp>
        <p:nvSpPr>
          <p:cNvPr id="9" name="ZoneTexte 8"/>
          <p:cNvSpPr txBox="1"/>
          <p:nvPr/>
        </p:nvSpPr>
        <p:spPr>
          <a:xfrm>
            <a:off x="6516270" y="476590"/>
            <a:ext cx="2256002" cy="276999"/>
          </a:xfrm>
          <a:prstGeom prst="rect">
            <a:avLst/>
          </a:prstGeom>
          <a:noFill/>
        </p:spPr>
        <p:txBody>
          <a:bodyPr wrap="none" rtlCol="0">
            <a:spAutoFit/>
          </a:bodyPr>
          <a:lstStyle/>
          <a:p>
            <a:r>
              <a:rPr lang="fr-CA" sz="1200" b="0" i="1" u="sng" dirty="0" err="1" smtClean="0">
                <a:solidFill>
                  <a:srgbClr val="FF0000"/>
                </a:solidFill>
              </a:rPr>
              <a:t>With</a:t>
            </a:r>
            <a:r>
              <a:rPr lang="fr-CA" sz="1200" b="0" i="1" u="sng" dirty="0" smtClean="0">
                <a:solidFill>
                  <a:srgbClr val="FF0000"/>
                </a:solidFill>
              </a:rPr>
              <a:t> meeting discussion notes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911E9506-E7C7-459A-AE1A-692B523452AB}" type="datetime1">
              <a:rPr lang="en-US" smtClean="0"/>
              <a:t>9/19/2012</a:t>
            </a:fld>
            <a:endParaRPr lang="en-US" dirty="0"/>
          </a:p>
        </p:txBody>
      </p:sp>
      <p:sp>
        <p:nvSpPr>
          <p:cNvPr id="4099"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271D5A90-0DA0-4155-9399-4B99348D81EC}" type="slidenum">
              <a:rPr lang="en-US"/>
              <a:pPr>
                <a:defRPr/>
              </a:pPr>
              <a:t>10</a:t>
            </a:fld>
            <a:endParaRPr lang="en-US"/>
          </a:p>
        </p:txBody>
      </p:sp>
      <p:sp>
        <p:nvSpPr>
          <p:cNvPr id="4101" name="Rectangle 2"/>
          <p:cNvSpPr>
            <a:spLocks noGrp="1"/>
          </p:cNvSpPr>
          <p:nvPr>
            <p:ph type="title"/>
          </p:nvPr>
        </p:nvSpPr>
        <p:spPr>
          <a:xfrm>
            <a:off x="457200" y="274638"/>
            <a:ext cx="8229600" cy="639762"/>
          </a:xfrm>
        </p:spPr>
        <p:txBody>
          <a:bodyPr/>
          <a:lstStyle/>
          <a:p>
            <a:pPr eaLnBrk="1" hangingPunct="1"/>
            <a:r>
              <a:rPr lang="en-US" sz="2000" b="1" dirty="0" smtClean="0">
                <a:solidFill>
                  <a:srgbClr val="0070C0"/>
                </a:solidFill>
              </a:rPr>
              <a:t>Objective</a:t>
            </a:r>
          </a:p>
        </p:txBody>
      </p:sp>
      <p:sp>
        <p:nvSpPr>
          <p:cNvPr id="3078" name="Rectangle 3"/>
          <p:cNvSpPr>
            <a:spLocks noGrp="1"/>
          </p:cNvSpPr>
          <p:nvPr>
            <p:ph type="body" idx="1"/>
          </p:nvPr>
        </p:nvSpPr>
        <p:spPr>
          <a:xfrm>
            <a:off x="467430" y="1412720"/>
            <a:ext cx="8209140" cy="4896680"/>
          </a:xfrm>
        </p:spPr>
        <p:txBody>
          <a:bodyPr/>
          <a:lstStyle/>
          <a:p>
            <a:pPr marL="0" indent="0" eaLnBrk="1" hangingPunct="1">
              <a:spcAft>
                <a:spcPts val="600"/>
              </a:spcAft>
              <a:buFont typeface="Arial" charset="0"/>
              <a:buNone/>
              <a:defRPr/>
            </a:pPr>
            <a:r>
              <a:rPr lang="en-US" sz="1600" i="1" dirty="0" smtClean="0"/>
              <a:t>Enable easy flexible, controlled collaboration around a </a:t>
            </a:r>
            <a:r>
              <a:rPr lang="en-US" sz="1600" b="1" i="1" dirty="0"/>
              <a:t>S</a:t>
            </a:r>
            <a:r>
              <a:rPr lang="en-US" sz="1600" b="1" i="1" dirty="0" smtClean="0"/>
              <a:t>hared Master Care Plan</a:t>
            </a:r>
            <a:endParaRPr lang="en-US" sz="1600" b="1" i="1" u="sng" dirty="0" smtClean="0"/>
          </a:p>
          <a:p>
            <a:pPr marL="228600" indent="-228600" eaLnBrk="1" hangingPunct="1">
              <a:defRPr/>
            </a:pPr>
            <a:r>
              <a:rPr lang="en-US" sz="1600" dirty="0" smtClean="0"/>
              <a:t>Provide a virtually consolidated Care Plan (CP)</a:t>
            </a:r>
          </a:p>
          <a:p>
            <a:pPr marL="628650" lvl="1" indent="-228600" eaLnBrk="1" hangingPunct="1">
              <a:defRPr/>
            </a:pPr>
            <a:r>
              <a:rPr lang="en-US" sz="1600" dirty="0" smtClean="0"/>
              <a:t>The CP can be updated (with change logs) from multiple participants</a:t>
            </a:r>
          </a:p>
          <a:p>
            <a:pPr marL="628650" lvl="1" indent="-228600" eaLnBrk="1" hangingPunct="1">
              <a:defRPr/>
            </a:pPr>
            <a:r>
              <a:rPr lang="en-US" sz="1600" dirty="0" smtClean="0"/>
              <a:t>For those connected , the patient progress, goals, etc. are current at all times</a:t>
            </a:r>
          </a:p>
          <a:p>
            <a:pPr marL="628650" lvl="1" indent="-228600" eaLnBrk="1" hangingPunct="1">
              <a:defRPr/>
            </a:pPr>
            <a:r>
              <a:rPr lang="en-US" sz="1600" dirty="0" smtClean="0"/>
              <a:t>Spec will include pub/sub binding(s) for storages to get </a:t>
            </a:r>
            <a:r>
              <a:rPr lang="en-US" sz="1600" dirty="0" err="1" smtClean="0"/>
              <a:t>async</a:t>
            </a:r>
            <a:r>
              <a:rPr lang="en-US" sz="1600" dirty="0" smtClean="0"/>
              <a:t> updates</a:t>
            </a:r>
          </a:p>
          <a:p>
            <a:pPr marL="0" indent="0" eaLnBrk="1" hangingPunct="1">
              <a:spcBef>
                <a:spcPct val="75000"/>
              </a:spcBef>
              <a:defRPr/>
            </a:pPr>
            <a:r>
              <a:rPr lang="en-US" sz="1600" dirty="0" smtClean="0"/>
              <a:t> Easy Flexible Collaboration</a:t>
            </a:r>
          </a:p>
          <a:p>
            <a:pPr marL="628650" lvl="1" indent="-228600" eaLnBrk="1" hangingPunct="1">
              <a:defRPr/>
            </a:pPr>
            <a:r>
              <a:rPr lang="en-US" sz="1600" dirty="0"/>
              <a:t>C</a:t>
            </a:r>
            <a:r>
              <a:rPr lang="en-US" sz="1600" dirty="0" smtClean="0"/>
              <a:t>are team is an association of </a:t>
            </a:r>
            <a:r>
              <a:rPr lang="en-US" sz="1600" i="1" dirty="0" smtClean="0"/>
              <a:t>people</a:t>
            </a:r>
            <a:r>
              <a:rPr lang="en-US" sz="1600" dirty="0" smtClean="0"/>
              <a:t>  … It is inherently </a:t>
            </a:r>
            <a:r>
              <a:rPr lang="en-US" sz="1600" i="1" dirty="0" smtClean="0"/>
              <a:t>social</a:t>
            </a:r>
            <a:r>
              <a:rPr lang="en-US" sz="1600" dirty="0"/>
              <a:t>. </a:t>
            </a:r>
            <a:r>
              <a:rPr lang="en-US" sz="1600" dirty="0" smtClean="0"/>
              <a:t> If foundational sharing agreements are made (not part of spec), then interactions can then grow “organically” by invitations across care settings</a:t>
            </a:r>
          </a:p>
          <a:p>
            <a:pPr marL="628650" lvl="1" indent="-228600" eaLnBrk="1" hangingPunct="1">
              <a:defRPr/>
            </a:pPr>
            <a:r>
              <a:rPr lang="en-US" sz="1600" dirty="0" smtClean="0"/>
              <a:t>This </a:t>
            </a:r>
            <a:r>
              <a:rPr lang="en-US" sz="1600" dirty="0"/>
              <a:t>realization is the foundation of the </a:t>
            </a:r>
            <a:r>
              <a:rPr lang="en-US" sz="1600" dirty="0" smtClean="0"/>
              <a:t>“Care </a:t>
            </a:r>
            <a:r>
              <a:rPr lang="en-US" sz="1600" dirty="0"/>
              <a:t>Coordination </a:t>
            </a:r>
            <a:r>
              <a:rPr lang="en-US" sz="1600" dirty="0" smtClean="0"/>
              <a:t>Service”</a:t>
            </a:r>
          </a:p>
          <a:p>
            <a:pPr marL="228600" indent="-228600" eaLnBrk="1" hangingPunct="1">
              <a:defRPr/>
            </a:pPr>
            <a:r>
              <a:rPr lang="en-US" sz="1600" dirty="0" smtClean="0"/>
              <a:t>Controlled</a:t>
            </a:r>
          </a:p>
          <a:p>
            <a:pPr marL="628650" lvl="1" indent="-228600" eaLnBrk="1" hangingPunct="1">
              <a:defRPr/>
            </a:pPr>
            <a:r>
              <a:rPr lang="en-US" sz="1600" dirty="0" smtClean="0"/>
              <a:t>The context of care plan change discussions must be clear</a:t>
            </a:r>
          </a:p>
          <a:p>
            <a:pPr marL="628650" lvl="1" indent="-228600" eaLnBrk="1" hangingPunct="1">
              <a:defRPr/>
            </a:pPr>
            <a:r>
              <a:rPr lang="en-US" sz="1600" dirty="0" smtClean="0"/>
              <a:t>Advanced conformance profile would require prior-version views of the plan</a:t>
            </a:r>
          </a:p>
          <a:p>
            <a:pPr marL="0" indent="0" eaLnBrk="1" hangingPunct="1">
              <a:buFont typeface="Arial" charset="0"/>
              <a:buNone/>
              <a:defRPr/>
            </a:pPr>
            <a:endParaRPr lang="en-US" sz="1600" dirty="0" smtClean="0"/>
          </a:p>
          <a:p>
            <a:pPr marL="0" indent="0" eaLnBrk="1" hangingPunct="1">
              <a:defRPr/>
            </a:pPr>
            <a:endParaRPr lang="en-US"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ight Arrow 79"/>
          <p:cNvSpPr/>
          <p:nvPr/>
        </p:nvSpPr>
        <p:spPr>
          <a:xfrm>
            <a:off x="838200" y="3026043"/>
            <a:ext cx="507659" cy="263127"/>
          </a:xfrm>
          <a:prstGeom prst="righ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Right Arrow 56"/>
          <p:cNvSpPr/>
          <p:nvPr/>
        </p:nvSpPr>
        <p:spPr>
          <a:xfrm>
            <a:off x="1676400" y="3026043"/>
            <a:ext cx="507659" cy="263127"/>
          </a:xfrm>
          <a:prstGeom prst="righ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B94EE418-1058-45F0-8AB6-5913BF7C2A5F}" type="datetime1">
              <a:rPr lang="en-US" smtClean="0"/>
              <a:t>9/19/2012</a:t>
            </a:fld>
            <a:endParaRPr lang="en-US" dirty="0"/>
          </a:p>
        </p:txBody>
      </p:sp>
      <p:sp>
        <p:nvSpPr>
          <p:cNvPr id="6" name="Slide Number Placeholder 5"/>
          <p:cNvSpPr>
            <a:spLocks noGrp="1"/>
          </p:cNvSpPr>
          <p:nvPr>
            <p:ph type="sldNum" sz="quarter" idx="4294967295"/>
          </p:nvPr>
        </p:nvSpPr>
        <p:spPr>
          <a:xfrm>
            <a:off x="6248400" y="6356350"/>
            <a:ext cx="2133600" cy="365125"/>
          </a:xfrm>
          <a:prstGeom prst="rect">
            <a:avLst/>
          </a:prstGeom>
        </p:spPr>
        <p:txBody>
          <a:bodyPr/>
          <a:lstStyle/>
          <a:p>
            <a:pPr>
              <a:defRPr/>
            </a:pPr>
            <a:fld id="{FC8C40C0-78C7-4F5F-872B-CDACA70376EC}" type="slidenum">
              <a:rPr lang="en-US"/>
              <a:pPr>
                <a:defRPr/>
              </a:pPr>
              <a:t>11</a:t>
            </a:fld>
            <a:endParaRPr lang="en-US" dirty="0"/>
          </a:p>
        </p:txBody>
      </p:sp>
      <p:sp>
        <p:nvSpPr>
          <p:cNvPr id="5124" name="Rectangle 2"/>
          <p:cNvSpPr>
            <a:spLocks noGrp="1"/>
          </p:cNvSpPr>
          <p:nvPr>
            <p:ph type="title"/>
          </p:nvPr>
        </p:nvSpPr>
        <p:spPr>
          <a:xfrm>
            <a:off x="152400" y="152400"/>
            <a:ext cx="8915400" cy="868362"/>
          </a:xfrm>
        </p:spPr>
        <p:txBody>
          <a:bodyPr/>
          <a:lstStyle/>
          <a:p>
            <a:pPr eaLnBrk="1" hangingPunct="1"/>
            <a:r>
              <a:rPr lang="en-US" sz="2400" b="1" dirty="0" smtClean="0">
                <a:solidFill>
                  <a:srgbClr val="0070C0"/>
                </a:solidFill>
              </a:rPr>
              <a:t>Master CP: Current, Lean, but also Federated</a:t>
            </a:r>
          </a:p>
        </p:txBody>
      </p:sp>
      <p:sp>
        <p:nvSpPr>
          <p:cNvPr id="5125" name="Rectangle 3"/>
          <p:cNvSpPr>
            <a:spLocks noGrp="1"/>
          </p:cNvSpPr>
          <p:nvPr>
            <p:ph type="body" idx="1"/>
          </p:nvPr>
        </p:nvSpPr>
        <p:spPr>
          <a:xfrm>
            <a:off x="152400" y="3784860"/>
            <a:ext cx="8839200" cy="2524540"/>
          </a:xfrm>
        </p:spPr>
        <p:txBody>
          <a:bodyPr/>
          <a:lstStyle/>
          <a:p>
            <a:pPr marL="228600" indent="-228600" eaLnBrk="1" hangingPunct="1"/>
            <a:r>
              <a:rPr lang="en-US" sz="1600" dirty="0" smtClean="0"/>
              <a:t>A guide to the target health state</a:t>
            </a:r>
          </a:p>
          <a:p>
            <a:pPr marL="628650" lvl="1" indent="-228600" eaLnBrk="1" hangingPunct="1"/>
            <a:r>
              <a:rPr lang="en-US" sz="1600" dirty="0"/>
              <a:t>CP owner manages the retention of items of lasting significance</a:t>
            </a:r>
          </a:p>
          <a:p>
            <a:pPr marL="628650" lvl="1" indent="-228600" eaLnBrk="1" hangingPunct="1"/>
            <a:r>
              <a:rPr lang="en-US" sz="1600" dirty="0"/>
              <a:t>The master plan may contain sub-plans (comorbid &amp; specialty)</a:t>
            </a:r>
          </a:p>
          <a:p>
            <a:pPr marL="628650" lvl="1" indent="-228600" eaLnBrk="1" hangingPunct="1"/>
            <a:r>
              <a:rPr lang="en-US" sz="1600" dirty="0"/>
              <a:t>Its elements (goals</a:t>
            </a:r>
            <a:r>
              <a:rPr lang="en-US" sz="1600" dirty="0" smtClean="0"/>
              <a:t>, planned interventions, etc.) evolve continuously</a:t>
            </a:r>
          </a:p>
          <a:p>
            <a:pPr marL="228600" indent="-228600" eaLnBrk="1" hangingPunct="1"/>
            <a:r>
              <a:rPr lang="en-US" sz="1600" dirty="0" smtClean="0"/>
              <a:t>A “living object” built for purposeful collaboration</a:t>
            </a:r>
          </a:p>
          <a:p>
            <a:pPr marL="628650" lvl="1" indent="-228600" eaLnBrk="1" hangingPunct="1"/>
            <a:r>
              <a:rPr lang="en-US" sz="1600" dirty="0" smtClean="0"/>
              <a:t>Participants (clients) stay in-sync “on the same page” at all points in time</a:t>
            </a:r>
          </a:p>
          <a:p>
            <a:pPr marL="628650" lvl="1" indent="-228600" eaLnBrk="1" hangingPunct="1"/>
            <a:r>
              <a:rPr lang="en-US" sz="1600" dirty="0" smtClean="0"/>
              <a:t>Outlives all episodes, managed as a </a:t>
            </a:r>
            <a:r>
              <a:rPr lang="en-US" sz="1600" i="1" dirty="0" smtClean="0"/>
              <a:t>digest</a:t>
            </a:r>
            <a:r>
              <a:rPr lang="en-US" sz="1600" dirty="0" smtClean="0"/>
              <a:t>, not an </a:t>
            </a:r>
            <a:r>
              <a:rPr lang="en-US" sz="1600" i="1" dirty="0" smtClean="0"/>
              <a:t>accumulator</a:t>
            </a:r>
          </a:p>
          <a:p>
            <a:pPr marL="628650" lvl="1" indent="-228600" eaLnBrk="1" hangingPunct="1"/>
            <a:r>
              <a:rPr lang="en-US" sz="1600" dirty="0" smtClean="0"/>
              <a:t>It is “just the plan”, but holds references to summaries, outcomes</a:t>
            </a:r>
          </a:p>
        </p:txBody>
      </p:sp>
      <p:pic>
        <p:nvPicPr>
          <p:cNvPr id="5135" name="Picture 7" descr="C:\Program Files (x86)\Microsoft Office\MEDIA\CAGCAT10\j0293844.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7016750" y="1540760"/>
            <a:ext cx="9842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5645150" y="1464560"/>
            <a:ext cx="1301749" cy="1175165"/>
            <a:chOff x="6629400" y="1066800"/>
            <a:chExt cx="1301749" cy="1175165"/>
          </a:xfrm>
        </p:grpSpPr>
        <p:sp>
          <p:nvSpPr>
            <p:cNvPr id="3" name="Right Arrow 2"/>
            <p:cNvSpPr/>
            <p:nvPr/>
          </p:nvSpPr>
          <p:spPr>
            <a:xfrm>
              <a:off x="6629400" y="1447800"/>
              <a:ext cx="130174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i="1" dirty="0" smtClean="0"/>
                <a:t>MCP </a:t>
              </a:r>
              <a:endParaRPr lang="en-US" i="1" dirty="0"/>
            </a:p>
          </p:txBody>
        </p:sp>
        <p:grpSp>
          <p:nvGrpSpPr>
            <p:cNvPr id="5" name="Group 4"/>
            <p:cNvGrpSpPr/>
            <p:nvPr/>
          </p:nvGrpSpPr>
          <p:grpSpPr>
            <a:xfrm>
              <a:off x="7027340" y="1066800"/>
              <a:ext cx="601133" cy="255927"/>
              <a:chOff x="752885" y="1898275"/>
              <a:chExt cx="601133" cy="281520"/>
            </a:xfrm>
            <a:solidFill>
              <a:srgbClr val="FFC000"/>
            </a:solidFill>
          </p:grpSpPr>
          <p:sp>
            <p:nvSpPr>
              <p:cNvPr id="43" name="Right Arrow 42"/>
              <p:cNvSpPr/>
              <p:nvPr/>
            </p:nvSpPr>
            <p:spPr>
              <a:xfrm>
                <a:off x="752885" y="1916668"/>
                <a:ext cx="405102" cy="263127"/>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4" name="Picture 7" descr="C:\Program Files (x86)\Microsoft Office\MEDIA\CAGCAT10\j0293844.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1089519" y="1898275"/>
                <a:ext cx="264499" cy="2758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6" name="Group 45"/>
            <p:cNvGrpSpPr/>
            <p:nvPr/>
          </p:nvGrpSpPr>
          <p:grpSpPr>
            <a:xfrm>
              <a:off x="7021597" y="1986038"/>
              <a:ext cx="601133" cy="255927"/>
              <a:chOff x="752885" y="1898275"/>
              <a:chExt cx="601133" cy="281520"/>
            </a:xfrm>
            <a:solidFill>
              <a:srgbClr val="7030A0"/>
            </a:solidFill>
          </p:grpSpPr>
          <p:sp>
            <p:nvSpPr>
              <p:cNvPr id="47" name="Right Arrow 46"/>
              <p:cNvSpPr/>
              <p:nvPr/>
            </p:nvSpPr>
            <p:spPr>
              <a:xfrm>
                <a:off x="752885" y="1916668"/>
                <a:ext cx="405102" cy="263127"/>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8" name="Picture 7" descr="C:\Program Files (x86)\Microsoft Office\MEDIA\CAGCAT10\j0293844.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1089519" y="1898275"/>
                <a:ext cx="264499" cy="2758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9" name="Group 48"/>
            <p:cNvGrpSpPr/>
            <p:nvPr/>
          </p:nvGrpSpPr>
          <p:grpSpPr>
            <a:xfrm>
              <a:off x="7021597" y="1739975"/>
              <a:ext cx="601133" cy="255927"/>
              <a:chOff x="752885" y="1898275"/>
              <a:chExt cx="601133" cy="281520"/>
            </a:xfrm>
            <a:solidFill>
              <a:srgbClr val="92D050"/>
            </a:solidFill>
          </p:grpSpPr>
          <p:sp>
            <p:nvSpPr>
              <p:cNvPr id="50" name="Right Arrow 49"/>
              <p:cNvSpPr/>
              <p:nvPr/>
            </p:nvSpPr>
            <p:spPr>
              <a:xfrm>
                <a:off x="752885" y="1916668"/>
                <a:ext cx="405102" cy="263127"/>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 name="Picture 7" descr="C:\Program Files (x86)\Microsoft Office\MEDIA\CAGCAT10\j0293844.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1089519" y="1898275"/>
                <a:ext cx="264499" cy="2758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2" name="Group 51"/>
            <p:cNvGrpSpPr/>
            <p:nvPr/>
          </p:nvGrpSpPr>
          <p:grpSpPr>
            <a:xfrm>
              <a:off x="7021597" y="1322727"/>
              <a:ext cx="601133" cy="255927"/>
              <a:chOff x="752885" y="1898275"/>
              <a:chExt cx="601133" cy="281520"/>
            </a:xfrm>
            <a:solidFill>
              <a:srgbClr val="92D050"/>
            </a:solidFill>
          </p:grpSpPr>
          <p:sp>
            <p:nvSpPr>
              <p:cNvPr id="53" name="Right Arrow 52"/>
              <p:cNvSpPr/>
              <p:nvPr/>
            </p:nvSpPr>
            <p:spPr>
              <a:xfrm>
                <a:off x="752885" y="1916668"/>
                <a:ext cx="405102" cy="263127"/>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4" name="Picture 7" descr="C:\Program Files (x86)\Microsoft Office\MEDIA\CAGCAT10\j0293844.wmf"/>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1089519" y="1898275"/>
                <a:ext cx="264499" cy="2758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55" name="Right Arrow 54"/>
          <p:cNvSpPr/>
          <p:nvPr/>
        </p:nvSpPr>
        <p:spPr>
          <a:xfrm>
            <a:off x="4273550" y="2924930"/>
            <a:ext cx="507659" cy="263127"/>
          </a:xfrm>
          <a:prstGeom prst="righ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ight Arrow 55"/>
          <p:cNvSpPr/>
          <p:nvPr/>
        </p:nvSpPr>
        <p:spPr>
          <a:xfrm>
            <a:off x="2311741" y="2957648"/>
            <a:ext cx="507659" cy="263127"/>
          </a:xfrm>
          <a:prstGeom prst="righ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Right Arrow 57"/>
          <p:cNvSpPr/>
          <p:nvPr/>
        </p:nvSpPr>
        <p:spPr>
          <a:xfrm>
            <a:off x="3048000" y="3042803"/>
            <a:ext cx="507659" cy="263127"/>
          </a:xfrm>
          <a:prstGeom prst="righ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7"/>
          <p:cNvGrpSpPr/>
          <p:nvPr/>
        </p:nvGrpSpPr>
        <p:grpSpPr>
          <a:xfrm>
            <a:off x="2895600" y="1753916"/>
            <a:ext cx="1301749" cy="1158444"/>
            <a:chOff x="3879851" y="1083521"/>
            <a:chExt cx="1301749" cy="1158444"/>
          </a:xfrm>
        </p:grpSpPr>
        <p:sp>
          <p:nvSpPr>
            <p:cNvPr id="62" name="Right Arrow 61"/>
            <p:cNvSpPr/>
            <p:nvPr/>
          </p:nvSpPr>
          <p:spPr>
            <a:xfrm>
              <a:off x="3879851" y="1447800"/>
              <a:ext cx="1301749" cy="457200"/>
            </a:xfrm>
            <a:prstGeom prst="rightArrow">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i="1" dirty="0" smtClean="0"/>
                <a:t>MCP </a:t>
              </a:r>
              <a:endParaRPr lang="en-US" i="1" dirty="0"/>
            </a:p>
          </p:txBody>
        </p:sp>
        <p:sp>
          <p:nvSpPr>
            <p:cNvPr id="101" name="Right Arrow 100"/>
            <p:cNvSpPr/>
            <p:nvPr/>
          </p:nvSpPr>
          <p:spPr>
            <a:xfrm>
              <a:off x="4277791" y="1083521"/>
              <a:ext cx="405102" cy="239206"/>
            </a:xfrm>
            <a:prstGeom prst="rightArrow">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Right Arrow 98"/>
            <p:cNvSpPr/>
            <p:nvPr/>
          </p:nvSpPr>
          <p:spPr>
            <a:xfrm>
              <a:off x="4272048" y="2002759"/>
              <a:ext cx="405102" cy="239206"/>
            </a:xfrm>
            <a:prstGeom prst="rightArrow">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Right Arrow 96"/>
            <p:cNvSpPr/>
            <p:nvPr/>
          </p:nvSpPr>
          <p:spPr>
            <a:xfrm>
              <a:off x="4272048" y="1756696"/>
              <a:ext cx="405102" cy="239206"/>
            </a:xfrm>
            <a:prstGeom prst="rightArrow">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Right Arrow 94"/>
            <p:cNvSpPr/>
            <p:nvPr/>
          </p:nvSpPr>
          <p:spPr>
            <a:xfrm>
              <a:off x="4272048" y="1339448"/>
              <a:ext cx="405102" cy="239206"/>
            </a:xfrm>
            <a:prstGeom prst="rightArrow">
              <a:avLst/>
            </a:prstGeom>
            <a:no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31" name="Group 130"/>
          <p:cNvGrpSpPr/>
          <p:nvPr/>
        </p:nvGrpSpPr>
        <p:grpSpPr>
          <a:xfrm>
            <a:off x="4279899" y="1616960"/>
            <a:ext cx="1301749" cy="1158444"/>
            <a:chOff x="3879851" y="1083521"/>
            <a:chExt cx="1301749" cy="1158444"/>
          </a:xfrm>
        </p:grpSpPr>
        <p:sp>
          <p:nvSpPr>
            <p:cNvPr id="132" name="Right Arrow 131"/>
            <p:cNvSpPr/>
            <p:nvPr/>
          </p:nvSpPr>
          <p:spPr>
            <a:xfrm>
              <a:off x="3879851" y="1447800"/>
              <a:ext cx="1301749" cy="457200"/>
            </a:xfrm>
            <a:prstGeom prst="rightArrow">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i="1" dirty="0" smtClean="0"/>
                <a:t>MCP </a:t>
              </a:r>
              <a:endParaRPr lang="en-US" i="1" dirty="0"/>
            </a:p>
          </p:txBody>
        </p:sp>
        <p:sp>
          <p:nvSpPr>
            <p:cNvPr id="133" name="Right Arrow 132"/>
            <p:cNvSpPr/>
            <p:nvPr/>
          </p:nvSpPr>
          <p:spPr>
            <a:xfrm>
              <a:off x="4277791" y="1083521"/>
              <a:ext cx="405102" cy="239206"/>
            </a:xfrm>
            <a:prstGeom prst="rightArrow">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4" name="Right Arrow 133"/>
            <p:cNvSpPr/>
            <p:nvPr/>
          </p:nvSpPr>
          <p:spPr>
            <a:xfrm>
              <a:off x="4272048" y="2002759"/>
              <a:ext cx="405102" cy="239206"/>
            </a:xfrm>
            <a:prstGeom prst="rightArrow">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5" name="Right Arrow 134"/>
            <p:cNvSpPr/>
            <p:nvPr/>
          </p:nvSpPr>
          <p:spPr>
            <a:xfrm>
              <a:off x="4272048" y="1756696"/>
              <a:ext cx="405102" cy="239206"/>
            </a:xfrm>
            <a:prstGeom prst="rightArrow">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6" name="Right Arrow 135"/>
            <p:cNvSpPr/>
            <p:nvPr/>
          </p:nvSpPr>
          <p:spPr>
            <a:xfrm>
              <a:off x="4272048" y="1339448"/>
              <a:ext cx="405102" cy="239206"/>
            </a:xfrm>
            <a:prstGeom prst="rightArrow">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9" name="Right Arrow 38"/>
          <p:cNvSpPr/>
          <p:nvPr/>
        </p:nvSpPr>
        <p:spPr>
          <a:xfrm>
            <a:off x="762000" y="1121660"/>
            <a:ext cx="507659" cy="263127"/>
          </a:xfrm>
          <a:prstGeom prst="right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1295400" y="1053555"/>
            <a:ext cx="2362200" cy="369332"/>
          </a:xfrm>
          <a:prstGeom prst="rect">
            <a:avLst/>
          </a:prstGeom>
          <a:noFill/>
        </p:spPr>
        <p:txBody>
          <a:bodyPr wrap="square" rtlCol="0">
            <a:spAutoFit/>
          </a:bodyPr>
          <a:lstStyle/>
          <a:p>
            <a:r>
              <a:rPr lang="en-US" dirty="0" smtClean="0"/>
              <a:t>plan or plan fragment</a:t>
            </a:r>
            <a:endParaRPr lang="en-US" dirty="0"/>
          </a:p>
        </p:txBody>
      </p:sp>
      <p:sp>
        <p:nvSpPr>
          <p:cNvPr id="41" name="Right Arrow 40"/>
          <p:cNvSpPr/>
          <p:nvPr/>
        </p:nvSpPr>
        <p:spPr>
          <a:xfrm>
            <a:off x="762000" y="1499087"/>
            <a:ext cx="507659" cy="263127"/>
          </a:xfrm>
          <a:prstGeom prst="rightArrow">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TextBox 41"/>
          <p:cNvSpPr txBox="1"/>
          <p:nvPr/>
        </p:nvSpPr>
        <p:spPr>
          <a:xfrm>
            <a:off x="1295400" y="1422887"/>
            <a:ext cx="1371600" cy="369332"/>
          </a:xfrm>
          <a:prstGeom prst="rect">
            <a:avLst/>
          </a:prstGeom>
          <a:noFill/>
        </p:spPr>
        <p:txBody>
          <a:bodyPr wrap="square" rtlCol="0">
            <a:spAutoFit/>
          </a:bodyPr>
          <a:lstStyle/>
          <a:p>
            <a:r>
              <a:rPr lang="en-US" dirty="0" smtClean="0"/>
              <a:t>EHR</a:t>
            </a:r>
            <a:endParaRPr lang="en-US" dirty="0"/>
          </a:p>
        </p:txBody>
      </p:sp>
      <p:sp>
        <p:nvSpPr>
          <p:cNvPr id="33" name="Right Arrow 32"/>
          <p:cNvSpPr/>
          <p:nvPr/>
        </p:nvSpPr>
        <p:spPr>
          <a:xfrm>
            <a:off x="685800" y="3017890"/>
            <a:ext cx="6858000" cy="9315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dirty="0" smtClean="0"/>
              <a:t>EHR</a:t>
            </a:r>
            <a:r>
              <a:rPr lang="en-US" sz="1200" dirty="0" smtClean="0"/>
              <a:t> accumulates the </a:t>
            </a:r>
            <a:r>
              <a:rPr lang="en-US" sz="1200" b="1" dirty="0" smtClean="0">
                <a:solidFill>
                  <a:srgbClr val="FFFF00"/>
                </a:solidFill>
              </a:rPr>
              <a:t>care</a:t>
            </a:r>
            <a:r>
              <a:rPr lang="en-US" sz="1200" dirty="0" smtClean="0"/>
              <a:t> </a:t>
            </a:r>
            <a:r>
              <a:rPr lang="en-US" sz="1200" b="1" dirty="0" smtClean="0">
                <a:solidFill>
                  <a:srgbClr val="FFFF00"/>
                </a:solidFill>
              </a:rPr>
              <a:t>history</a:t>
            </a:r>
            <a:r>
              <a:rPr lang="en-US" sz="1200" dirty="0" smtClean="0"/>
              <a:t>. </a:t>
            </a:r>
            <a:r>
              <a:rPr lang="en-US" sz="1200" i="1" dirty="0" smtClean="0"/>
              <a:t>The Master Plan </a:t>
            </a:r>
            <a:r>
              <a:rPr lang="en-US" sz="1200" dirty="0" smtClean="0"/>
              <a:t>does not</a:t>
            </a:r>
            <a:endParaRPr lang="en-US" sz="1200" dirty="0"/>
          </a:p>
        </p:txBody>
      </p:sp>
      <p:sp>
        <p:nvSpPr>
          <p:cNvPr id="45" name="TextBox 44"/>
          <p:cNvSpPr txBox="1"/>
          <p:nvPr/>
        </p:nvSpPr>
        <p:spPr>
          <a:xfrm>
            <a:off x="5486400" y="1041887"/>
            <a:ext cx="1828800" cy="2031325"/>
          </a:xfrm>
          <a:prstGeom prst="rect">
            <a:avLst/>
          </a:prstGeom>
          <a:noFill/>
        </p:spPr>
        <p:txBody>
          <a:bodyPr wrap="square" rtlCol="0">
            <a:spAutoFit/>
          </a:bodyPr>
          <a:lstStyle/>
          <a:p>
            <a:r>
              <a:rPr lang="en-US" sz="1400" dirty="0" smtClean="0">
                <a:solidFill>
                  <a:schemeClr val="tx1"/>
                </a:solidFill>
              </a:rPr>
              <a:t>Multidisciplinary</a:t>
            </a:r>
          </a:p>
          <a:p>
            <a:endParaRPr lang="en-US" sz="1400" dirty="0">
              <a:solidFill>
                <a:schemeClr val="tx1"/>
              </a:solidFill>
            </a:endParaRPr>
          </a:p>
          <a:p>
            <a:endParaRPr lang="en-US" sz="1400" dirty="0" smtClean="0">
              <a:solidFill>
                <a:schemeClr val="tx1"/>
              </a:solidFill>
            </a:endParaRPr>
          </a:p>
          <a:p>
            <a:endParaRPr lang="en-US" sz="1400" dirty="0">
              <a:solidFill>
                <a:schemeClr val="tx1"/>
              </a:solidFill>
            </a:endParaRPr>
          </a:p>
          <a:p>
            <a:endParaRPr lang="en-US" sz="1400" dirty="0" smtClean="0">
              <a:solidFill>
                <a:schemeClr val="tx1"/>
              </a:solidFill>
            </a:endParaRPr>
          </a:p>
          <a:p>
            <a:endParaRPr lang="en-US" sz="1400" dirty="0">
              <a:solidFill>
                <a:schemeClr val="tx1"/>
              </a:solidFill>
            </a:endParaRPr>
          </a:p>
          <a:p>
            <a:endParaRPr lang="en-US" sz="1400" dirty="0" smtClean="0">
              <a:solidFill>
                <a:schemeClr val="tx1"/>
              </a:solidFill>
            </a:endParaRPr>
          </a:p>
          <a:p>
            <a:endParaRPr lang="en-US" sz="1400" dirty="0">
              <a:solidFill>
                <a:schemeClr val="tx1"/>
              </a:solidFill>
            </a:endParaRPr>
          </a:p>
          <a:p>
            <a:r>
              <a:rPr lang="en-US" sz="1400" dirty="0" smtClean="0">
                <a:solidFill>
                  <a:schemeClr val="tx1"/>
                </a:solidFill>
              </a:rPr>
              <a:t>Master Care Plan</a:t>
            </a:r>
            <a:endParaRPr lang="en-US" sz="1400" dirty="0">
              <a:solidFill>
                <a:schemeClr val="tx1"/>
              </a:solidFill>
            </a:endParaRPr>
          </a:p>
        </p:txBody>
      </p:sp>
      <p:sp>
        <p:nvSpPr>
          <p:cNvPr id="9" name="Footer Placeholder 8"/>
          <p:cNvSpPr>
            <a:spLocks noGrp="1"/>
          </p:cNvSpPr>
          <p:nvPr>
            <p:ph type="ftr" sz="quarter" idx="4294967295"/>
          </p:nvPr>
        </p:nvSpPr>
        <p:spPr>
          <a:xfrm>
            <a:off x="1676400" y="6356350"/>
            <a:ext cx="47244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D93BBB37-A871-406B-BFB7-E83EA9B915B6}" type="datetime1">
              <a:rPr lang="en-US" smtClean="0"/>
              <a:t>9/19/2012</a:t>
            </a:fld>
            <a:endParaRPr lang="en-US" dirty="0"/>
          </a:p>
        </p:txBody>
      </p:sp>
      <p:sp>
        <p:nvSpPr>
          <p:cNvPr id="6147"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FE07EB8A-0ECB-4BE7-A470-6D9D7BB47370}" type="slidenum">
              <a:rPr lang="en-US"/>
              <a:pPr>
                <a:defRPr/>
              </a:pPr>
              <a:t>12</a:t>
            </a:fld>
            <a:endParaRPr lang="en-US"/>
          </a:p>
        </p:txBody>
      </p:sp>
      <p:sp>
        <p:nvSpPr>
          <p:cNvPr id="6149" name="Rectangle 2"/>
          <p:cNvSpPr>
            <a:spLocks noGrp="1"/>
          </p:cNvSpPr>
          <p:nvPr>
            <p:ph type="title"/>
          </p:nvPr>
        </p:nvSpPr>
        <p:spPr/>
        <p:txBody>
          <a:bodyPr/>
          <a:lstStyle/>
          <a:p>
            <a:pPr eaLnBrk="1" hangingPunct="1"/>
            <a:r>
              <a:rPr lang="en-US" sz="2400" dirty="0" smtClean="0">
                <a:solidFill>
                  <a:srgbClr val="0070C0"/>
                </a:solidFill>
              </a:rPr>
              <a:t>Related HL7 Patient Care Models</a:t>
            </a:r>
          </a:p>
        </p:txBody>
      </p:sp>
      <p:sp>
        <p:nvSpPr>
          <p:cNvPr id="3078" name="Rectangle 3"/>
          <p:cNvSpPr>
            <a:spLocks noGrp="1"/>
          </p:cNvSpPr>
          <p:nvPr>
            <p:ph type="body" idx="1"/>
          </p:nvPr>
        </p:nvSpPr>
        <p:spPr>
          <a:xfrm>
            <a:off x="683460" y="1340710"/>
            <a:ext cx="8137130" cy="4983890"/>
          </a:xfrm>
        </p:spPr>
        <p:txBody>
          <a:bodyPr/>
          <a:lstStyle/>
          <a:p>
            <a:pPr marL="228600" indent="-228600" eaLnBrk="1" hangingPunct="1">
              <a:defRPr/>
            </a:pPr>
            <a:r>
              <a:rPr lang="en-US" sz="1600" dirty="0" smtClean="0"/>
              <a:t>CCS Process Model</a:t>
            </a:r>
          </a:p>
          <a:p>
            <a:pPr lvl="1" indent="-342900" eaLnBrk="1" hangingPunct="1">
              <a:buFont typeface="+mj-lt"/>
              <a:buAutoNum type="arabicPeriod"/>
              <a:defRPr/>
            </a:pPr>
            <a:r>
              <a:rPr lang="en-US" sz="1600" dirty="0"/>
              <a:t>C</a:t>
            </a:r>
            <a:r>
              <a:rPr lang="en-US" sz="1600" dirty="0" smtClean="0"/>
              <a:t>ollaborative interactions of evolving care team (invite, propose change, accept …)</a:t>
            </a:r>
          </a:p>
          <a:p>
            <a:pPr lvl="1" indent="-342900" eaLnBrk="1" hangingPunct="1">
              <a:buFont typeface="+mj-lt"/>
              <a:buAutoNum type="arabicPeriod"/>
              <a:defRPr/>
            </a:pPr>
            <a:r>
              <a:rPr lang="en-US" sz="1600" dirty="0" smtClean="0"/>
              <a:t>Specifies association of a provider and organization with a patient</a:t>
            </a:r>
          </a:p>
          <a:p>
            <a:pPr lvl="1" indent="-342900" eaLnBrk="1" hangingPunct="1">
              <a:buFont typeface="+mj-lt"/>
              <a:buAutoNum type="arabicPeriod"/>
              <a:defRPr/>
            </a:pPr>
            <a:r>
              <a:rPr lang="en-US" sz="1600" dirty="0"/>
              <a:t>S</a:t>
            </a:r>
            <a:r>
              <a:rPr lang="en-US" sz="1600" dirty="0" smtClean="0"/>
              <a:t>pecifies how to contribute updates to the Care Plan and Care Record</a:t>
            </a:r>
          </a:p>
          <a:p>
            <a:pPr lvl="1" indent="-342900" eaLnBrk="1" hangingPunct="1">
              <a:buFont typeface="+mj-lt"/>
              <a:buAutoNum type="arabicPeriod"/>
              <a:defRPr/>
            </a:pPr>
            <a:r>
              <a:rPr lang="en-US" sz="1600" dirty="0" smtClean="0"/>
              <a:t>Specifies how to </a:t>
            </a:r>
            <a:r>
              <a:rPr lang="en-US" sz="1600" i="1" dirty="0" smtClean="0"/>
              <a:t>actively receive update notifications </a:t>
            </a:r>
            <a:r>
              <a:rPr lang="en-US" sz="1600" dirty="0" smtClean="0"/>
              <a:t>in a decentralized world.</a:t>
            </a:r>
          </a:p>
          <a:p>
            <a:pPr marL="0" indent="0" eaLnBrk="1" hangingPunct="1">
              <a:spcBef>
                <a:spcPct val="75000"/>
              </a:spcBef>
              <a:defRPr/>
            </a:pPr>
            <a:r>
              <a:rPr lang="en-US" sz="1600" dirty="0" smtClean="0"/>
              <a:t>  Content – Domain Information Model</a:t>
            </a:r>
          </a:p>
          <a:p>
            <a:pPr marL="628650" lvl="1" indent="-228600" eaLnBrk="1" hangingPunct="1">
              <a:defRPr/>
            </a:pPr>
            <a:r>
              <a:rPr lang="en-US" sz="1600" dirty="0" smtClean="0"/>
              <a:t>Payloads will be based solely on the PCP’s master CP model that is under development by the HL7 Patient Care Initiative (PCI) Project.</a:t>
            </a:r>
          </a:p>
          <a:p>
            <a:pPr marL="628650" lvl="1" indent="-228600" eaLnBrk="1" hangingPunct="1">
              <a:defRPr/>
            </a:pPr>
            <a:r>
              <a:rPr lang="en-US" sz="1600" dirty="0" smtClean="0"/>
              <a:t>Expressed in a platform independent form as basis for subsequent bindings such as HL7 FHIR, HL7 CDA and HL7 virtual medical record (</a:t>
            </a:r>
            <a:r>
              <a:rPr lang="en-US" sz="1600" dirty="0" err="1" smtClean="0"/>
              <a:t>vMR</a:t>
            </a:r>
            <a:r>
              <a:rPr lang="en-US" sz="1600" dirty="0" smtClean="0"/>
              <a:t>) …</a:t>
            </a:r>
          </a:p>
          <a:p>
            <a:pPr marL="628650" lvl="1" indent="-228600" eaLnBrk="1" hangingPunct="1">
              <a:defRPr/>
            </a:pPr>
            <a:r>
              <a:rPr lang="en-US" sz="1600" dirty="0" smtClean="0"/>
              <a:t> I</a:t>
            </a:r>
            <a:r>
              <a:rPr lang="en-US" sz="1600" dirty="0"/>
              <a:t>ncludes </a:t>
            </a:r>
            <a:r>
              <a:rPr lang="en-US" sz="1600" dirty="0" smtClean="0"/>
              <a:t>portions of new HL7 patient </a:t>
            </a:r>
            <a:r>
              <a:rPr lang="en-US" sz="1600" dirty="0"/>
              <a:t>care </a:t>
            </a:r>
            <a:r>
              <a:rPr lang="en-US" sz="1600" dirty="0" smtClean="0"/>
              <a:t>model and </a:t>
            </a:r>
            <a:r>
              <a:rPr lang="en-US" sz="1600" dirty="0"/>
              <a:t>care record summary </a:t>
            </a:r>
            <a:r>
              <a:rPr lang="en-US" sz="1600" dirty="0" smtClean="0"/>
              <a:t>model</a:t>
            </a:r>
          </a:p>
          <a:p>
            <a:pPr marL="0" indent="0" eaLnBrk="1" hangingPunct="1">
              <a:defRPr/>
            </a:pPr>
            <a:endParaRPr lang="en-US"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376727F7-B822-4D76-B061-AD9563978E37}" type="datetime1">
              <a:rPr lang="en-US" smtClean="0"/>
              <a:t>9/19/2012</a:t>
            </a:fld>
            <a:endParaRPr lang="en-US" dirty="0"/>
          </a:p>
        </p:txBody>
      </p:sp>
      <p:sp>
        <p:nvSpPr>
          <p:cNvPr id="7171"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B56035FD-9282-4EBE-9184-20AA6EE87A73}" type="slidenum">
              <a:rPr lang="en-US"/>
              <a:pPr>
                <a:defRPr/>
              </a:pPr>
              <a:t>13</a:t>
            </a:fld>
            <a:endParaRPr lang="en-US" dirty="0"/>
          </a:p>
        </p:txBody>
      </p:sp>
      <p:sp>
        <p:nvSpPr>
          <p:cNvPr id="7173" name="Rectangle 2"/>
          <p:cNvSpPr>
            <a:spLocks noGrp="1"/>
          </p:cNvSpPr>
          <p:nvPr>
            <p:ph type="title"/>
          </p:nvPr>
        </p:nvSpPr>
        <p:spPr>
          <a:xfrm>
            <a:off x="457200" y="292230"/>
            <a:ext cx="8229600" cy="1696570"/>
          </a:xfrm>
        </p:spPr>
        <p:txBody>
          <a:bodyPr/>
          <a:lstStyle/>
          <a:p>
            <a:pPr eaLnBrk="1" hangingPunct="1"/>
            <a:r>
              <a:rPr lang="en-US" sz="2000" dirty="0" smtClean="0">
                <a:solidFill>
                  <a:srgbClr val="0070C0"/>
                </a:solidFill>
              </a:rPr>
              <a:t>Synergy with IHE PPOC Profile</a:t>
            </a:r>
            <a:br>
              <a:rPr lang="en-US" sz="2000" dirty="0" smtClean="0">
                <a:solidFill>
                  <a:srgbClr val="0070C0"/>
                </a:solidFill>
              </a:rPr>
            </a:br>
            <a:r>
              <a:rPr lang="en-US" sz="2000" dirty="0" smtClean="0">
                <a:solidFill>
                  <a:srgbClr val="0070C0"/>
                </a:solidFill>
              </a:rPr>
              <a:t/>
            </a:r>
            <a:br>
              <a:rPr lang="en-US" sz="2000" dirty="0" smtClean="0">
                <a:solidFill>
                  <a:srgbClr val="0070C0"/>
                </a:solidFill>
              </a:rPr>
            </a:br>
            <a:r>
              <a:rPr lang="en-US" sz="2000" dirty="0" smtClean="0">
                <a:solidFill>
                  <a:srgbClr val="0070C0"/>
                </a:solidFill>
              </a:rPr>
              <a:t>Integrating the Healthcare Enterprise, Patient Plan of Care</a:t>
            </a:r>
          </a:p>
        </p:txBody>
      </p:sp>
      <p:sp>
        <p:nvSpPr>
          <p:cNvPr id="3078" name="Rectangle 3"/>
          <p:cNvSpPr>
            <a:spLocks noGrp="1"/>
          </p:cNvSpPr>
          <p:nvPr>
            <p:ph type="body" idx="1"/>
          </p:nvPr>
        </p:nvSpPr>
        <p:spPr>
          <a:xfrm>
            <a:off x="467430" y="2132820"/>
            <a:ext cx="8447970" cy="4191780"/>
          </a:xfrm>
        </p:spPr>
        <p:txBody>
          <a:bodyPr/>
          <a:lstStyle/>
          <a:p>
            <a:pPr marL="228600" indent="-228600" eaLnBrk="1" hangingPunct="1">
              <a:defRPr/>
            </a:pPr>
            <a:r>
              <a:rPr lang="en-US" sz="1800" dirty="0" smtClean="0"/>
              <a:t>Process concept is </a:t>
            </a:r>
            <a:r>
              <a:rPr lang="en-US" sz="1800" dirty="0"/>
              <a:t>from American Nurses Association (ANA</a:t>
            </a:r>
            <a:r>
              <a:rPr lang="en-US" sz="1800" dirty="0" smtClean="0"/>
              <a:t>)</a:t>
            </a:r>
          </a:p>
          <a:p>
            <a:pPr marL="0" indent="0" eaLnBrk="1" hangingPunct="1">
              <a:buFont typeface="Arial" charset="0"/>
              <a:buNone/>
              <a:defRPr/>
            </a:pPr>
            <a:r>
              <a:rPr lang="en-US" sz="1800" dirty="0"/>
              <a:t>The PPOC Profile describes the contribution of Registered Nurses to the plan. The plan includes problem issues (nursing diagnoses), expected healthcare outcomes, implementable interventions, and evaluation of progress toward outcomes based on follow up assessment. </a:t>
            </a:r>
            <a:endParaRPr lang="en-US" sz="1800" b="1" dirty="0" smtClean="0"/>
          </a:p>
          <a:p>
            <a:pPr marL="228600" indent="-228600" eaLnBrk="1" hangingPunct="1">
              <a:defRPr/>
            </a:pPr>
            <a:r>
              <a:rPr lang="en-US" sz="1800" dirty="0"/>
              <a:t>Cycle = Assessment, Nursing Diagnosis, </a:t>
            </a:r>
            <a:r>
              <a:rPr lang="en-US" sz="1800" u="sng" dirty="0"/>
              <a:t>Outcomes Identification</a:t>
            </a:r>
            <a:r>
              <a:rPr lang="en-US" sz="1800" dirty="0"/>
              <a:t>, </a:t>
            </a:r>
            <a:r>
              <a:rPr lang="en-US" sz="1800" u="sng" dirty="0"/>
              <a:t>Planning</a:t>
            </a:r>
            <a:r>
              <a:rPr lang="en-US" sz="1800" dirty="0"/>
              <a:t>, Implementation, Evaluation</a:t>
            </a:r>
          </a:p>
          <a:p>
            <a:pPr marL="228600" indent="-228600" eaLnBrk="1" hangingPunct="1">
              <a:defRPr/>
            </a:pPr>
            <a:r>
              <a:rPr lang="en-US" sz="1800" dirty="0"/>
              <a:t>E</a:t>
            </a:r>
            <a:r>
              <a:rPr lang="en-US" sz="1800" dirty="0" smtClean="0"/>
              <a:t>xtends CCD (=HITSP C32) to add info from these steps.</a:t>
            </a:r>
          </a:p>
          <a:p>
            <a:pPr marL="228600" indent="-228600" eaLnBrk="1" hangingPunct="1">
              <a:defRPr/>
            </a:pPr>
            <a:r>
              <a:rPr lang="en-US" sz="1800" dirty="0" smtClean="0"/>
              <a:t>CCD documents are synchronized among participants according to the XDS profile (cross-enterprise document sharing).</a:t>
            </a:r>
          </a:p>
          <a:p>
            <a:pPr marL="228600" indent="-228600" eaLnBrk="1" hangingPunct="1">
              <a:defRPr/>
            </a:pPr>
            <a:r>
              <a:rPr lang="en-US" sz="1800" dirty="0" smtClean="0"/>
              <a:t>There are document-exchange protocol, but there exists no computational model </a:t>
            </a:r>
            <a:r>
              <a:rPr lang="en-US" sz="1800" dirty="0"/>
              <a:t>(operation-set) to </a:t>
            </a:r>
            <a:r>
              <a:rPr lang="en-US" sz="1800" dirty="0" smtClean="0"/>
              <a:t>encapsulate the info</a:t>
            </a:r>
          </a:p>
          <a:p>
            <a:pPr marL="0" indent="0" algn="r" eaLnBrk="1" hangingPunct="1">
              <a:buNone/>
              <a:defRPr/>
            </a:pPr>
            <a:r>
              <a:rPr lang="en-US" sz="1800" dirty="0" smtClean="0"/>
              <a:t>Continued …</a:t>
            </a:r>
          </a:p>
        </p:txBody>
      </p:sp>
      <p:sp>
        <p:nvSpPr>
          <p:cNvPr id="2" name="TextBox 1"/>
          <p:cNvSpPr txBox="1"/>
          <p:nvPr/>
        </p:nvSpPr>
        <p:spPr>
          <a:xfrm>
            <a:off x="381000" y="5791200"/>
            <a:ext cx="5335756" cy="646331"/>
          </a:xfrm>
          <a:prstGeom prst="rect">
            <a:avLst/>
          </a:prstGeom>
          <a:noFill/>
        </p:spPr>
        <p:txBody>
          <a:bodyPr wrap="none" rtlCol="0">
            <a:spAutoFit/>
          </a:bodyPr>
          <a:lstStyle/>
          <a:p>
            <a:r>
              <a:rPr lang="en-US" dirty="0"/>
              <a:t>IHE_PCC_Patient_Plan_Of_Care_PPOC_TI_-</a:t>
            </a:r>
            <a:r>
              <a:rPr lang="en-US" dirty="0" smtClean="0"/>
              <a:t>2009-08-10</a:t>
            </a:r>
          </a:p>
          <a:p>
            <a:r>
              <a:rPr lang="en-US" dirty="0"/>
              <a:t>IHE_PCC_TF_Rev7-0_Vol_1_2011-09-09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E885281B-D627-4BB1-A6E4-E49DA7F1E492}" type="datetime1">
              <a:rPr lang="en-US" smtClean="0"/>
              <a:t>9/19/2012</a:t>
            </a:fld>
            <a:endParaRPr lang="en-US" dirty="0"/>
          </a:p>
        </p:txBody>
      </p:sp>
      <p:sp>
        <p:nvSpPr>
          <p:cNvPr id="8195"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F6E479C3-FCE7-474A-82DB-115B25488ECB}" type="slidenum">
              <a:rPr lang="en-US"/>
              <a:pPr>
                <a:defRPr/>
              </a:pPr>
              <a:t>14</a:t>
            </a:fld>
            <a:endParaRPr lang="en-US"/>
          </a:p>
        </p:txBody>
      </p:sp>
      <p:sp>
        <p:nvSpPr>
          <p:cNvPr id="8197" name="Rectangle 2"/>
          <p:cNvSpPr>
            <a:spLocks noGrp="1"/>
          </p:cNvSpPr>
          <p:nvPr>
            <p:ph type="title"/>
          </p:nvPr>
        </p:nvSpPr>
        <p:spPr>
          <a:xfrm>
            <a:off x="228600" y="76200"/>
            <a:ext cx="8686800" cy="914400"/>
          </a:xfrm>
        </p:spPr>
        <p:txBody>
          <a:bodyPr/>
          <a:lstStyle/>
          <a:p>
            <a:pPr eaLnBrk="1" hangingPunct="1"/>
            <a:r>
              <a:rPr lang="en-US" sz="2000" b="1" dirty="0" smtClean="0">
                <a:solidFill>
                  <a:srgbClr val="0070C0"/>
                </a:solidFill>
              </a:rPr>
              <a:t>To what </a:t>
            </a:r>
            <a:r>
              <a:rPr lang="en-US" sz="2000" b="1" dirty="0">
                <a:solidFill>
                  <a:srgbClr val="0070C0"/>
                </a:solidFill>
              </a:rPr>
              <a:t>e</a:t>
            </a:r>
            <a:r>
              <a:rPr lang="en-US" sz="2000" b="1" dirty="0" smtClean="0">
                <a:solidFill>
                  <a:srgbClr val="0070C0"/>
                </a:solidFill>
              </a:rPr>
              <a:t>xtent can CCS encapsulate PPOC?</a:t>
            </a:r>
          </a:p>
        </p:txBody>
      </p:sp>
      <p:sp>
        <p:nvSpPr>
          <p:cNvPr id="3078" name="Rectangle 3"/>
          <p:cNvSpPr>
            <a:spLocks noGrp="1"/>
          </p:cNvSpPr>
          <p:nvPr>
            <p:ph type="body" idx="1"/>
          </p:nvPr>
        </p:nvSpPr>
        <p:spPr>
          <a:xfrm>
            <a:off x="323410" y="1412720"/>
            <a:ext cx="8569190" cy="4302280"/>
          </a:xfrm>
        </p:spPr>
        <p:txBody>
          <a:bodyPr/>
          <a:lstStyle/>
          <a:p>
            <a:pPr eaLnBrk="1" hangingPunct="1">
              <a:defRPr/>
            </a:pPr>
            <a:r>
              <a:rPr lang="en-US" sz="1800" dirty="0" smtClean="0"/>
              <a:t>CCS project team will limit its CP models to the CP DAM, which is intentionally driven by its own use cases.  </a:t>
            </a:r>
          </a:p>
          <a:p>
            <a:pPr lvl="1" eaLnBrk="1" hangingPunct="1">
              <a:defRPr/>
            </a:pPr>
            <a:r>
              <a:rPr lang="en-US" sz="1800" dirty="0" smtClean="0"/>
              <a:t>A critical requirement is to serve as a “master” CP spanning episodes and clinically interrelating clinical risk chains</a:t>
            </a:r>
          </a:p>
          <a:p>
            <a:pPr lvl="1" eaLnBrk="1" hangingPunct="1">
              <a:defRPr/>
            </a:pPr>
            <a:r>
              <a:rPr lang="en-US" sz="1800" dirty="0" smtClean="0"/>
              <a:t>Interested in transient plans only to digest relevant impacts</a:t>
            </a:r>
          </a:p>
          <a:p>
            <a:pPr lvl="1" eaLnBrk="1" hangingPunct="1">
              <a:defRPr/>
            </a:pPr>
            <a:r>
              <a:rPr lang="en-US" sz="1800" dirty="0" smtClean="0"/>
              <a:t>To meet this purpose, CP DAM (hence CCS) cannot be bound to any CP methodology, even an excellent one (e.g. that of ANA)</a:t>
            </a:r>
          </a:p>
          <a:p>
            <a:pPr eaLnBrk="1" hangingPunct="1">
              <a:defRPr/>
            </a:pPr>
            <a:r>
              <a:rPr lang="en-US" sz="1800" dirty="0"/>
              <a:t>A</a:t>
            </a:r>
            <a:r>
              <a:rPr lang="en-US" sz="1800" dirty="0" smtClean="0"/>
              <a:t>fter CP DAM modeling covers its own use cases the team will compare with PPOC profile</a:t>
            </a:r>
          </a:p>
          <a:p>
            <a:pPr lvl="1" eaLnBrk="1" hangingPunct="1">
              <a:defRPr/>
            </a:pPr>
            <a:r>
              <a:rPr lang="en-US" sz="1800" dirty="0" smtClean="0"/>
              <a:t>No “advance” assurance that models will be harmonized</a:t>
            </a:r>
          </a:p>
          <a:p>
            <a:pPr lvl="1" eaLnBrk="1" hangingPunct="1">
              <a:defRPr/>
            </a:pPr>
            <a:r>
              <a:rPr lang="en-US" sz="1800" dirty="0"/>
              <a:t>B</a:t>
            </a:r>
            <a:r>
              <a:rPr lang="en-US" sz="1800" dirty="0" smtClean="0"/>
              <a:t>ut it will be very helpful to define linkages (two-way)</a:t>
            </a:r>
          </a:p>
          <a:p>
            <a:pPr lvl="1" eaLnBrk="1" hangingPunct="1">
              <a:defRPr/>
            </a:pPr>
            <a:r>
              <a:rPr lang="en-US" sz="1800" dirty="0" smtClean="0"/>
              <a:t>CCS can likely be a “read” interface for PPOC, but edit not likely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74638"/>
            <a:ext cx="8686800" cy="792162"/>
          </a:xfrm>
        </p:spPr>
        <p:txBody>
          <a:bodyPr/>
          <a:lstStyle/>
          <a:p>
            <a:r>
              <a:rPr lang="en-US" sz="2000" b="1" dirty="0" smtClean="0">
                <a:solidFill>
                  <a:srgbClr val="0070C0"/>
                </a:solidFill>
              </a:rPr>
              <a:t>Example Info Model Requirements</a:t>
            </a:r>
            <a:r>
              <a:rPr lang="en-US" sz="2000" dirty="0" smtClean="0"/>
              <a:t/>
            </a:r>
            <a:br>
              <a:rPr lang="en-US" sz="2000" dirty="0" smtClean="0"/>
            </a:br>
            <a:r>
              <a:rPr lang="en-US" sz="2000" dirty="0" smtClean="0"/>
              <a:t>affecting various process steps</a:t>
            </a:r>
          </a:p>
        </p:txBody>
      </p:sp>
      <p:sp>
        <p:nvSpPr>
          <p:cNvPr id="9219" name="Content Placeholder 2"/>
          <p:cNvSpPr>
            <a:spLocks noGrp="1"/>
          </p:cNvSpPr>
          <p:nvPr>
            <p:ph idx="1"/>
          </p:nvPr>
        </p:nvSpPr>
        <p:spPr>
          <a:xfrm>
            <a:off x="304800" y="1371600"/>
            <a:ext cx="8534400" cy="5029200"/>
          </a:xfrm>
        </p:spPr>
        <p:txBody>
          <a:bodyPr/>
          <a:lstStyle/>
          <a:p>
            <a:r>
              <a:rPr lang="en-US" sz="1600" dirty="0" smtClean="0"/>
              <a:t>Access the </a:t>
            </a:r>
            <a:r>
              <a:rPr lang="en-US" sz="1600" u="sng" dirty="0" smtClean="0"/>
              <a:t>patient preferences and selections in real-time discussion!!</a:t>
            </a:r>
            <a:endParaRPr lang="en-US" sz="1600" dirty="0" smtClean="0"/>
          </a:p>
          <a:p>
            <a:pPr lvl="1"/>
            <a:r>
              <a:rPr lang="en-US" sz="1600" dirty="0" smtClean="0"/>
              <a:t>Actually include patient or (SDM) in all key discussions</a:t>
            </a:r>
          </a:p>
          <a:p>
            <a:pPr lvl="1"/>
            <a:r>
              <a:rPr lang="en-US" sz="1600" dirty="0" smtClean="0"/>
              <a:t>Sensitive to patient’s motivational status and environment</a:t>
            </a:r>
          </a:p>
          <a:p>
            <a:r>
              <a:rPr lang="en-US" sz="1600" dirty="0" smtClean="0"/>
              <a:t>Support </a:t>
            </a:r>
            <a:r>
              <a:rPr lang="en-US" sz="1600" u="sng" dirty="0" smtClean="0"/>
              <a:t>controlled changes across transitions</a:t>
            </a:r>
          </a:p>
          <a:p>
            <a:pPr lvl="1"/>
            <a:r>
              <a:rPr lang="en-US" sz="1600" dirty="0" smtClean="0"/>
              <a:t>Emergent and acute care plans are out of scope except insofar as they impact the master plan</a:t>
            </a:r>
          </a:p>
          <a:p>
            <a:r>
              <a:rPr lang="en-US" sz="1600" dirty="0" smtClean="0"/>
              <a:t>Deal with </a:t>
            </a:r>
            <a:r>
              <a:rPr lang="en-US" sz="1600" u="sng" dirty="0" smtClean="0"/>
              <a:t>condition Interrelationships</a:t>
            </a:r>
          </a:p>
          <a:p>
            <a:pPr lvl="1"/>
            <a:r>
              <a:rPr lang="en-US" sz="1600" dirty="0" smtClean="0"/>
              <a:t>Comorbid cases , e.g. diabetes + heart failure</a:t>
            </a:r>
          </a:p>
          <a:p>
            <a:pPr lvl="1"/>
            <a:r>
              <a:rPr lang="en-US" sz="1600" dirty="0" smtClean="0"/>
              <a:t>Model the “risk chains” and “common-factor” protocols</a:t>
            </a:r>
          </a:p>
          <a:p>
            <a:r>
              <a:rPr lang="en-US" sz="1600" dirty="0" smtClean="0"/>
              <a:t>Define the </a:t>
            </a:r>
            <a:r>
              <a:rPr lang="en-US" sz="1600" u="sng" dirty="0" smtClean="0"/>
              <a:t>scope of items for reconciliation</a:t>
            </a:r>
          </a:p>
          <a:p>
            <a:pPr lvl="1"/>
            <a:r>
              <a:rPr lang="en-US" sz="1600" dirty="0" smtClean="0"/>
              <a:t> Goals, interventions, measures etc.</a:t>
            </a:r>
          </a:p>
          <a:p>
            <a:pPr lvl="1"/>
            <a:endParaRPr lang="en-US" sz="1600" dirty="0" smtClean="0"/>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BDC939C2-E6B1-4AF9-B8BD-B7F5DAD0B63D}"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85D208CE-9F7F-4D0C-B80F-21901676E933}" type="slidenum">
              <a:rPr lang="en-US" smtClean="0"/>
              <a:pPr>
                <a:defRPr/>
              </a:pPr>
              <a:t>15</a:t>
            </a:fld>
            <a:endParaRPr lang="en-US"/>
          </a:p>
        </p:txBody>
      </p:sp>
      <p:sp>
        <p:nvSpPr>
          <p:cNvPr id="2" name="Footer Placeholder 1"/>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457200"/>
            <a:ext cx="8610600" cy="1099540"/>
          </a:xfrm>
        </p:spPr>
        <p:txBody>
          <a:bodyPr/>
          <a:lstStyle/>
          <a:p>
            <a:r>
              <a:rPr lang="en-US" sz="2400" b="1" dirty="0" smtClean="0">
                <a:solidFill>
                  <a:srgbClr val="0070C0"/>
                </a:solidFill>
              </a:rPr>
              <a:t>“Care Coordination”</a:t>
            </a:r>
            <a:br>
              <a:rPr lang="en-US" sz="2400" b="1" dirty="0" smtClean="0">
                <a:solidFill>
                  <a:srgbClr val="0070C0"/>
                </a:solidFill>
              </a:rPr>
            </a:br>
            <a:r>
              <a:rPr lang="en-US" sz="2400" dirty="0" smtClean="0"/>
              <a:t/>
            </a:r>
            <a:br>
              <a:rPr lang="en-US" sz="2400" dirty="0" smtClean="0"/>
            </a:br>
            <a:r>
              <a:rPr lang="en-US" sz="2400" dirty="0" smtClean="0"/>
              <a:t>More a “group activity” than a “Job Title!”</a:t>
            </a:r>
          </a:p>
        </p:txBody>
      </p:sp>
      <p:sp>
        <p:nvSpPr>
          <p:cNvPr id="10243" name="Content Placeholder 2"/>
          <p:cNvSpPr>
            <a:spLocks noGrp="1"/>
          </p:cNvSpPr>
          <p:nvPr>
            <p:ph idx="1"/>
          </p:nvPr>
        </p:nvSpPr>
        <p:spPr>
          <a:xfrm>
            <a:off x="381000" y="2060810"/>
            <a:ext cx="8439590" cy="4263790"/>
          </a:xfrm>
        </p:spPr>
        <p:txBody>
          <a:bodyPr/>
          <a:lstStyle/>
          <a:p>
            <a:r>
              <a:rPr lang="en-US" sz="1800" dirty="0" smtClean="0"/>
              <a:t>Enable participants other than  “Care Coordinator” or “Case Manager” to propose changes</a:t>
            </a:r>
          </a:p>
          <a:p>
            <a:r>
              <a:rPr lang="en-US" sz="1800" dirty="0" smtClean="0"/>
              <a:t>Patient is key participant in tailoring of goals &amp; choosing intervention options</a:t>
            </a:r>
          </a:p>
          <a:p>
            <a:r>
              <a:rPr lang="en-US" sz="1800" dirty="0" smtClean="0"/>
              <a:t>Collaboration must be convened faster than system admins can provision users (so old model no good)</a:t>
            </a:r>
          </a:p>
          <a:p>
            <a:r>
              <a:rPr lang="en-US" sz="1800" dirty="0" smtClean="0"/>
              <a:t>If the </a:t>
            </a:r>
            <a:r>
              <a:rPr lang="en-US" sz="1800" i="1" dirty="0" smtClean="0"/>
              <a:t>right persons </a:t>
            </a:r>
            <a:r>
              <a:rPr lang="en-US" sz="1800" dirty="0" smtClean="0"/>
              <a:t>and the </a:t>
            </a:r>
            <a:r>
              <a:rPr lang="en-US" sz="1800" i="1" dirty="0" smtClean="0"/>
              <a:t>current plan </a:t>
            </a:r>
            <a:r>
              <a:rPr lang="en-US" sz="1800" dirty="0" smtClean="0"/>
              <a:t>are present,  issues can be raised and settled rapidly</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EB4F3598-415B-4035-88BF-18B9E7393196}" type="slidenum">
              <a:rPr lang="en-US" smtClean="0"/>
              <a:pPr>
                <a:defRPr/>
              </a:pPr>
              <a:t>16</a:t>
            </a:fld>
            <a:endParaRPr lang="en-US" dirty="0"/>
          </a:p>
        </p:txBody>
      </p:sp>
      <p:sp>
        <p:nvSpPr>
          <p:cNvPr id="2" name="Date Placeholder 1"/>
          <p:cNvSpPr>
            <a:spLocks noGrp="1"/>
          </p:cNvSpPr>
          <p:nvPr>
            <p:ph type="dt" sz="half" idx="4294967295"/>
          </p:nvPr>
        </p:nvSpPr>
        <p:spPr>
          <a:xfrm>
            <a:off x="457200" y="6356350"/>
            <a:ext cx="2133600" cy="365125"/>
          </a:xfrm>
          <a:prstGeom prst="rect">
            <a:avLst/>
          </a:prstGeom>
        </p:spPr>
        <p:txBody>
          <a:bodyPr/>
          <a:lstStyle/>
          <a:p>
            <a:pPr>
              <a:defRPr/>
            </a:pPr>
            <a:fld id="{D9DF4239-2BC6-4766-8FEB-6D9DE0E52CB8}" type="datetime1">
              <a:rPr lang="en-US" smtClean="0"/>
              <a:t>9/19/2012</a:t>
            </a:fld>
            <a:endParaRPr lang="en-US"/>
          </a:p>
        </p:txBody>
      </p:sp>
      <p:sp>
        <p:nvSpPr>
          <p:cNvPr id="3" name="Footer Placeholder 2"/>
          <p:cNvSpPr>
            <a:spLocks noGrp="1"/>
          </p:cNvSpPr>
          <p:nvPr>
            <p:ph type="ftr" sz="quarter" idx="4294967295"/>
          </p:nvPr>
        </p:nvSpPr>
        <p:spPr>
          <a:xfrm>
            <a:off x="2667000" y="6356350"/>
            <a:ext cx="3733800" cy="365125"/>
          </a:xfrm>
          <a:prstGeom prst="rect">
            <a:avLst/>
          </a:prstGeom>
        </p:spPr>
        <p:txBody>
          <a:bodyPr/>
          <a:lstStyle/>
          <a:p>
            <a:pPr>
              <a:defRPr/>
            </a:pPr>
            <a:r>
              <a:rPr lang="en-US" sz="1200" dirty="0" smtClean="0">
                <a:solidFill>
                  <a:schemeClr val="tx1"/>
                </a:solidFill>
              </a:rPr>
              <a:t>HL7 Care Coordination Service (CCS)</a:t>
            </a:r>
            <a:endParaRPr lang="en-US" sz="1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22238"/>
            <a:ext cx="8229600" cy="715962"/>
          </a:xfrm>
        </p:spPr>
        <p:txBody>
          <a:bodyPr/>
          <a:lstStyle/>
          <a:p>
            <a:r>
              <a:rPr lang="en-US" sz="2400" dirty="0" smtClean="0">
                <a:solidFill>
                  <a:srgbClr val="0070C0"/>
                </a:solidFill>
              </a:rPr>
              <a:t>Usage Scenarios</a:t>
            </a:r>
          </a:p>
        </p:txBody>
      </p:sp>
      <p:sp>
        <p:nvSpPr>
          <p:cNvPr id="11267" name="Content Placeholder 2"/>
          <p:cNvSpPr>
            <a:spLocks noGrp="1"/>
          </p:cNvSpPr>
          <p:nvPr>
            <p:ph idx="1"/>
          </p:nvPr>
        </p:nvSpPr>
        <p:spPr>
          <a:xfrm>
            <a:off x="467430" y="1412720"/>
            <a:ext cx="8295570" cy="4454680"/>
          </a:xfrm>
        </p:spPr>
        <p:txBody>
          <a:bodyPr/>
          <a:lstStyle/>
          <a:p>
            <a:pPr marL="457200" indent="-457200">
              <a:buFont typeface="+mj-lt"/>
              <a:buAutoNum type="arabicPeriod"/>
            </a:pPr>
            <a:r>
              <a:rPr lang="en-US" sz="1600" dirty="0" smtClean="0"/>
              <a:t>Guideline-publishing institutions could use a CCS to collaboratively author master care plans for their guidelines</a:t>
            </a:r>
          </a:p>
          <a:p>
            <a:pPr marL="457200" indent="-457200">
              <a:buFont typeface="+mj-lt"/>
              <a:buAutoNum type="arabicPeriod"/>
            </a:pPr>
            <a:r>
              <a:rPr lang="en-US" sz="1600" dirty="0" smtClean="0"/>
              <a:t>Accountable care organizations (ACOs) could use CCS services to standardize best practices.  </a:t>
            </a:r>
          </a:p>
          <a:p>
            <a:pPr marL="457200" indent="-457200">
              <a:buFont typeface="+mj-lt"/>
              <a:buAutoNum type="arabicPeriod"/>
            </a:pPr>
            <a:r>
              <a:rPr lang="en-US" sz="1600" dirty="0" smtClean="0"/>
              <a:t>A CCS could assist in consolidating comorbid or duplicative care plans - much like a EMPI can support clean-up of MRNs.</a:t>
            </a:r>
          </a:p>
          <a:p>
            <a:pPr marL="457200" indent="-457200">
              <a:buFont typeface="+mj-lt"/>
              <a:buAutoNum type="arabicPeriod"/>
            </a:pPr>
            <a:r>
              <a:rPr lang="en-US" sz="1600" dirty="0" smtClean="0"/>
              <a:t>Organizations presently taking turns editing care plans in CCD documents could switch to live concurrent editing capabilities</a:t>
            </a:r>
          </a:p>
          <a:p>
            <a:pPr marL="457200" indent="-457200">
              <a:buFont typeface="+mj-lt"/>
              <a:buAutoNum type="arabicPeriod"/>
            </a:pPr>
            <a:r>
              <a:rPr lang="en-US" sz="1600" dirty="0" smtClean="0"/>
              <a:t>Where a CCS implementation is system of record for care plan, it could be used to generate the CCD </a:t>
            </a:r>
            <a:r>
              <a:rPr lang="en-US" sz="1600" i="1" dirty="0" smtClean="0"/>
              <a:t>Plan of </a:t>
            </a:r>
            <a:r>
              <a:rPr lang="en-US" sz="1600" i="1" dirty="0"/>
              <a:t>C</a:t>
            </a:r>
            <a:r>
              <a:rPr lang="en-US" sz="1600" i="1" dirty="0" smtClean="0"/>
              <a:t>are</a:t>
            </a:r>
            <a:r>
              <a:rPr lang="en-US" sz="1600" dirty="0" smtClean="0"/>
              <a:t> section</a:t>
            </a:r>
          </a:p>
          <a:p>
            <a:pPr marL="457200" indent="-457200">
              <a:buFont typeface="+mj-lt"/>
              <a:buAutoNum type="arabicPeriod"/>
            </a:pPr>
            <a:r>
              <a:rPr lang="en-US" sz="1600" dirty="0"/>
              <a:t>CCS-enabled EMR applications could manage care plans via CSS to open them up for real-time </a:t>
            </a:r>
            <a:r>
              <a:rPr lang="en-US" sz="1600" dirty="0" smtClean="0"/>
              <a:t>collaboration</a:t>
            </a:r>
          </a:p>
          <a:p>
            <a:pPr marL="457200" indent="-457200">
              <a:buFont typeface="+mj-lt"/>
              <a:buAutoNum type="arabicPeriod"/>
            </a:pPr>
            <a:r>
              <a:rPr lang="en-US" sz="1600" dirty="0" smtClean="0"/>
              <a:t>In event of a merger, multiple CCS-enabled installations could integrate care plans simply via URLs (after firewall setup)</a:t>
            </a:r>
            <a:endParaRPr lang="en-US" sz="1600"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70985E33-A498-411F-B270-FAC1D0620D72}" type="slidenum">
              <a:rPr lang="en-US" smtClean="0"/>
              <a:pPr>
                <a:defRPr/>
              </a:pPr>
              <a:t>17</a:t>
            </a:fld>
            <a:endParaRPr lang="en-US"/>
          </a:p>
        </p:txBody>
      </p:sp>
      <p:sp>
        <p:nvSpPr>
          <p:cNvPr id="2" name="Date Placeholder 1"/>
          <p:cNvSpPr>
            <a:spLocks noGrp="1"/>
          </p:cNvSpPr>
          <p:nvPr>
            <p:ph type="dt" sz="half" idx="4294967295"/>
          </p:nvPr>
        </p:nvSpPr>
        <p:spPr>
          <a:xfrm>
            <a:off x="457200" y="6356350"/>
            <a:ext cx="2133600" cy="365125"/>
          </a:xfrm>
          <a:prstGeom prst="rect">
            <a:avLst/>
          </a:prstGeom>
        </p:spPr>
        <p:txBody>
          <a:bodyPr/>
          <a:lstStyle/>
          <a:p>
            <a:pPr>
              <a:defRPr/>
            </a:pPr>
            <a:fld id="{6EAB7856-3C43-4CB8-92AA-CB35414513E2}" type="datetime1">
              <a:rPr lang="en-US" smtClean="0"/>
              <a:t>9/19/2012</a:t>
            </a:fld>
            <a:endParaRPr lang="en-US"/>
          </a:p>
        </p:txBody>
      </p:sp>
      <p:sp>
        <p:nvSpPr>
          <p:cNvPr id="3" name="Footer Placeholder 2"/>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274638"/>
            <a:ext cx="8839200" cy="1143000"/>
          </a:xfrm>
        </p:spPr>
        <p:txBody>
          <a:bodyPr/>
          <a:lstStyle/>
          <a:p>
            <a:r>
              <a:rPr lang="en-US" sz="2400" b="1" dirty="0" smtClean="0">
                <a:solidFill>
                  <a:srgbClr val="0070C0"/>
                </a:solidFill>
              </a:rPr>
              <a:t>Some “Basic” Operations</a:t>
            </a:r>
            <a:br>
              <a:rPr lang="en-US" sz="2400" b="1" dirty="0" smtClean="0">
                <a:solidFill>
                  <a:srgbClr val="0070C0"/>
                </a:solidFill>
              </a:rPr>
            </a:br>
            <a:r>
              <a:rPr lang="en-US" sz="2400" dirty="0" smtClean="0"/>
              <a:t/>
            </a:r>
            <a:br>
              <a:rPr lang="en-US" sz="2400" dirty="0" smtClean="0"/>
            </a:br>
            <a:r>
              <a:rPr lang="en-US" sz="2400" dirty="0" smtClean="0"/>
              <a:t>Initialize and maintain care plans</a:t>
            </a:r>
          </a:p>
        </p:txBody>
      </p:sp>
      <p:sp>
        <p:nvSpPr>
          <p:cNvPr id="12291" name="Content Placeholder 2"/>
          <p:cNvSpPr>
            <a:spLocks noGrp="1"/>
          </p:cNvSpPr>
          <p:nvPr>
            <p:ph idx="1"/>
          </p:nvPr>
        </p:nvSpPr>
        <p:spPr>
          <a:xfrm>
            <a:off x="467430" y="1676400"/>
            <a:ext cx="8281150" cy="4724400"/>
          </a:xfrm>
        </p:spPr>
        <p:txBody>
          <a:bodyPr/>
          <a:lstStyle/>
          <a:p>
            <a:r>
              <a:rPr lang="en-US" sz="1800" dirty="0" smtClean="0"/>
              <a:t>Author multidisciplinary CPs or CP templates</a:t>
            </a:r>
          </a:p>
          <a:p>
            <a:pPr lvl="1"/>
            <a:r>
              <a:rPr lang="en-US" sz="1800" dirty="0" smtClean="0"/>
              <a:t>Master CP can include its specialist CPs by reference?</a:t>
            </a:r>
          </a:p>
          <a:p>
            <a:r>
              <a:rPr lang="en-US" sz="1800" dirty="0" smtClean="0"/>
              <a:t>Given </a:t>
            </a:r>
            <a:r>
              <a:rPr lang="en-US" sz="1800" dirty="0"/>
              <a:t>Dx </a:t>
            </a:r>
            <a:r>
              <a:rPr lang="en-US" sz="1800" dirty="0" smtClean="0"/>
              <a:t>&amp; Demographics</a:t>
            </a:r>
            <a:r>
              <a:rPr lang="en-US" sz="1800" dirty="0"/>
              <a:t>, get </a:t>
            </a:r>
            <a:r>
              <a:rPr lang="en-US" sz="1800" dirty="0" smtClean="0"/>
              <a:t>CP templates</a:t>
            </a:r>
            <a:endParaRPr lang="en-US" sz="1800" dirty="0"/>
          </a:p>
          <a:p>
            <a:pPr lvl="1"/>
            <a:r>
              <a:rPr lang="en-US" sz="1800" dirty="0" smtClean="0"/>
              <a:t>Best way to institute best practices on high-risk populations</a:t>
            </a:r>
          </a:p>
          <a:p>
            <a:r>
              <a:rPr lang="en-US" sz="1800" dirty="0" smtClean="0"/>
              <a:t>Activate the CP and Individualize it collaboratively</a:t>
            </a:r>
          </a:p>
          <a:p>
            <a:pPr lvl="1"/>
            <a:r>
              <a:rPr lang="en-US" sz="1800" dirty="0" smtClean="0"/>
              <a:t>Include the patient while setting goals</a:t>
            </a:r>
          </a:p>
          <a:p>
            <a:pPr lvl="1"/>
            <a:r>
              <a:rPr lang="en-US" sz="1800" dirty="0" smtClean="0"/>
              <a:t>An affiliate provider (say, nutritionist) may manage a sub-plan that is virtually or actually consolidated</a:t>
            </a:r>
          </a:p>
          <a:p>
            <a:r>
              <a:rPr lang="en-US" sz="1800" dirty="0" smtClean="0"/>
              <a:t>Get plan</a:t>
            </a:r>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139A5202-AEE6-45D6-8680-55283F6EEE55}"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94F93623-2614-4F84-983C-F7993104E57C}" type="slidenum">
              <a:rPr lang="en-US" smtClean="0"/>
              <a:pPr>
                <a:defRPr/>
              </a:pPr>
              <a:t>18</a:t>
            </a:fld>
            <a:endParaRPr lang="en-US" dirty="0"/>
          </a:p>
        </p:txBody>
      </p:sp>
      <p:sp>
        <p:nvSpPr>
          <p:cNvPr id="2" name="Footer Placeholder 1"/>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extLst>
      <p:ext uri="{BB962C8B-B14F-4D97-AF65-F5344CB8AC3E}">
        <p14:creationId xmlns:p14="http://schemas.microsoft.com/office/powerpoint/2010/main" val="2851978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274638"/>
            <a:ext cx="8839200" cy="563562"/>
          </a:xfrm>
        </p:spPr>
        <p:txBody>
          <a:bodyPr/>
          <a:lstStyle/>
          <a:p>
            <a:r>
              <a:rPr lang="en-US" sz="2400" b="1" dirty="0" smtClean="0">
                <a:solidFill>
                  <a:srgbClr val="0070C0"/>
                </a:solidFill>
              </a:rPr>
              <a:t>Point-of-Care Operations</a:t>
            </a:r>
            <a:endParaRPr lang="en-US" sz="2400" dirty="0"/>
          </a:p>
        </p:txBody>
      </p:sp>
      <p:sp>
        <p:nvSpPr>
          <p:cNvPr id="12291" name="Content Placeholder 2"/>
          <p:cNvSpPr>
            <a:spLocks noGrp="1"/>
          </p:cNvSpPr>
          <p:nvPr>
            <p:ph idx="1"/>
          </p:nvPr>
        </p:nvSpPr>
        <p:spPr>
          <a:xfrm>
            <a:off x="467430" y="1412720"/>
            <a:ext cx="8447970" cy="4027642"/>
          </a:xfrm>
        </p:spPr>
        <p:txBody>
          <a:bodyPr/>
          <a:lstStyle/>
          <a:p>
            <a:r>
              <a:rPr lang="en-US" sz="1800" dirty="0" smtClean="0"/>
              <a:t>Get visit agenda (at start of visit)</a:t>
            </a:r>
          </a:p>
          <a:p>
            <a:pPr lvl="2"/>
            <a:r>
              <a:rPr lang="en-US" dirty="0" smtClean="0"/>
              <a:t>Patient-specific assessments, risk factor discussions</a:t>
            </a:r>
          </a:p>
          <a:p>
            <a:pPr lvl="2"/>
            <a:r>
              <a:rPr lang="en-US" dirty="0" smtClean="0"/>
              <a:t>CDS points out info needed for critical rules</a:t>
            </a:r>
          </a:p>
          <a:p>
            <a:r>
              <a:rPr lang="en-US" sz="1800" dirty="0" smtClean="0"/>
              <a:t>Remote participants read, write plan or </a:t>
            </a:r>
            <a:r>
              <a:rPr lang="en-US" sz="1800" dirty="0" err="1" smtClean="0"/>
              <a:t>subplan</a:t>
            </a:r>
            <a:endParaRPr lang="en-US" sz="1800" dirty="0" smtClean="0"/>
          </a:p>
          <a:p>
            <a:pPr lvl="2"/>
            <a:r>
              <a:rPr lang="en-US" dirty="0" smtClean="0"/>
              <a:t>Specialists may be advising on goal adjustments</a:t>
            </a:r>
          </a:p>
          <a:p>
            <a:pPr lvl="2"/>
            <a:r>
              <a:rPr lang="en-US" dirty="0" smtClean="0"/>
              <a:t>Family or case coordinator may identify special needs</a:t>
            </a:r>
          </a:p>
          <a:p>
            <a:r>
              <a:rPr lang="en-US" sz="1800" dirty="0" smtClean="0"/>
              <a:t>Get order sets and reference materials</a:t>
            </a:r>
          </a:p>
          <a:p>
            <a:pPr lvl="2"/>
            <a:r>
              <a:rPr lang="en-US" dirty="0" smtClean="0"/>
              <a:t>CCS provides content for order entry module</a:t>
            </a:r>
          </a:p>
          <a:p>
            <a:pPr lvl="2"/>
            <a:r>
              <a:rPr lang="en-US" dirty="0" smtClean="0"/>
              <a:t>Medication </a:t>
            </a:r>
            <a:r>
              <a:rPr lang="en-US" dirty="0"/>
              <a:t>charts (pros, cons, costs) &amp; </a:t>
            </a:r>
            <a:r>
              <a:rPr lang="en-US" dirty="0" err="1"/>
              <a:t>InfoButton</a:t>
            </a:r>
            <a:endParaRPr lang="en-US" dirty="0"/>
          </a:p>
          <a:p>
            <a:r>
              <a:rPr lang="en-US" sz="1800" dirty="0" smtClean="0"/>
              <a:t>Asynchronously</a:t>
            </a:r>
          </a:p>
          <a:p>
            <a:pPr lvl="2"/>
            <a:r>
              <a:rPr lang="en-US" dirty="0" smtClean="0"/>
              <a:t>Participants see the updates appearing on the plan</a:t>
            </a:r>
          </a:p>
          <a:p>
            <a:pPr lvl="2"/>
            <a:r>
              <a:rPr lang="en-US" dirty="0" smtClean="0"/>
              <a:t>CDS could advise &amp; alert at various points</a:t>
            </a:r>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41F7C142-E58C-4945-9C9A-3D2876EAE969}"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94F93623-2614-4F84-983C-F7993104E57C}" type="slidenum">
              <a:rPr lang="en-US" smtClean="0"/>
              <a:pPr>
                <a:defRPr/>
              </a:pPr>
              <a:t>19</a:t>
            </a:fld>
            <a:endParaRPr lang="en-US" dirty="0"/>
          </a:p>
        </p:txBody>
      </p:sp>
      <p:sp>
        <p:nvSpPr>
          <p:cNvPr id="2" name="Footer Placeholder 1"/>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extLst>
      <p:ext uri="{BB962C8B-B14F-4D97-AF65-F5344CB8AC3E}">
        <p14:creationId xmlns:p14="http://schemas.microsoft.com/office/powerpoint/2010/main" val="395143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CA" sz="2400" dirty="0" smtClean="0"/>
              <a:t>September 2012 Baltimore F2F Agenda</a:t>
            </a:r>
            <a:endParaRPr lang="en-CA" sz="1050" dirty="0"/>
          </a:p>
        </p:txBody>
      </p:sp>
      <p:sp>
        <p:nvSpPr>
          <p:cNvPr id="5" name="Espace réservé du contenu 4"/>
          <p:cNvSpPr>
            <a:spLocks noGrp="1"/>
          </p:cNvSpPr>
          <p:nvPr>
            <p:ph idx="1"/>
          </p:nvPr>
        </p:nvSpPr>
        <p:spPr/>
        <p:txBody>
          <a:bodyPr/>
          <a:lstStyle/>
          <a:p>
            <a:pPr marL="0" indent="0">
              <a:buNone/>
            </a:pPr>
            <a:r>
              <a:rPr lang="en-CA" sz="1800" dirty="0" smtClean="0"/>
              <a:t>Scheduled for </a:t>
            </a:r>
            <a:r>
              <a:rPr lang="en-CA" sz="1800" dirty="0" smtClean="0">
                <a:solidFill>
                  <a:srgbClr val="000000"/>
                </a:solidFill>
              </a:rPr>
              <a:t>Thursday, September 13 0900-1030 EDT- </a:t>
            </a:r>
          </a:p>
          <a:p>
            <a:pPr marL="0" indent="0">
              <a:buNone/>
            </a:pPr>
            <a:endParaRPr lang="en-CA" sz="1200" dirty="0" smtClean="0"/>
          </a:p>
          <a:p>
            <a:r>
              <a:rPr lang="en-CA" dirty="0" smtClean="0"/>
              <a:t>Updates on Progress</a:t>
            </a:r>
          </a:p>
          <a:p>
            <a:pPr lvl="1"/>
            <a:r>
              <a:rPr lang="en-CA" sz="1600" dirty="0" smtClean="0"/>
              <a:t>Project Scope Statement 651</a:t>
            </a:r>
          </a:p>
          <a:p>
            <a:pPr lvl="1"/>
            <a:r>
              <a:rPr lang="en-CA" sz="1600" dirty="0" smtClean="0"/>
              <a:t>Update on SOA and Care Plan Project – Jon Farmer</a:t>
            </a:r>
          </a:p>
          <a:p>
            <a:pPr lvl="1"/>
            <a:r>
              <a:rPr lang="en-CA" sz="1600" dirty="0" smtClean="0"/>
              <a:t>Detailed Planning of the Modeling Work to complete the DAM</a:t>
            </a:r>
          </a:p>
          <a:p>
            <a:pPr lvl="2"/>
            <a:r>
              <a:rPr lang="en-CA" sz="1400" dirty="0" smtClean="0"/>
              <a:t>Process Models (15 min</a:t>
            </a:r>
            <a:r>
              <a:rPr lang="en-CA" sz="1400" dirty="0"/>
              <a:t>) Luigi and </a:t>
            </a:r>
            <a:r>
              <a:rPr lang="en-CA" sz="1400" dirty="0" smtClean="0"/>
              <a:t>Enrique</a:t>
            </a:r>
          </a:p>
          <a:p>
            <a:pPr marL="933450" lvl="3" indent="0">
              <a:buNone/>
            </a:pPr>
            <a:r>
              <a:rPr lang="en-CA" sz="1200" dirty="0" smtClean="0"/>
              <a:t>–</a:t>
            </a:r>
            <a:r>
              <a:rPr lang="en-CA" sz="1000" dirty="0" smtClean="0"/>
              <a:t>Review progress to date</a:t>
            </a:r>
          </a:p>
          <a:p>
            <a:pPr lvl="2"/>
            <a:r>
              <a:rPr lang="en-CA" sz="1400" dirty="0" smtClean="0"/>
              <a:t>Information Models (15 Min) –Luigi </a:t>
            </a:r>
            <a:r>
              <a:rPr lang="en-CA" sz="1400" dirty="0"/>
              <a:t>and Enrique</a:t>
            </a:r>
            <a:endParaRPr lang="en-CA" sz="1400" dirty="0" smtClean="0"/>
          </a:p>
          <a:p>
            <a:pPr lvl="3"/>
            <a:r>
              <a:rPr lang="en-CA" sz="1200" dirty="0"/>
              <a:t>Review progress to </a:t>
            </a:r>
            <a:r>
              <a:rPr lang="en-CA" sz="1200" dirty="0" smtClean="0"/>
              <a:t>date</a:t>
            </a:r>
          </a:p>
          <a:p>
            <a:pPr lvl="2"/>
            <a:r>
              <a:rPr lang="en-CA" sz="1400" dirty="0" smtClean="0"/>
              <a:t>Detailed Clinical Model for Care Plan – Kevin (10 Min)</a:t>
            </a:r>
            <a:endParaRPr lang="en-CA" sz="1400" dirty="0"/>
          </a:p>
          <a:p>
            <a:pPr lvl="1"/>
            <a:r>
              <a:rPr lang="en-CA" sz="1600" dirty="0" smtClean="0"/>
              <a:t>Coordination of Care Plans/Master Care Plan – (~10 Min) Stephen</a:t>
            </a:r>
          </a:p>
          <a:p>
            <a:pPr lvl="1"/>
            <a:r>
              <a:rPr lang="en-CA" sz="1600" dirty="0" smtClean="0"/>
              <a:t>Update Proposal </a:t>
            </a:r>
            <a:r>
              <a:rPr lang="en-CA" sz="1600" dirty="0"/>
              <a:t>from </a:t>
            </a:r>
            <a:r>
              <a:rPr lang="en-CA" sz="1600" dirty="0" smtClean="0"/>
              <a:t>Wales </a:t>
            </a:r>
            <a:r>
              <a:rPr lang="en-CA" sz="1600" dirty="0"/>
              <a:t>– </a:t>
            </a:r>
            <a:r>
              <a:rPr lang="en-CA" sz="1600" dirty="0" smtClean="0"/>
              <a:t>(10 </a:t>
            </a:r>
            <a:r>
              <a:rPr lang="en-CA" sz="1600" dirty="0"/>
              <a:t>min) Ann/</a:t>
            </a:r>
            <a:r>
              <a:rPr lang="en-CA" sz="1600" dirty="0" smtClean="0"/>
              <a:t>Stephen</a:t>
            </a:r>
          </a:p>
          <a:p>
            <a:pPr lvl="1"/>
            <a:r>
              <a:rPr lang="en-CA" sz="1600" dirty="0"/>
              <a:t>Collaborative Care – S&amp;I Framework LCC update (</a:t>
            </a:r>
            <a:r>
              <a:rPr lang="en-CA" sz="1600" dirty="0" smtClean="0"/>
              <a:t>Susan)(5 min)</a:t>
            </a:r>
          </a:p>
          <a:p>
            <a:pPr lvl="1"/>
            <a:r>
              <a:rPr lang="en-CA" sz="1600" dirty="0" smtClean="0">
                <a:solidFill>
                  <a:schemeClr val="bg1">
                    <a:lumMod val="65000"/>
                  </a:schemeClr>
                </a:solidFill>
              </a:rPr>
              <a:t>Relationship to IHE PCC Care Plan  – Jon Farmer(5 min)</a:t>
            </a:r>
          </a:p>
          <a:p>
            <a:pPr lvl="2"/>
            <a:r>
              <a:rPr lang="en-CA" sz="1400" dirty="0" smtClean="0">
                <a:solidFill>
                  <a:schemeClr val="bg1">
                    <a:lumMod val="65000"/>
                  </a:schemeClr>
                </a:solidFill>
              </a:rPr>
              <a:t>Out of time; to be discussed at upcoming conference call</a:t>
            </a:r>
            <a:endParaRPr lang="en-CA" sz="1400" dirty="0">
              <a:solidFill>
                <a:schemeClr val="bg1">
                  <a:lumMod val="65000"/>
                </a:schemeClr>
              </a:solidFill>
            </a:endParaRPr>
          </a:p>
          <a:p>
            <a:pPr marL="919163" lvl="3" indent="0">
              <a:buNone/>
            </a:pPr>
            <a:endParaRPr lang="en-CA" sz="1000" dirty="0" smtClean="0"/>
          </a:p>
        </p:txBody>
      </p:sp>
    </p:spTree>
    <p:extLst>
      <p:ext uri="{BB962C8B-B14F-4D97-AF65-F5344CB8AC3E}">
        <p14:creationId xmlns:p14="http://schemas.microsoft.com/office/powerpoint/2010/main" val="357399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274638"/>
            <a:ext cx="8839200" cy="1143000"/>
          </a:xfrm>
        </p:spPr>
        <p:txBody>
          <a:bodyPr/>
          <a:lstStyle/>
          <a:p>
            <a:r>
              <a:rPr lang="en-US" sz="2400" b="1" dirty="0" smtClean="0">
                <a:solidFill>
                  <a:srgbClr val="0070C0"/>
                </a:solidFill>
              </a:rPr>
              <a:t>Care Plan Reconciliation </a:t>
            </a:r>
            <a:br>
              <a:rPr lang="en-US" sz="2400" b="1" dirty="0" smtClean="0">
                <a:solidFill>
                  <a:srgbClr val="0070C0"/>
                </a:solidFill>
              </a:rPr>
            </a:br>
            <a:r>
              <a:rPr lang="en-US" sz="2400" dirty="0" smtClean="0"/>
              <a:t/>
            </a:r>
            <a:br>
              <a:rPr lang="en-US" sz="2400" dirty="0" smtClean="0"/>
            </a:br>
            <a:r>
              <a:rPr lang="en-US" sz="2400" dirty="0" smtClean="0"/>
              <a:t>CCS will support “CPR” for fragmented plans</a:t>
            </a:r>
          </a:p>
        </p:txBody>
      </p:sp>
      <p:sp>
        <p:nvSpPr>
          <p:cNvPr id="12291" name="Content Placeholder 2"/>
          <p:cNvSpPr>
            <a:spLocks noGrp="1"/>
          </p:cNvSpPr>
          <p:nvPr>
            <p:ph idx="1"/>
          </p:nvPr>
        </p:nvSpPr>
        <p:spPr>
          <a:xfrm>
            <a:off x="395420" y="1855448"/>
            <a:ext cx="8519980" cy="4525962"/>
          </a:xfrm>
        </p:spPr>
        <p:txBody>
          <a:bodyPr/>
          <a:lstStyle/>
          <a:p>
            <a:r>
              <a:rPr lang="en-US" sz="1800" dirty="0" smtClean="0"/>
              <a:t>Directly help the care team coordinate plans:</a:t>
            </a:r>
          </a:p>
          <a:p>
            <a:pPr lvl="1"/>
            <a:r>
              <a:rPr lang="en-US" sz="1800" b="1" dirty="0" smtClean="0"/>
              <a:t>Harmonize</a:t>
            </a:r>
            <a:r>
              <a:rPr lang="en-US" sz="1800" dirty="0" smtClean="0"/>
              <a:t> two plans for consistency, trigger change proposal</a:t>
            </a:r>
          </a:p>
          <a:p>
            <a:pPr lvl="1"/>
            <a:r>
              <a:rPr lang="en-US" sz="1800" b="1" dirty="0" smtClean="0"/>
              <a:t>Virtualize</a:t>
            </a:r>
            <a:r>
              <a:rPr lang="en-US" sz="1800" dirty="0" smtClean="0"/>
              <a:t> two plans as one for integrated viewing (peer/not)</a:t>
            </a:r>
          </a:p>
          <a:p>
            <a:pPr lvl="1"/>
            <a:r>
              <a:rPr lang="en-US" sz="1800" b="1" dirty="0" smtClean="0"/>
              <a:t>Consolidate</a:t>
            </a:r>
            <a:r>
              <a:rPr lang="en-US" sz="1800" dirty="0" smtClean="0"/>
              <a:t> two plans, yielding one.</a:t>
            </a:r>
          </a:p>
          <a:p>
            <a:pPr lvl="1"/>
            <a:r>
              <a:rPr lang="en-US" sz="1800" b="1" dirty="0" smtClean="0"/>
              <a:t>Refactor</a:t>
            </a:r>
            <a:r>
              <a:rPr lang="en-US" sz="1800" dirty="0" smtClean="0"/>
              <a:t> modules like disease management protocols that can be defined once (not cloned)</a:t>
            </a:r>
            <a:endParaRPr lang="en-US" sz="1800" i="1" dirty="0" smtClean="0"/>
          </a:p>
          <a:p>
            <a:pPr lvl="1"/>
            <a:r>
              <a:rPr lang="en-US" sz="1800" b="1" dirty="0" smtClean="0"/>
              <a:t>Cost-saving pattern: </a:t>
            </a:r>
            <a:r>
              <a:rPr lang="en-US" sz="1800" dirty="0" smtClean="0"/>
              <a:t>Credit tasks across plans (a test we already did in plan A “covers” an upcoming order on plan B)</a:t>
            </a:r>
          </a:p>
          <a:p>
            <a:r>
              <a:rPr lang="en-US" sz="1800" dirty="0" smtClean="0"/>
              <a:t>Who proposes these consolidations?</a:t>
            </a:r>
          </a:p>
          <a:p>
            <a:pPr lvl="1"/>
            <a:r>
              <a:rPr lang="en-US" sz="1800" dirty="0" smtClean="0"/>
              <a:t>Various members edit CP directly; others propose for accept. </a:t>
            </a:r>
          </a:p>
          <a:p>
            <a:pPr lvl="1"/>
            <a:r>
              <a:rPr lang="en-US" sz="1800" dirty="0" smtClean="0"/>
              <a:t>The CDS participant only proposes changes</a:t>
            </a:r>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2C993916-293E-4D2E-9000-4BB84DE08F46}"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94F93623-2614-4F84-983C-F7993104E57C}" type="slidenum">
              <a:rPr lang="en-US" smtClean="0"/>
              <a:pPr>
                <a:defRPr/>
              </a:pPr>
              <a:t>20</a:t>
            </a:fld>
            <a:endParaRPr lang="en-US" dirty="0"/>
          </a:p>
        </p:txBody>
      </p:sp>
      <p:sp>
        <p:nvSpPr>
          <p:cNvPr id="2" name="Footer Placeholder 1"/>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400" y="544358"/>
            <a:ext cx="8892600" cy="868362"/>
          </a:xfrm>
        </p:spPr>
        <p:txBody>
          <a:bodyPr/>
          <a:lstStyle/>
          <a:p>
            <a:r>
              <a:rPr lang="en-US" sz="2000" dirty="0" smtClean="0">
                <a:solidFill>
                  <a:srgbClr val="0070C0"/>
                </a:solidFill>
              </a:rPr>
              <a:t>Example Care Plan Review Session</a:t>
            </a:r>
            <a:br>
              <a:rPr lang="en-US" sz="2000" dirty="0" smtClean="0">
                <a:solidFill>
                  <a:srgbClr val="0070C0"/>
                </a:solidFill>
              </a:rPr>
            </a:br>
            <a:r>
              <a:rPr lang="en-US" sz="2000" dirty="0" smtClean="0"/>
              <a:t/>
            </a:r>
            <a:br>
              <a:rPr lang="en-US" sz="2000" dirty="0" smtClean="0"/>
            </a:br>
            <a:r>
              <a:rPr lang="en-US" sz="2000" dirty="0" smtClean="0"/>
              <a:t>The CCS is a service that this application is utilizing</a:t>
            </a:r>
          </a:p>
        </p:txBody>
      </p:sp>
      <p:sp>
        <p:nvSpPr>
          <p:cNvPr id="13315" name="Content Placeholder 2"/>
          <p:cNvSpPr>
            <a:spLocks noGrp="1"/>
          </p:cNvSpPr>
          <p:nvPr>
            <p:ph idx="1"/>
          </p:nvPr>
        </p:nvSpPr>
        <p:spPr>
          <a:xfrm>
            <a:off x="457200" y="1772770"/>
            <a:ext cx="8305800" cy="4581993"/>
          </a:xfrm>
        </p:spPr>
        <p:txBody>
          <a:bodyPr/>
          <a:lstStyle/>
          <a:p>
            <a:r>
              <a:rPr lang="en-US" sz="1600" dirty="0" smtClean="0"/>
              <a:t>Invitations accepted as with any online meeting facility.  A change conference could span multiple sessions</a:t>
            </a:r>
          </a:p>
          <a:p>
            <a:r>
              <a:rPr lang="en-US" sz="1600" dirty="0" smtClean="0"/>
              <a:t>Plan(s) of interest are displayed, users can expand or collapse</a:t>
            </a:r>
          </a:p>
          <a:p>
            <a:r>
              <a:rPr lang="en-US" sz="1600" dirty="0" smtClean="0"/>
              <a:t>Permit some or all team members to edit the plan in their specialty but with rationale</a:t>
            </a:r>
          </a:p>
          <a:p>
            <a:r>
              <a:rPr lang="en-US" sz="1600" dirty="0" smtClean="0"/>
              <a:t>DSS may raise its hand if it has something to say</a:t>
            </a:r>
          </a:p>
          <a:p>
            <a:r>
              <a:rPr lang="en-US" sz="1600" dirty="0" smtClean="0"/>
              <a:t>Pass “presenter” rights.  Navigate and show proposed changes (automatically highlighted) as others observe</a:t>
            </a:r>
          </a:p>
          <a:p>
            <a:r>
              <a:rPr lang="en-US" sz="1600" dirty="0" smtClean="0"/>
              <a:t>Pieces of patient record should be displayed.  CCS is not the server for obtaining it, but CCS could </a:t>
            </a:r>
            <a:r>
              <a:rPr lang="en-US" sz="1600" i="1" dirty="0" smtClean="0"/>
              <a:t>name needed items</a:t>
            </a:r>
          </a:p>
          <a:p>
            <a:r>
              <a:rPr lang="en-US" sz="1600" dirty="0" smtClean="0"/>
              <a:t>App might use a Medication Statement Service (MSS), </a:t>
            </a:r>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6970AA07-CE4B-4560-914D-089980ACB08F}"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BB6DF13B-49BE-40C6-A775-00DC913EB14E}" type="slidenum">
              <a:rPr lang="en-US" smtClean="0"/>
              <a:pPr>
                <a:defRPr/>
              </a:pPr>
              <a:t>21</a:t>
            </a:fld>
            <a:endParaRPr lang="en-US" dirty="0"/>
          </a:p>
        </p:txBody>
      </p:sp>
      <p:sp>
        <p:nvSpPr>
          <p:cNvPr id="2" name="Footer Placeholder 1"/>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420" y="476590"/>
            <a:ext cx="8623170" cy="868362"/>
          </a:xfrm>
        </p:spPr>
        <p:txBody>
          <a:bodyPr/>
          <a:lstStyle/>
          <a:p>
            <a:r>
              <a:rPr lang="en-US" sz="2000" dirty="0" smtClean="0">
                <a:solidFill>
                  <a:srgbClr val="0070C0"/>
                </a:solidFill>
              </a:rPr>
              <a:t>CDS Knowledge for the Care Plans</a:t>
            </a:r>
            <a:br>
              <a:rPr lang="en-US" sz="2000" dirty="0" smtClean="0">
                <a:solidFill>
                  <a:srgbClr val="0070C0"/>
                </a:solidFill>
              </a:rPr>
            </a:br>
            <a:r>
              <a:rPr lang="en-US" sz="2000" dirty="0" smtClean="0">
                <a:solidFill>
                  <a:srgbClr val="0070C0"/>
                </a:solidFill>
              </a:rPr>
              <a:t/>
            </a:r>
            <a:br>
              <a:rPr lang="en-US" sz="2000" dirty="0" smtClean="0">
                <a:solidFill>
                  <a:srgbClr val="0070C0"/>
                </a:solidFill>
              </a:rPr>
            </a:br>
            <a:r>
              <a:rPr lang="en-US" sz="2000" dirty="0" smtClean="0">
                <a:solidFill>
                  <a:srgbClr val="0070C0"/>
                </a:solidFill>
              </a:rPr>
              <a:t>Intelligent and Polite</a:t>
            </a:r>
          </a:p>
        </p:txBody>
      </p:sp>
      <p:sp>
        <p:nvSpPr>
          <p:cNvPr id="14339" name="Content Placeholder 2"/>
          <p:cNvSpPr>
            <a:spLocks noGrp="1"/>
          </p:cNvSpPr>
          <p:nvPr>
            <p:ph idx="1"/>
          </p:nvPr>
        </p:nvSpPr>
        <p:spPr>
          <a:xfrm>
            <a:off x="539440" y="1556740"/>
            <a:ext cx="8452160" cy="4525963"/>
          </a:xfrm>
        </p:spPr>
        <p:txBody>
          <a:bodyPr/>
          <a:lstStyle/>
          <a:p>
            <a:r>
              <a:rPr lang="en-US" sz="1600" dirty="0" smtClean="0"/>
              <a:t>A Clinical Decision Support Service (CDSS)</a:t>
            </a:r>
          </a:p>
          <a:p>
            <a:pPr lvl="2"/>
            <a:r>
              <a:rPr lang="en-US" sz="1600" dirty="0" smtClean="0"/>
              <a:t>General categories: Infobutton, guidelines, contraindications</a:t>
            </a:r>
          </a:p>
          <a:p>
            <a:pPr lvl="2"/>
            <a:r>
              <a:rPr lang="en-US" sz="1600" dirty="0" smtClean="0"/>
              <a:t>CDS Proposes changes, to be accepted by the human stewards</a:t>
            </a:r>
            <a:endParaRPr lang="en-US" sz="1600" dirty="0"/>
          </a:p>
          <a:p>
            <a:pPr lvl="1"/>
            <a:r>
              <a:rPr lang="en-US" sz="1600" dirty="0" smtClean="0"/>
              <a:t>Support CP creation &amp; reconciliation (within &amp; across plans)</a:t>
            </a:r>
          </a:p>
          <a:p>
            <a:pPr lvl="2"/>
            <a:r>
              <a:rPr lang="en-US" sz="1600" dirty="0" smtClean="0"/>
              <a:t>Select CP template for patient based on patient factors</a:t>
            </a:r>
          </a:p>
          <a:p>
            <a:pPr lvl="2"/>
            <a:r>
              <a:rPr lang="en-US" sz="1600" dirty="0" smtClean="0"/>
              <a:t>Suggest individualizations (goals &amp; orders)</a:t>
            </a:r>
          </a:p>
          <a:p>
            <a:pPr lvl="2"/>
            <a:r>
              <a:rPr lang="en-US" sz="1600" dirty="0" smtClean="0"/>
              <a:t>Suggest missing activities &amp; rule violations </a:t>
            </a:r>
          </a:p>
          <a:p>
            <a:pPr lvl="1"/>
            <a:r>
              <a:rPr lang="en-US" sz="1600" dirty="0" smtClean="0"/>
              <a:t>Support Point of Care</a:t>
            </a:r>
          </a:p>
          <a:p>
            <a:pPr lvl="2"/>
            <a:r>
              <a:rPr lang="en-US" sz="1600" dirty="0" smtClean="0"/>
              <a:t>Show visit agenda</a:t>
            </a:r>
          </a:p>
          <a:p>
            <a:pPr lvl="2"/>
            <a:r>
              <a:rPr lang="en-US" sz="1600" dirty="0" smtClean="0"/>
              <a:t>If critical rules are lacking inputs, prompt clinician to ask</a:t>
            </a:r>
          </a:p>
          <a:p>
            <a:pPr lvl="2"/>
            <a:r>
              <a:rPr lang="en-US" sz="1600" dirty="0" smtClean="0"/>
              <a:t>Check orders, etc.</a:t>
            </a:r>
          </a:p>
          <a:p>
            <a:pPr lvl="1"/>
            <a:r>
              <a:rPr lang="en-US" sz="1600" dirty="0" smtClean="0"/>
              <a:t>Advice strength, evidence strength – critical for </a:t>
            </a:r>
            <a:r>
              <a:rPr lang="en-US" sz="1600" i="1" dirty="0" smtClean="0"/>
              <a:t>smart and polite </a:t>
            </a:r>
            <a:r>
              <a:rPr lang="en-US" sz="1600" dirty="0" smtClean="0"/>
              <a:t>CDS</a:t>
            </a:r>
          </a:p>
          <a:p>
            <a:pPr lvl="2"/>
            <a:r>
              <a:rPr lang="en-US" sz="1600" dirty="0" smtClean="0"/>
              <a:t>Each user controls his/her own filters</a:t>
            </a:r>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11B80580-1D9B-490B-B7B3-2B0B0E749F78}" type="datetime1">
              <a:rPr lang="en-US" smtClean="0"/>
              <a:t>9/19/2012</a:t>
            </a:fld>
            <a:endParaRPr lang="en-US" dirty="0"/>
          </a:p>
        </p:txBody>
      </p:sp>
      <p:sp>
        <p:nvSpPr>
          <p:cNvPr id="14341"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mtClean="0">
                <a:solidFill>
                  <a:srgbClr val="898989"/>
                </a:solidFill>
              </a:rPr>
              <a:t>HL7 Care Coordination Service (CCS)</a:t>
            </a:r>
            <a:endParaRPr lang="en-US" dirty="0" smtClean="0">
              <a:solidFill>
                <a:srgbClr val="898989"/>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926C0EA3-6AAC-4353-A586-5FA497D4320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0" y="476590"/>
            <a:ext cx="8359524" cy="936130"/>
          </a:xfrm>
        </p:spPr>
        <p:txBody>
          <a:bodyPr/>
          <a:lstStyle/>
          <a:p>
            <a:r>
              <a:rPr lang="en-US" sz="2000" b="1" dirty="0" smtClean="0">
                <a:solidFill>
                  <a:srgbClr val="0070C0"/>
                </a:solidFill>
              </a:rPr>
              <a:t>Terminology Impacts</a:t>
            </a:r>
            <a:br>
              <a:rPr lang="en-US" sz="2000" b="1" dirty="0" smtClean="0">
                <a:solidFill>
                  <a:srgbClr val="0070C0"/>
                </a:solidFill>
              </a:rPr>
            </a:br>
            <a:r>
              <a:rPr lang="en-US" sz="2000" dirty="0" smtClean="0"/>
              <a:t/>
            </a:r>
            <a:br>
              <a:rPr lang="en-US" sz="2000" dirty="0" smtClean="0"/>
            </a:br>
            <a:r>
              <a:rPr lang="en-US" sz="2000" dirty="0" smtClean="0"/>
              <a:t>Could use a Common </a:t>
            </a:r>
            <a:r>
              <a:rPr lang="en-US" sz="2000" dirty="0"/>
              <a:t>Terminology Service (CTS2)</a:t>
            </a:r>
          </a:p>
        </p:txBody>
      </p:sp>
      <p:sp>
        <p:nvSpPr>
          <p:cNvPr id="3" name="Content Placeholder 2"/>
          <p:cNvSpPr>
            <a:spLocks noGrp="1"/>
          </p:cNvSpPr>
          <p:nvPr>
            <p:ph idx="1"/>
          </p:nvPr>
        </p:nvSpPr>
        <p:spPr>
          <a:xfrm>
            <a:off x="539440" y="1772770"/>
            <a:ext cx="8280710" cy="4677243"/>
          </a:xfrm>
        </p:spPr>
        <p:txBody>
          <a:bodyPr/>
          <a:lstStyle/>
          <a:p>
            <a:r>
              <a:rPr lang="en-US" sz="1800" dirty="0"/>
              <a:t>Common Terminology Service (CTS2</a:t>
            </a:r>
            <a:r>
              <a:rPr lang="en-US" sz="1800" dirty="0" smtClean="0"/>
              <a:t>) Applies</a:t>
            </a:r>
          </a:p>
          <a:p>
            <a:r>
              <a:rPr lang="en-US" sz="1800" dirty="0"/>
              <a:t>S</a:t>
            </a:r>
            <a:r>
              <a:rPr lang="en-US" sz="1800" dirty="0" smtClean="0"/>
              <a:t>uppose an order in </a:t>
            </a:r>
            <a:r>
              <a:rPr lang="en-US" sz="1800" dirty="0"/>
              <a:t>plan 1 is </a:t>
            </a:r>
            <a:r>
              <a:rPr lang="en-US" sz="1800" dirty="0" smtClean="0"/>
              <a:t>“covered</a:t>
            </a:r>
            <a:r>
              <a:rPr lang="en-US" sz="1800" dirty="0"/>
              <a:t>” by </a:t>
            </a:r>
            <a:r>
              <a:rPr lang="en-US" sz="1800" dirty="0" smtClean="0"/>
              <a:t>a larger order panel in </a:t>
            </a:r>
            <a:r>
              <a:rPr lang="en-US" sz="1800" dirty="0"/>
              <a:t>plan </a:t>
            </a:r>
            <a:r>
              <a:rPr lang="en-US" sz="1800" dirty="0" smtClean="0"/>
              <a:t>2 that has been recently completed. It should be “credited as done” if it is recent enough.  </a:t>
            </a:r>
          </a:p>
          <a:p>
            <a:pPr marL="400050" lvl="1" indent="0">
              <a:buNone/>
            </a:pPr>
            <a:r>
              <a:rPr lang="en-US" sz="1800" dirty="0" smtClean="0"/>
              <a:t>A (good) vocabulary may tell us that</a:t>
            </a:r>
          </a:p>
          <a:p>
            <a:pPr lvl="1"/>
            <a:r>
              <a:rPr lang="en-US" sz="1800" dirty="0" smtClean="0"/>
              <a:t>Observation panel 1 includes panel 2</a:t>
            </a:r>
          </a:p>
          <a:p>
            <a:pPr lvl="1"/>
            <a:r>
              <a:rPr lang="en-US" sz="1800" dirty="0" smtClean="0"/>
              <a:t>Observation 1 and observation 2 are of equal diagnostic value for the condition under consideration</a:t>
            </a:r>
            <a:endParaRPr lang="en-US" sz="1800" dirty="0"/>
          </a:p>
          <a:p>
            <a:r>
              <a:rPr lang="en-US" sz="1800" dirty="0" smtClean="0"/>
              <a:t>Provide understandable “interface” </a:t>
            </a:r>
            <a:r>
              <a:rPr lang="en-US" sz="1800" dirty="0"/>
              <a:t>terminologies to </a:t>
            </a:r>
            <a:r>
              <a:rPr lang="en-US" sz="1800" dirty="0" smtClean="0"/>
              <a:t>both MDs and non-MDs; also alternative natural languages. </a:t>
            </a:r>
            <a:endParaRPr lang="en-US" sz="1800"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pPr>
              <a:defRPr/>
            </a:pPr>
            <a:fld id="{64082731-A228-4DEE-A203-EBCE2AE3B808}" type="datetime1">
              <a:rPr lang="en-US" smtClean="0"/>
              <a:t>9/19/2012</a:t>
            </a:fld>
            <a:endParaRPr lang="en-US"/>
          </a:p>
        </p:txBody>
      </p:sp>
      <p:sp>
        <p:nvSpPr>
          <p:cNvPr id="5" name="Footer Placeholder 4"/>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157EDAD1-3019-4C2B-BC44-CC1F39EE3950}" type="slidenum">
              <a:rPr lang="en-US" smtClean="0"/>
              <a:pPr>
                <a:defRPr/>
              </a:pPr>
              <a:t>23</a:t>
            </a:fld>
            <a:endParaRPr lang="en-US"/>
          </a:p>
        </p:txBody>
      </p:sp>
    </p:spTree>
    <p:extLst>
      <p:ext uri="{BB962C8B-B14F-4D97-AF65-F5344CB8AC3E}">
        <p14:creationId xmlns:p14="http://schemas.microsoft.com/office/powerpoint/2010/main" val="2066813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685800"/>
          </a:xfrm>
        </p:spPr>
        <p:txBody>
          <a:bodyPr/>
          <a:lstStyle/>
          <a:p>
            <a:r>
              <a:rPr lang="en-US" sz="2000" b="1" dirty="0" smtClean="0">
                <a:solidFill>
                  <a:srgbClr val="0070C0"/>
                </a:solidFill>
              </a:rPr>
              <a:t>Challenges</a:t>
            </a:r>
          </a:p>
        </p:txBody>
      </p:sp>
      <p:sp>
        <p:nvSpPr>
          <p:cNvPr id="15363" name="Content Placeholder 2"/>
          <p:cNvSpPr>
            <a:spLocks noGrp="1"/>
          </p:cNvSpPr>
          <p:nvPr>
            <p:ph idx="1"/>
          </p:nvPr>
        </p:nvSpPr>
        <p:spPr>
          <a:xfrm>
            <a:off x="611450" y="1600200"/>
            <a:ext cx="8380150" cy="4724400"/>
          </a:xfrm>
        </p:spPr>
        <p:txBody>
          <a:bodyPr/>
          <a:lstStyle/>
          <a:p>
            <a:r>
              <a:rPr lang="en-US" dirty="0" smtClean="0"/>
              <a:t>Keep it simple but powerful</a:t>
            </a:r>
          </a:p>
          <a:p>
            <a:pPr lvl="1"/>
            <a:r>
              <a:rPr lang="en-US" dirty="0" smtClean="0"/>
              <a:t>Get the essential plan constructs and federate well</a:t>
            </a:r>
          </a:p>
          <a:p>
            <a:pPr lvl="1"/>
            <a:r>
              <a:rPr lang="en-US" dirty="0" smtClean="0"/>
              <a:t>Align with CDS (</a:t>
            </a:r>
            <a:r>
              <a:rPr lang="en-US" dirty="0" err="1" smtClean="0"/>
              <a:t>vMR</a:t>
            </a:r>
            <a:r>
              <a:rPr lang="en-US" dirty="0" smtClean="0"/>
              <a:t> elements) for easy hookup</a:t>
            </a:r>
          </a:p>
          <a:p>
            <a:r>
              <a:rPr lang="en-US" dirty="0" smtClean="0"/>
              <a:t>Seeking more vendors interested in implementing</a:t>
            </a:r>
          </a:p>
          <a:p>
            <a:pPr lvl="1"/>
            <a:r>
              <a:rPr lang="en-US" dirty="0" smtClean="0"/>
              <a:t>If it seems too complex, help us organize it</a:t>
            </a:r>
          </a:p>
          <a:p>
            <a:pPr lvl="1"/>
            <a:r>
              <a:rPr lang="en-US" dirty="0" smtClean="0"/>
              <a:t>It’s shaping up to be a fascinating project!</a:t>
            </a:r>
          </a:p>
        </p:txBody>
      </p:sp>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8228882B-AD94-45DE-A5A0-9E16EACCC9B3}"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01735C6F-B545-4F59-94EF-86BCDBDFBE98}" type="slidenum">
              <a:rPr lang="en-US" smtClean="0"/>
              <a:pPr>
                <a:defRPr/>
              </a:pPr>
              <a:t>24</a:t>
            </a:fld>
            <a:endParaRPr lang="en-US"/>
          </a:p>
        </p:txBody>
      </p:sp>
      <p:sp>
        <p:nvSpPr>
          <p:cNvPr id="2" name="Footer Placeholder 1"/>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BB46AAFA-F09A-48CC-B882-EAC6353EE6CF}" type="datetime1">
              <a:rPr lang="en-US" smtClean="0"/>
              <a:t>9/19/2012</a:t>
            </a:fld>
            <a:endParaRPr lang="en-US" dirty="0"/>
          </a:p>
        </p:txBody>
      </p:sp>
      <p:sp>
        <p:nvSpPr>
          <p:cNvPr id="16387"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BACB1A47-48B7-4787-B8C4-8F9F26B76BD6}" type="slidenum">
              <a:rPr lang="en-US"/>
              <a:pPr>
                <a:defRPr/>
              </a:pPr>
              <a:t>25</a:t>
            </a:fld>
            <a:endParaRPr lang="en-US"/>
          </a:p>
        </p:txBody>
      </p:sp>
      <p:sp>
        <p:nvSpPr>
          <p:cNvPr id="16389" name="Rectangle 2"/>
          <p:cNvSpPr>
            <a:spLocks noGrp="1"/>
          </p:cNvSpPr>
          <p:nvPr>
            <p:ph type="title"/>
          </p:nvPr>
        </p:nvSpPr>
        <p:spPr>
          <a:xfrm>
            <a:off x="455613" y="328436"/>
            <a:ext cx="8359524" cy="724234"/>
          </a:xfrm>
        </p:spPr>
        <p:txBody>
          <a:bodyPr/>
          <a:lstStyle/>
          <a:p>
            <a:pPr eaLnBrk="1" hangingPunct="1"/>
            <a:r>
              <a:rPr lang="en-US" sz="2000" smtClean="0">
                <a:solidFill>
                  <a:srgbClr val="0070C0"/>
                </a:solidFill>
              </a:rPr>
              <a:t>More Information</a:t>
            </a:r>
          </a:p>
        </p:txBody>
      </p:sp>
      <p:sp>
        <p:nvSpPr>
          <p:cNvPr id="16390" name="Rectangle 3"/>
          <p:cNvSpPr>
            <a:spLocks noGrp="1"/>
          </p:cNvSpPr>
          <p:nvPr>
            <p:ph type="body" idx="1"/>
          </p:nvPr>
        </p:nvSpPr>
        <p:spPr>
          <a:xfrm>
            <a:off x="467430" y="1447800"/>
            <a:ext cx="8447970" cy="4678363"/>
          </a:xfrm>
        </p:spPr>
        <p:txBody>
          <a:bodyPr/>
          <a:lstStyle/>
          <a:p>
            <a:pPr marL="0" indent="0" eaLnBrk="1" hangingPunct="1">
              <a:spcAft>
                <a:spcPct val="50000"/>
              </a:spcAft>
              <a:buFont typeface="Arial" charset="0"/>
              <a:buNone/>
            </a:pPr>
            <a:r>
              <a:rPr lang="en-US" sz="2000" dirty="0" smtClean="0"/>
              <a:t>The Care Coordination service is a standards development/specification effort being undertaken by HL7, with the expectation that downstream work will be done in collaboration with groups such as the OMG. This project falls under the Healthcare Services Specification Program (HSSP) and will done in collaboration with the HL7 Patient Care work group</a:t>
            </a:r>
            <a:r>
              <a:rPr lang="en-US" sz="1600" dirty="0" smtClean="0"/>
              <a:t>. </a:t>
            </a:r>
            <a:r>
              <a:rPr lang="en-US" sz="1600" dirty="0" smtClean="0">
                <a:hlinkClick r:id="rId2"/>
              </a:rPr>
              <a:t>http://hssp-carecoordination.wikispaces.com/</a:t>
            </a:r>
            <a:endParaRPr lang="en-US" sz="1600" dirty="0" smtClean="0"/>
          </a:p>
          <a:p>
            <a:pPr marL="0" indent="0" eaLnBrk="1" hangingPunct="1">
              <a:spcAft>
                <a:spcPct val="50000"/>
              </a:spcAft>
              <a:buFont typeface="Arial" charset="0"/>
              <a:buNone/>
            </a:pPr>
            <a:r>
              <a:rPr lang="en-US" sz="2000" dirty="0" smtClean="0"/>
              <a:t>Group Leads:</a:t>
            </a:r>
          </a:p>
          <a:p>
            <a:pPr marL="400050" lvl="1" indent="0" eaLnBrk="1" hangingPunct="1">
              <a:buFont typeface="Arial" charset="0"/>
              <a:buNone/>
            </a:pPr>
            <a:r>
              <a:rPr lang="en-US" sz="2000" dirty="0" smtClean="0">
                <a:hlinkClick r:id="rId3"/>
              </a:rPr>
              <a:t>Enrique.Meneses@careflow.com</a:t>
            </a:r>
            <a:endParaRPr lang="en-US" sz="2000" dirty="0" smtClean="0"/>
          </a:p>
          <a:p>
            <a:pPr marL="400050" lvl="1" indent="0" eaLnBrk="1" hangingPunct="1">
              <a:buFont typeface="Arial" charset="0"/>
              <a:buNone/>
            </a:pPr>
            <a:r>
              <a:rPr lang="en-US" sz="2000" dirty="0" smtClean="0">
                <a:hlinkClick r:id="rId4"/>
              </a:rPr>
              <a:t>Chris.white@thrasys.com</a:t>
            </a:r>
            <a:endParaRPr lang="en-US" sz="2000" dirty="0" smtClean="0"/>
          </a:p>
          <a:p>
            <a:pPr marL="400050" lvl="1" indent="0" eaLnBrk="1" hangingPunct="1">
              <a:buFont typeface="Arial" charset="0"/>
              <a:buNone/>
            </a:pPr>
            <a:r>
              <a:rPr lang="en-US" sz="2000" dirty="0" smtClean="0">
                <a:hlinkClick r:id="rId5"/>
              </a:rPr>
              <a:t>Jon.Farmer@thrasys.com</a:t>
            </a:r>
            <a:endParaRPr lang="en-US" sz="2000" dirty="0" smtClean="0"/>
          </a:p>
          <a:p>
            <a:pPr marL="0" indent="0" eaLnBrk="1" hangingPunct="1">
              <a:buFont typeface="Arial" charset="0"/>
              <a:buNone/>
            </a:pPr>
            <a:endParaRPr lang="en-US" sz="2400" dirty="0" smtClean="0"/>
          </a:p>
          <a:p>
            <a:pPr marL="0" indent="0" eaLnBrk="1" hangingPunct="1"/>
            <a:endParaRPr 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000" dirty="0" smtClean="0">
                <a:solidFill>
                  <a:srgbClr val="0070C0"/>
                </a:solidFill>
              </a:rPr>
              <a:t>CCS Memory Trick</a:t>
            </a:r>
            <a:endParaRPr lang="en-US" sz="2000" dirty="0" smtClean="0"/>
          </a:p>
        </p:txBody>
      </p:sp>
      <p:sp>
        <p:nvSpPr>
          <p:cNvPr id="3" name="Content Placeholder 2"/>
          <p:cNvSpPr>
            <a:spLocks noGrp="1"/>
          </p:cNvSpPr>
          <p:nvPr>
            <p:ph idx="1"/>
          </p:nvPr>
        </p:nvSpPr>
        <p:spPr>
          <a:xfrm>
            <a:off x="457200" y="1600200"/>
            <a:ext cx="8362950" cy="4525963"/>
          </a:xfrm>
        </p:spPr>
        <p:txBody>
          <a:bodyPr/>
          <a:lstStyle/>
          <a:p>
            <a:pPr>
              <a:lnSpc>
                <a:spcPct val="150000"/>
              </a:lnSpc>
              <a:defRPr/>
            </a:pPr>
            <a:r>
              <a:rPr lang="en-US" dirty="0" smtClean="0"/>
              <a:t>Key pieces of information model</a:t>
            </a:r>
          </a:p>
          <a:p>
            <a:pPr marL="457200" lvl="1" indent="0">
              <a:buFont typeface="Arial" charset="0"/>
              <a:buNone/>
              <a:defRPr/>
            </a:pPr>
            <a:r>
              <a:rPr lang="en-US" u="sng" dirty="0" smtClean="0"/>
              <a:t>D</a:t>
            </a:r>
            <a:r>
              <a:rPr lang="en-US" dirty="0" smtClean="0"/>
              <a:t>iagnosis, </a:t>
            </a:r>
            <a:r>
              <a:rPr lang="en-US" u="sng" dirty="0" smtClean="0"/>
              <a:t>P</a:t>
            </a:r>
            <a:r>
              <a:rPr lang="en-US" dirty="0" smtClean="0"/>
              <a:t>roblems, </a:t>
            </a:r>
            <a:r>
              <a:rPr lang="en-US" u="sng" dirty="0" smtClean="0"/>
              <a:t>R</a:t>
            </a:r>
            <a:r>
              <a:rPr lang="en-US" dirty="0" smtClean="0"/>
              <a:t>isks, </a:t>
            </a:r>
            <a:r>
              <a:rPr lang="en-US" u="sng" dirty="0" smtClean="0"/>
              <a:t>G</a:t>
            </a:r>
            <a:r>
              <a:rPr lang="en-US" dirty="0" smtClean="0"/>
              <a:t>oals, </a:t>
            </a:r>
            <a:r>
              <a:rPr lang="en-US" u="sng" dirty="0" smtClean="0"/>
              <a:t>I</a:t>
            </a:r>
            <a:r>
              <a:rPr lang="en-US" dirty="0" smtClean="0"/>
              <a:t>nterventions -&gt; </a:t>
            </a:r>
            <a:r>
              <a:rPr lang="en-US" u="sng" dirty="0" smtClean="0"/>
              <a:t>O</a:t>
            </a:r>
            <a:r>
              <a:rPr lang="en-US" dirty="0" smtClean="0"/>
              <a:t>utcome measures, </a:t>
            </a:r>
            <a:r>
              <a:rPr lang="en-US" u="sng" dirty="0" smtClean="0"/>
              <a:t>R</a:t>
            </a:r>
            <a:r>
              <a:rPr lang="en-US" dirty="0" smtClean="0"/>
              <a:t>elationships</a:t>
            </a:r>
          </a:p>
          <a:p>
            <a:pPr marL="514350" indent="-457200">
              <a:lnSpc>
                <a:spcPct val="150000"/>
              </a:lnSpc>
              <a:defRPr/>
            </a:pPr>
            <a:r>
              <a:rPr lang="en-US" dirty="0" smtClean="0"/>
              <a:t>CCS operational concept</a:t>
            </a:r>
          </a:p>
          <a:p>
            <a:pPr marL="457200" lvl="1" indent="0">
              <a:buFont typeface="Arial" charset="0"/>
              <a:buNone/>
              <a:defRPr/>
            </a:pPr>
            <a:r>
              <a:rPr lang="en-US" u="sng" dirty="0" smtClean="0"/>
              <a:t>D</a:t>
            </a:r>
            <a:r>
              <a:rPr lang="en-US" dirty="0" smtClean="0"/>
              <a:t>efinitive </a:t>
            </a:r>
            <a:r>
              <a:rPr lang="en-US" u="sng" dirty="0" smtClean="0"/>
              <a:t>P</a:t>
            </a:r>
            <a:r>
              <a:rPr lang="en-US" dirty="0" smtClean="0"/>
              <a:t>lan </a:t>
            </a:r>
            <a:r>
              <a:rPr lang="en-US" u="sng" dirty="0"/>
              <a:t>R</a:t>
            </a:r>
            <a:r>
              <a:rPr lang="en-US" dirty="0"/>
              <a:t>eflects </a:t>
            </a:r>
            <a:r>
              <a:rPr lang="en-US" u="sng" dirty="0"/>
              <a:t>G</a:t>
            </a:r>
            <a:r>
              <a:rPr lang="en-US" dirty="0"/>
              <a:t>roup </a:t>
            </a:r>
            <a:r>
              <a:rPr lang="en-US" u="sng" dirty="0"/>
              <a:t>I</a:t>
            </a:r>
            <a:r>
              <a:rPr lang="en-US" dirty="0"/>
              <a:t>nput </a:t>
            </a:r>
            <a:r>
              <a:rPr lang="en-US" u="sng" dirty="0"/>
              <a:t>o</a:t>
            </a:r>
            <a:r>
              <a:rPr lang="en-US" dirty="0"/>
              <a:t>n </a:t>
            </a:r>
            <a:r>
              <a:rPr lang="en-US" u="sng" dirty="0" smtClean="0"/>
              <a:t>R</a:t>
            </a:r>
            <a:r>
              <a:rPr lang="en-US" dirty="0" smtClean="0"/>
              <a:t>evisions</a:t>
            </a:r>
          </a:p>
          <a:p>
            <a:pPr>
              <a:defRPr/>
            </a:pPr>
            <a:endParaRPr lang="en-US" dirty="0"/>
          </a:p>
          <a:p>
            <a:pPr>
              <a:defRPr/>
            </a:pPr>
            <a:endParaRPr lang="en-US" dirty="0"/>
          </a:p>
        </p:txBody>
      </p:sp>
      <p:sp>
        <p:nvSpPr>
          <p:cNvPr id="2" name="Date Placeholder 1"/>
          <p:cNvSpPr>
            <a:spLocks noGrp="1"/>
          </p:cNvSpPr>
          <p:nvPr>
            <p:ph type="dt" sz="half" idx="4294967295"/>
          </p:nvPr>
        </p:nvSpPr>
        <p:spPr>
          <a:xfrm>
            <a:off x="457200" y="6356350"/>
            <a:ext cx="2133600" cy="365125"/>
          </a:xfrm>
          <a:prstGeom prst="rect">
            <a:avLst/>
          </a:prstGeom>
        </p:spPr>
        <p:txBody>
          <a:bodyPr/>
          <a:lstStyle/>
          <a:p>
            <a:pPr>
              <a:defRPr/>
            </a:pPr>
            <a:fld id="{62D12800-C66C-4923-B97A-36BDC5F3303A}" type="datetime1">
              <a:rPr lang="en-US" smtClean="0"/>
              <a:t>9/19/2012</a:t>
            </a:fld>
            <a:endParaRPr lang="en-US"/>
          </a:p>
        </p:txBody>
      </p:sp>
      <p:sp>
        <p:nvSpPr>
          <p:cNvPr id="4" name="Footer Placeholder 3"/>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157EDAD1-3019-4C2B-BC44-CC1F39EE3950}" type="slidenum">
              <a:rPr lang="en-US" smtClean="0"/>
              <a:pPr>
                <a:defRPr/>
              </a:pPr>
              <a:t>26</a:t>
            </a:fld>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1AB1E5A9-921D-4DD7-92E9-8FC2471B313E}" type="datetime1">
              <a:rPr lang="en-US" sz="1800" smtClean="0"/>
              <a:t>9/19/2012</a:t>
            </a:fld>
            <a:endParaRPr lang="en-US" sz="1800" dirty="0"/>
          </a:p>
        </p:txBody>
      </p:sp>
      <p:sp>
        <p:nvSpPr>
          <p:cNvPr id="19459"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800"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24FAF711-E91B-44B2-9F49-4795A9D09E88}" type="slidenum">
              <a:rPr lang="en-US" sz="1800"/>
              <a:pPr>
                <a:defRPr/>
              </a:pPr>
              <a:t>27</a:t>
            </a:fld>
            <a:endParaRPr lang="en-US" sz="1800"/>
          </a:p>
        </p:txBody>
      </p:sp>
      <p:sp>
        <p:nvSpPr>
          <p:cNvPr id="19461" name="Rectangle 2"/>
          <p:cNvSpPr>
            <a:spLocks noGrp="1"/>
          </p:cNvSpPr>
          <p:nvPr>
            <p:ph type="title"/>
          </p:nvPr>
        </p:nvSpPr>
        <p:spPr/>
        <p:txBody>
          <a:bodyPr/>
          <a:lstStyle/>
          <a:p>
            <a:pPr eaLnBrk="1" hangingPunct="1"/>
            <a:r>
              <a:rPr lang="en-US" sz="2000" dirty="0" smtClean="0">
                <a:solidFill>
                  <a:srgbClr val="0070C0"/>
                </a:solidFill>
              </a:rPr>
              <a:t>Illustrative Process Model</a:t>
            </a:r>
          </a:p>
        </p:txBody>
      </p:sp>
      <p:sp>
        <p:nvSpPr>
          <p:cNvPr id="3078" name="Rectangle 3"/>
          <p:cNvSpPr>
            <a:spLocks noGrp="1"/>
          </p:cNvSpPr>
          <p:nvPr>
            <p:ph type="body" idx="1"/>
          </p:nvPr>
        </p:nvSpPr>
        <p:spPr>
          <a:xfrm>
            <a:off x="228600" y="1447800"/>
            <a:ext cx="8686800" cy="4678363"/>
          </a:xfrm>
        </p:spPr>
        <p:txBody>
          <a:bodyPr/>
          <a:lstStyle/>
          <a:p>
            <a:pPr marL="0" indent="0" eaLnBrk="1" hangingPunct="1">
              <a:spcAft>
                <a:spcPct val="50000"/>
              </a:spcAft>
              <a:buFont typeface="Arial" charset="0"/>
              <a:buNone/>
              <a:defRPr/>
            </a:pPr>
            <a:endParaRPr lang="en-US" sz="4000" i="1" dirty="0" smtClean="0"/>
          </a:p>
          <a:p>
            <a:pPr marL="228600" indent="-228600" eaLnBrk="1" hangingPunct="1">
              <a:defRPr/>
            </a:pPr>
            <a:endParaRPr lang="en-US" sz="3600" dirty="0" smtClean="0"/>
          </a:p>
          <a:p>
            <a:pPr marL="0" indent="0" eaLnBrk="1" hangingPunct="1">
              <a:defRPr/>
            </a:pPr>
            <a:endParaRPr lang="en-US" sz="36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10257"/>
            <a:ext cx="8983980" cy="575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A8C1656E-4B91-4586-A383-44B3974CD097}" type="datetime1">
              <a:rPr lang="en-US" smtClean="0"/>
              <a:t>9/19/2012</a:t>
            </a:fld>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C8AD8E70-23EC-4D4F-BBDF-CDBE10A2D075}" type="slidenum">
              <a:rPr lang="en-US"/>
              <a:pPr>
                <a:defRPr/>
              </a:pPr>
              <a:t>28</a:t>
            </a:fld>
            <a:endParaRPr lang="en-US"/>
          </a:p>
        </p:txBody>
      </p:sp>
      <p:sp>
        <p:nvSpPr>
          <p:cNvPr id="20484" name="Rectangle 2"/>
          <p:cNvSpPr>
            <a:spLocks noGrp="1"/>
          </p:cNvSpPr>
          <p:nvPr>
            <p:ph type="title"/>
          </p:nvPr>
        </p:nvSpPr>
        <p:spPr/>
        <p:txBody>
          <a:bodyPr/>
          <a:lstStyle/>
          <a:p>
            <a:pPr eaLnBrk="1" hangingPunct="1"/>
            <a:r>
              <a:rPr lang="en-US" sz="2000" smtClean="0">
                <a:solidFill>
                  <a:srgbClr val="0070C0"/>
                </a:solidFill>
              </a:rPr>
              <a:t>Guide toward Goals &amp; Focus of Interaction</a:t>
            </a:r>
          </a:p>
        </p:txBody>
      </p:sp>
      <p:sp>
        <p:nvSpPr>
          <p:cNvPr id="20485" name="Rectangle 3"/>
          <p:cNvSpPr>
            <a:spLocks noGrp="1"/>
          </p:cNvSpPr>
          <p:nvPr>
            <p:ph type="body" idx="1"/>
          </p:nvPr>
        </p:nvSpPr>
        <p:spPr>
          <a:xfrm>
            <a:off x="467430" y="1295400"/>
            <a:ext cx="8447970" cy="4531426"/>
          </a:xfrm>
        </p:spPr>
        <p:txBody>
          <a:bodyPr/>
          <a:lstStyle/>
          <a:p>
            <a:pPr marL="228600" indent="-228600" eaLnBrk="1" hangingPunct="1"/>
            <a:r>
              <a:rPr lang="en-US" sz="1800" dirty="0" smtClean="0"/>
              <a:t>A stable, comprehensive guide toward goals</a:t>
            </a:r>
          </a:p>
          <a:p>
            <a:pPr marL="628650" lvl="1" indent="-228600" eaLnBrk="1" hangingPunct="1"/>
            <a:r>
              <a:rPr lang="en-US" sz="1800" dirty="0" smtClean="0"/>
              <a:t>Purpose driven by patient’s health concerns, problems, desires for wellness</a:t>
            </a:r>
          </a:p>
          <a:p>
            <a:pPr marL="628650" lvl="1" indent="-228600" eaLnBrk="1" hangingPunct="1"/>
            <a:r>
              <a:rPr lang="en-US" sz="1800" dirty="0" smtClean="0"/>
              <a:t>Specifies specific health care goals</a:t>
            </a:r>
          </a:p>
          <a:p>
            <a:pPr marL="628650" lvl="1" indent="-228600" eaLnBrk="1" hangingPunct="1"/>
            <a:r>
              <a:rPr lang="en-US" sz="1800" dirty="0" smtClean="0"/>
              <a:t>Planned actions for achieving the goals</a:t>
            </a:r>
          </a:p>
          <a:p>
            <a:pPr marL="628650" lvl="1" indent="-228600" eaLnBrk="1" hangingPunct="1"/>
            <a:r>
              <a:rPr lang="en-US" sz="1800" dirty="0" smtClean="0"/>
              <a:t>Keeps references to Care Record Summaries that document outcomes</a:t>
            </a:r>
          </a:p>
          <a:p>
            <a:pPr marL="228600" indent="-228600" eaLnBrk="1" hangingPunct="1"/>
            <a:r>
              <a:rPr lang="en-US" sz="1800" dirty="0" smtClean="0"/>
              <a:t>A central living object facilitating collaboration</a:t>
            </a:r>
          </a:p>
          <a:p>
            <a:pPr marL="628650" lvl="1" indent="-228600" eaLnBrk="1" hangingPunct="1"/>
            <a:r>
              <a:rPr lang="en-US" sz="1800" dirty="0" smtClean="0"/>
              <a:t>Its elements (goals, order sets, etc.) evolve continually</a:t>
            </a:r>
          </a:p>
          <a:p>
            <a:pPr marL="628650" lvl="1" indent="-228600" eaLnBrk="1" hangingPunct="1"/>
            <a:r>
              <a:rPr lang="en-US" sz="1800" dirty="0" smtClean="0"/>
              <a:t>Participants (clients) stay in-sync “on the same page” at all points in time</a:t>
            </a:r>
          </a:p>
          <a:p>
            <a:pPr marL="628650" lvl="1" indent="-228600" eaLnBrk="1" hangingPunct="1"/>
            <a:r>
              <a:rPr lang="en-US" sz="1800" dirty="0" smtClean="0"/>
              <a:t>It outlives episodes of care (though episodic plans can link with it)</a:t>
            </a:r>
          </a:p>
          <a:p>
            <a:pPr marL="628650" lvl="1" indent="-228600" eaLnBrk="1" hangingPunct="1"/>
            <a:r>
              <a:rPr lang="en-US" sz="1800" dirty="0" smtClean="0"/>
              <a:t>It “stays put” for its clients even if it is stored in distributed fragments</a:t>
            </a:r>
          </a:p>
        </p:txBody>
      </p:sp>
      <p:sp>
        <p:nvSpPr>
          <p:cNvPr id="2" name="TextBox 1"/>
          <p:cNvSpPr txBox="1"/>
          <p:nvPr/>
        </p:nvSpPr>
        <p:spPr>
          <a:xfrm>
            <a:off x="251400" y="5826826"/>
            <a:ext cx="5838458" cy="338554"/>
          </a:xfrm>
          <a:prstGeom prst="rect">
            <a:avLst/>
          </a:prstGeom>
          <a:noFill/>
        </p:spPr>
        <p:txBody>
          <a:bodyPr wrap="none">
            <a:spAutoFit/>
          </a:bodyPr>
          <a:lstStyle/>
          <a:p>
            <a:pPr>
              <a:defRPr/>
            </a:pPr>
            <a:r>
              <a:rPr lang="en-US" sz="1600" i="1" dirty="0">
                <a:solidFill>
                  <a:srgbClr val="0070C0"/>
                </a:solidFill>
                <a:latin typeface="+mj-lt"/>
                <a:ea typeface="+mj-ea"/>
                <a:cs typeface="+mj-cs"/>
              </a:rPr>
              <a:t>The care team gathers around it and gets it done</a:t>
            </a:r>
          </a:p>
        </p:txBody>
      </p:sp>
      <p:sp>
        <p:nvSpPr>
          <p:cNvPr id="3" name="Footer Placeholder 2"/>
          <p:cNvSpPr>
            <a:spLocks noGrp="1"/>
          </p:cNvSpPr>
          <p:nvPr>
            <p:ph type="ftr" sz="quarter" idx="4294967295"/>
          </p:nvPr>
        </p:nvSpPr>
        <p:spPr>
          <a:xfrm>
            <a:off x="2667000" y="6356350"/>
            <a:ext cx="3733800" cy="365125"/>
          </a:xfrm>
          <a:prstGeom prst="rect">
            <a:avLst/>
          </a:prstGeom>
        </p:spPr>
        <p:txBody>
          <a:bodyPr/>
          <a:lstStyle/>
          <a:p>
            <a:pPr>
              <a:defRPr/>
            </a:pPr>
            <a:r>
              <a:rPr lang="en-US" sz="1400" dirty="0" smtClean="0">
                <a:solidFill>
                  <a:schemeClr val="tx1"/>
                </a:solidFill>
              </a:rPr>
              <a:t>HL7 Care Coordination Service (CCS)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Process Models</a:t>
            </a:r>
            <a:endParaRPr lang="en-CA" dirty="0"/>
          </a:p>
        </p:txBody>
      </p:sp>
      <p:sp>
        <p:nvSpPr>
          <p:cNvPr id="3" name="Espace réservé du texte 2"/>
          <p:cNvSpPr>
            <a:spLocks noGrp="1"/>
          </p:cNvSpPr>
          <p:nvPr>
            <p:ph type="body" idx="1"/>
          </p:nvPr>
        </p:nvSpPr>
        <p:spPr/>
        <p:txBody>
          <a:bodyPr/>
          <a:lstStyle/>
          <a:p>
            <a:r>
              <a:rPr lang="en-CA" sz="1400" dirty="0" smtClean="0"/>
              <a:t>Luigi </a:t>
            </a:r>
            <a:r>
              <a:rPr lang="en-CA" sz="1400" dirty="0" err="1" smtClean="0"/>
              <a:t>Sison</a:t>
            </a:r>
            <a:r>
              <a:rPr lang="en-CA" sz="1400" dirty="0" smtClean="0"/>
              <a:t> and Enrique </a:t>
            </a:r>
            <a:r>
              <a:rPr lang="en-CA" sz="1400" dirty="0" err="1" smtClean="0"/>
              <a:t>Meneses</a:t>
            </a:r>
            <a:endParaRPr lang="en-CA" sz="1400" dirty="0"/>
          </a:p>
        </p:txBody>
      </p:sp>
    </p:spTree>
    <p:extLst>
      <p:ext uri="{BB962C8B-B14F-4D97-AF65-F5344CB8AC3E}">
        <p14:creationId xmlns:p14="http://schemas.microsoft.com/office/powerpoint/2010/main" val="480007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55613" y="120650"/>
            <a:ext cx="8359775" cy="723900"/>
          </a:xfrm>
        </p:spPr>
        <p:txBody>
          <a:bodyPr/>
          <a:lstStyle/>
          <a:p>
            <a:r>
              <a:rPr lang="en-CA" sz="2400" dirty="0" smtClean="0"/>
              <a:t>Participants-</a:t>
            </a:r>
          </a:p>
        </p:txBody>
      </p:sp>
      <p:graphicFrame>
        <p:nvGraphicFramePr>
          <p:cNvPr id="4" name="Tableau 6"/>
          <p:cNvGraphicFramePr>
            <a:graphicFrameLocks noGrp="1"/>
          </p:cNvGraphicFramePr>
          <p:nvPr>
            <p:extLst>
              <p:ext uri="{D42A27DB-BD31-4B8C-83A1-F6EECF244321}">
                <p14:modId xmlns:p14="http://schemas.microsoft.com/office/powerpoint/2010/main" val="3913872913"/>
              </p:ext>
            </p:extLst>
          </p:nvPr>
        </p:nvGraphicFramePr>
        <p:xfrm>
          <a:off x="251400" y="1196690"/>
          <a:ext cx="8705235" cy="5339429"/>
        </p:xfrm>
        <a:graphic>
          <a:graphicData uri="http://schemas.openxmlformats.org/drawingml/2006/table">
            <a:tbl>
              <a:tblPr firstRow="1" bandRow="1">
                <a:tableStyleId>{5C22544A-7EE6-4342-B048-85BDC9FD1C3A}</a:tableStyleId>
              </a:tblPr>
              <a:tblGrid>
                <a:gridCol w="1512785"/>
                <a:gridCol w="2088290"/>
                <a:gridCol w="504070"/>
                <a:gridCol w="423510"/>
                <a:gridCol w="4176580"/>
              </a:tblGrid>
              <a:tr h="216223">
                <a:tc>
                  <a:txBody>
                    <a:bodyPr/>
                    <a:lstStyle/>
                    <a:p>
                      <a:pPr algn="ctr"/>
                      <a:r>
                        <a:rPr lang="en-CA" sz="900" dirty="0" smtClean="0">
                          <a:solidFill>
                            <a:schemeClr val="tx1"/>
                          </a:solidFill>
                        </a:rPr>
                        <a:t>Name</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900" dirty="0" smtClean="0">
                          <a:solidFill>
                            <a:schemeClr val="tx1"/>
                          </a:solidFill>
                        </a:rPr>
                        <a:t>email</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500" b="0" dirty="0" smtClean="0">
                          <a:solidFill>
                            <a:schemeClr val="tx1"/>
                          </a:solidFill>
                        </a:rPr>
                        <a:t>Country</a:t>
                      </a:r>
                      <a:endParaRPr lang="en-CA" sz="500" b="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900" dirty="0" smtClean="0">
                          <a:solidFill>
                            <a:schemeClr val="tx1"/>
                          </a:solidFill>
                        </a:rPr>
                        <a:t>Yes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900" dirty="0" smtClean="0">
                          <a:solidFill>
                            <a:schemeClr val="tx1"/>
                          </a:solidFill>
                        </a:rPr>
                        <a:t>Notes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r>
              <a:tr h="345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solidFill>
                            <a:schemeClr val="tx1"/>
                          </a:solidFill>
                        </a:rPr>
                        <a:t>Laura Heermann Langford</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err="1" smtClean="0">
                          <a:solidFill>
                            <a:schemeClr val="tx1"/>
                          </a:solidFill>
                        </a:rPr>
                        <a:t>Laura.Heermann@imail.org</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1000" dirty="0" smtClean="0">
                          <a:solidFill>
                            <a:schemeClr val="tx1"/>
                          </a:solidFill>
                        </a:rPr>
                        <a:t>US</a:t>
                      </a:r>
                      <a:endParaRPr lang="en-CA" sz="10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t>X</a:t>
                      </a:r>
                      <a:endParaRPr lang="en-CA" sz="900" dirty="0"/>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600" dirty="0" smtClean="0">
                          <a:solidFill>
                            <a:schemeClr val="tx1"/>
                          </a:solidFill>
                        </a:rPr>
                        <a:t>Co-Lead- Care Plan initiative/HL7 Patient Care WG. Intermountain Healthcare. </a:t>
                      </a:r>
                      <a:r>
                        <a:rPr lang="fr-CA" sz="600" kern="1200" dirty="0" smtClean="0">
                          <a:solidFill>
                            <a:schemeClr val="tx1"/>
                          </a:solidFill>
                          <a:latin typeface="+mn-lt"/>
                          <a:ea typeface="+mn-ea"/>
                          <a:cs typeface="+mn-cs"/>
                        </a:rPr>
                        <a:t>RN </a:t>
                      </a:r>
                      <a:r>
                        <a:rPr lang="fr-CA" sz="600" kern="1200" dirty="0" err="1" smtClean="0">
                          <a:solidFill>
                            <a:schemeClr val="tx1"/>
                          </a:solidFill>
                          <a:latin typeface="+mn-lt"/>
                          <a:ea typeface="+mn-ea"/>
                          <a:cs typeface="+mn-cs"/>
                        </a:rPr>
                        <a:t>PhD</a:t>
                      </a:r>
                      <a:r>
                        <a:rPr lang="en-CA" sz="600" kern="1200" dirty="0" smtClean="0">
                          <a:solidFill>
                            <a:schemeClr val="tx1"/>
                          </a:solidFill>
                          <a:latin typeface="+mn-lt"/>
                          <a:ea typeface="+mn-ea"/>
                          <a:cs typeface="+mn-cs"/>
                        </a:rPr>
                        <a:t>,: Nursing Informatics; </a:t>
                      </a:r>
                      <a:r>
                        <a:rPr lang="fr-CA" sz="600" kern="1200" dirty="0" smtClean="0">
                          <a:solidFill>
                            <a:schemeClr val="tx1"/>
                          </a:solidFill>
                          <a:latin typeface="+mn-lt"/>
                          <a:ea typeface="+mn-ea"/>
                          <a:cs typeface="+mn-cs"/>
                        </a:rPr>
                        <a:t>Emergency </a:t>
                      </a:r>
                      <a:r>
                        <a:rPr lang="fr-CA" sz="600" kern="1200" dirty="0" err="1" smtClean="0">
                          <a:solidFill>
                            <a:schemeClr val="tx1"/>
                          </a:solidFill>
                          <a:latin typeface="+mn-lt"/>
                          <a:ea typeface="+mn-ea"/>
                          <a:cs typeface="+mn-cs"/>
                        </a:rPr>
                        <a:t>Informatics</a:t>
                      </a:r>
                      <a:r>
                        <a:rPr lang="fr-CA" sz="600" kern="1200" dirty="0" smtClean="0">
                          <a:solidFill>
                            <a:schemeClr val="tx1"/>
                          </a:solidFill>
                          <a:latin typeface="+mn-lt"/>
                          <a:ea typeface="+mn-ea"/>
                          <a:cs typeface="+mn-cs"/>
                        </a:rPr>
                        <a:t> Association, American </a:t>
                      </a:r>
                      <a:r>
                        <a:rPr lang="fr-CA" sz="600" kern="1200" dirty="0" err="1" smtClean="0">
                          <a:solidFill>
                            <a:schemeClr val="tx1"/>
                          </a:solidFill>
                          <a:latin typeface="+mn-lt"/>
                          <a:ea typeface="+mn-ea"/>
                          <a:cs typeface="+mn-cs"/>
                        </a:rPr>
                        <a:t>Medical</a:t>
                      </a:r>
                      <a:r>
                        <a:rPr lang="fr-CA" sz="600" kern="1200" dirty="0" smtClean="0">
                          <a:solidFill>
                            <a:schemeClr val="tx1"/>
                          </a:solidFill>
                          <a:latin typeface="+mn-lt"/>
                          <a:ea typeface="+mn-ea"/>
                          <a:cs typeface="+mn-cs"/>
                        </a:rPr>
                        <a:t> </a:t>
                      </a:r>
                      <a:r>
                        <a:rPr lang="fr-CA" sz="600" kern="1200" dirty="0" err="1" smtClean="0">
                          <a:solidFill>
                            <a:schemeClr val="tx1"/>
                          </a:solidFill>
                          <a:latin typeface="+mn-lt"/>
                          <a:ea typeface="+mn-ea"/>
                          <a:cs typeface="+mn-cs"/>
                        </a:rPr>
                        <a:t>Informatics</a:t>
                      </a:r>
                      <a:r>
                        <a:rPr lang="fr-CA" sz="600" kern="1200" dirty="0" smtClean="0">
                          <a:solidFill>
                            <a:schemeClr val="tx1"/>
                          </a:solidFill>
                          <a:latin typeface="+mn-lt"/>
                          <a:ea typeface="+mn-ea"/>
                          <a:cs typeface="+mn-cs"/>
                        </a:rPr>
                        <a:t> Association;</a:t>
                      </a:r>
                      <a:r>
                        <a:rPr lang="fr-CA" sz="600" kern="1200" baseline="0" dirty="0" smtClean="0">
                          <a:solidFill>
                            <a:schemeClr val="tx1"/>
                          </a:solidFill>
                          <a:latin typeface="+mn-lt"/>
                          <a:ea typeface="+mn-ea"/>
                          <a:cs typeface="+mn-cs"/>
                        </a:rPr>
                        <a:t> IHE</a:t>
                      </a:r>
                      <a:endParaRPr lang="fr-CA" sz="6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59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900" kern="1200" dirty="0" smtClean="0">
                          <a:solidFill>
                            <a:schemeClr val="tx1"/>
                          </a:solidFill>
                          <a:latin typeface="+mn-lt"/>
                          <a:ea typeface="+mn-ea"/>
                          <a:cs typeface="+mn-cs"/>
                        </a:rPr>
                        <a:t>Stephen Chu </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err="1" smtClean="0">
                          <a:solidFill>
                            <a:schemeClr val="tx1"/>
                          </a:solidFill>
                        </a:rPr>
                        <a:t>stephen.chu@nehta.gov.au</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1000" dirty="0" smtClean="0">
                          <a:solidFill>
                            <a:schemeClr val="tx1"/>
                          </a:solidFill>
                        </a:rPr>
                        <a:t>AU</a:t>
                      </a:r>
                      <a:endParaRPr lang="en-CA" sz="10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t>X</a:t>
                      </a:r>
                      <a:endParaRPr lang="en-CA" sz="900" dirty="0"/>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600" dirty="0" smtClean="0">
                          <a:solidFill>
                            <a:schemeClr val="tx1"/>
                          </a:solidFill>
                        </a:rPr>
                        <a:t>NEHTA-National eHealth Transition Authority .</a:t>
                      </a:r>
                      <a:r>
                        <a:rPr lang="en-CA" sz="600" baseline="0" dirty="0" smtClean="0">
                          <a:solidFill>
                            <a:schemeClr val="tx1"/>
                          </a:solidFill>
                        </a:rPr>
                        <a:t> </a:t>
                      </a:r>
                      <a:r>
                        <a:rPr lang="fr-CA" sz="600" kern="1200" dirty="0" smtClean="0">
                          <a:solidFill>
                            <a:schemeClr val="tx1"/>
                          </a:solidFill>
                          <a:latin typeface="+mn-lt"/>
                          <a:ea typeface="+mn-ea"/>
                          <a:cs typeface="+mn-cs"/>
                        </a:rPr>
                        <a:t>RN, MD, </a:t>
                      </a:r>
                      <a:r>
                        <a:rPr lang="fr-CA" sz="600" kern="1200" dirty="0" err="1" smtClean="0">
                          <a:solidFill>
                            <a:schemeClr val="tx1"/>
                          </a:solidFill>
                          <a:latin typeface="+mn-lt"/>
                          <a:ea typeface="+mn-ea"/>
                          <a:cs typeface="+mn-cs"/>
                        </a:rPr>
                        <a:t>Clinical</a:t>
                      </a:r>
                      <a:r>
                        <a:rPr lang="fr-CA" sz="600" kern="1200" dirty="0" smtClean="0">
                          <a:solidFill>
                            <a:schemeClr val="tx1"/>
                          </a:solidFill>
                          <a:latin typeface="+mn-lt"/>
                          <a:ea typeface="+mn-ea"/>
                          <a:cs typeface="+mn-cs"/>
                        </a:rPr>
                        <a:t> </a:t>
                      </a:r>
                      <a:r>
                        <a:rPr lang="fr-CA" sz="600" kern="1200" dirty="0" err="1" smtClean="0">
                          <a:solidFill>
                            <a:schemeClr val="tx1"/>
                          </a:solidFill>
                          <a:latin typeface="+mn-lt"/>
                          <a:ea typeface="+mn-ea"/>
                          <a:cs typeface="+mn-cs"/>
                        </a:rPr>
                        <a:t>Informatics</a:t>
                      </a:r>
                      <a:r>
                        <a:rPr lang="fr-CA" sz="600" kern="1200" dirty="0" smtClean="0">
                          <a:solidFill>
                            <a:schemeClr val="tx1"/>
                          </a:solidFill>
                          <a:latin typeface="+mn-lt"/>
                          <a:ea typeface="+mn-ea"/>
                          <a:cs typeface="+mn-cs"/>
                        </a:rPr>
                        <a:t>; </a:t>
                      </a:r>
                      <a:r>
                        <a:rPr lang="fr-CA" sz="600" kern="1200" dirty="0" err="1" smtClean="0">
                          <a:solidFill>
                            <a:schemeClr val="tx1"/>
                          </a:solidFill>
                          <a:latin typeface="+mn-lt"/>
                          <a:ea typeface="+mn-ea"/>
                          <a:cs typeface="+mn-cs"/>
                        </a:rPr>
                        <a:t>Chief</a:t>
                      </a:r>
                      <a:r>
                        <a:rPr lang="fr-CA" sz="600" kern="1200" baseline="0" dirty="0" smtClean="0">
                          <a:solidFill>
                            <a:schemeClr val="tx1"/>
                          </a:solidFill>
                          <a:latin typeface="+mn-lt"/>
                          <a:ea typeface="+mn-ea"/>
                          <a:cs typeface="+mn-cs"/>
                        </a:rPr>
                        <a:t> </a:t>
                      </a:r>
                      <a:r>
                        <a:rPr lang="fr-CA" sz="600" kern="1200" baseline="0" dirty="0" err="1" smtClean="0">
                          <a:solidFill>
                            <a:schemeClr val="tx1"/>
                          </a:solidFill>
                          <a:latin typeface="+mn-lt"/>
                          <a:ea typeface="+mn-ea"/>
                          <a:cs typeface="+mn-cs"/>
                        </a:rPr>
                        <a:t>clinical</a:t>
                      </a:r>
                      <a:r>
                        <a:rPr lang="fr-CA" sz="600" kern="1200" baseline="0" dirty="0" smtClean="0">
                          <a:solidFill>
                            <a:schemeClr val="tx1"/>
                          </a:solidFill>
                          <a:latin typeface="+mn-lt"/>
                          <a:ea typeface="+mn-ea"/>
                          <a:cs typeface="+mn-cs"/>
                        </a:rPr>
                        <a:t> </a:t>
                      </a:r>
                      <a:r>
                        <a:rPr lang="fr-CA" sz="600" kern="1200" baseline="0" dirty="0" err="1" smtClean="0">
                          <a:solidFill>
                            <a:schemeClr val="tx1"/>
                          </a:solidFill>
                          <a:latin typeface="+mn-lt"/>
                          <a:ea typeface="+mn-ea"/>
                          <a:cs typeface="+mn-cs"/>
                        </a:rPr>
                        <a:t>informatician</a:t>
                      </a:r>
                      <a:r>
                        <a:rPr lang="fr-CA" sz="600" kern="1200" baseline="0" dirty="0" smtClean="0">
                          <a:solidFill>
                            <a:schemeClr val="tx1"/>
                          </a:solidFill>
                          <a:latin typeface="+mn-lt"/>
                          <a:ea typeface="+mn-ea"/>
                          <a:cs typeface="+mn-cs"/>
                        </a:rPr>
                        <a:t> &amp; </a:t>
                      </a:r>
                      <a:r>
                        <a:rPr lang="fr-CA" sz="600" kern="1200" baseline="0" dirty="0" err="1" smtClean="0">
                          <a:solidFill>
                            <a:schemeClr val="tx1"/>
                          </a:solidFill>
                          <a:latin typeface="+mn-lt"/>
                          <a:ea typeface="+mn-ea"/>
                          <a:cs typeface="+mn-cs"/>
                        </a:rPr>
                        <a:t>Terminologist</a:t>
                      </a:r>
                      <a:r>
                        <a:rPr lang="en-CA" sz="600" dirty="0" smtClean="0">
                          <a:solidFill>
                            <a:schemeClr val="tx1"/>
                          </a:solidFill>
                        </a:rPr>
                        <a:t>; co-chair HL7 Patient care WG; vice-chai</a:t>
                      </a:r>
                      <a:r>
                        <a:rPr lang="en-CA" sz="600" kern="1200" dirty="0" smtClean="0">
                          <a:solidFill>
                            <a:schemeClr val="tx1"/>
                          </a:solidFill>
                          <a:latin typeface="+mn-lt"/>
                          <a:ea typeface="+mn-ea"/>
                          <a:cs typeface="+mn-cs"/>
                        </a:rPr>
                        <a:t>r HL7 NZ</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59468">
                <a:tc>
                  <a:txBody>
                    <a:bodyPr/>
                    <a:lstStyle/>
                    <a:p>
                      <a:r>
                        <a:rPr lang="en-CA" sz="900" kern="1200" dirty="0" smtClean="0">
                          <a:solidFill>
                            <a:schemeClr val="tx1"/>
                          </a:solidFill>
                          <a:latin typeface="+mn-lt"/>
                          <a:ea typeface="+mn-ea"/>
                          <a:cs typeface="+mn-cs"/>
                        </a:rPr>
                        <a:t>Hugh Leslie</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kern="1200" dirty="0" smtClean="0">
                          <a:solidFill>
                            <a:schemeClr val="tx1"/>
                          </a:solidFill>
                          <a:latin typeface="+mn-lt"/>
                          <a:ea typeface="+mn-ea"/>
                          <a:cs typeface="+mn-cs"/>
                        </a:rPr>
                        <a:t>hugh.leslie@oceaninformatics.com</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AU</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kern="1200" dirty="0" smtClean="0">
                          <a:solidFill>
                            <a:schemeClr val="tx1"/>
                          </a:solidFill>
                          <a:latin typeface="+mn-lt"/>
                          <a:ea typeface="+mn-ea"/>
                          <a:cs typeface="+mn-cs"/>
                        </a:rPr>
                        <a:t>Ocean Informatics, Australia</a:t>
                      </a:r>
                      <a:endParaRPr lang="en-CA" sz="8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59468">
                <a:tc>
                  <a:txBody>
                    <a:bodyPr/>
                    <a:lstStyle/>
                    <a:p>
                      <a:r>
                        <a:rPr lang="en-CA" sz="900" kern="1200" dirty="0" smtClean="0">
                          <a:solidFill>
                            <a:schemeClr val="tx1"/>
                          </a:solidFill>
                          <a:latin typeface="+mn-lt"/>
                          <a:ea typeface="+mn-ea"/>
                          <a:cs typeface="+mn-cs"/>
                        </a:rPr>
                        <a:t>Susan Campbell</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dirty="0" smtClean="0">
                          <a:solidFill>
                            <a:schemeClr val="tx1"/>
                          </a:solidFill>
                        </a:rPr>
                        <a:t>bostoncampbell@mindspring.com</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mn-lt"/>
                          <a:ea typeface="+mn-ea"/>
                          <a:cs typeface="+mn-cs"/>
                        </a:rPr>
                        <a:t>PhD microbiologist. Principal at Care Management Professionals. HL7 Dynamic Care Plan Co-developer </a:t>
                      </a:r>
                      <a:endParaRPr lang="en-CA" sz="6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30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solidFill>
                            <a:schemeClr val="tx1"/>
                          </a:solidFill>
                        </a:rPr>
                        <a:t>Margaret</a:t>
                      </a:r>
                      <a:r>
                        <a:rPr lang="en-CA" sz="900" baseline="0" dirty="0" smtClean="0">
                          <a:solidFill>
                            <a:schemeClr val="tx1"/>
                          </a:solidFill>
                        </a:rPr>
                        <a:t> </a:t>
                      </a:r>
                      <a:r>
                        <a:rPr lang="en-CA" sz="900" baseline="0" dirty="0" err="1" smtClean="0">
                          <a:solidFill>
                            <a:schemeClr val="tx1"/>
                          </a:solidFill>
                        </a:rPr>
                        <a:t>Dittloff</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kern="1200" dirty="0" smtClean="0">
                          <a:solidFill>
                            <a:schemeClr val="tx1"/>
                          </a:solidFill>
                          <a:latin typeface="+mn-lt"/>
                          <a:ea typeface="+mn-ea"/>
                          <a:cs typeface="+mn-cs"/>
                        </a:rPr>
                        <a:t>mkd@CBORD.com</a:t>
                      </a:r>
                      <a:endParaRPr lang="en-CA" sz="8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1000" dirty="0" smtClean="0">
                          <a:solidFill>
                            <a:schemeClr val="tx1"/>
                          </a:solidFill>
                        </a:rPr>
                        <a:t>US</a:t>
                      </a:r>
                      <a:endParaRPr lang="en-CA" sz="10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6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16223">
                <a:tc>
                  <a:txBody>
                    <a:bodyPr/>
                    <a:lstStyle/>
                    <a:p>
                      <a:r>
                        <a:rPr lang="en-CA" sz="900" dirty="0" smtClean="0">
                          <a:solidFill>
                            <a:schemeClr val="tx1"/>
                          </a:solidFill>
                        </a:rPr>
                        <a:t>Susan </a:t>
                      </a:r>
                      <a:r>
                        <a:rPr lang="en-CA" sz="900" dirty="0" err="1" smtClean="0">
                          <a:solidFill>
                            <a:schemeClr val="tx1"/>
                          </a:solidFill>
                        </a:rPr>
                        <a:t>Matney</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600" dirty="0" smtClean="0">
                          <a:solidFill>
                            <a:schemeClr val="tx1"/>
                          </a:solidFill>
                        </a:rPr>
                        <a:t>PCWG vocabulary facilitator</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kern="1200" dirty="0" smtClean="0">
                          <a:solidFill>
                            <a:schemeClr val="tx1"/>
                          </a:solidFill>
                          <a:latin typeface="+mn-lt"/>
                          <a:ea typeface="+mn-ea"/>
                          <a:cs typeface="+mn-cs"/>
                        </a:rPr>
                        <a:t>Enrique </a:t>
                      </a:r>
                      <a:r>
                        <a:rPr lang="en-CA" sz="900" kern="1200" dirty="0" err="1" smtClean="0">
                          <a:solidFill>
                            <a:schemeClr val="tx1"/>
                          </a:solidFill>
                          <a:latin typeface="+mn-lt"/>
                          <a:ea typeface="+mn-ea"/>
                          <a:cs typeface="+mn-cs"/>
                        </a:rPr>
                        <a:t>Meneses</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kern="1200" dirty="0" smtClean="0">
                          <a:solidFill>
                            <a:schemeClr val="tx1"/>
                          </a:solidFill>
                          <a:latin typeface="+mn-lt"/>
                          <a:ea typeface="+mn-ea"/>
                          <a:cs typeface="+mn-cs"/>
                          <a:hlinkClick r:id="rId2"/>
                        </a:rPr>
                        <a:t>enrique@careflow.com</a:t>
                      </a:r>
                      <a:endParaRPr lang="en-CA" sz="8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1000" kern="1200" dirty="0" smtClean="0">
                          <a:solidFill>
                            <a:schemeClr val="tx1"/>
                          </a:solidFill>
                          <a:latin typeface="+mn-lt"/>
                          <a:ea typeface="+mn-ea"/>
                          <a:cs typeface="+mn-cs"/>
                        </a:rPr>
                        <a:t>US</a:t>
                      </a:r>
                      <a:endParaRPr lang="en-CA" sz="10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kern="1200" dirty="0" smtClean="0">
                          <a:solidFill>
                            <a:schemeClr val="tx1"/>
                          </a:solidFill>
                          <a:latin typeface="+mn-lt"/>
                          <a:ea typeface="+mn-ea"/>
                          <a:cs typeface="+mn-cs"/>
                        </a:rPr>
                        <a:t>X</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6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Rosemary</a:t>
                      </a:r>
                      <a:r>
                        <a:rPr lang="en-CA" sz="900" baseline="0" dirty="0" smtClean="0">
                          <a:solidFill>
                            <a:schemeClr val="tx1"/>
                          </a:solidFill>
                        </a:rPr>
                        <a:t> Kennedy</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Rkennedy@qualityforum.org</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John Farmer</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hlinkClick r:id="rId3"/>
                        </a:rPr>
                        <a:t>Jon.farmer@thrasis.com</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Chris White</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hlinkClick r:id="rId4"/>
                        </a:rPr>
                        <a:t>Chris.white@thrasis.com</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kern="1200" dirty="0" smtClean="0">
                          <a:solidFill>
                            <a:schemeClr val="tx1"/>
                          </a:solidFill>
                          <a:latin typeface="+mn-lt"/>
                          <a:ea typeface="+mn-ea"/>
                          <a:cs typeface="+mn-cs"/>
                        </a:rPr>
                        <a:t>Luigi Sison</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dirty="0" smtClean="0">
                          <a:solidFill>
                            <a:schemeClr val="tx1"/>
                          </a:solidFill>
                        </a:rPr>
                        <a:t>lsison@yahoo.com</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kern="1200" dirty="0" smtClean="0">
                          <a:solidFill>
                            <a:schemeClr val="tx1"/>
                          </a:solidFill>
                          <a:latin typeface="+mn-lt"/>
                          <a:ea typeface="+mn-ea"/>
                          <a:cs typeface="+mn-cs"/>
                        </a:rPr>
                        <a:t>X</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600" kern="1200" dirty="0" smtClean="0">
                          <a:solidFill>
                            <a:schemeClr val="tx1"/>
                          </a:solidFill>
                          <a:latin typeface="+mn-lt"/>
                          <a:ea typeface="+mn-ea"/>
                          <a:cs typeface="+mn-cs"/>
                        </a:rPr>
                        <a:t>Information Architect at LOINC  and at HL7.  Enterprise Data Architect at VA. </a:t>
                      </a:r>
                      <a:r>
                        <a:rPr lang="fr-CA" sz="600" kern="1200" dirty="0" err="1" smtClean="0">
                          <a:solidFill>
                            <a:schemeClr val="tx1"/>
                          </a:solidFill>
                          <a:latin typeface="+mn-lt"/>
                          <a:ea typeface="+mn-ea"/>
                          <a:cs typeface="+mn-cs"/>
                        </a:rPr>
                        <a:t>Developing</a:t>
                      </a:r>
                      <a:r>
                        <a:rPr lang="fr-CA" sz="600" kern="1200" dirty="0" smtClean="0">
                          <a:solidFill>
                            <a:schemeClr val="tx1"/>
                          </a:solidFill>
                          <a:latin typeface="+mn-lt"/>
                          <a:ea typeface="+mn-ea"/>
                          <a:cs typeface="+mn-cs"/>
                        </a:rPr>
                        <a:t> standard for </a:t>
                      </a:r>
                      <a:r>
                        <a:rPr lang="fr-CA" sz="600" kern="1200" dirty="0" err="1" smtClean="0">
                          <a:solidFill>
                            <a:schemeClr val="tx1"/>
                          </a:solidFill>
                          <a:latin typeface="+mn-lt"/>
                          <a:ea typeface="+mn-ea"/>
                          <a:cs typeface="+mn-cs"/>
                        </a:rPr>
                        <a:t>Detailed</a:t>
                      </a:r>
                      <a:r>
                        <a:rPr lang="fr-CA" sz="600" kern="1200" dirty="0" smtClean="0">
                          <a:solidFill>
                            <a:schemeClr val="tx1"/>
                          </a:solidFill>
                          <a:latin typeface="+mn-lt"/>
                          <a:ea typeface="+mn-ea"/>
                          <a:cs typeface="+mn-cs"/>
                        </a:rPr>
                        <a:t> </a:t>
                      </a:r>
                      <a:r>
                        <a:rPr lang="fr-CA" sz="600" kern="1200" dirty="0" err="1" smtClean="0">
                          <a:solidFill>
                            <a:schemeClr val="tx1"/>
                          </a:solidFill>
                          <a:latin typeface="+mn-lt"/>
                          <a:ea typeface="+mn-ea"/>
                          <a:cs typeface="+mn-cs"/>
                        </a:rPr>
                        <a:t>Clinical</a:t>
                      </a:r>
                      <a:r>
                        <a:rPr lang="fr-CA" sz="600" kern="1200" dirty="0" smtClean="0">
                          <a:solidFill>
                            <a:schemeClr val="tx1"/>
                          </a:solidFill>
                          <a:latin typeface="+mn-lt"/>
                          <a:ea typeface="+mn-ea"/>
                          <a:cs typeface="+mn-cs"/>
                        </a:rPr>
                        <a:t> </a:t>
                      </a:r>
                      <a:r>
                        <a:rPr lang="fr-CA" sz="600" kern="1200" dirty="0" err="1" smtClean="0">
                          <a:solidFill>
                            <a:schemeClr val="tx1"/>
                          </a:solidFill>
                          <a:latin typeface="+mn-lt"/>
                          <a:ea typeface="+mn-ea"/>
                          <a:cs typeface="+mn-cs"/>
                        </a:rPr>
                        <a:t>Models</a:t>
                      </a:r>
                      <a:r>
                        <a:rPr lang="fr-CA" sz="600" kern="1200" dirty="0" smtClean="0">
                          <a:solidFill>
                            <a:schemeClr val="tx1"/>
                          </a:solidFill>
                          <a:latin typeface="+mn-lt"/>
                          <a:ea typeface="+mn-ea"/>
                          <a:cs typeface="+mn-cs"/>
                        </a:rPr>
                        <a:t> (DCM), information </a:t>
                      </a:r>
                      <a:r>
                        <a:rPr lang="fr-CA" sz="600" kern="1200" dirty="0" err="1" smtClean="0">
                          <a:solidFill>
                            <a:schemeClr val="tx1"/>
                          </a:solidFill>
                          <a:latin typeface="+mn-lt"/>
                          <a:ea typeface="+mn-ea"/>
                          <a:cs typeface="+mn-cs"/>
                        </a:rPr>
                        <a:t>models</a:t>
                      </a:r>
                      <a:r>
                        <a:rPr lang="fr-CA" sz="600" kern="1200" dirty="0" smtClean="0">
                          <a:solidFill>
                            <a:schemeClr val="tx1"/>
                          </a:solidFill>
                          <a:latin typeface="+mn-lt"/>
                          <a:ea typeface="+mn-ea"/>
                          <a:cs typeface="+mn-cs"/>
                        </a:rPr>
                        <a:t> for </a:t>
                      </a:r>
                      <a:r>
                        <a:rPr lang="fr-CA" sz="600" kern="1200" dirty="0" err="1" smtClean="0">
                          <a:solidFill>
                            <a:schemeClr val="tx1"/>
                          </a:solidFill>
                          <a:latin typeface="+mn-lt"/>
                          <a:ea typeface="+mn-ea"/>
                          <a:cs typeface="+mn-cs"/>
                        </a:rPr>
                        <a:t>Electronic</a:t>
                      </a:r>
                      <a:r>
                        <a:rPr lang="fr-CA" sz="600" kern="1200" dirty="0" smtClean="0">
                          <a:solidFill>
                            <a:schemeClr val="tx1"/>
                          </a:solidFill>
                          <a:latin typeface="+mn-lt"/>
                          <a:ea typeface="+mn-ea"/>
                          <a:cs typeface="+mn-cs"/>
                        </a:rPr>
                        <a:t> Health Record (EHR) </a:t>
                      </a:r>
                      <a:r>
                        <a:rPr lang="fr-CA" sz="600" kern="1200" dirty="0" err="1" smtClean="0">
                          <a:solidFill>
                            <a:schemeClr val="tx1"/>
                          </a:solidFill>
                          <a:latin typeface="+mn-lt"/>
                          <a:ea typeface="+mn-ea"/>
                          <a:cs typeface="+mn-cs"/>
                        </a:rPr>
                        <a:t>Diabetes</a:t>
                      </a:r>
                      <a:r>
                        <a:rPr lang="fr-CA" sz="600" kern="1200" dirty="0" smtClean="0">
                          <a:solidFill>
                            <a:schemeClr val="tx1"/>
                          </a:solidFill>
                          <a:latin typeface="+mn-lt"/>
                          <a:ea typeface="+mn-ea"/>
                          <a:cs typeface="+mn-cs"/>
                        </a:rPr>
                        <a:t> Project, etc.</a:t>
                      </a:r>
                      <a:endParaRPr lang="en-CA" sz="6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Cathy Wilson</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catherine.wilson@stjude.org</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Andy Bond</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andy.bond@nehta.gov.au</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AU</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Sasha </a:t>
                      </a:r>
                      <a:r>
                        <a:rPr lang="en-CA" sz="900" dirty="0" err="1" smtClean="0">
                          <a:solidFill>
                            <a:schemeClr val="tx1"/>
                          </a:solidFill>
                        </a:rPr>
                        <a:t>Bojione</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sbojione@ritoway.ca</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Stefani </a:t>
                      </a:r>
                      <a:r>
                        <a:rPr lang="en-CA" sz="900" dirty="0" err="1" smtClean="0">
                          <a:solidFill>
                            <a:schemeClr val="tx1"/>
                          </a:solidFill>
                        </a:rPr>
                        <a:t>Lotti</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slotti@invitalia.IT</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IT</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r>
                        <a:rPr lang="en-CA" sz="900" dirty="0" smtClean="0">
                          <a:solidFill>
                            <a:schemeClr val="tx1"/>
                          </a:solidFill>
                        </a:rPr>
                        <a:t>Paul </a:t>
                      </a:r>
                      <a:r>
                        <a:rPr lang="en-CA" sz="900" dirty="0" err="1" smtClean="0">
                          <a:solidFill>
                            <a:schemeClr val="tx1"/>
                          </a:solidFill>
                        </a:rPr>
                        <a:t>Whitmer</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paul.whitmer@imail.org</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 Notes</a:t>
            </a:r>
            <a:endParaRPr lang="fr-CA" dirty="0"/>
          </a:p>
        </p:txBody>
      </p:sp>
      <p:sp>
        <p:nvSpPr>
          <p:cNvPr id="3" name="Espace réservé du contenu 2"/>
          <p:cNvSpPr>
            <a:spLocks noGrp="1"/>
          </p:cNvSpPr>
          <p:nvPr>
            <p:ph idx="1"/>
          </p:nvPr>
        </p:nvSpPr>
        <p:spPr/>
        <p:txBody>
          <a:bodyPr/>
          <a:lstStyle/>
          <a:p>
            <a:pPr lvl="1"/>
            <a:r>
              <a:rPr lang="en-CA" sz="1600" dirty="0" smtClean="0"/>
              <a:t>Walk through of the care plan process models and information models by Luigi</a:t>
            </a:r>
          </a:p>
          <a:p>
            <a:pPr lvl="1"/>
            <a:r>
              <a:rPr lang="en-CA" sz="1600" dirty="0" smtClean="0"/>
              <a:t>Diagrams: attached</a:t>
            </a:r>
            <a:endParaRPr lang="en-CA" sz="1600" dirty="0"/>
          </a:p>
        </p:txBody>
      </p:sp>
    </p:spTree>
    <p:extLst>
      <p:ext uri="{BB962C8B-B14F-4D97-AF65-F5344CB8AC3E}">
        <p14:creationId xmlns:p14="http://schemas.microsoft.com/office/powerpoint/2010/main" val="259695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Actors</a:t>
            </a:r>
            <a:r>
              <a:rPr lang="fr-CA" dirty="0" smtClean="0"/>
              <a:t> and </a:t>
            </a:r>
            <a:r>
              <a:rPr lang="fr-CA" dirty="0" err="1" smtClean="0"/>
              <a:t>Roles</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30" y="44530"/>
            <a:ext cx="4681562" cy="656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020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Use Case </a:t>
            </a:r>
            <a:r>
              <a:rPr lang="fr-CA" dirty="0" err="1" smtClean="0"/>
              <a:t>Diagram</a:t>
            </a:r>
            <a:r>
              <a:rPr lang="fr-CA" dirty="0" smtClean="0"/>
              <a:t> (1)</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20" y="1196690"/>
            <a:ext cx="5270481" cy="547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28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410" y="44530"/>
            <a:ext cx="8359524" cy="1004364"/>
          </a:xfrm>
        </p:spPr>
        <p:txBody>
          <a:bodyPr/>
          <a:lstStyle/>
          <a:p>
            <a:r>
              <a:rPr lang="fr-CA" dirty="0" smtClean="0"/>
              <a:t>Use Case </a:t>
            </a:r>
            <a:br>
              <a:rPr lang="fr-CA" dirty="0" smtClean="0"/>
            </a:br>
            <a:r>
              <a:rPr lang="fr-CA" dirty="0" err="1" smtClean="0"/>
              <a:t>Diagram</a:t>
            </a:r>
            <a:r>
              <a:rPr lang="fr-CA" dirty="0" smtClean="0"/>
              <a:t> (2)</a:t>
            </a: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780" y="25099"/>
            <a:ext cx="5595607" cy="659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903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Process</a:t>
            </a:r>
            <a:r>
              <a:rPr lang="fr-CA" dirty="0" smtClean="0"/>
              <a:t> Model </a:t>
            </a:r>
            <a:r>
              <a:rPr lang="fr-CA" dirty="0" err="1" smtClean="0"/>
              <a:t>Diagram</a:t>
            </a:r>
            <a:r>
              <a:rPr lang="fr-CA" dirty="0" smtClean="0"/>
              <a:t> (BPMN)</a:t>
            </a:r>
            <a:endParaRPr lang="fr-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1052736"/>
            <a:ext cx="9089153"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338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Process</a:t>
            </a:r>
            <a:r>
              <a:rPr lang="fr-CA" dirty="0" smtClean="0"/>
              <a:t> Model </a:t>
            </a:r>
            <a:r>
              <a:rPr lang="fr-CA" dirty="0" err="1" smtClean="0"/>
              <a:t>Diagram</a:t>
            </a:r>
            <a:r>
              <a:rPr lang="fr-CA" dirty="0" smtClean="0"/>
              <a:t> (BPMN)</a:t>
            </a:r>
            <a:endParaRPr lang="fr-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2175"/>
            <a:ext cx="8907200" cy="574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583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Information Model</a:t>
            </a:r>
            <a:endParaRPr lang="fr-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08" y="980728"/>
            <a:ext cx="8727780" cy="58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181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Coordination of Care Plans/Master Care Plan</a:t>
            </a:r>
            <a:endParaRPr lang="en-CA" dirty="0"/>
          </a:p>
        </p:txBody>
      </p:sp>
      <p:sp>
        <p:nvSpPr>
          <p:cNvPr id="3" name="Espace réservé du texte 2"/>
          <p:cNvSpPr>
            <a:spLocks noGrp="1"/>
          </p:cNvSpPr>
          <p:nvPr>
            <p:ph type="body" idx="1"/>
          </p:nvPr>
        </p:nvSpPr>
        <p:spPr/>
        <p:txBody>
          <a:bodyPr/>
          <a:lstStyle/>
          <a:p>
            <a:r>
              <a:rPr lang="en-CA" sz="1400" dirty="0" smtClean="0"/>
              <a:t>Susan Campbell and Stephen Chu</a:t>
            </a:r>
            <a:endParaRPr lang="en-CA" sz="1400" dirty="0"/>
          </a:p>
        </p:txBody>
      </p:sp>
    </p:spTree>
    <p:extLst>
      <p:ext uri="{BB962C8B-B14F-4D97-AF65-F5344CB8AC3E}">
        <p14:creationId xmlns:p14="http://schemas.microsoft.com/office/powerpoint/2010/main" val="770165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 Notes</a:t>
            </a:r>
            <a:endParaRPr lang="fr-CA" dirty="0"/>
          </a:p>
        </p:txBody>
      </p:sp>
      <p:sp>
        <p:nvSpPr>
          <p:cNvPr id="3" name="Espace réservé du contenu 2"/>
          <p:cNvSpPr>
            <a:spLocks noGrp="1"/>
          </p:cNvSpPr>
          <p:nvPr>
            <p:ph idx="1"/>
          </p:nvPr>
        </p:nvSpPr>
        <p:spPr/>
        <p:txBody>
          <a:bodyPr/>
          <a:lstStyle/>
          <a:p>
            <a:r>
              <a:rPr lang="en-AU" dirty="0"/>
              <a:t>Collaborative project with HSSP SOA</a:t>
            </a:r>
          </a:p>
          <a:p>
            <a:r>
              <a:rPr lang="en-AU" dirty="0"/>
              <a:t>Objectives – develop a set of service profiles to support:</a:t>
            </a:r>
          </a:p>
          <a:p>
            <a:pPr lvl="1"/>
            <a:r>
              <a:rPr lang="en-AU" dirty="0"/>
              <a:t>planning, coordination and delivery of care plans</a:t>
            </a:r>
          </a:p>
          <a:p>
            <a:pPr lvl="2"/>
            <a:r>
              <a:rPr lang="en-AU" dirty="0"/>
              <a:t>Shared/master; domain specific detailed plans; patient engagement and empowerment</a:t>
            </a:r>
          </a:p>
          <a:p>
            <a:pPr lvl="1"/>
            <a:r>
              <a:rPr lang="en-AU" dirty="0"/>
              <a:t>Harmonization of shared and detailed plans</a:t>
            </a:r>
          </a:p>
          <a:p>
            <a:pPr lvl="2"/>
            <a:r>
              <a:rPr lang="en-AU" dirty="0"/>
              <a:t>Goals, planned activities</a:t>
            </a:r>
          </a:p>
          <a:p>
            <a:pPr lvl="2"/>
            <a:r>
              <a:rPr lang="en-AU" dirty="0"/>
              <a:t>Eliminate overlaps; consolidation</a:t>
            </a:r>
          </a:p>
          <a:p>
            <a:pPr lvl="1"/>
            <a:r>
              <a:rPr lang="en-AU" dirty="0"/>
              <a:t>Improve detection of pathway deviations/failures</a:t>
            </a:r>
          </a:p>
          <a:p>
            <a:pPr lvl="1"/>
            <a:r>
              <a:rPr lang="en-AU" dirty="0"/>
              <a:t>Improve awareness and effective management of inbound and outbound risks</a:t>
            </a:r>
          </a:p>
          <a:p>
            <a:pPr lvl="2"/>
            <a:r>
              <a:rPr lang="en-AU" dirty="0"/>
              <a:t>Better decision supports</a:t>
            </a:r>
          </a:p>
          <a:p>
            <a:pPr lvl="1"/>
            <a:endParaRPr lang="en-CA" sz="1600" dirty="0"/>
          </a:p>
        </p:txBody>
      </p:sp>
    </p:spTree>
    <p:extLst>
      <p:ext uri="{BB962C8B-B14F-4D97-AF65-F5344CB8AC3E}">
        <p14:creationId xmlns:p14="http://schemas.microsoft.com/office/powerpoint/2010/main" val="457978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dirty="0" smtClean="0"/>
              <a:t>Master and </a:t>
            </a:r>
            <a:r>
              <a:rPr lang="fr-CA" sz="2400" dirty="0" err="1" smtClean="0"/>
              <a:t>Detail</a:t>
            </a:r>
            <a:r>
              <a:rPr lang="fr-CA" sz="2400" dirty="0" smtClean="0"/>
              <a:t> (</a:t>
            </a:r>
            <a:r>
              <a:rPr lang="fr-CA" sz="2400" dirty="0" err="1" smtClean="0"/>
              <a:t>domain</a:t>
            </a:r>
            <a:r>
              <a:rPr lang="fr-CA" sz="2400" dirty="0" smtClean="0"/>
              <a:t> </a:t>
            </a:r>
            <a:r>
              <a:rPr lang="fr-CA" sz="2400" dirty="0" err="1" smtClean="0"/>
              <a:t>specific</a:t>
            </a:r>
            <a:r>
              <a:rPr lang="fr-CA" sz="2400" dirty="0" smtClean="0"/>
              <a:t>) Care Plans</a:t>
            </a:r>
            <a:endParaRPr lang="fr-CA" sz="2400" dirty="0"/>
          </a:p>
        </p:txBody>
      </p:sp>
      <p:grpSp>
        <p:nvGrpSpPr>
          <p:cNvPr id="5" name="Group 4"/>
          <p:cNvGrpSpPr/>
          <p:nvPr/>
        </p:nvGrpSpPr>
        <p:grpSpPr>
          <a:xfrm>
            <a:off x="107950" y="836712"/>
            <a:ext cx="9036050" cy="5905401"/>
            <a:chOff x="107950" y="836712"/>
            <a:chExt cx="9036050" cy="5905401"/>
          </a:xfrm>
        </p:grpSpPr>
        <p:sp>
          <p:nvSpPr>
            <p:cNvPr id="6" name="Rectangle 5"/>
            <p:cNvSpPr/>
            <p:nvPr/>
          </p:nvSpPr>
          <p:spPr>
            <a:xfrm>
              <a:off x="6646069" y="4113213"/>
              <a:ext cx="2497931" cy="25558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588125" y="836712"/>
              <a:ext cx="2555875" cy="2447826"/>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5"/>
            <p:cNvSpPr>
              <a:spLocks noChangeArrowheads="1"/>
            </p:cNvSpPr>
            <p:nvPr/>
          </p:nvSpPr>
          <p:spPr bwMode="auto">
            <a:xfrm>
              <a:off x="2628900" y="2205038"/>
              <a:ext cx="3959225" cy="4537075"/>
            </a:xfrm>
            <a:prstGeom prst="rect">
              <a:avLst/>
            </a:prstGeom>
            <a:solidFill>
              <a:srgbClr val="FFFFCC"/>
            </a:solidFill>
            <a:ln w="9525">
              <a:noFill/>
              <a:miter lim="800000"/>
              <a:headEnd/>
              <a:tailEnd/>
            </a:ln>
          </p:spPr>
          <p:txBody>
            <a:bodyPr wrap="none" anchor="ctr"/>
            <a:lstStyle/>
            <a:p>
              <a:endParaRPr lang="en-US"/>
            </a:p>
          </p:txBody>
        </p:sp>
        <p:sp>
          <p:nvSpPr>
            <p:cNvPr id="9" name="Text Box 4"/>
            <p:cNvSpPr txBox="1">
              <a:spLocks noChangeArrowheads="1"/>
            </p:cNvSpPr>
            <p:nvPr/>
          </p:nvSpPr>
          <p:spPr bwMode="auto">
            <a:xfrm>
              <a:off x="107950" y="6284913"/>
              <a:ext cx="1016625" cy="430887"/>
            </a:xfrm>
            <a:prstGeom prst="rect">
              <a:avLst/>
            </a:prstGeom>
            <a:noFill/>
            <a:ln w="9525">
              <a:noFill/>
              <a:miter lim="800000"/>
              <a:headEnd/>
              <a:tailEnd/>
            </a:ln>
          </p:spPr>
          <p:txBody>
            <a:bodyPr wrap="none">
              <a:spAutoFit/>
            </a:bodyPr>
            <a:lstStyle/>
            <a:p>
              <a:r>
                <a:rPr lang="en-US" sz="1100" b="0">
                  <a:solidFill>
                    <a:srgbClr val="0066FF"/>
                  </a:solidFill>
                </a:rPr>
                <a:t>Stephen Chu</a:t>
              </a:r>
            </a:p>
            <a:p>
              <a:r>
                <a:rPr lang="en-US" sz="1100" b="0">
                  <a:solidFill>
                    <a:srgbClr val="0066FF"/>
                  </a:solidFill>
                </a:rPr>
                <a:t>12 April 2011</a:t>
              </a:r>
            </a:p>
          </p:txBody>
        </p:sp>
        <p:grpSp>
          <p:nvGrpSpPr>
            <p:cNvPr id="10" name="Group 13"/>
            <p:cNvGrpSpPr>
              <a:grpSpLocks/>
            </p:cNvGrpSpPr>
            <p:nvPr/>
          </p:nvGrpSpPr>
          <p:grpSpPr bwMode="auto">
            <a:xfrm>
              <a:off x="2781300" y="1052513"/>
              <a:ext cx="2376488" cy="1108075"/>
              <a:chOff x="1837" y="872"/>
              <a:chExt cx="1497" cy="698"/>
            </a:xfrm>
          </p:grpSpPr>
          <p:grpSp>
            <p:nvGrpSpPr>
              <p:cNvPr id="104" name="Group 8"/>
              <p:cNvGrpSpPr>
                <a:grpSpLocks/>
              </p:cNvGrpSpPr>
              <p:nvPr/>
            </p:nvGrpSpPr>
            <p:grpSpPr bwMode="auto">
              <a:xfrm>
                <a:off x="1927" y="1026"/>
                <a:ext cx="1361" cy="508"/>
                <a:chOff x="1927" y="1026"/>
                <a:chExt cx="1361" cy="508"/>
              </a:xfrm>
            </p:grpSpPr>
            <p:sp>
              <p:nvSpPr>
                <p:cNvPr id="107" name="Text Box 5"/>
                <p:cNvSpPr txBox="1">
                  <a:spLocks noChangeArrowheads="1"/>
                </p:cNvSpPr>
                <p:nvPr/>
              </p:nvSpPr>
              <p:spPr bwMode="auto">
                <a:xfrm>
                  <a:off x="1927" y="1026"/>
                  <a:ext cx="1275" cy="154"/>
                </a:xfrm>
                <a:prstGeom prst="rect">
                  <a:avLst/>
                </a:prstGeom>
                <a:noFill/>
                <a:ln w="9525">
                  <a:noFill/>
                  <a:miter lim="800000"/>
                  <a:headEnd/>
                  <a:tailEnd/>
                </a:ln>
              </p:spPr>
              <p:txBody>
                <a:bodyPr wrap="none">
                  <a:spAutoFit/>
                </a:bodyPr>
                <a:lstStyle/>
                <a:p>
                  <a:r>
                    <a:rPr lang="en-US" sz="1000" b="0">
                      <a:solidFill>
                        <a:schemeClr val="tx1"/>
                      </a:solidFill>
                    </a:rPr>
                    <a:t>Identify problems/issues/reasons</a:t>
                  </a:r>
                </a:p>
              </p:txBody>
            </p:sp>
            <p:sp>
              <p:nvSpPr>
                <p:cNvPr id="108" name="Text Box 6"/>
                <p:cNvSpPr txBox="1">
                  <a:spLocks noChangeArrowheads="1"/>
                </p:cNvSpPr>
                <p:nvPr/>
              </p:nvSpPr>
              <p:spPr bwMode="auto">
                <a:xfrm>
                  <a:off x="2064" y="1207"/>
                  <a:ext cx="949" cy="327"/>
                </a:xfrm>
                <a:prstGeom prst="rect">
                  <a:avLst/>
                </a:prstGeom>
                <a:noFill/>
                <a:ln w="9525">
                  <a:noFill/>
                  <a:miter lim="800000"/>
                  <a:headEnd/>
                  <a:tailEnd/>
                </a:ln>
              </p:spPr>
              <p:txBody>
                <a:bodyPr wrap="none">
                  <a:spAutoFit/>
                </a:bodyPr>
                <a:lstStyle/>
                <a:p>
                  <a:r>
                    <a:rPr lang="en-US" sz="1000" b="0">
                      <a:solidFill>
                        <a:schemeClr val="tx1"/>
                      </a:solidFill>
                    </a:rPr>
                    <a:t>Assess impact/severity:</a:t>
                  </a:r>
                </a:p>
                <a:p>
                  <a:r>
                    <a:rPr lang="en-US" sz="1000" b="0">
                      <a:solidFill>
                        <a:schemeClr val="tx1"/>
                      </a:solidFill>
                    </a:rPr>
                    <a:t>               </a:t>
                  </a:r>
                  <a:r>
                    <a:rPr lang="en-US" sz="800" b="0">
                      <a:solidFill>
                        <a:schemeClr val="tx1"/>
                      </a:solidFill>
                      <a:sym typeface="Symbol" pitchFamily="18" charset="2"/>
                    </a:rPr>
                    <a:t> referral</a:t>
                  </a:r>
                </a:p>
                <a:p>
                  <a:r>
                    <a:rPr lang="en-US" sz="800" b="0">
                      <a:solidFill>
                        <a:schemeClr val="tx1"/>
                      </a:solidFill>
                      <a:sym typeface="Symbol" pitchFamily="18" charset="2"/>
                    </a:rPr>
                    <a:t>                   order tests</a:t>
                  </a:r>
                </a:p>
              </p:txBody>
            </p:sp>
            <p:sp>
              <p:nvSpPr>
                <p:cNvPr id="109" name="AutoShape 7"/>
                <p:cNvSpPr>
                  <a:spLocks noChangeArrowheads="1"/>
                </p:cNvSpPr>
                <p:nvPr/>
              </p:nvSpPr>
              <p:spPr bwMode="auto">
                <a:xfrm>
                  <a:off x="1927" y="1026"/>
                  <a:ext cx="1361" cy="136"/>
                </a:xfrm>
                <a:prstGeom prst="roundRect">
                  <a:avLst>
                    <a:gd name="adj" fmla="val 16667"/>
                  </a:avLst>
                </a:prstGeom>
                <a:noFill/>
                <a:ln w="9525">
                  <a:solidFill>
                    <a:schemeClr val="tx1"/>
                  </a:solidFill>
                  <a:round/>
                  <a:headEnd/>
                  <a:tailEnd/>
                </a:ln>
              </p:spPr>
              <p:txBody>
                <a:bodyPr wrap="none" anchor="ctr"/>
                <a:lstStyle/>
                <a:p>
                  <a:endParaRPr lang="en-US" b="0"/>
                </a:p>
              </p:txBody>
            </p:sp>
            <p:sp>
              <p:nvSpPr>
                <p:cNvPr id="110" name="AutoShape 8"/>
                <p:cNvSpPr>
                  <a:spLocks noChangeArrowheads="1"/>
                </p:cNvSpPr>
                <p:nvPr/>
              </p:nvSpPr>
              <p:spPr bwMode="auto">
                <a:xfrm>
                  <a:off x="2064" y="1207"/>
                  <a:ext cx="1043" cy="318"/>
                </a:xfrm>
                <a:prstGeom prst="roundRect">
                  <a:avLst>
                    <a:gd name="adj" fmla="val 16667"/>
                  </a:avLst>
                </a:prstGeom>
                <a:noFill/>
                <a:ln w="9525">
                  <a:solidFill>
                    <a:schemeClr val="tx1"/>
                  </a:solidFill>
                  <a:round/>
                  <a:headEnd/>
                  <a:tailEnd/>
                </a:ln>
              </p:spPr>
              <p:txBody>
                <a:bodyPr wrap="none" anchor="ctr"/>
                <a:lstStyle/>
                <a:p>
                  <a:endParaRPr lang="en-US" b="0"/>
                </a:p>
              </p:txBody>
            </p:sp>
          </p:grpSp>
          <p:sp>
            <p:nvSpPr>
              <p:cNvPr id="105" name="Text Box 9"/>
              <p:cNvSpPr txBox="1">
                <a:spLocks noChangeArrowheads="1"/>
              </p:cNvSpPr>
              <p:nvPr/>
            </p:nvSpPr>
            <p:spPr bwMode="auto">
              <a:xfrm>
                <a:off x="2201" y="872"/>
                <a:ext cx="815" cy="154"/>
              </a:xfrm>
              <a:prstGeom prst="rect">
                <a:avLst/>
              </a:prstGeom>
              <a:noFill/>
              <a:ln w="9525">
                <a:noFill/>
                <a:miter lim="800000"/>
                <a:headEnd/>
                <a:tailEnd/>
              </a:ln>
            </p:spPr>
            <p:txBody>
              <a:bodyPr wrap="none">
                <a:spAutoFit/>
              </a:bodyPr>
              <a:lstStyle/>
              <a:p>
                <a:r>
                  <a:rPr lang="en-US" sz="1000">
                    <a:solidFill>
                      <a:schemeClr val="tx1"/>
                    </a:solidFill>
                  </a:rPr>
                  <a:t>Initial Assessment</a:t>
                </a:r>
              </a:p>
            </p:txBody>
          </p:sp>
          <p:sp>
            <p:nvSpPr>
              <p:cNvPr id="106" name="AutoShape 10"/>
              <p:cNvSpPr>
                <a:spLocks noChangeArrowheads="1"/>
              </p:cNvSpPr>
              <p:nvPr/>
            </p:nvSpPr>
            <p:spPr bwMode="auto">
              <a:xfrm>
                <a:off x="1837" y="890"/>
                <a:ext cx="1497" cy="680"/>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11" name="Group 18"/>
            <p:cNvGrpSpPr>
              <a:grpSpLocks/>
            </p:cNvGrpSpPr>
            <p:nvPr/>
          </p:nvGrpSpPr>
          <p:grpSpPr bwMode="auto">
            <a:xfrm>
              <a:off x="2854325" y="2447925"/>
              <a:ext cx="2644775" cy="244475"/>
              <a:chOff x="1837" y="1797"/>
              <a:chExt cx="1557" cy="154"/>
            </a:xfrm>
          </p:grpSpPr>
          <p:sp>
            <p:nvSpPr>
              <p:cNvPr id="102" name="Text Box 12"/>
              <p:cNvSpPr txBox="1">
                <a:spLocks noChangeArrowheads="1"/>
              </p:cNvSpPr>
              <p:nvPr/>
            </p:nvSpPr>
            <p:spPr bwMode="auto">
              <a:xfrm>
                <a:off x="1837" y="1797"/>
                <a:ext cx="1557" cy="154"/>
              </a:xfrm>
              <a:prstGeom prst="rect">
                <a:avLst/>
              </a:prstGeom>
              <a:noFill/>
              <a:ln w="9525">
                <a:noFill/>
                <a:miter lim="800000"/>
                <a:headEnd/>
                <a:tailEnd/>
              </a:ln>
            </p:spPr>
            <p:txBody>
              <a:bodyPr wrap="none">
                <a:spAutoFit/>
              </a:bodyPr>
              <a:lstStyle/>
              <a:p>
                <a:r>
                  <a:rPr lang="en-US" sz="1000" b="0" dirty="0">
                    <a:solidFill>
                      <a:schemeClr val="tx1"/>
                    </a:solidFill>
                  </a:rPr>
                  <a:t>Confirm/finalize problem/concern/reason list</a:t>
                </a:r>
              </a:p>
            </p:txBody>
          </p:sp>
          <p:sp>
            <p:nvSpPr>
              <p:cNvPr id="103" name="AutoShape 14"/>
              <p:cNvSpPr>
                <a:spLocks noChangeArrowheads="1"/>
              </p:cNvSpPr>
              <p:nvPr/>
            </p:nvSpPr>
            <p:spPr bwMode="auto">
              <a:xfrm>
                <a:off x="1837" y="1797"/>
                <a:ext cx="1542" cy="136"/>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12" name="Group 17"/>
            <p:cNvGrpSpPr>
              <a:grpSpLocks/>
            </p:cNvGrpSpPr>
            <p:nvPr/>
          </p:nvGrpSpPr>
          <p:grpSpPr bwMode="auto">
            <a:xfrm>
              <a:off x="3286125" y="2735263"/>
              <a:ext cx="2205038" cy="244475"/>
              <a:chOff x="1927" y="2069"/>
              <a:chExt cx="1389" cy="154"/>
            </a:xfrm>
          </p:grpSpPr>
          <p:sp>
            <p:nvSpPr>
              <p:cNvPr id="100" name="Text Box 15"/>
              <p:cNvSpPr txBox="1">
                <a:spLocks noChangeArrowheads="1"/>
              </p:cNvSpPr>
              <p:nvPr/>
            </p:nvSpPr>
            <p:spPr bwMode="auto">
              <a:xfrm>
                <a:off x="1927" y="2069"/>
                <a:ext cx="1389" cy="154"/>
              </a:xfrm>
              <a:prstGeom prst="rect">
                <a:avLst/>
              </a:prstGeom>
              <a:noFill/>
              <a:ln w="9525">
                <a:noFill/>
                <a:miter lim="800000"/>
                <a:headEnd/>
                <a:tailEnd/>
              </a:ln>
            </p:spPr>
            <p:txBody>
              <a:bodyPr wrap="none">
                <a:spAutoFit/>
              </a:bodyPr>
              <a:lstStyle/>
              <a:p>
                <a:r>
                  <a:rPr lang="en-US" sz="1000" b="0">
                    <a:solidFill>
                      <a:schemeClr val="tx1"/>
                    </a:solidFill>
                  </a:rPr>
                  <a:t>Determine goals/intended outcomes</a:t>
                </a:r>
              </a:p>
            </p:txBody>
          </p:sp>
          <p:sp>
            <p:nvSpPr>
              <p:cNvPr id="101" name="AutoShape 16"/>
              <p:cNvSpPr>
                <a:spLocks noChangeArrowheads="1"/>
              </p:cNvSpPr>
              <p:nvPr/>
            </p:nvSpPr>
            <p:spPr bwMode="auto">
              <a:xfrm>
                <a:off x="1927" y="2069"/>
                <a:ext cx="1361" cy="136"/>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13" name="Text Box 19"/>
            <p:cNvSpPr txBox="1">
              <a:spLocks noChangeArrowheads="1"/>
            </p:cNvSpPr>
            <p:nvPr/>
          </p:nvSpPr>
          <p:spPr bwMode="auto">
            <a:xfrm>
              <a:off x="3106738" y="2203450"/>
              <a:ext cx="2195512" cy="244475"/>
            </a:xfrm>
            <a:prstGeom prst="rect">
              <a:avLst/>
            </a:prstGeom>
            <a:noFill/>
            <a:ln w="9525">
              <a:noFill/>
              <a:miter lim="800000"/>
              <a:headEnd/>
              <a:tailEnd/>
            </a:ln>
          </p:spPr>
          <p:txBody>
            <a:bodyPr wrap="none">
              <a:spAutoFit/>
            </a:bodyPr>
            <a:lstStyle/>
            <a:p>
              <a:r>
                <a:rPr lang="en-US" sz="1000">
                  <a:solidFill>
                    <a:schemeClr val="tx1"/>
                  </a:solidFill>
                </a:rPr>
                <a:t>Determine Problems &amp; Outcomes</a:t>
              </a:r>
            </a:p>
          </p:txBody>
        </p:sp>
        <p:sp>
          <p:nvSpPr>
            <p:cNvPr id="14" name="AutoShape 20"/>
            <p:cNvSpPr>
              <a:spLocks noChangeArrowheads="1"/>
            </p:cNvSpPr>
            <p:nvPr/>
          </p:nvSpPr>
          <p:spPr bwMode="auto">
            <a:xfrm>
              <a:off x="2781300" y="2232025"/>
              <a:ext cx="2871788" cy="1052513"/>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5" name="AutoShape 25"/>
            <p:cNvSpPr>
              <a:spLocks noChangeArrowheads="1"/>
            </p:cNvSpPr>
            <p:nvPr/>
          </p:nvSpPr>
          <p:spPr bwMode="auto">
            <a:xfrm rot="5400000">
              <a:off x="3123406" y="2690019"/>
              <a:ext cx="144463" cy="1809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grpSp>
          <p:nvGrpSpPr>
            <p:cNvPr id="16" name="Group 31"/>
            <p:cNvGrpSpPr>
              <a:grpSpLocks/>
            </p:cNvGrpSpPr>
            <p:nvPr/>
          </p:nvGrpSpPr>
          <p:grpSpPr bwMode="auto">
            <a:xfrm>
              <a:off x="3573463" y="2997200"/>
              <a:ext cx="1528762" cy="244475"/>
              <a:chOff x="2245" y="2550"/>
              <a:chExt cx="963" cy="154"/>
            </a:xfrm>
          </p:grpSpPr>
          <p:sp>
            <p:nvSpPr>
              <p:cNvPr id="98" name="Text Box 28"/>
              <p:cNvSpPr txBox="1">
                <a:spLocks noChangeArrowheads="1"/>
              </p:cNvSpPr>
              <p:nvPr/>
            </p:nvSpPr>
            <p:spPr bwMode="auto">
              <a:xfrm>
                <a:off x="2245" y="2550"/>
                <a:ext cx="963" cy="154"/>
              </a:xfrm>
              <a:prstGeom prst="rect">
                <a:avLst/>
              </a:prstGeom>
              <a:noFill/>
              <a:ln w="9525">
                <a:noFill/>
                <a:miter lim="800000"/>
                <a:headEnd/>
                <a:tailEnd/>
              </a:ln>
            </p:spPr>
            <p:txBody>
              <a:bodyPr wrap="none">
                <a:spAutoFit/>
              </a:bodyPr>
              <a:lstStyle/>
              <a:p>
                <a:r>
                  <a:rPr lang="en-US" sz="1000" b="0">
                    <a:solidFill>
                      <a:schemeClr val="tx1"/>
                    </a:solidFill>
                  </a:rPr>
                  <a:t>Set outcome target date</a:t>
                </a:r>
              </a:p>
            </p:txBody>
          </p:sp>
          <p:sp>
            <p:nvSpPr>
              <p:cNvPr id="99" name="AutoShape 30"/>
              <p:cNvSpPr>
                <a:spLocks noChangeArrowheads="1"/>
              </p:cNvSpPr>
              <p:nvPr/>
            </p:nvSpPr>
            <p:spPr bwMode="auto">
              <a:xfrm>
                <a:off x="2290" y="2568"/>
                <a:ext cx="908" cy="136"/>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17" name="AutoShape 32"/>
            <p:cNvSpPr>
              <a:spLocks noChangeArrowheads="1"/>
            </p:cNvSpPr>
            <p:nvPr/>
          </p:nvSpPr>
          <p:spPr bwMode="auto">
            <a:xfrm rot="5400000">
              <a:off x="3483769" y="2978944"/>
              <a:ext cx="144463" cy="1809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grpSp>
          <p:nvGrpSpPr>
            <p:cNvPr id="18" name="Group 49"/>
            <p:cNvGrpSpPr>
              <a:grpSpLocks/>
            </p:cNvGrpSpPr>
            <p:nvPr/>
          </p:nvGrpSpPr>
          <p:grpSpPr bwMode="auto">
            <a:xfrm>
              <a:off x="3141663" y="2852738"/>
              <a:ext cx="504825" cy="792162"/>
              <a:chOff x="2018" y="1888"/>
              <a:chExt cx="318" cy="499"/>
            </a:xfrm>
          </p:grpSpPr>
          <p:sp>
            <p:nvSpPr>
              <p:cNvPr id="96" name="Line 47"/>
              <p:cNvSpPr>
                <a:spLocks noChangeShapeType="1"/>
              </p:cNvSpPr>
              <p:nvPr/>
            </p:nvSpPr>
            <p:spPr bwMode="auto">
              <a:xfrm>
                <a:off x="2018" y="1888"/>
                <a:ext cx="0" cy="499"/>
              </a:xfrm>
              <a:prstGeom prst="line">
                <a:avLst/>
              </a:prstGeom>
              <a:noFill/>
              <a:ln w="9525">
                <a:solidFill>
                  <a:schemeClr val="tx1"/>
                </a:solidFill>
                <a:round/>
                <a:headEnd/>
                <a:tailEnd/>
              </a:ln>
            </p:spPr>
            <p:txBody>
              <a:bodyPr/>
              <a:lstStyle/>
              <a:p>
                <a:endParaRPr lang="en-US"/>
              </a:p>
            </p:txBody>
          </p:sp>
          <p:sp>
            <p:nvSpPr>
              <p:cNvPr id="97" name="Line 48"/>
              <p:cNvSpPr>
                <a:spLocks noChangeShapeType="1"/>
              </p:cNvSpPr>
              <p:nvPr/>
            </p:nvSpPr>
            <p:spPr bwMode="auto">
              <a:xfrm>
                <a:off x="2018" y="2387"/>
                <a:ext cx="318" cy="0"/>
              </a:xfrm>
              <a:prstGeom prst="line">
                <a:avLst/>
              </a:prstGeom>
              <a:noFill/>
              <a:ln w="9525">
                <a:solidFill>
                  <a:schemeClr val="tx1"/>
                </a:solidFill>
                <a:round/>
                <a:headEnd/>
                <a:tailEnd type="triangle" w="med" len="med"/>
              </a:ln>
            </p:spPr>
            <p:txBody>
              <a:bodyPr/>
              <a:lstStyle/>
              <a:p>
                <a:endParaRPr lang="en-US"/>
              </a:p>
            </p:txBody>
          </p:sp>
        </p:grpSp>
        <p:grpSp>
          <p:nvGrpSpPr>
            <p:cNvPr id="19" name="Group 63"/>
            <p:cNvGrpSpPr>
              <a:grpSpLocks/>
            </p:cNvGrpSpPr>
            <p:nvPr/>
          </p:nvGrpSpPr>
          <p:grpSpPr bwMode="auto">
            <a:xfrm>
              <a:off x="541338" y="4221163"/>
              <a:ext cx="2016125" cy="1368425"/>
              <a:chOff x="431" y="2704"/>
              <a:chExt cx="1270" cy="862"/>
            </a:xfrm>
          </p:grpSpPr>
          <p:grpSp>
            <p:nvGrpSpPr>
              <p:cNvPr id="80" name="Group 46"/>
              <p:cNvGrpSpPr>
                <a:grpSpLocks/>
              </p:cNvGrpSpPr>
              <p:nvPr/>
            </p:nvGrpSpPr>
            <p:grpSpPr bwMode="auto">
              <a:xfrm>
                <a:off x="431" y="2704"/>
                <a:ext cx="1095" cy="335"/>
                <a:chOff x="878" y="2959"/>
                <a:chExt cx="1095" cy="335"/>
              </a:xfrm>
            </p:grpSpPr>
            <p:grpSp>
              <p:nvGrpSpPr>
                <p:cNvPr id="91" name="Group 43"/>
                <p:cNvGrpSpPr>
                  <a:grpSpLocks/>
                </p:cNvGrpSpPr>
                <p:nvPr/>
              </p:nvGrpSpPr>
              <p:grpSpPr bwMode="auto">
                <a:xfrm>
                  <a:off x="917" y="3096"/>
                  <a:ext cx="965" cy="154"/>
                  <a:chOff x="917" y="3096"/>
                  <a:chExt cx="965" cy="154"/>
                </a:xfrm>
              </p:grpSpPr>
              <p:sp>
                <p:nvSpPr>
                  <p:cNvPr id="94" name="Text Box 41"/>
                  <p:cNvSpPr txBox="1">
                    <a:spLocks noChangeArrowheads="1"/>
                  </p:cNvSpPr>
                  <p:nvPr/>
                </p:nvSpPr>
                <p:spPr bwMode="auto">
                  <a:xfrm>
                    <a:off x="917" y="3096"/>
                    <a:ext cx="961" cy="154"/>
                  </a:xfrm>
                  <a:prstGeom prst="rect">
                    <a:avLst/>
                  </a:prstGeom>
                  <a:noFill/>
                  <a:ln w="9525">
                    <a:noFill/>
                    <a:miter lim="800000"/>
                    <a:headEnd/>
                    <a:tailEnd/>
                  </a:ln>
                </p:spPr>
                <p:txBody>
                  <a:bodyPr wrap="none">
                    <a:spAutoFit/>
                  </a:bodyPr>
                  <a:lstStyle/>
                  <a:p>
                    <a:r>
                      <a:rPr lang="en-US" sz="1000" b="0">
                        <a:solidFill>
                          <a:schemeClr val="tx1"/>
                        </a:solidFill>
                      </a:rPr>
                      <a:t>Implement interventions</a:t>
                    </a:r>
                  </a:p>
                </p:txBody>
              </p:sp>
              <p:sp>
                <p:nvSpPr>
                  <p:cNvPr id="95" name="AutoShape 42"/>
                  <p:cNvSpPr>
                    <a:spLocks noChangeArrowheads="1"/>
                  </p:cNvSpPr>
                  <p:nvPr/>
                </p:nvSpPr>
                <p:spPr bwMode="auto">
                  <a:xfrm>
                    <a:off x="930" y="3113"/>
                    <a:ext cx="952" cy="136"/>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92" name="Text Box 44"/>
                <p:cNvSpPr txBox="1">
                  <a:spLocks noChangeArrowheads="1"/>
                </p:cNvSpPr>
                <p:nvPr/>
              </p:nvSpPr>
              <p:spPr bwMode="auto">
                <a:xfrm>
                  <a:off x="878" y="2959"/>
                  <a:ext cx="1095" cy="154"/>
                </a:xfrm>
                <a:prstGeom prst="rect">
                  <a:avLst/>
                </a:prstGeom>
                <a:noFill/>
                <a:ln w="9525">
                  <a:noFill/>
                  <a:miter lim="800000"/>
                  <a:headEnd/>
                  <a:tailEnd/>
                </a:ln>
              </p:spPr>
              <p:txBody>
                <a:bodyPr wrap="none">
                  <a:spAutoFit/>
                </a:bodyPr>
                <a:lstStyle/>
                <a:p>
                  <a:r>
                    <a:rPr lang="en-US" sz="1000">
                      <a:solidFill>
                        <a:schemeClr val="tx1"/>
                      </a:solidFill>
                    </a:rPr>
                    <a:t>Care Plan Implementation</a:t>
                  </a:r>
                </a:p>
              </p:txBody>
            </p:sp>
            <p:sp>
              <p:nvSpPr>
                <p:cNvPr id="93" name="AutoShape 45"/>
                <p:cNvSpPr>
                  <a:spLocks noChangeArrowheads="1"/>
                </p:cNvSpPr>
                <p:nvPr/>
              </p:nvSpPr>
              <p:spPr bwMode="auto">
                <a:xfrm>
                  <a:off x="884" y="2976"/>
                  <a:ext cx="1089" cy="318"/>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81" name="Group 58"/>
              <p:cNvGrpSpPr>
                <a:grpSpLocks/>
              </p:cNvGrpSpPr>
              <p:nvPr/>
            </p:nvGrpSpPr>
            <p:grpSpPr bwMode="auto">
              <a:xfrm>
                <a:off x="612" y="3067"/>
                <a:ext cx="1089" cy="499"/>
                <a:chOff x="748" y="3339"/>
                <a:chExt cx="1089" cy="499"/>
              </a:xfrm>
            </p:grpSpPr>
            <p:grpSp>
              <p:nvGrpSpPr>
                <p:cNvPr id="83" name="Group 52"/>
                <p:cNvGrpSpPr>
                  <a:grpSpLocks/>
                </p:cNvGrpSpPr>
                <p:nvPr/>
              </p:nvGrpSpPr>
              <p:grpSpPr bwMode="auto">
                <a:xfrm>
                  <a:off x="793" y="3475"/>
                  <a:ext cx="1012" cy="154"/>
                  <a:chOff x="872" y="3278"/>
                  <a:chExt cx="1012" cy="154"/>
                </a:xfrm>
              </p:grpSpPr>
              <p:sp>
                <p:nvSpPr>
                  <p:cNvPr id="89" name="Text Box 50"/>
                  <p:cNvSpPr txBox="1">
                    <a:spLocks noChangeArrowheads="1"/>
                  </p:cNvSpPr>
                  <p:nvPr/>
                </p:nvSpPr>
                <p:spPr bwMode="auto">
                  <a:xfrm>
                    <a:off x="872" y="3278"/>
                    <a:ext cx="1012" cy="154"/>
                  </a:xfrm>
                  <a:prstGeom prst="rect">
                    <a:avLst/>
                  </a:prstGeom>
                  <a:noFill/>
                  <a:ln w="9525">
                    <a:noFill/>
                    <a:miter lim="800000"/>
                    <a:headEnd/>
                    <a:tailEnd/>
                  </a:ln>
                </p:spPr>
                <p:txBody>
                  <a:bodyPr wrap="none">
                    <a:spAutoFit/>
                  </a:bodyPr>
                  <a:lstStyle/>
                  <a:p>
                    <a:r>
                      <a:rPr lang="en-US" sz="1000" b="0">
                        <a:solidFill>
                          <a:schemeClr val="tx1"/>
                        </a:solidFill>
                      </a:rPr>
                      <a:t>Evaluate patient outcome</a:t>
                    </a:r>
                  </a:p>
                </p:txBody>
              </p:sp>
              <p:sp>
                <p:nvSpPr>
                  <p:cNvPr id="90" name="AutoShape 51"/>
                  <p:cNvSpPr>
                    <a:spLocks noChangeArrowheads="1"/>
                  </p:cNvSpPr>
                  <p:nvPr/>
                </p:nvSpPr>
                <p:spPr bwMode="auto">
                  <a:xfrm>
                    <a:off x="884" y="3294"/>
                    <a:ext cx="998" cy="136"/>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84" name="Group 55"/>
                <p:cNvGrpSpPr>
                  <a:grpSpLocks/>
                </p:cNvGrpSpPr>
                <p:nvPr/>
              </p:nvGrpSpPr>
              <p:grpSpPr bwMode="auto">
                <a:xfrm>
                  <a:off x="884" y="3639"/>
                  <a:ext cx="851" cy="154"/>
                  <a:chOff x="884" y="3639"/>
                  <a:chExt cx="851" cy="154"/>
                </a:xfrm>
              </p:grpSpPr>
              <p:sp>
                <p:nvSpPr>
                  <p:cNvPr id="87" name="Text Box 53"/>
                  <p:cNvSpPr txBox="1">
                    <a:spLocks noChangeArrowheads="1"/>
                  </p:cNvSpPr>
                  <p:nvPr/>
                </p:nvSpPr>
                <p:spPr bwMode="auto">
                  <a:xfrm>
                    <a:off x="884" y="3639"/>
                    <a:ext cx="851" cy="154"/>
                  </a:xfrm>
                  <a:prstGeom prst="rect">
                    <a:avLst/>
                  </a:prstGeom>
                  <a:noFill/>
                  <a:ln w="9525">
                    <a:noFill/>
                    <a:miter lim="800000"/>
                    <a:headEnd/>
                    <a:tailEnd/>
                  </a:ln>
                </p:spPr>
                <p:txBody>
                  <a:bodyPr wrap="none">
                    <a:spAutoFit/>
                  </a:bodyPr>
                  <a:lstStyle/>
                  <a:p>
                    <a:r>
                      <a:rPr lang="en-US" sz="1000" b="0">
                        <a:solidFill>
                          <a:schemeClr val="tx1"/>
                        </a:solidFill>
                      </a:rPr>
                      <a:t>Review interventions</a:t>
                    </a:r>
                  </a:p>
                </p:txBody>
              </p:sp>
              <p:sp>
                <p:nvSpPr>
                  <p:cNvPr id="88" name="AutoShape 54"/>
                  <p:cNvSpPr>
                    <a:spLocks noChangeArrowheads="1"/>
                  </p:cNvSpPr>
                  <p:nvPr/>
                </p:nvSpPr>
                <p:spPr bwMode="auto">
                  <a:xfrm>
                    <a:off x="884" y="3657"/>
                    <a:ext cx="817" cy="136"/>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5" name="Text Box 56"/>
                <p:cNvSpPr txBox="1">
                  <a:spLocks noChangeArrowheads="1"/>
                </p:cNvSpPr>
                <p:nvPr/>
              </p:nvSpPr>
              <p:spPr bwMode="auto">
                <a:xfrm>
                  <a:off x="1000" y="3339"/>
                  <a:ext cx="519" cy="154"/>
                </a:xfrm>
                <a:prstGeom prst="rect">
                  <a:avLst/>
                </a:prstGeom>
                <a:noFill/>
                <a:ln w="9525">
                  <a:noFill/>
                  <a:miter lim="800000"/>
                  <a:headEnd/>
                  <a:tailEnd/>
                </a:ln>
              </p:spPr>
              <p:txBody>
                <a:bodyPr wrap="none">
                  <a:spAutoFit/>
                </a:bodyPr>
                <a:lstStyle/>
                <a:p>
                  <a:r>
                    <a:rPr lang="en-US" sz="1000">
                      <a:solidFill>
                        <a:schemeClr val="tx1"/>
                      </a:solidFill>
                    </a:rPr>
                    <a:t>Evaluation</a:t>
                  </a:r>
                </a:p>
              </p:txBody>
            </p:sp>
            <p:sp>
              <p:nvSpPr>
                <p:cNvPr id="86" name="AutoShape 57"/>
                <p:cNvSpPr>
                  <a:spLocks noChangeArrowheads="1"/>
                </p:cNvSpPr>
                <p:nvPr/>
              </p:nvSpPr>
              <p:spPr bwMode="auto">
                <a:xfrm>
                  <a:off x="748" y="3339"/>
                  <a:ext cx="1089" cy="499"/>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2" name="AutoShape 62"/>
              <p:cNvSpPr>
                <a:spLocks noChangeArrowheads="1"/>
              </p:cNvSpPr>
              <p:nvPr/>
            </p:nvSpPr>
            <p:spPr bwMode="auto">
              <a:xfrm rot="5400000">
                <a:off x="464" y="3101"/>
                <a:ext cx="205" cy="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79 h 21600"/>
                  <a:gd name="T20" fmla="*/ 1854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20" name="Group 76"/>
            <p:cNvGrpSpPr>
              <a:grpSpLocks/>
            </p:cNvGrpSpPr>
            <p:nvPr/>
          </p:nvGrpSpPr>
          <p:grpSpPr bwMode="auto">
            <a:xfrm>
              <a:off x="3635375" y="5302250"/>
              <a:ext cx="2520950" cy="1366838"/>
              <a:chOff x="2562" y="3249"/>
              <a:chExt cx="1588" cy="861"/>
            </a:xfrm>
          </p:grpSpPr>
          <p:grpSp>
            <p:nvGrpSpPr>
              <p:cNvPr id="67" name="Group 73"/>
              <p:cNvGrpSpPr>
                <a:grpSpLocks/>
              </p:cNvGrpSpPr>
              <p:nvPr/>
            </p:nvGrpSpPr>
            <p:grpSpPr bwMode="auto">
              <a:xfrm>
                <a:off x="2612" y="3430"/>
                <a:ext cx="1493" cy="637"/>
                <a:chOff x="2652" y="3475"/>
                <a:chExt cx="1493" cy="637"/>
              </a:xfrm>
            </p:grpSpPr>
            <p:grpSp>
              <p:nvGrpSpPr>
                <p:cNvPr id="70" name="Group 65"/>
                <p:cNvGrpSpPr>
                  <a:grpSpLocks/>
                </p:cNvGrpSpPr>
                <p:nvPr/>
              </p:nvGrpSpPr>
              <p:grpSpPr bwMode="auto">
                <a:xfrm>
                  <a:off x="2653" y="3475"/>
                  <a:ext cx="862" cy="154"/>
                  <a:chOff x="2653" y="3521"/>
                  <a:chExt cx="862" cy="154"/>
                </a:xfrm>
              </p:grpSpPr>
              <p:sp>
                <p:nvSpPr>
                  <p:cNvPr id="78" name="Text Box 61"/>
                  <p:cNvSpPr txBox="1">
                    <a:spLocks noChangeArrowheads="1"/>
                  </p:cNvSpPr>
                  <p:nvPr/>
                </p:nvSpPr>
                <p:spPr bwMode="auto">
                  <a:xfrm>
                    <a:off x="2653" y="3521"/>
                    <a:ext cx="846" cy="154"/>
                  </a:xfrm>
                  <a:prstGeom prst="rect">
                    <a:avLst/>
                  </a:prstGeom>
                  <a:noFill/>
                  <a:ln w="9525">
                    <a:noFill/>
                    <a:miter lim="800000"/>
                    <a:headEnd/>
                    <a:tailEnd/>
                  </a:ln>
                </p:spPr>
                <p:txBody>
                  <a:bodyPr wrap="none">
                    <a:spAutoFit/>
                  </a:bodyPr>
                  <a:lstStyle/>
                  <a:p>
                    <a:r>
                      <a:rPr lang="en-US" sz="1000" b="0">
                        <a:solidFill>
                          <a:schemeClr val="tx1"/>
                        </a:solidFill>
                      </a:rPr>
                      <a:t>Document outcomes</a:t>
                    </a:r>
                  </a:p>
                </p:txBody>
              </p:sp>
              <p:sp>
                <p:nvSpPr>
                  <p:cNvPr id="79" name="AutoShape 64"/>
                  <p:cNvSpPr>
                    <a:spLocks noChangeArrowheads="1"/>
                  </p:cNvSpPr>
                  <p:nvPr/>
                </p:nvSpPr>
                <p:spPr bwMode="auto">
                  <a:xfrm>
                    <a:off x="2653" y="3521"/>
                    <a:ext cx="862" cy="136"/>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71" name="Group 68"/>
                <p:cNvGrpSpPr>
                  <a:grpSpLocks/>
                </p:cNvGrpSpPr>
                <p:nvPr/>
              </p:nvGrpSpPr>
              <p:grpSpPr bwMode="auto">
                <a:xfrm>
                  <a:off x="2652" y="3639"/>
                  <a:ext cx="1090" cy="154"/>
                  <a:chOff x="2652" y="3730"/>
                  <a:chExt cx="1090" cy="154"/>
                </a:xfrm>
              </p:grpSpPr>
              <p:sp>
                <p:nvSpPr>
                  <p:cNvPr id="76" name="Text Box 66"/>
                  <p:cNvSpPr txBox="1">
                    <a:spLocks noChangeArrowheads="1"/>
                  </p:cNvSpPr>
                  <p:nvPr/>
                </p:nvSpPr>
                <p:spPr bwMode="auto">
                  <a:xfrm>
                    <a:off x="2652" y="3730"/>
                    <a:ext cx="1090" cy="154"/>
                  </a:xfrm>
                  <a:prstGeom prst="rect">
                    <a:avLst/>
                  </a:prstGeom>
                  <a:noFill/>
                  <a:ln w="9525">
                    <a:noFill/>
                    <a:miter lim="800000"/>
                    <a:headEnd/>
                    <a:tailEnd/>
                  </a:ln>
                </p:spPr>
                <p:txBody>
                  <a:bodyPr wrap="none">
                    <a:spAutoFit/>
                  </a:bodyPr>
                  <a:lstStyle/>
                  <a:p>
                    <a:r>
                      <a:rPr lang="en-US" sz="1000" b="0">
                        <a:solidFill>
                          <a:schemeClr val="tx1"/>
                        </a:solidFill>
                      </a:rPr>
                      <a:t>Revise/modify interventions</a:t>
                    </a:r>
                  </a:p>
                </p:txBody>
              </p:sp>
              <p:sp>
                <p:nvSpPr>
                  <p:cNvPr id="77" name="AutoShape 67"/>
                  <p:cNvSpPr>
                    <a:spLocks noChangeArrowheads="1"/>
                  </p:cNvSpPr>
                  <p:nvPr/>
                </p:nvSpPr>
                <p:spPr bwMode="auto">
                  <a:xfrm>
                    <a:off x="2653" y="3748"/>
                    <a:ext cx="1089" cy="136"/>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72" name="Text Box 69"/>
                <p:cNvSpPr txBox="1">
                  <a:spLocks noChangeArrowheads="1"/>
                </p:cNvSpPr>
                <p:nvPr/>
              </p:nvSpPr>
              <p:spPr bwMode="auto">
                <a:xfrm>
                  <a:off x="2958" y="3793"/>
                  <a:ext cx="224" cy="144"/>
                </a:xfrm>
                <a:prstGeom prst="rect">
                  <a:avLst/>
                </a:prstGeom>
                <a:noFill/>
                <a:ln w="9525">
                  <a:noFill/>
                  <a:miter lim="800000"/>
                  <a:headEnd/>
                  <a:tailEnd/>
                </a:ln>
              </p:spPr>
              <p:txBody>
                <a:bodyPr wrap="none">
                  <a:spAutoFit/>
                </a:bodyPr>
                <a:lstStyle/>
                <a:p>
                  <a:r>
                    <a:rPr lang="en-US" sz="900" b="0">
                      <a:solidFill>
                        <a:schemeClr val="tx1"/>
                      </a:solidFill>
                    </a:rPr>
                    <a:t>OR</a:t>
                  </a:r>
                </a:p>
              </p:txBody>
            </p:sp>
            <p:grpSp>
              <p:nvGrpSpPr>
                <p:cNvPr id="73" name="Group 72"/>
                <p:cNvGrpSpPr>
                  <a:grpSpLocks/>
                </p:cNvGrpSpPr>
                <p:nvPr/>
              </p:nvGrpSpPr>
              <p:grpSpPr bwMode="auto">
                <a:xfrm>
                  <a:off x="2653" y="3929"/>
                  <a:ext cx="1492" cy="183"/>
                  <a:chOff x="2686" y="3929"/>
                  <a:chExt cx="1492" cy="183"/>
                </a:xfrm>
              </p:grpSpPr>
              <p:sp>
                <p:nvSpPr>
                  <p:cNvPr id="74" name="Text Box 70"/>
                  <p:cNvSpPr txBox="1">
                    <a:spLocks noChangeArrowheads="1"/>
                  </p:cNvSpPr>
                  <p:nvPr/>
                </p:nvSpPr>
                <p:spPr bwMode="auto">
                  <a:xfrm>
                    <a:off x="2686" y="3958"/>
                    <a:ext cx="1492" cy="154"/>
                  </a:xfrm>
                  <a:prstGeom prst="rect">
                    <a:avLst/>
                  </a:prstGeom>
                  <a:noFill/>
                  <a:ln w="9525">
                    <a:noFill/>
                    <a:miter lim="800000"/>
                    <a:headEnd/>
                    <a:tailEnd/>
                  </a:ln>
                </p:spPr>
                <p:txBody>
                  <a:bodyPr wrap="none">
                    <a:spAutoFit/>
                  </a:bodyPr>
                  <a:lstStyle/>
                  <a:p>
                    <a:r>
                      <a:rPr lang="en-US" sz="1000" b="0">
                        <a:solidFill>
                          <a:schemeClr val="tx1"/>
                        </a:solidFill>
                      </a:rPr>
                      <a:t>Close problem/issues/reason/care plan</a:t>
                    </a:r>
                  </a:p>
                </p:txBody>
              </p:sp>
              <p:sp>
                <p:nvSpPr>
                  <p:cNvPr id="75" name="AutoShape 71"/>
                  <p:cNvSpPr>
                    <a:spLocks noChangeArrowheads="1"/>
                  </p:cNvSpPr>
                  <p:nvPr/>
                </p:nvSpPr>
                <p:spPr bwMode="auto">
                  <a:xfrm>
                    <a:off x="2699" y="3929"/>
                    <a:ext cx="1451" cy="181"/>
                  </a:xfrm>
                  <a:prstGeom prst="roundRect">
                    <a:avLst>
                      <a:gd name="adj" fmla="val 16667"/>
                    </a:avLst>
                  </a:prstGeom>
                  <a:noFill/>
                  <a:ln w="9525">
                    <a:solidFill>
                      <a:schemeClr val="tx1"/>
                    </a:solidFill>
                    <a:round/>
                    <a:headEnd/>
                    <a:tailEnd/>
                  </a:ln>
                </p:spPr>
                <p:txBody>
                  <a:bodyPr wrap="none" anchor="ctr"/>
                  <a:lstStyle/>
                  <a:p>
                    <a:endParaRPr lang="en-US"/>
                  </a:p>
                </p:txBody>
              </p:sp>
            </p:grpSp>
          </p:grpSp>
          <p:sp>
            <p:nvSpPr>
              <p:cNvPr id="68" name="Text Box 74"/>
              <p:cNvSpPr txBox="1">
                <a:spLocks noChangeArrowheads="1"/>
              </p:cNvSpPr>
              <p:nvPr/>
            </p:nvSpPr>
            <p:spPr bwMode="auto">
              <a:xfrm>
                <a:off x="2933" y="3276"/>
                <a:ext cx="809" cy="154"/>
              </a:xfrm>
              <a:prstGeom prst="rect">
                <a:avLst/>
              </a:prstGeom>
              <a:noFill/>
              <a:ln w="9525">
                <a:noFill/>
                <a:miter lim="800000"/>
                <a:headEnd/>
                <a:tailEnd/>
              </a:ln>
            </p:spPr>
            <p:txBody>
              <a:bodyPr wrap="none">
                <a:spAutoFit/>
              </a:bodyPr>
              <a:lstStyle/>
              <a:p>
                <a:r>
                  <a:rPr lang="en-US" sz="1000">
                    <a:solidFill>
                      <a:schemeClr val="tx1"/>
                    </a:solidFill>
                  </a:rPr>
                  <a:t>Follow-up Actions</a:t>
                </a:r>
              </a:p>
            </p:txBody>
          </p:sp>
          <p:sp>
            <p:nvSpPr>
              <p:cNvPr id="69" name="AutoShape 75"/>
              <p:cNvSpPr>
                <a:spLocks noChangeArrowheads="1"/>
              </p:cNvSpPr>
              <p:nvPr/>
            </p:nvSpPr>
            <p:spPr bwMode="auto">
              <a:xfrm>
                <a:off x="2562" y="3249"/>
                <a:ext cx="1588" cy="861"/>
              </a:xfrm>
              <a:prstGeom prst="roundRect">
                <a:avLst>
                  <a:gd name="adj" fmla="val 16667"/>
                </a:avLst>
              </a:prstGeom>
              <a:noFill/>
              <a:ln w="9525">
                <a:solidFill>
                  <a:schemeClr val="tx1"/>
                </a:solidFill>
                <a:round/>
                <a:headEnd/>
                <a:tailEnd/>
              </a:ln>
            </p:spPr>
            <p:txBody>
              <a:bodyPr wrap="none" anchor="ctr"/>
              <a:lstStyle/>
              <a:p>
                <a:endParaRPr lang="en-US"/>
              </a:p>
            </p:txBody>
          </p:sp>
        </p:grpSp>
        <p:cxnSp>
          <p:nvCxnSpPr>
            <p:cNvPr id="21" name="AutoShape 77"/>
            <p:cNvCxnSpPr>
              <a:cxnSpLocks noChangeShapeType="1"/>
              <a:stCxn id="48" idx="1"/>
              <a:endCxn id="93" idx="3"/>
            </p:cNvCxnSpPr>
            <p:nvPr/>
          </p:nvCxnSpPr>
          <p:spPr bwMode="auto">
            <a:xfrm rot="10800000" flipV="1">
              <a:off x="2279650" y="3932238"/>
              <a:ext cx="1293813" cy="568325"/>
            </a:xfrm>
            <a:prstGeom prst="curvedConnector3">
              <a:avLst>
                <a:gd name="adj1" fmla="val 50060"/>
              </a:avLst>
            </a:prstGeom>
            <a:noFill/>
            <a:ln w="9525">
              <a:solidFill>
                <a:schemeClr val="tx1"/>
              </a:solidFill>
              <a:round/>
              <a:headEnd/>
              <a:tailEnd type="triangle" w="med" len="med"/>
            </a:ln>
          </p:spPr>
        </p:cxnSp>
        <p:cxnSp>
          <p:nvCxnSpPr>
            <p:cNvPr id="22" name="AutoShape 78"/>
            <p:cNvCxnSpPr>
              <a:cxnSpLocks noChangeShapeType="1"/>
              <a:stCxn id="86" idx="2"/>
              <a:endCxn id="69" idx="1"/>
            </p:cNvCxnSpPr>
            <p:nvPr/>
          </p:nvCxnSpPr>
          <p:spPr bwMode="auto">
            <a:xfrm rot="16200000" flipH="1">
              <a:off x="2466181" y="4817270"/>
              <a:ext cx="396875" cy="1941512"/>
            </a:xfrm>
            <a:prstGeom prst="curvedConnector2">
              <a:avLst/>
            </a:prstGeom>
            <a:noFill/>
            <a:ln w="9525">
              <a:solidFill>
                <a:schemeClr val="tx1"/>
              </a:solidFill>
              <a:round/>
              <a:headEnd/>
              <a:tailEnd type="triangle" w="med" len="med"/>
            </a:ln>
          </p:spPr>
        </p:cxnSp>
        <p:cxnSp>
          <p:nvCxnSpPr>
            <p:cNvPr id="23" name="AutoShape 79"/>
            <p:cNvCxnSpPr>
              <a:cxnSpLocks noChangeShapeType="1"/>
              <a:stCxn id="69" idx="3"/>
              <a:endCxn id="48" idx="3"/>
            </p:cNvCxnSpPr>
            <p:nvPr/>
          </p:nvCxnSpPr>
          <p:spPr bwMode="auto">
            <a:xfrm flipV="1">
              <a:off x="6156325" y="3932238"/>
              <a:ext cx="9525" cy="2054225"/>
            </a:xfrm>
            <a:prstGeom prst="curvedConnector3">
              <a:avLst>
                <a:gd name="adj1" fmla="val 2483333"/>
              </a:avLst>
            </a:prstGeom>
            <a:noFill/>
            <a:ln w="9525">
              <a:solidFill>
                <a:schemeClr val="tx1"/>
              </a:solidFill>
              <a:round/>
              <a:headEnd/>
              <a:tailEnd type="triangle" w="med" len="med"/>
            </a:ln>
          </p:spPr>
        </p:cxnSp>
        <p:sp>
          <p:nvSpPr>
            <p:cNvPr id="24" name="Text Box 80"/>
            <p:cNvSpPr txBox="1">
              <a:spLocks noChangeArrowheads="1"/>
            </p:cNvSpPr>
            <p:nvPr/>
          </p:nvSpPr>
          <p:spPr bwMode="auto">
            <a:xfrm>
              <a:off x="323850" y="1341438"/>
              <a:ext cx="2041525" cy="1616075"/>
            </a:xfrm>
            <a:prstGeom prst="rect">
              <a:avLst/>
            </a:prstGeom>
            <a:noFill/>
            <a:ln w="9525">
              <a:noFill/>
              <a:miter lim="800000"/>
              <a:headEnd/>
              <a:tailEnd/>
            </a:ln>
          </p:spPr>
          <p:txBody>
            <a:bodyPr wrap="none">
              <a:spAutoFit/>
            </a:bodyPr>
            <a:lstStyle/>
            <a:p>
              <a:r>
                <a:rPr lang="en-US" sz="1000">
                  <a:solidFill>
                    <a:srgbClr val="5F5F5F"/>
                  </a:solidFill>
                </a:rPr>
                <a:t>Goals/Outcomes:</a:t>
              </a:r>
            </a:p>
            <a:p>
              <a:r>
                <a:rPr lang="en-US" sz="1000" b="0">
                  <a:solidFill>
                    <a:srgbClr val="5F5F5F"/>
                  </a:solidFill>
                </a:rPr>
                <a:t>- Optimize function</a:t>
              </a:r>
            </a:p>
            <a:p>
              <a:r>
                <a:rPr lang="en-US" sz="1000" b="0">
                  <a:solidFill>
                    <a:srgbClr val="5F5F5F"/>
                  </a:solidFill>
                </a:rPr>
                <a:t>     - prevent/treat symptoms</a:t>
              </a:r>
            </a:p>
            <a:p>
              <a:r>
                <a:rPr lang="en-US" sz="1000" b="0">
                  <a:solidFill>
                    <a:srgbClr val="5F5F5F"/>
                  </a:solidFill>
                </a:rPr>
                <a:t>     - improve functional capability</a:t>
              </a:r>
            </a:p>
            <a:p>
              <a:r>
                <a:rPr lang="en-US" sz="1000" b="0">
                  <a:solidFill>
                    <a:srgbClr val="5F5F5F"/>
                  </a:solidFill>
                </a:rPr>
                <a:t>     - improve quality of life</a:t>
              </a:r>
            </a:p>
            <a:p>
              <a:r>
                <a:rPr lang="en-US" sz="1000" b="0">
                  <a:solidFill>
                    <a:srgbClr val="5F5F5F"/>
                  </a:solidFill>
                </a:rPr>
                <a:t>- Prevent deterioration</a:t>
              </a:r>
            </a:p>
            <a:p>
              <a:r>
                <a:rPr lang="en-US" sz="1000" b="0">
                  <a:solidFill>
                    <a:srgbClr val="5F5F5F"/>
                  </a:solidFill>
                </a:rPr>
                <a:t>     - prevent exacerbation; and/or</a:t>
              </a:r>
            </a:p>
            <a:p>
              <a:r>
                <a:rPr lang="en-US" sz="1000" b="0">
                  <a:solidFill>
                    <a:srgbClr val="5F5F5F"/>
                  </a:solidFill>
                </a:rPr>
                <a:t>     - prevent complications</a:t>
              </a:r>
            </a:p>
            <a:p>
              <a:r>
                <a:rPr lang="en-US" sz="1000" b="0">
                  <a:solidFill>
                    <a:srgbClr val="5F5F5F"/>
                  </a:solidFill>
                </a:rPr>
                <a:t>- Manage acute exacerbations</a:t>
              </a:r>
            </a:p>
            <a:p>
              <a:r>
                <a:rPr lang="en-US" sz="1000" b="0">
                  <a:solidFill>
                    <a:srgbClr val="5F5F5F"/>
                  </a:solidFill>
                </a:rPr>
                <a:t>- Support self management/care</a:t>
              </a:r>
            </a:p>
          </p:txBody>
        </p:sp>
        <p:cxnSp>
          <p:nvCxnSpPr>
            <p:cNvPr id="25" name="AutoShape 81"/>
            <p:cNvCxnSpPr>
              <a:cxnSpLocks noChangeShapeType="1"/>
              <a:stCxn id="14" idx="1"/>
              <a:endCxn id="24" idx="3"/>
            </p:cNvCxnSpPr>
            <p:nvPr/>
          </p:nvCxnSpPr>
          <p:spPr bwMode="auto">
            <a:xfrm rot="10800000">
              <a:off x="2365375" y="2149475"/>
              <a:ext cx="415925" cy="609600"/>
            </a:xfrm>
            <a:prstGeom prst="curvedConnector3">
              <a:avLst>
                <a:gd name="adj1" fmla="val 50000"/>
              </a:avLst>
            </a:prstGeom>
            <a:noFill/>
            <a:ln w="9525">
              <a:solidFill>
                <a:schemeClr val="tx1"/>
              </a:solidFill>
              <a:round/>
              <a:headEnd/>
              <a:tailEnd type="triangle" w="med" len="med"/>
            </a:ln>
          </p:spPr>
        </p:cxnSp>
        <p:sp>
          <p:nvSpPr>
            <p:cNvPr id="26" name="Text Box 76"/>
            <p:cNvSpPr txBox="1">
              <a:spLocks noChangeArrowheads="1"/>
            </p:cNvSpPr>
            <p:nvPr/>
          </p:nvSpPr>
          <p:spPr bwMode="auto">
            <a:xfrm>
              <a:off x="4140200" y="4724400"/>
              <a:ext cx="1238250" cy="366713"/>
            </a:xfrm>
            <a:prstGeom prst="rect">
              <a:avLst/>
            </a:prstGeom>
            <a:noFill/>
            <a:ln w="9525">
              <a:noFill/>
              <a:miter lim="800000"/>
              <a:headEnd/>
              <a:tailEnd/>
            </a:ln>
          </p:spPr>
          <p:txBody>
            <a:bodyPr wrap="none">
              <a:spAutoFit/>
            </a:bodyPr>
            <a:lstStyle/>
            <a:p>
              <a:r>
                <a:rPr lang="en-US">
                  <a:solidFill>
                    <a:schemeClr val="bg2"/>
                  </a:solidFill>
                </a:rPr>
                <a:t>Care Plan</a:t>
              </a:r>
            </a:p>
          </p:txBody>
        </p:sp>
        <p:cxnSp>
          <p:nvCxnSpPr>
            <p:cNvPr id="27" name="AutoShape 79"/>
            <p:cNvCxnSpPr>
              <a:cxnSpLocks noChangeShapeType="1"/>
              <a:stCxn id="69" idx="3"/>
              <a:endCxn id="14" idx="3"/>
            </p:cNvCxnSpPr>
            <p:nvPr/>
          </p:nvCxnSpPr>
          <p:spPr bwMode="auto">
            <a:xfrm flipH="1" flipV="1">
              <a:off x="5653088" y="2759075"/>
              <a:ext cx="503237" cy="3227388"/>
            </a:xfrm>
            <a:prstGeom prst="curvedConnector3">
              <a:avLst>
                <a:gd name="adj1" fmla="val -73819"/>
              </a:avLst>
            </a:prstGeom>
            <a:noFill/>
            <a:ln w="9525">
              <a:solidFill>
                <a:schemeClr val="tx1"/>
              </a:solidFill>
              <a:round/>
              <a:headEnd/>
              <a:tailEnd type="triangle" w="med" len="med"/>
            </a:ln>
          </p:spPr>
        </p:cxnSp>
        <p:cxnSp>
          <p:nvCxnSpPr>
            <p:cNvPr id="28" name="AutoShape 83"/>
            <p:cNvCxnSpPr>
              <a:cxnSpLocks noChangeShapeType="1"/>
              <a:stCxn id="86" idx="1"/>
              <a:endCxn id="24" idx="1"/>
            </p:cNvCxnSpPr>
            <p:nvPr/>
          </p:nvCxnSpPr>
          <p:spPr bwMode="auto">
            <a:xfrm rot="10800000">
              <a:off x="323850" y="2149475"/>
              <a:ext cx="504825" cy="3044825"/>
            </a:xfrm>
            <a:prstGeom prst="curvedConnector3">
              <a:avLst>
                <a:gd name="adj1" fmla="val 145282"/>
              </a:avLst>
            </a:prstGeom>
            <a:noFill/>
            <a:ln w="9525">
              <a:solidFill>
                <a:schemeClr val="tx1"/>
              </a:solidFill>
              <a:round/>
              <a:headEnd/>
              <a:tailEnd type="triangle" w="med" len="med"/>
            </a:ln>
          </p:spPr>
        </p:cxnSp>
        <p:grpSp>
          <p:nvGrpSpPr>
            <p:cNvPr id="29" name="Group 90"/>
            <p:cNvGrpSpPr>
              <a:grpSpLocks/>
            </p:cNvGrpSpPr>
            <p:nvPr/>
          </p:nvGrpSpPr>
          <p:grpSpPr bwMode="auto">
            <a:xfrm>
              <a:off x="1476375" y="3567113"/>
              <a:ext cx="647700" cy="654050"/>
              <a:chOff x="4649" y="977"/>
              <a:chExt cx="443" cy="503"/>
            </a:xfrm>
          </p:grpSpPr>
          <p:pic>
            <p:nvPicPr>
              <p:cNvPr id="65" name="Picture 86" descr="MC900097577[1]"/>
              <p:cNvPicPr>
                <a:picLocks noChangeAspect="1" noChangeArrowheads="1"/>
              </p:cNvPicPr>
              <p:nvPr/>
            </p:nvPicPr>
            <p:blipFill>
              <a:blip r:embed="rId2" cstate="print"/>
              <a:srcRect/>
              <a:stretch>
                <a:fillRect/>
              </a:stretch>
            </p:blipFill>
            <p:spPr bwMode="auto">
              <a:xfrm>
                <a:off x="4649" y="1026"/>
                <a:ext cx="443" cy="454"/>
              </a:xfrm>
              <a:prstGeom prst="rect">
                <a:avLst/>
              </a:prstGeom>
              <a:noFill/>
              <a:ln w="9525">
                <a:noFill/>
                <a:miter lim="800000"/>
                <a:headEnd/>
                <a:tailEnd/>
              </a:ln>
            </p:spPr>
          </p:pic>
          <p:pic>
            <p:nvPicPr>
              <p:cNvPr id="66" name="Picture 89" descr="MC900056604[1]"/>
              <p:cNvPicPr>
                <a:picLocks noChangeAspect="1" noChangeArrowheads="1"/>
              </p:cNvPicPr>
              <p:nvPr/>
            </p:nvPicPr>
            <p:blipFill>
              <a:blip r:embed="rId3" cstate="print"/>
              <a:srcRect/>
              <a:stretch>
                <a:fillRect/>
              </a:stretch>
            </p:blipFill>
            <p:spPr bwMode="auto">
              <a:xfrm>
                <a:off x="4784" y="977"/>
                <a:ext cx="273" cy="185"/>
              </a:xfrm>
              <a:prstGeom prst="rect">
                <a:avLst/>
              </a:prstGeom>
              <a:noFill/>
              <a:ln w="9525">
                <a:noFill/>
                <a:miter lim="800000"/>
                <a:headEnd/>
                <a:tailEnd/>
              </a:ln>
            </p:spPr>
          </p:pic>
        </p:grpSp>
        <p:sp>
          <p:nvSpPr>
            <p:cNvPr id="30" name="Text Box 91"/>
            <p:cNvSpPr txBox="1">
              <a:spLocks noChangeArrowheads="1"/>
            </p:cNvSpPr>
            <p:nvPr/>
          </p:nvSpPr>
          <p:spPr bwMode="auto">
            <a:xfrm>
              <a:off x="555625" y="3716338"/>
              <a:ext cx="993775" cy="396875"/>
            </a:xfrm>
            <a:prstGeom prst="rect">
              <a:avLst/>
            </a:prstGeom>
            <a:noFill/>
            <a:ln w="9525">
              <a:noFill/>
              <a:miter lim="800000"/>
              <a:headEnd/>
              <a:tailEnd/>
            </a:ln>
          </p:spPr>
          <p:txBody>
            <a:bodyPr wrap="none">
              <a:spAutoFit/>
            </a:bodyPr>
            <a:lstStyle/>
            <a:p>
              <a:pPr algn="ctr"/>
              <a:r>
                <a:rPr lang="en-US" sz="1000">
                  <a:solidFill>
                    <a:schemeClr val="tx1"/>
                  </a:solidFill>
                </a:rPr>
                <a:t>Care </a:t>
              </a:r>
            </a:p>
            <a:p>
              <a:pPr algn="ctr"/>
              <a:r>
                <a:rPr lang="en-US" sz="1000">
                  <a:solidFill>
                    <a:schemeClr val="tx1"/>
                  </a:solidFill>
                </a:rPr>
                <a:t>orchestration</a:t>
              </a:r>
            </a:p>
          </p:txBody>
        </p:sp>
        <p:cxnSp>
          <p:nvCxnSpPr>
            <p:cNvPr id="31" name="AutoShape 92"/>
            <p:cNvCxnSpPr>
              <a:cxnSpLocks noChangeShapeType="1"/>
              <a:endCxn id="30" idx="0"/>
            </p:cNvCxnSpPr>
            <p:nvPr/>
          </p:nvCxnSpPr>
          <p:spPr bwMode="auto">
            <a:xfrm rot="10800000">
              <a:off x="1052513" y="3716338"/>
              <a:ext cx="820737" cy="149225"/>
            </a:xfrm>
            <a:prstGeom prst="curvedConnector4">
              <a:avLst>
                <a:gd name="adj1" fmla="val 19731"/>
                <a:gd name="adj2" fmla="val 253190"/>
              </a:avLst>
            </a:prstGeom>
            <a:noFill/>
            <a:ln w="9525">
              <a:solidFill>
                <a:schemeClr val="tx1"/>
              </a:solidFill>
              <a:round/>
              <a:headEnd/>
              <a:tailEnd type="triangle" w="med" len="med"/>
            </a:ln>
          </p:spPr>
        </p:cxnSp>
        <p:cxnSp>
          <p:nvCxnSpPr>
            <p:cNvPr id="32" name="AutoShape 94"/>
            <p:cNvCxnSpPr>
              <a:cxnSpLocks noChangeShapeType="1"/>
              <a:stCxn id="30" idx="1"/>
              <a:endCxn id="93" idx="1"/>
            </p:cNvCxnSpPr>
            <p:nvPr/>
          </p:nvCxnSpPr>
          <p:spPr bwMode="auto">
            <a:xfrm rot="10800000" flipV="1">
              <a:off x="550863" y="3914775"/>
              <a:ext cx="4762" cy="585788"/>
            </a:xfrm>
            <a:prstGeom prst="curvedConnector3">
              <a:avLst>
                <a:gd name="adj1" fmla="val 4900000"/>
              </a:avLst>
            </a:prstGeom>
            <a:noFill/>
            <a:ln w="9525">
              <a:solidFill>
                <a:schemeClr val="tx1"/>
              </a:solidFill>
              <a:round/>
              <a:headEnd/>
              <a:tailEnd type="triangle" w="med" len="med"/>
            </a:ln>
          </p:spPr>
        </p:cxnSp>
        <p:grpSp>
          <p:nvGrpSpPr>
            <p:cNvPr id="33" name="Group 91"/>
            <p:cNvGrpSpPr>
              <a:grpSpLocks/>
            </p:cNvGrpSpPr>
            <p:nvPr/>
          </p:nvGrpSpPr>
          <p:grpSpPr bwMode="auto">
            <a:xfrm>
              <a:off x="6877050" y="2060575"/>
              <a:ext cx="2089150" cy="1008063"/>
              <a:chOff x="4286" y="754"/>
              <a:chExt cx="1316" cy="635"/>
            </a:xfrm>
          </p:grpSpPr>
          <p:sp>
            <p:nvSpPr>
              <p:cNvPr id="61" name="Text Box 87"/>
              <p:cNvSpPr txBox="1">
                <a:spLocks noChangeArrowheads="1"/>
              </p:cNvSpPr>
              <p:nvPr/>
            </p:nvSpPr>
            <p:spPr bwMode="auto">
              <a:xfrm>
                <a:off x="4343" y="935"/>
                <a:ext cx="1213" cy="442"/>
              </a:xfrm>
              <a:prstGeom prst="rect">
                <a:avLst/>
              </a:prstGeom>
              <a:noFill/>
              <a:ln w="9525">
                <a:noFill/>
                <a:miter lim="800000"/>
                <a:headEnd/>
                <a:tailEnd/>
              </a:ln>
              <a:effectLst/>
            </p:spPr>
            <p:txBody>
              <a:bodyPr wrap="none">
                <a:spAutoFit/>
              </a:bodyPr>
              <a:lstStyle/>
              <a:p>
                <a:r>
                  <a:rPr lang="en-US" sz="1000">
                    <a:solidFill>
                      <a:schemeClr val="tx1"/>
                    </a:solidFill>
                  </a:rPr>
                  <a:t>Problem/concern/reason  1..*</a:t>
                </a:r>
              </a:p>
              <a:p>
                <a:r>
                  <a:rPr lang="en-US" sz="1000">
                    <a:solidFill>
                      <a:schemeClr val="tx1"/>
                    </a:solidFill>
                  </a:rPr>
                  <a:t>      </a:t>
                </a:r>
                <a:r>
                  <a:rPr lang="en-US" sz="1000" b="0">
                    <a:solidFill>
                      <a:schemeClr val="tx1"/>
                    </a:solidFill>
                  </a:rPr>
                  <a:t>Target goals/outcomes</a:t>
                </a:r>
              </a:p>
              <a:p>
                <a:r>
                  <a:rPr lang="en-US" sz="1000" b="0">
                    <a:solidFill>
                      <a:schemeClr val="tx1"/>
                    </a:solidFill>
                  </a:rPr>
                  <a:t>           Planned intervention</a:t>
                </a:r>
              </a:p>
              <a:p>
                <a:r>
                  <a:rPr lang="en-US" sz="1000" b="0">
                    <a:solidFill>
                      <a:schemeClr val="tx1"/>
                    </a:solidFill>
                  </a:rPr>
                  <a:t>               Assessed outcome</a:t>
                </a:r>
              </a:p>
            </p:txBody>
          </p:sp>
          <p:sp>
            <p:nvSpPr>
              <p:cNvPr id="62" name="AutoShape 88"/>
              <p:cNvSpPr>
                <a:spLocks noChangeArrowheads="1"/>
              </p:cNvSpPr>
              <p:nvPr/>
            </p:nvSpPr>
            <p:spPr bwMode="auto">
              <a:xfrm>
                <a:off x="4332" y="935"/>
                <a:ext cx="1224" cy="409"/>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63" name="Text Box 89"/>
              <p:cNvSpPr txBox="1">
                <a:spLocks noChangeArrowheads="1"/>
              </p:cNvSpPr>
              <p:nvPr/>
            </p:nvSpPr>
            <p:spPr bwMode="auto">
              <a:xfrm>
                <a:off x="4377" y="781"/>
                <a:ext cx="1028" cy="155"/>
              </a:xfrm>
              <a:prstGeom prst="rect">
                <a:avLst/>
              </a:prstGeom>
              <a:noFill/>
              <a:ln w="9525">
                <a:noFill/>
                <a:miter lim="800000"/>
                <a:headEnd/>
                <a:tailEnd/>
              </a:ln>
              <a:effectLst/>
            </p:spPr>
            <p:txBody>
              <a:bodyPr wrap="none">
                <a:spAutoFit/>
              </a:bodyPr>
              <a:lstStyle/>
              <a:p>
                <a:r>
                  <a:rPr lang="en-US" sz="1000" dirty="0">
                    <a:solidFill>
                      <a:schemeClr val="tx1"/>
                    </a:solidFill>
                  </a:rPr>
                  <a:t>High Level Shared </a:t>
                </a:r>
                <a:r>
                  <a:rPr lang="en-US" sz="1000" dirty="0" smtClean="0">
                    <a:solidFill>
                      <a:schemeClr val="tx1"/>
                    </a:solidFill>
                  </a:rPr>
                  <a:t>Care Plan</a:t>
                </a:r>
                <a:endParaRPr lang="en-US" sz="1000" dirty="0">
                  <a:solidFill>
                    <a:schemeClr val="tx1"/>
                  </a:solidFill>
                </a:endParaRPr>
              </a:p>
            </p:txBody>
          </p:sp>
          <p:sp>
            <p:nvSpPr>
              <p:cNvPr id="64" name="AutoShape 90"/>
              <p:cNvSpPr>
                <a:spLocks noChangeArrowheads="1"/>
              </p:cNvSpPr>
              <p:nvPr/>
            </p:nvSpPr>
            <p:spPr bwMode="auto">
              <a:xfrm>
                <a:off x="4286" y="754"/>
                <a:ext cx="1316" cy="635"/>
              </a:xfrm>
              <a:prstGeom prst="roundRect">
                <a:avLst>
                  <a:gd name="adj" fmla="val 16667"/>
                </a:avLst>
              </a:prstGeom>
              <a:noFill/>
              <a:ln w="9525">
                <a:solidFill>
                  <a:schemeClr val="tx1"/>
                </a:solidFill>
                <a:round/>
                <a:headEnd/>
                <a:tailEnd/>
              </a:ln>
              <a:effectLst/>
            </p:spPr>
            <p:txBody>
              <a:bodyPr wrap="none" anchor="ctr"/>
              <a:lstStyle/>
              <a:p>
                <a:endParaRPr lang="en-US"/>
              </a:p>
            </p:txBody>
          </p:sp>
        </p:grpSp>
        <p:grpSp>
          <p:nvGrpSpPr>
            <p:cNvPr id="34" name="Group 33"/>
            <p:cNvGrpSpPr/>
            <p:nvPr/>
          </p:nvGrpSpPr>
          <p:grpSpPr>
            <a:xfrm>
              <a:off x="6646070" y="4351337"/>
              <a:ext cx="2339975" cy="2232025"/>
              <a:chOff x="6646070" y="4351337"/>
              <a:chExt cx="2339975" cy="2232025"/>
            </a:xfrm>
          </p:grpSpPr>
          <p:pic>
            <p:nvPicPr>
              <p:cNvPr id="58" name="Picture 92"/>
              <p:cNvPicPr>
                <a:picLocks noChangeAspect="1" noChangeArrowheads="1"/>
              </p:cNvPicPr>
              <p:nvPr/>
            </p:nvPicPr>
            <p:blipFill>
              <a:blip r:embed="rId4" cstate="print"/>
              <a:srcRect/>
              <a:stretch>
                <a:fillRect/>
              </a:stretch>
            </p:blipFill>
            <p:spPr bwMode="auto">
              <a:xfrm>
                <a:off x="6754020" y="4638675"/>
                <a:ext cx="2124075" cy="1785938"/>
              </a:xfrm>
              <a:prstGeom prst="rect">
                <a:avLst/>
              </a:prstGeom>
              <a:noFill/>
              <a:ln w="9525">
                <a:noFill/>
                <a:miter lim="800000"/>
                <a:headEnd/>
                <a:tailEnd/>
              </a:ln>
              <a:effectLst/>
            </p:spPr>
          </p:pic>
          <p:sp>
            <p:nvSpPr>
              <p:cNvPr id="59" name="Text Box 93"/>
              <p:cNvSpPr txBox="1">
                <a:spLocks noChangeArrowheads="1"/>
              </p:cNvSpPr>
              <p:nvPr/>
            </p:nvSpPr>
            <p:spPr bwMode="auto">
              <a:xfrm>
                <a:off x="6821207" y="4351337"/>
                <a:ext cx="1999265" cy="246221"/>
              </a:xfrm>
              <a:prstGeom prst="rect">
                <a:avLst/>
              </a:prstGeom>
              <a:noFill/>
              <a:ln w="9525">
                <a:noFill/>
                <a:miter lim="800000"/>
                <a:headEnd/>
                <a:tailEnd/>
              </a:ln>
              <a:effectLst/>
            </p:spPr>
            <p:txBody>
              <a:bodyPr wrap="none">
                <a:spAutoFit/>
              </a:bodyPr>
              <a:lstStyle/>
              <a:p>
                <a:r>
                  <a:rPr lang="en-US" sz="1000" dirty="0" smtClean="0">
                    <a:solidFill>
                      <a:schemeClr val="tx1"/>
                    </a:solidFill>
                  </a:rPr>
                  <a:t>Domain Specific Detailed </a:t>
                </a:r>
                <a:r>
                  <a:rPr lang="en-US" sz="1000" dirty="0">
                    <a:solidFill>
                      <a:schemeClr val="tx1"/>
                    </a:solidFill>
                  </a:rPr>
                  <a:t>Care Plan</a:t>
                </a:r>
              </a:p>
            </p:txBody>
          </p:sp>
          <p:sp>
            <p:nvSpPr>
              <p:cNvPr id="60" name="AutoShape 94"/>
              <p:cNvSpPr>
                <a:spLocks noChangeArrowheads="1"/>
              </p:cNvSpPr>
              <p:nvPr/>
            </p:nvSpPr>
            <p:spPr bwMode="auto">
              <a:xfrm>
                <a:off x="6646070" y="4351337"/>
                <a:ext cx="2339975" cy="2232025"/>
              </a:xfrm>
              <a:prstGeom prst="roundRect">
                <a:avLst>
                  <a:gd name="adj" fmla="val 16667"/>
                </a:avLst>
              </a:prstGeom>
              <a:noFill/>
              <a:ln w="9525">
                <a:solidFill>
                  <a:schemeClr val="tx1"/>
                </a:solidFill>
                <a:round/>
                <a:headEnd/>
                <a:tailEnd/>
              </a:ln>
              <a:effectLst/>
            </p:spPr>
            <p:txBody>
              <a:bodyPr wrap="none" anchor="ctr"/>
              <a:lstStyle/>
              <a:p>
                <a:endParaRPr lang="en-US"/>
              </a:p>
            </p:txBody>
          </p:sp>
        </p:grpSp>
        <p:grpSp>
          <p:nvGrpSpPr>
            <p:cNvPr id="35" name="Group 116"/>
            <p:cNvGrpSpPr>
              <a:grpSpLocks/>
            </p:cNvGrpSpPr>
            <p:nvPr/>
          </p:nvGrpSpPr>
          <p:grpSpPr bwMode="auto">
            <a:xfrm>
              <a:off x="3573463" y="3328988"/>
              <a:ext cx="2592387" cy="1179512"/>
              <a:chOff x="2251" y="2097"/>
              <a:chExt cx="1633" cy="743"/>
            </a:xfrm>
          </p:grpSpPr>
          <p:grpSp>
            <p:nvGrpSpPr>
              <p:cNvPr id="45" name="Group 24"/>
              <p:cNvGrpSpPr>
                <a:grpSpLocks/>
              </p:cNvGrpSpPr>
              <p:nvPr/>
            </p:nvGrpSpPr>
            <p:grpSpPr bwMode="auto">
              <a:xfrm>
                <a:off x="2296" y="2233"/>
                <a:ext cx="1553" cy="154"/>
                <a:chOff x="2245" y="2205"/>
                <a:chExt cx="1553" cy="154"/>
              </a:xfrm>
            </p:grpSpPr>
            <p:sp>
              <p:nvSpPr>
                <p:cNvPr id="56" name="Text Box 22"/>
                <p:cNvSpPr txBox="1">
                  <a:spLocks noChangeArrowheads="1"/>
                </p:cNvSpPr>
                <p:nvPr/>
              </p:nvSpPr>
              <p:spPr bwMode="auto">
                <a:xfrm>
                  <a:off x="2245" y="2205"/>
                  <a:ext cx="1553" cy="154"/>
                </a:xfrm>
                <a:prstGeom prst="rect">
                  <a:avLst/>
                </a:prstGeom>
                <a:noFill/>
                <a:ln w="9525">
                  <a:noFill/>
                  <a:miter lim="800000"/>
                  <a:headEnd/>
                  <a:tailEnd/>
                </a:ln>
              </p:spPr>
              <p:txBody>
                <a:bodyPr wrap="none">
                  <a:spAutoFit/>
                </a:bodyPr>
                <a:lstStyle/>
                <a:p>
                  <a:r>
                    <a:rPr lang="en-US" sz="1000" b="0">
                      <a:solidFill>
                        <a:schemeClr val="tx1"/>
                      </a:solidFill>
                    </a:rPr>
                    <a:t>Determine/plan appropriate interventions</a:t>
                  </a:r>
                </a:p>
              </p:txBody>
            </p:sp>
            <p:sp>
              <p:nvSpPr>
                <p:cNvPr id="57" name="AutoShape 23"/>
                <p:cNvSpPr>
                  <a:spLocks noChangeArrowheads="1"/>
                </p:cNvSpPr>
                <p:nvPr/>
              </p:nvSpPr>
              <p:spPr bwMode="auto">
                <a:xfrm>
                  <a:off x="2245" y="2205"/>
                  <a:ext cx="1542" cy="136"/>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46" name="Group 35"/>
              <p:cNvGrpSpPr>
                <a:grpSpLocks/>
              </p:cNvGrpSpPr>
              <p:nvPr/>
            </p:nvGrpSpPr>
            <p:grpSpPr bwMode="auto">
              <a:xfrm>
                <a:off x="2561" y="2523"/>
                <a:ext cx="1141" cy="308"/>
                <a:chOff x="2290" y="2552"/>
                <a:chExt cx="1141" cy="308"/>
              </a:xfrm>
            </p:grpSpPr>
            <p:sp>
              <p:nvSpPr>
                <p:cNvPr id="54" name="Text Box 33"/>
                <p:cNvSpPr txBox="1">
                  <a:spLocks noChangeArrowheads="1"/>
                </p:cNvSpPr>
                <p:nvPr/>
              </p:nvSpPr>
              <p:spPr bwMode="auto">
                <a:xfrm>
                  <a:off x="2323" y="2552"/>
                  <a:ext cx="1108" cy="308"/>
                </a:xfrm>
                <a:prstGeom prst="rect">
                  <a:avLst/>
                </a:prstGeom>
                <a:noFill/>
                <a:ln w="9525">
                  <a:noFill/>
                  <a:miter lim="800000"/>
                  <a:headEnd/>
                  <a:tailEnd/>
                </a:ln>
              </p:spPr>
              <p:txBody>
                <a:bodyPr wrap="none">
                  <a:spAutoFit/>
                </a:bodyPr>
                <a:lstStyle/>
                <a:p>
                  <a:r>
                    <a:rPr lang="en-US" sz="1000" b="0">
                      <a:solidFill>
                        <a:schemeClr val="tx1"/>
                      </a:solidFill>
                    </a:rPr>
                    <a:t>Determine/assign resources</a:t>
                  </a:r>
                </a:p>
                <a:p>
                  <a:r>
                    <a:rPr lang="en-US" sz="800" b="0">
                      <a:solidFill>
                        <a:schemeClr val="tx1"/>
                      </a:solidFill>
                    </a:rPr>
                    <a:t>           </a:t>
                  </a:r>
                  <a:r>
                    <a:rPr lang="en-US" sz="800" b="0">
                      <a:solidFill>
                        <a:schemeClr val="tx1"/>
                      </a:solidFill>
                      <a:sym typeface="Symbol" pitchFamily="18" charset="2"/>
                    </a:rPr>
                    <a:t> healthcare providers</a:t>
                  </a:r>
                </a:p>
                <a:p>
                  <a:r>
                    <a:rPr lang="en-US" sz="800" b="0">
                      <a:solidFill>
                        <a:schemeClr val="tx1"/>
                      </a:solidFill>
                      <a:sym typeface="Symbol" pitchFamily="18" charset="2"/>
                    </a:rPr>
                    <a:t>            other resources</a:t>
                  </a:r>
                </a:p>
              </p:txBody>
            </p:sp>
            <p:sp>
              <p:nvSpPr>
                <p:cNvPr id="55" name="AutoShape 34"/>
                <p:cNvSpPr>
                  <a:spLocks noChangeArrowheads="1"/>
                </p:cNvSpPr>
                <p:nvPr/>
              </p:nvSpPr>
              <p:spPr bwMode="auto">
                <a:xfrm>
                  <a:off x="2290" y="2568"/>
                  <a:ext cx="1134" cy="27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47" name="Text Box 37"/>
              <p:cNvSpPr txBox="1">
                <a:spLocks noChangeArrowheads="1"/>
              </p:cNvSpPr>
              <p:nvPr/>
            </p:nvSpPr>
            <p:spPr bwMode="auto">
              <a:xfrm>
                <a:off x="2563" y="2097"/>
                <a:ext cx="913" cy="154"/>
              </a:xfrm>
              <a:prstGeom prst="rect">
                <a:avLst/>
              </a:prstGeom>
              <a:noFill/>
              <a:ln w="9525">
                <a:noFill/>
                <a:miter lim="800000"/>
                <a:headEnd/>
                <a:tailEnd/>
              </a:ln>
            </p:spPr>
            <p:txBody>
              <a:bodyPr wrap="none">
                <a:spAutoFit/>
              </a:bodyPr>
              <a:lstStyle/>
              <a:p>
                <a:r>
                  <a:rPr lang="en-US" sz="1000">
                    <a:solidFill>
                      <a:schemeClr val="tx1"/>
                    </a:solidFill>
                  </a:rPr>
                  <a:t>Develop Plan of Care</a:t>
                </a:r>
              </a:p>
            </p:txBody>
          </p:sp>
          <p:sp>
            <p:nvSpPr>
              <p:cNvPr id="48" name="AutoShape 38"/>
              <p:cNvSpPr>
                <a:spLocks noChangeArrowheads="1"/>
              </p:cNvSpPr>
              <p:nvPr/>
            </p:nvSpPr>
            <p:spPr bwMode="auto">
              <a:xfrm>
                <a:off x="2251" y="2114"/>
                <a:ext cx="1633" cy="726"/>
              </a:xfrm>
              <a:prstGeom prst="roundRect">
                <a:avLst>
                  <a:gd name="adj" fmla="val 16667"/>
                </a:avLst>
              </a:prstGeom>
              <a:noFill/>
              <a:ln w="9525">
                <a:solidFill>
                  <a:schemeClr val="tx1"/>
                </a:solidFill>
                <a:round/>
                <a:headEnd/>
                <a:tailEnd/>
              </a:ln>
            </p:spPr>
            <p:txBody>
              <a:bodyPr wrap="none" anchor="ctr"/>
              <a:lstStyle/>
              <a:p>
                <a:endParaRPr lang="en-US"/>
              </a:p>
            </p:txBody>
          </p:sp>
          <p:sp>
            <p:nvSpPr>
              <p:cNvPr id="49" name="Text Box 96"/>
              <p:cNvSpPr txBox="1">
                <a:spLocks noChangeArrowheads="1"/>
              </p:cNvSpPr>
              <p:nvPr/>
            </p:nvSpPr>
            <p:spPr bwMode="auto">
              <a:xfrm>
                <a:off x="2654" y="2387"/>
                <a:ext cx="1028" cy="154"/>
              </a:xfrm>
              <a:prstGeom prst="rect">
                <a:avLst/>
              </a:prstGeom>
              <a:noFill/>
              <a:ln w="9525">
                <a:noFill/>
                <a:miter lim="800000"/>
                <a:headEnd/>
                <a:tailEnd/>
              </a:ln>
            </p:spPr>
            <p:txBody>
              <a:bodyPr wrap="none">
                <a:spAutoFit/>
              </a:bodyPr>
              <a:lstStyle/>
              <a:p>
                <a:r>
                  <a:rPr lang="en-US" sz="1000" b="0">
                    <a:solidFill>
                      <a:srgbClr val="5F5F5F"/>
                    </a:solidFill>
                  </a:rPr>
                  <a:t>Refer to other provider (s)</a:t>
                </a:r>
              </a:p>
            </p:txBody>
          </p:sp>
          <p:sp>
            <p:nvSpPr>
              <p:cNvPr id="50" name="Line 97"/>
              <p:cNvSpPr>
                <a:spLocks noChangeShapeType="1"/>
              </p:cNvSpPr>
              <p:nvPr/>
            </p:nvSpPr>
            <p:spPr bwMode="auto">
              <a:xfrm>
                <a:off x="2609" y="2387"/>
                <a:ext cx="0" cy="91"/>
              </a:xfrm>
              <a:prstGeom prst="line">
                <a:avLst/>
              </a:prstGeom>
              <a:noFill/>
              <a:ln w="9525">
                <a:solidFill>
                  <a:schemeClr val="tx1"/>
                </a:solidFill>
                <a:round/>
                <a:headEnd/>
                <a:tailEnd/>
              </a:ln>
            </p:spPr>
            <p:txBody>
              <a:bodyPr/>
              <a:lstStyle/>
              <a:p>
                <a:endParaRPr lang="en-US"/>
              </a:p>
            </p:txBody>
          </p:sp>
          <p:sp>
            <p:nvSpPr>
              <p:cNvPr id="51" name="Line 98"/>
              <p:cNvSpPr>
                <a:spLocks noChangeShapeType="1"/>
              </p:cNvSpPr>
              <p:nvPr/>
            </p:nvSpPr>
            <p:spPr bwMode="auto">
              <a:xfrm>
                <a:off x="2609" y="2478"/>
                <a:ext cx="90" cy="0"/>
              </a:xfrm>
              <a:prstGeom prst="line">
                <a:avLst/>
              </a:prstGeom>
              <a:noFill/>
              <a:ln w="9525">
                <a:solidFill>
                  <a:schemeClr val="tx1"/>
                </a:solidFill>
                <a:round/>
                <a:headEnd/>
                <a:tailEnd type="triangle" w="med" len="med"/>
              </a:ln>
            </p:spPr>
            <p:txBody>
              <a:bodyPr/>
              <a:lstStyle/>
              <a:p>
                <a:endParaRPr lang="en-US"/>
              </a:p>
            </p:txBody>
          </p:sp>
          <p:sp>
            <p:nvSpPr>
              <p:cNvPr id="52" name="Line 99"/>
              <p:cNvSpPr>
                <a:spLocks noChangeShapeType="1"/>
              </p:cNvSpPr>
              <p:nvPr/>
            </p:nvSpPr>
            <p:spPr bwMode="auto">
              <a:xfrm>
                <a:off x="2427" y="2387"/>
                <a:ext cx="0" cy="272"/>
              </a:xfrm>
              <a:prstGeom prst="line">
                <a:avLst/>
              </a:prstGeom>
              <a:noFill/>
              <a:ln w="9525">
                <a:solidFill>
                  <a:schemeClr val="tx1"/>
                </a:solidFill>
                <a:round/>
                <a:headEnd/>
                <a:tailEnd/>
              </a:ln>
            </p:spPr>
            <p:txBody>
              <a:bodyPr/>
              <a:lstStyle/>
              <a:p>
                <a:endParaRPr lang="en-US"/>
              </a:p>
            </p:txBody>
          </p:sp>
          <p:sp>
            <p:nvSpPr>
              <p:cNvPr id="53" name="Line 100"/>
              <p:cNvSpPr>
                <a:spLocks noChangeShapeType="1"/>
              </p:cNvSpPr>
              <p:nvPr/>
            </p:nvSpPr>
            <p:spPr bwMode="auto">
              <a:xfrm>
                <a:off x="2427" y="2659"/>
                <a:ext cx="136" cy="0"/>
              </a:xfrm>
              <a:prstGeom prst="line">
                <a:avLst/>
              </a:prstGeom>
              <a:noFill/>
              <a:ln w="9525">
                <a:solidFill>
                  <a:schemeClr val="tx1"/>
                </a:solidFill>
                <a:round/>
                <a:headEnd/>
                <a:tailEnd type="triangle" w="med" len="med"/>
              </a:ln>
            </p:spPr>
            <p:txBody>
              <a:bodyPr/>
              <a:lstStyle/>
              <a:p>
                <a:endParaRPr lang="en-US"/>
              </a:p>
            </p:txBody>
          </p:sp>
        </p:grpSp>
        <p:cxnSp>
          <p:nvCxnSpPr>
            <p:cNvPr id="36" name="AutoShape 97"/>
            <p:cNvCxnSpPr>
              <a:cxnSpLocks noChangeShapeType="1"/>
              <a:stCxn id="49" idx="3"/>
              <a:endCxn id="60" idx="1"/>
            </p:cNvCxnSpPr>
            <p:nvPr/>
          </p:nvCxnSpPr>
          <p:spPr bwMode="auto">
            <a:xfrm>
              <a:off x="5845175" y="3911601"/>
              <a:ext cx="800894" cy="1555749"/>
            </a:xfrm>
            <a:prstGeom prst="curvedConnector3">
              <a:avLst>
                <a:gd name="adj1" fmla="val 50000"/>
              </a:avLst>
            </a:prstGeom>
            <a:noFill/>
            <a:ln w="9525">
              <a:solidFill>
                <a:srgbClr val="808080"/>
              </a:solidFill>
              <a:round/>
              <a:headEnd/>
              <a:tailEnd type="triangle" w="med" len="med"/>
            </a:ln>
            <a:effectLst/>
          </p:spPr>
        </p:cxnSp>
        <p:cxnSp>
          <p:nvCxnSpPr>
            <p:cNvPr id="37" name="AutoShape 98"/>
            <p:cNvCxnSpPr>
              <a:cxnSpLocks noChangeShapeType="1"/>
              <a:stCxn id="60" idx="0"/>
              <a:endCxn id="64" idx="2"/>
            </p:cNvCxnSpPr>
            <p:nvPr/>
          </p:nvCxnSpPr>
          <p:spPr bwMode="auto">
            <a:xfrm rot="5400000" flipH="1" flipV="1">
              <a:off x="7227492" y="3657204"/>
              <a:ext cx="1282699" cy="105568"/>
            </a:xfrm>
            <a:prstGeom prst="curvedConnector3">
              <a:avLst>
                <a:gd name="adj1" fmla="val 50000"/>
              </a:avLst>
            </a:prstGeom>
            <a:noFill/>
            <a:ln w="9525">
              <a:solidFill>
                <a:srgbClr val="808080"/>
              </a:solidFill>
              <a:round/>
              <a:headEnd/>
              <a:tailEnd type="triangle" w="med" len="med"/>
            </a:ln>
            <a:effectLst/>
          </p:spPr>
        </p:cxnSp>
        <p:cxnSp>
          <p:nvCxnSpPr>
            <p:cNvPr id="38" name="AutoShape 101"/>
            <p:cNvCxnSpPr>
              <a:cxnSpLocks noChangeShapeType="1"/>
              <a:stCxn id="14" idx="0"/>
            </p:cNvCxnSpPr>
            <p:nvPr/>
          </p:nvCxnSpPr>
          <p:spPr bwMode="auto">
            <a:xfrm rot="5400000" flipV="1">
              <a:off x="5462587" y="987426"/>
              <a:ext cx="163513" cy="2652712"/>
            </a:xfrm>
            <a:prstGeom prst="curvedConnector4">
              <a:avLst>
                <a:gd name="adj1" fmla="val -92236"/>
                <a:gd name="adj2" fmla="val 77019"/>
              </a:avLst>
            </a:prstGeom>
            <a:noFill/>
            <a:ln w="9525">
              <a:solidFill>
                <a:srgbClr val="808080"/>
              </a:solidFill>
              <a:round/>
              <a:headEnd/>
              <a:tailEnd type="triangle" w="med" len="med"/>
            </a:ln>
            <a:effectLst/>
          </p:spPr>
        </p:cxnSp>
        <p:grpSp>
          <p:nvGrpSpPr>
            <p:cNvPr id="39" name="Group 90"/>
            <p:cNvGrpSpPr>
              <a:grpSpLocks/>
            </p:cNvGrpSpPr>
            <p:nvPr/>
          </p:nvGrpSpPr>
          <p:grpSpPr bwMode="auto">
            <a:xfrm>
              <a:off x="8172450" y="1335088"/>
              <a:ext cx="647700" cy="654050"/>
              <a:chOff x="4649" y="977"/>
              <a:chExt cx="443" cy="503"/>
            </a:xfrm>
          </p:grpSpPr>
          <p:pic>
            <p:nvPicPr>
              <p:cNvPr id="43" name="Picture 86" descr="MC900097577[1]"/>
              <p:cNvPicPr>
                <a:picLocks noChangeAspect="1" noChangeArrowheads="1"/>
              </p:cNvPicPr>
              <p:nvPr/>
            </p:nvPicPr>
            <p:blipFill>
              <a:blip r:embed="rId2" cstate="print"/>
              <a:srcRect/>
              <a:stretch>
                <a:fillRect/>
              </a:stretch>
            </p:blipFill>
            <p:spPr bwMode="auto">
              <a:xfrm>
                <a:off x="4649" y="1026"/>
                <a:ext cx="443" cy="454"/>
              </a:xfrm>
              <a:prstGeom prst="rect">
                <a:avLst/>
              </a:prstGeom>
              <a:noFill/>
              <a:ln w="9525">
                <a:noFill/>
                <a:miter lim="800000"/>
                <a:headEnd/>
                <a:tailEnd/>
              </a:ln>
            </p:spPr>
          </p:pic>
          <p:pic>
            <p:nvPicPr>
              <p:cNvPr id="44" name="Picture 89" descr="MC900056604[1]"/>
              <p:cNvPicPr>
                <a:picLocks noChangeAspect="1" noChangeArrowheads="1"/>
              </p:cNvPicPr>
              <p:nvPr/>
            </p:nvPicPr>
            <p:blipFill>
              <a:blip r:embed="rId3" cstate="print"/>
              <a:srcRect/>
              <a:stretch>
                <a:fillRect/>
              </a:stretch>
            </p:blipFill>
            <p:spPr bwMode="auto">
              <a:xfrm>
                <a:off x="4784" y="977"/>
                <a:ext cx="273" cy="185"/>
              </a:xfrm>
              <a:prstGeom prst="rect">
                <a:avLst/>
              </a:prstGeom>
              <a:noFill/>
              <a:ln w="9525">
                <a:noFill/>
                <a:miter lim="800000"/>
                <a:headEnd/>
                <a:tailEnd/>
              </a:ln>
            </p:spPr>
          </p:pic>
        </p:grpSp>
        <p:sp>
          <p:nvSpPr>
            <p:cNvPr id="40" name="Text Box 91"/>
            <p:cNvSpPr txBox="1">
              <a:spLocks noChangeArrowheads="1"/>
            </p:cNvSpPr>
            <p:nvPr/>
          </p:nvSpPr>
          <p:spPr bwMode="auto">
            <a:xfrm>
              <a:off x="7164388" y="1341438"/>
              <a:ext cx="993775" cy="396875"/>
            </a:xfrm>
            <a:prstGeom prst="rect">
              <a:avLst/>
            </a:prstGeom>
            <a:noFill/>
            <a:ln w="9525">
              <a:noFill/>
              <a:miter lim="800000"/>
              <a:headEnd/>
              <a:tailEnd/>
            </a:ln>
          </p:spPr>
          <p:txBody>
            <a:bodyPr wrap="none">
              <a:spAutoFit/>
            </a:bodyPr>
            <a:lstStyle/>
            <a:p>
              <a:pPr algn="ctr"/>
              <a:r>
                <a:rPr lang="en-US" sz="1000">
                  <a:solidFill>
                    <a:schemeClr val="tx1"/>
                  </a:solidFill>
                </a:rPr>
                <a:t>Care </a:t>
              </a:r>
            </a:p>
            <a:p>
              <a:pPr algn="ctr"/>
              <a:r>
                <a:rPr lang="en-US" sz="1000">
                  <a:solidFill>
                    <a:schemeClr val="tx1"/>
                  </a:solidFill>
                </a:rPr>
                <a:t>orchestration</a:t>
              </a:r>
            </a:p>
          </p:txBody>
        </p:sp>
        <p:cxnSp>
          <p:nvCxnSpPr>
            <p:cNvPr id="41" name="AutoShape 121"/>
            <p:cNvCxnSpPr>
              <a:cxnSpLocks noChangeShapeType="1"/>
              <a:endCxn id="40" idx="0"/>
            </p:cNvCxnSpPr>
            <p:nvPr/>
          </p:nvCxnSpPr>
          <p:spPr bwMode="auto">
            <a:xfrm rot="16200000" flipH="1" flipV="1">
              <a:off x="8112125" y="884238"/>
              <a:ext cx="6350" cy="908050"/>
            </a:xfrm>
            <a:prstGeom prst="curvedConnector3">
              <a:avLst>
                <a:gd name="adj1" fmla="val -3600000"/>
              </a:avLst>
            </a:prstGeom>
            <a:noFill/>
            <a:ln w="9525">
              <a:solidFill>
                <a:schemeClr val="tx1"/>
              </a:solidFill>
              <a:round/>
              <a:headEnd/>
              <a:tailEnd type="triangle" w="med" len="med"/>
            </a:ln>
            <a:effectLst/>
          </p:spPr>
        </p:cxnSp>
        <p:cxnSp>
          <p:nvCxnSpPr>
            <p:cNvPr id="42" name="AutoShape 122"/>
            <p:cNvCxnSpPr>
              <a:cxnSpLocks noChangeShapeType="1"/>
              <a:stCxn id="40" idx="2"/>
              <a:endCxn id="64" idx="0"/>
            </p:cNvCxnSpPr>
            <p:nvPr/>
          </p:nvCxnSpPr>
          <p:spPr bwMode="auto">
            <a:xfrm rot="16200000" flipH="1">
              <a:off x="7630319" y="1769269"/>
              <a:ext cx="322262" cy="260350"/>
            </a:xfrm>
            <a:prstGeom prst="curvedConnector3">
              <a:avLst>
                <a:gd name="adj1" fmla="val 49755"/>
              </a:avLst>
            </a:prstGeom>
            <a:noFill/>
            <a:ln w="9525">
              <a:solidFill>
                <a:schemeClr val="tx1"/>
              </a:solidFill>
              <a:round/>
              <a:headEnd/>
              <a:tailEnd type="triangle" w="med" len="med"/>
            </a:ln>
            <a:effectLst/>
          </p:spPr>
        </p:cxnSp>
      </p:grpSp>
    </p:spTree>
    <p:extLst>
      <p:ext uri="{BB962C8B-B14F-4D97-AF65-F5344CB8AC3E}">
        <p14:creationId xmlns:p14="http://schemas.microsoft.com/office/powerpoint/2010/main" val="88348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55613" y="120650"/>
            <a:ext cx="8359775" cy="723900"/>
          </a:xfrm>
        </p:spPr>
        <p:txBody>
          <a:bodyPr/>
          <a:lstStyle/>
          <a:p>
            <a:r>
              <a:rPr lang="en-CA" sz="2400" dirty="0" smtClean="0"/>
              <a:t>Participants-</a:t>
            </a:r>
          </a:p>
        </p:txBody>
      </p:sp>
      <p:graphicFrame>
        <p:nvGraphicFramePr>
          <p:cNvPr id="4" name="Tableau 6"/>
          <p:cNvGraphicFramePr>
            <a:graphicFrameLocks noGrp="1"/>
          </p:cNvGraphicFramePr>
          <p:nvPr>
            <p:extLst>
              <p:ext uri="{D42A27DB-BD31-4B8C-83A1-F6EECF244321}">
                <p14:modId xmlns:p14="http://schemas.microsoft.com/office/powerpoint/2010/main" val="3368578647"/>
              </p:ext>
            </p:extLst>
          </p:nvPr>
        </p:nvGraphicFramePr>
        <p:xfrm>
          <a:off x="251400" y="1196690"/>
          <a:ext cx="8705235" cy="5284971"/>
        </p:xfrm>
        <a:graphic>
          <a:graphicData uri="http://schemas.openxmlformats.org/drawingml/2006/table">
            <a:tbl>
              <a:tblPr firstRow="1" bandRow="1">
                <a:tableStyleId>{5C22544A-7EE6-4342-B048-85BDC9FD1C3A}</a:tableStyleId>
              </a:tblPr>
              <a:tblGrid>
                <a:gridCol w="1512785"/>
                <a:gridCol w="2088290"/>
                <a:gridCol w="504070"/>
                <a:gridCol w="423510"/>
                <a:gridCol w="4176580"/>
              </a:tblGrid>
              <a:tr h="216223">
                <a:tc>
                  <a:txBody>
                    <a:bodyPr/>
                    <a:lstStyle/>
                    <a:p>
                      <a:pPr algn="ctr"/>
                      <a:r>
                        <a:rPr lang="en-CA" sz="900" dirty="0" smtClean="0">
                          <a:solidFill>
                            <a:schemeClr val="tx1"/>
                          </a:solidFill>
                        </a:rPr>
                        <a:t>Name</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900" dirty="0" smtClean="0">
                          <a:solidFill>
                            <a:schemeClr val="tx1"/>
                          </a:solidFill>
                        </a:rPr>
                        <a:t>email</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500" b="0" dirty="0" smtClean="0">
                          <a:solidFill>
                            <a:schemeClr val="tx1"/>
                          </a:solidFill>
                        </a:rPr>
                        <a:t>Country</a:t>
                      </a:r>
                      <a:endParaRPr lang="en-CA" sz="500" b="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900" dirty="0" smtClean="0">
                          <a:solidFill>
                            <a:schemeClr val="tx1"/>
                          </a:solidFill>
                        </a:rPr>
                        <a:t>Yes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c>
                  <a:txBody>
                    <a:bodyPr/>
                    <a:lstStyle/>
                    <a:p>
                      <a:pPr algn="ctr"/>
                      <a:r>
                        <a:rPr lang="en-CA" sz="900" dirty="0" smtClean="0">
                          <a:solidFill>
                            <a:schemeClr val="tx1"/>
                          </a:solidFill>
                        </a:rPr>
                        <a:t>Notes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solidFill>
                      <a:srgbClr val="FFFF00"/>
                    </a:solidFill>
                  </a:tcPr>
                </a:tc>
              </a:tr>
              <a:tr h="345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dirty="0" smtClean="0">
                          <a:solidFill>
                            <a:schemeClr val="tx1"/>
                          </a:solidFill>
                        </a:rPr>
                        <a:t>Russell </a:t>
                      </a:r>
                      <a:r>
                        <a:rPr lang="en-CA" sz="900" dirty="0" err="1" smtClean="0">
                          <a:solidFill>
                            <a:schemeClr val="tx1"/>
                          </a:solidFill>
                        </a:rPr>
                        <a:t>Leftwich</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ehealth@pobox.com</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1000" dirty="0" smtClean="0">
                          <a:solidFill>
                            <a:schemeClr val="tx1"/>
                          </a:solidFill>
                        </a:rPr>
                        <a:t>US</a:t>
                      </a:r>
                      <a:endParaRPr lang="en-CA" sz="10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t>X</a:t>
                      </a:r>
                      <a:endParaRPr lang="en-CA" sz="900" dirty="0"/>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6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59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900" kern="1200" dirty="0" err="1" smtClean="0">
                          <a:solidFill>
                            <a:schemeClr val="tx1"/>
                          </a:solidFill>
                          <a:latin typeface="+mn-lt"/>
                          <a:ea typeface="+mn-ea"/>
                          <a:cs typeface="+mn-cs"/>
                        </a:rPr>
                        <a:t>Juggy</a:t>
                      </a:r>
                      <a:r>
                        <a:rPr lang="fr-CA" sz="900" kern="1200" dirty="0" smtClean="0">
                          <a:solidFill>
                            <a:schemeClr val="tx1"/>
                          </a:solidFill>
                          <a:latin typeface="+mn-lt"/>
                          <a:ea typeface="+mn-ea"/>
                          <a:cs typeface="+mn-cs"/>
                        </a:rPr>
                        <a:t> </a:t>
                      </a:r>
                      <a:r>
                        <a:rPr lang="fr-CA" sz="900" kern="1200" dirty="0" err="1" smtClean="0">
                          <a:solidFill>
                            <a:schemeClr val="tx1"/>
                          </a:solidFill>
                          <a:latin typeface="+mn-lt"/>
                          <a:ea typeface="+mn-ea"/>
                          <a:cs typeface="+mn-cs"/>
                        </a:rPr>
                        <a:t>Jagannalthan</a:t>
                      </a:r>
                      <a:endParaRPr lang="fr-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800" dirty="0" smtClean="0">
                          <a:solidFill>
                            <a:schemeClr val="tx1"/>
                          </a:solidFill>
                        </a:rPr>
                        <a:t>juggy@mmodal.com</a:t>
                      </a:r>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1000" dirty="0" smtClean="0">
                          <a:solidFill>
                            <a:schemeClr val="tx1"/>
                          </a:solidFill>
                        </a:rPr>
                        <a:t>US</a:t>
                      </a:r>
                      <a:endParaRPr lang="en-CA" sz="10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t>X</a:t>
                      </a:r>
                      <a:endParaRPr lang="en-CA" sz="900" dirty="0"/>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6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59468">
                <a:tc>
                  <a:txBody>
                    <a:bodyPr/>
                    <a:lstStyle/>
                    <a:p>
                      <a:r>
                        <a:rPr lang="en-CA" sz="900" kern="1200" dirty="0" smtClean="0">
                          <a:solidFill>
                            <a:schemeClr val="tx1"/>
                          </a:solidFill>
                          <a:latin typeface="+mn-lt"/>
                          <a:ea typeface="+mn-ea"/>
                          <a:cs typeface="+mn-cs"/>
                        </a:rPr>
                        <a:t>Ken Rubin</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kern="1200" dirty="0" smtClean="0">
                          <a:solidFill>
                            <a:schemeClr val="tx1"/>
                          </a:solidFill>
                          <a:latin typeface="+mn-lt"/>
                          <a:ea typeface="+mn-ea"/>
                          <a:cs typeface="+mn-cs"/>
                        </a:rPr>
                        <a:t>ken.rubin@HP.com</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8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59468">
                <a:tc>
                  <a:txBody>
                    <a:bodyPr/>
                    <a:lstStyle/>
                    <a:p>
                      <a:r>
                        <a:rPr lang="en-CA" sz="900" kern="1200" dirty="0" smtClean="0">
                          <a:solidFill>
                            <a:schemeClr val="tx1"/>
                          </a:solidFill>
                          <a:latin typeface="+mn-lt"/>
                          <a:ea typeface="+mn-ea"/>
                          <a:cs typeface="+mn-cs"/>
                        </a:rPr>
                        <a:t>Thomas</a:t>
                      </a:r>
                      <a:r>
                        <a:rPr lang="en-CA" sz="900" kern="1200" baseline="0" dirty="0" smtClean="0">
                          <a:solidFill>
                            <a:schemeClr val="tx1"/>
                          </a:solidFill>
                          <a:latin typeface="+mn-lt"/>
                          <a:ea typeface="+mn-ea"/>
                          <a:cs typeface="+mn-cs"/>
                        </a:rPr>
                        <a:t> Pole</a:t>
                      </a: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dirty="0" smtClean="0">
                          <a:solidFill>
                            <a:schemeClr val="tx1"/>
                          </a:solidFill>
                        </a:rPr>
                        <a:t>thomas.pole@vangent.com</a:t>
                      </a: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US</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r>
                        <a:rPr lang="en-CA" sz="900" dirty="0" smtClean="0">
                          <a:solidFill>
                            <a:schemeClr val="tx1"/>
                          </a:solidFill>
                        </a:rPr>
                        <a:t>X</a:t>
                      </a: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6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30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10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6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216223">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600" dirty="0" smtClean="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10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6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800" dirty="0" smtClean="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smtClean="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600" kern="1200" dirty="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r h="345957">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8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endParaRPr lang="en-CA" sz="900" dirty="0">
                        <a:solidFill>
                          <a:schemeClr val="tx1"/>
                        </a:solidFill>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900" kern="1200" dirty="0" smtClean="0">
                        <a:solidFill>
                          <a:schemeClr val="tx1"/>
                        </a:solidFill>
                        <a:latin typeface="+mn-lt"/>
                        <a:ea typeface="+mn-ea"/>
                        <a:cs typeface="+mn-cs"/>
                      </a:endParaRPr>
                    </a:p>
                  </a:txBody>
                  <a:tcPr anchor="ctr">
                    <a:lnL w="3175" cap="flat" cmpd="sng" algn="ctr">
                      <a:solidFill>
                        <a:srgbClr val="ACB6AB"/>
                      </a:solidFill>
                      <a:prstDash val="solid"/>
                      <a:round/>
                      <a:headEnd type="none" w="med" len="med"/>
                      <a:tailEnd type="none" w="med" len="med"/>
                    </a:lnL>
                    <a:lnR w="3175" cap="flat" cmpd="sng" algn="ctr">
                      <a:solidFill>
                        <a:srgbClr val="ACB6AB"/>
                      </a:solidFill>
                      <a:prstDash val="solid"/>
                      <a:round/>
                      <a:headEnd type="none" w="med" len="med"/>
                      <a:tailEnd type="none" w="med" len="med"/>
                    </a:lnR>
                    <a:lnT w="3175" cap="flat" cmpd="sng" algn="ctr">
                      <a:solidFill>
                        <a:srgbClr val="ACB6AB"/>
                      </a:solidFill>
                      <a:prstDash val="solid"/>
                      <a:round/>
                      <a:headEnd type="none" w="med" len="med"/>
                      <a:tailEnd type="none" w="med" len="med"/>
                    </a:lnT>
                    <a:lnB w="3175" cap="flat" cmpd="sng" algn="ctr">
                      <a:solidFill>
                        <a:srgbClr val="ACB6AB"/>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37410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dirty="0" smtClean="0"/>
              <a:t>Master and </a:t>
            </a:r>
            <a:r>
              <a:rPr lang="fr-CA" sz="2400" dirty="0" err="1" smtClean="0"/>
              <a:t>Detail</a:t>
            </a:r>
            <a:r>
              <a:rPr lang="fr-CA" sz="2400" dirty="0" smtClean="0"/>
              <a:t> Care Plans: </a:t>
            </a:r>
            <a:r>
              <a:rPr lang="fr-CA" sz="2400" dirty="0" err="1" smtClean="0"/>
              <a:t>Inbound</a:t>
            </a:r>
            <a:r>
              <a:rPr lang="fr-CA" sz="2400" dirty="0" smtClean="0"/>
              <a:t> &amp; </a:t>
            </a:r>
            <a:r>
              <a:rPr lang="fr-CA" sz="2400" dirty="0" err="1" smtClean="0"/>
              <a:t>Outbound</a:t>
            </a:r>
            <a:r>
              <a:rPr lang="fr-CA" sz="2400" dirty="0" smtClean="0"/>
              <a:t> </a:t>
            </a:r>
            <a:r>
              <a:rPr lang="fr-CA" sz="2400" dirty="0" err="1" smtClean="0"/>
              <a:t>Risks</a:t>
            </a:r>
            <a:endParaRPr lang="fr-CA" sz="2400" dirty="0"/>
          </a:p>
        </p:txBody>
      </p:sp>
      <p:sp>
        <p:nvSpPr>
          <p:cNvPr id="111" name="TextBox 110"/>
          <p:cNvSpPr txBox="1"/>
          <p:nvPr/>
        </p:nvSpPr>
        <p:spPr>
          <a:xfrm>
            <a:off x="107380" y="1825720"/>
            <a:ext cx="5238935" cy="461665"/>
          </a:xfrm>
          <a:prstGeom prst="rect">
            <a:avLst/>
          </a:prstGeom>
          <a:noFill/>
        </p:spPr>
        <p:txBody>
          <a:bodyPr wrap="none" rtlCol="0">
            <a:spAutoFit/>
          </a:bodyPr>
          <a:lstStyle/>
          <a:p>
            <a:r>
              <a:rPr lang="en-AU" sz="1200" dirty="0" smtClean="0">
                <a:solidFill>
                  <a:schemeClr val="tx1"/>
                </a:solidFill>
              </a:rPr>
              <a:t>Diagnosis (e.g. Type 2 Diabetes Mellitus)</a:t>
            </a:r>
          </a:p>
          <a:p>
            <a:r>
              <a:rPr lang="en-AU" sz="1200" dirty="0">
                <a:solidFill>
                  <a:schemeClr val="tx1"/>
                </a:solidFill>
              </a:rPr>
              <a:t> </a:t>
            </a:r>
            <a:r>
              <a:rPr lang="en-AU" sz="1200" dirty="0" smtClean="0">
                <a:solidFill>
                  <a:schemeClr val="tx1"/>
                </a:solidFill>
              </a:rPr>
              <a:t>    [a diagnosis often results in one or more problems for the patient]</a:t>
            </a:r>
            <a:endParaRPr lang="en-AU" sz="1200" dirty="0">
              <a:solidFill>
                <a:schemeClr val="tx1"/>
              </a:solidFill>
            </a:endParaRPr>
          </a:p>
        </p:txBody>
      </p:sp>
      <p:sp>
        <p:nvSpPr>
          <p:cNvPr id="112" name="TextBox 111"/>
          <p:cNvSpPr txBox="1"/>
          <p:nvPr/>
        </p:nvSpPr>
        <p:spPr>
          <a:xfrm>
            <a:off x="611436" y="2401784"/>
            <a:ext cx="4628190" cy="276999"/>
          </a:xfrm>
          <a:prstGeom prst="rect">
            <a:avLst/>
          </a:prstGeom>
          <a:noFill/>
        </p:spPr>
        <p:txBody>
          <a:bodyPr wrap="none" rtlCol="0">
            <a:spAutoFit/>
          </a:bodyPr>
          <a:lstStyle/>
          <a:p>
            <a:r>
              <a:rPr lang="en-AU" sz="1200" dirty="0" smtClean="0">
                <a:solidFill>
                  <a:schemeClr val="tx1"/>
                </a:solidFill>
              </a:rPr>
              <a:t>[Primary] Problem 1: inability to regulate blood glucose level</a:t>
            </a:r>
            <a:endParaRPr lang="en-AU" sz="1200" dirty="0">
              <a:solidFill>
                <a:schemeClr val="tx1"/>
              </a:solidFill>
            </a:endParaRPr>
          </a:p>
        </p:txBody>
      </p:sp>
      <p:sp>
        <p:nvSpPr>
          <p:cNvPr id="113" name="TextBox 112"/>
          <p:cNvSpPr txBox="1"/>
          <p:nvPr/>
        </p:nvSpPr>
        <p:spPr>
          <a:xfrm>
            <a:off x="683444" y="3769936"/>
            <a:ext cx="5921814" cy="276999"/>
          </a:xfrm>
          <a:prstGeom prst="rect">
            <a:avLst/>
          </a:prstGeom>
          <a:noFill/>
        </p:spPr>
        <p:txBody>
          <a:bodyPr wrap="none" rtlCol="0">
            <a:spAutoFit/>
          </a:bodyPr>
          <a:lstStyle/>
          <a:p>
            <a:r>
              <a:rPr lang="en-AU" sz="1200" dirty="0" smtClean="0">
                <a:solidFill>
                  <a:schemeClr val="tx1"/>
                </a:solidFill>
              </a:rPr>
              <a:t>Problem 4: weight loss (resulting from inability to process calorie from foods) </a:t>
            </a:r>
            <a:endParaRPr lang="en-AU" sz="1200" dirty="0">
              <a:solidFill>
                <a:schemeClr val="tx1"/>
              </a:solidFill>
            </a:endParaRPr>
          </a:p>
        </p:txBody>
      </p:sp>
      <p:sp>
        <p:nvSpPr>
          <p:cNvPr id="114" name="TextBox 113"/>
          <p:cNvSpPr txBox="1"/>
          <p:nvPr/>
        </p:nvSpPr>
        <p:spPr>
          <a:xfrm>
            <a:off x="683444" y="4201984"/>
            <a:ext cx="8376011" cy="276999"/>
          </a:xfrm>
          <a:prstGeom prst="rect">
            <a:avLst/>
          </a:prstGeom>
          <a:noFill/>
        </p:spPr>
        <p:txBody>
          <a:bodyPr wrap="none" rtlCol="0">
            <a:spAutoFit/>
          </a:bodyPr>
          <a:lstStyle/>
          <a:p>
            <a:r>
              <a:rPr lang="en-AU" sz="1200" dirty="0" smtClean="0">
                <a:solidFill>
                  <a:schemeClr val="tx1"/>
                </a:solidFill>
              </a:rPr>
              <a:t>Problem 5: polyphagia (resulting from hunger effect of increased insulin output to process high blood glucose) </a:t>
            </a:r>
            <a:endParaRPr lang="en-AU" sz="1200" dirty="0">
              <a:solidFill>
                <a:schemeClr val="tx1"/>
              </a:solidFill>
            </a:endParaRPr>
          </a:p>
        </p:txBody>
      </p:sp>
      <p:sp>
        <p:nvSpPr>
          <p:cNvPr id="115" name="TextBox 114"/>
          <p:cNvSpPr txBox="1"/>
          <p:nvPr/>
        </p:nvSpPr>
        <p:spPr>
          <a:xfrm>
            <a:off x="657138" y="4634032"/>
            <a:ext cx="5569153" cy="276999"/>
          </a:xfrm>
          <a:prstGeom prst="rect">
            <a:avLst/>
          </a:prstGeom>
          <a:noFill/>
        </p:spPr>
        <p:txBody>
          <a:bodyPr wrap="none" rtlCol="0">
            <a:spAutoFit/>
          </a:bodyPr>
          <a:lstStyle/>
          <a:p>
            <a:r>
              <a:rPr lang="en-AU" sz="1200" dirty="0" smtClean="0">
                <a:solidFill>
                  <a:schemeClr val="tx1"/>
                </a:solidFill>
              </a:rPr>
              <a:t>Problem 6: lethargy (resulting from inability to utilise glucose effectively) </a:t>
            </a:r>
            <a:endParaRPr lang="en-AU" sz="1200" dirty="0">
              <a:solidFill>
                <a:schemeClr val="tx1"/>
              </a:solidFill>
            </a:endParaRPr>
          </a:p>
        </p:txBody>
      </p:sp>
      <p:sp>
        <p:nvSpPr>
          <p:cNvPr id="116" name="TextBox 115"/>
          <p:cNvSpPr txBox="1"/>
          <p:nvPr/>
        </p:nvSpPr>
        <p:spPr>
          <a:xfrm>
            <a:off x="657138" y="5066080"/>
            <a:ext cx="6176691" cy="461665"/>
          </a:xfrm>
          <a:prstGeom prst="rect">
            <a:avLst/>
          </a:prstGeom>
          <a:noFill/>
        </p:spPr>
        <p:txBody>
          <a:bodyPr wrap="none" rtlCol="0">
            <a:spAutoFit/>
          </a:bodyPr>
          <a:lstStyle/>
          <a:p>
            <a:r>
              <a:rPr lang="en-AU" sz="1200" dirty="0" smtClean="0">
                <a:solidFill>
                  <a:schemeClr val="tx1"/>
                </a:solidFill>
              </a:rPr>
              <a:t>Problem 7: altered mental state (resulting from hyperglycaemia, ketoacidosis, </a:t>
            </a:r>
            <a:r>
              <a:rPr lang="en-AU" sz="1200" dirty="0" err="1" smtClean="0">
                <a:solidFill>
                  <a:schemeClr val="tx1"/>
                </a:solidFill>
              </a:rPr>
              <a:t>etc</a:t>
            </a:r>
            <a:r>
              <a:rPr lang="en-AU" sz="1200" dirty="0" smtClean="0">
                <a:solidFill>
                  <a:schemeClr val="tx1"/>
                </a:solidFill>
              </a:rPr>
              <a:t>)</a:t>
            </a:r>
          </a:p>
          <a:p>
            <a:r>
              <a:rPr lang="en-AU" sz="1200" dirty="0">
                <a:solidFill>
                  <a:schemeClr val="tx1"/>
                </a:solidFill>
              </a:rPr>
              <a:t> </a:t>
            </a:r>
            <a:r>
              <a:rPr lang="en-AU" sz="1200" dirty="0" smtClean="0">
                <a:solidFill>
                  <a:schemeClr val="tx1"/>
                </a:solidFill>
              </a:rPr>
              <a:t>    [agitation</a:t>
            </a:r>
            <a:r>
              <a:rPr lang="en-AU" sz="1200" dirty="0">
                <a:solidFill>
                  <a:schemeClr val="tx1"/>
                </a:solidFill>
              </a:rPr>
              <a:t>, unexplained irritability, </a:t>
            </a:r>
            <a:r>
              <a:rPr lang="en-AU" sz="1200" dirty="0" smtClean="0">
                <a:solidFill>
                  <a:schemeClr val="tx1"/>
                </a:solidFill>
              </a:rPr>
              <a:t>inattention, </a:t>
            </a:r>
            <a:r>
              <a:rPr lang="en-AU" sz="1200" dirty="0">
                <a:solidFill>
                  <a:schemeClr val="tx1"/>
                </a:solidFill>
              </a:rPr>
              <a:t>or </a:t>
            </a:r>
            <a:r>
              <a:rPr lang="en-AU" sz="1200" dirty="0" smtClean="0">
                <a:solidFill>
                  <a:schemeClr val="tx1"/>
                </a:solidFill>
              </a:rPr>
              <a:t>confusion] </a:t>
            </a:r>
            <a:endParaRPr lang="en-AU" sz="1200" dirty="0">
              <a:solidFill>
                <a:schemeClr val="tx1"/>
              </a:solidFill>
            </a:endParaRPr>
          </a:p>
        </p:txBody>
      </p:sp>
      <p:cxnSp>
        <p:nvCxnSpPr>
          <p:cNvPr id="117" name="Straight Connector 116"/>
          <p:cNvCxnSpPr/>
          <p:nvPr/>
        </p:nvCxnSpPr>
        <p:spPr>
          <a:xfrm>
            <a:off x="323404" y="2133496"/>
            <a:ext cx="0" cy="30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23404" y="2545800"/>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23404" y="3913952"/>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23404" y="4346000"/>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23404" y="4778048"/>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323404" y="5210096"/>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1691556" y="2689816"/>
            <a:ext cx="4910882" cy="853063"/>
            <a:chOff x="1835696" y="980728"/>
            <a:chExt cx="4910882" cy="853063"/>
          </a:xfrm>
        </p:grpSpPr>
        <p:sp>
          <p:nvSpPr>
            <p:cNvPr id="124" name="TextBox 123"/>
            <p:cNvSpPr txBox="1"/>
            <p:nvPr/>
          </p:nvSpPr>
          <p:spPr>
            <a:xfrm>
              <a:off x="2025414" y="980728"/>
              <a:ext cx="4665060" cy="461665"/>
            </a:xfrm>
            <a:prstGeom prst="rect">
              <a:avLst/>
            </a:prstGeom>
            <a:noFill/>
          </p:spPr>
          <p:txBody>
            <a:bodyPr wrap="none" rtlCol="0">
              <a:spAutoFit/>
            </a:bodyPr>
            <a:lstStyle/>
            <a:p>
              <a:r>
                <a:rPr lang="en-AU" sz="1200" dirty="0" smtClean="0">
                  <a:solidFill>
                    <a:schemeClr val="bg1">
                      <a:lumMod val="65000"/>
                    </a:schemeClr>
                  </a:solidFill>
                </a:rPr>
                <a:t>Problem 2: urinary problems (resulting from hyperglycaemia)</a:t>
              </a:r>
            </a:p>
            <a:p>
              <a:r>
                <a:rPr lang="en-AU" sz="1200" dirty="0">
                  <a:solidFill>
                    <a:schemeClr val="bg1">
                      <a:lumMod val="65000"/>
                    </a:schemeClr>
                  </a:solidFill>
                </a:rPr>
                <a:t> </a:t>
              </a:r>
              <a:r>
                <a:rPr lang="en-AU" sz="1200" dirty="0" smtClean="0">
                  <a:solidFill>
                    <a:schemeClr val="bg1">
                      <a:lumMod val="65000"/>
                    </a:schemeClr>
                  </a:solidFill>
                </a:rPr>
                <a:t>  </a:t>
              </a:r>
              <a:r>
                <a:rPr lang="en-AU" sz="1200" dirty="0">
                  <a:solidFill>
                    <a:schemeClr val="bg1">
                      <a:lumMod val="65000"/>
                    </a:schemeClr>
                  </a:solidFill>
                </a:rPr>
                <a:t>[</a:t>
              </a:r>
              <a:r>
                <a:rPr lang="en-AU" sz="1200" dirty="0" smtClean="0">
                  <a:solidFill>
                    <a:schemeClr val="bg1">
                      <a:lumMod val="65000"/>
                    </a:schemeClr>
                  </a:solidFill>
                </a:rPr>
                <a:t>polyuria, </a:t>
              </a:r>
              <a:r>
                <a:rPr lang="en-AU" sz="1200" dirty="0" err="1" smtClean="0">
                  <a:solidFill>
                    <a:schemeClr val="bg1">
                      <a:lumMod val="65000"/>
                    </a:schemeClr>
                  </a:solidFill>
                </a:rPr>
                <a:t>nocturia</a:t>
              </a:r>
              <a:r>
                <a:rPr lang="en-AU" sz="1200" dirty="0">
                  <a:solidFill>
                    <a:schemeClr val="bg1">
                      <a:lumMod val="65000"/>
                    </a:schemeClr>
                  </a:solidFill>
                </a:rPr>
                <a:t>]</a:t>
              </a:r>
            </a:p>
          </p:txBody>
        </p:sp>
        <p:sp>
          <p:nvSpPr>
            <p:cNvPr id="125" name="TextBox 124"/>
            <p:cNvSpPr txBox="1"/>
            <p:nvPr/>
          </p:nvSpPr>
          <p:spPr>
            <a:xfrm>
              <a:off x="2025414" y="1556792"/>
              <a:ext cx="4721164" cy="276999"/>
            </a:xfrm>
            <a:prstGeom prst="rect">
              <a:avLst/>
            </a:prstGeom>
            <a:noFill/>
          </p:spPr>
          <p:txBody>
            <a:bodyPr wrap="none" rtlCol="0">
              <a:spAutoFit/>
            </a:bodyPr>
            <a:lstStyle/>
            <a:p>
              <a:r>
                <a:rPr lang="en-AU" sz="1200" dirty="0" smtClean="0">
                  <a:solidFill>
                    <a:schemeClr val="bg1">
                      <a:lumMod val="65000"/>
                    </a:schemeClr>
                  </a:solidFill>
                </a:rPr>
                <a:t>Problem 3: polydipsia (resulting from excessive urine output) </a:t>
              </a:r>
              <a:endParaRPr lang="en-AU" sz="1200" dirty="0">
                <a:solidFill>
                  <a:schemeClr val="bg1">
                    <a:lumMod val="65000"/>
                  </a:schemeClr>
                </a:solidFill>
              </a:endParaRPr>
            </a:p>
          </p:txBody>
        </p:sp>
        <p:cxnSp>
          <p:nvCxnSpPr>
            <p:cNvPr id="126" name="Straight Connector 125"/>
            <p:cNvCxnSpPr/>
            <p:nvPr/>
          </p:nvCxnSpPr>
          <p:spPr>
            <a:xfrm>
              <a:off x="1835696" y="1031250"/>
              <a:ext cx="0" cy="694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endCxn id="125" idx="1"/>
            </p:cNvCxnSpPr>
            <p:nvPr/>
          </p:nvCxnSpPr>
          <p:spPr>
            <a:xfrm flipV="1">
              <a:off x="1835696" y="1695292"/>
              <a:ext cx="189718" cy="30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1835696" y="1124744"/>
              <a:ext cx="1897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6580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dirty="0" smtClean="0"/>
              <a:t>Master and </a:t>
            </a:r>
            <a:r>
              <a:rPr lang="fr-CA" sz="2400" dirty="0" err="1" smtClean="0"/>
              <a:t>Detail</a:t>
            </a:r>
            <a:r>
              <a:rPr lang="fr-CA" sz="2400" dirty="0" smtClean="0"/>
              <a:t> Care Plans: </a:t>
            </a:r>
            <a:r>
              <a:rPr lang="fr-CA" sz="2400" dirty="0" err="1" smtClean="0"/>
              <a:t>Inbound</a:t>
            </a:r>
            <a:r>
              <a:rPr lang="fr-CA" sz="2400" dirty="0" smtClean="0"/>
              <a:t> &amp; </a:t>
            </a:r>
            <a:r>
              <a:rPr lang="fr-CA" sz="2400" dirty="0" err="1" smtClean="0"/>
              <a:t>Outbound</a:t>
            </a:r>
            <a:r>
              <a:rPr lang="fr-CA" sz="2400" dirty="0" smtClean="0"/>
              <a:t> </a:t>
            </a:r>
            <a:r>
              <a:rPr lang="fr-CA" sz="2400" dirty="0" err="1" smtClean="0"/>
              <a:t>Risks</a:t>
            </a:r>
            <a:endParaRPr lang="fr-CA" sz="2400" dirty="0"/>
          </a:p>
        </p:txBody>
      </p:sp>
      <p:sp>
        <p:nvSpPr>
          <p:cNvPr id="21" name="TextBox 20"/>
          <p:cNvSpPr txBox="1"/>
          <p:nvPr/>
        </p:nvSpPr>
        <p:spPr>
          <a:xfrm>
            <a:off x="470609" y="1052670"/>
            <a:ext cx="4794902" cy="430887"/>
          </a:xfrm>
          <a:prstGeom prst="rect">
            <a:avLst/>
          </a:prstGeom>
          <a:noFill/>
        </p:spPr>
        <p:txBody>
          <a:bodyPr wrap="none" rtlCol="0">
            <a:spAutoFit/>
          </a:bodyPr>
          <a:lstStyle/>
          <a:p>
            <a:r>
              <a:rPr lang="en-AU" sz="1100" dirty="0" smtClean="0">
                <a:solidFill>
                  <a:schemeClr val="tx1"/>
                </a:solidFill>
              </a:rPr>
              <a:t>Diagnosis (e.g. Type 2 Diabetes Mellitus)</a:t>
            </a:r>
          </a:p>
          <a:p>
            <a:r>
              <a:rPr lang="en-AU" sz="1100" dirty="0">
                <a:solidFill>
                  <a:schemeClr val="tx1"/>
                </a:solidFill>
              </a:rPr>
              <a:t> </a:t>
            </a:r>
            <a:r>
              <a:rPr lang="en-AU" sz="1100" dirty="0" smtClean="0">
                <a:solidFill>
                  <a:schemeClr val="tx1"/>
                </a:solidFill>
              </a:rPr>
              <a:t>    [a diagnosis often results in one or more problems for the patient]</a:t>
            </a:r>
            <a:endParaRPr lang="en-AU" sz="1100" dirty="0">
              <a:solidFill>
                <a:schemeClr val="tx1"/>
              </a:solidFill>
            </a:endParaRPr>
          </a:p>
        </p:txBody>
      </p:sp>
      <p:sp>
        <p:nvSpPr>
          <p:cNvPr id="22" name="TextBox 21"/>
          <p:cNvSpPr txBox="1"/>
          <p:nvPr/>
        </p:nvSpPr>
        <p:spPr>
          <a:xfrm>
            <a:off x="974665" y="1628722"/>
            <a:ext cx="4241867" cy="261610"/>
          </a:xfrm>
          <a:prstGeom prst="rect">
            <a:avLst/>
          </a:prstGeom>
          <a:noFill/>
        </p:spPr>
        <p:txBody>
          <a:bodyPr wrap="none" rtlCol="0">
            <a:spAutoFit/>
          </a:bodyPr>
          <a:lstStyle/>
          <a:p>
            <a:r>
              <a:rPr lang="en-AU" sz="1100" dirty="0" smtClean="0">
                <a:solidFill>
                  <a:schemeClr val="tx1"/>
                </a:solidFill>
              </a:rPr>
              <a:t>[Primary] Problem 1: inability to regulate blood glucose level</a:t>
            </a:r>
            <a:endParaRPr lang="en-AU" sz="1100" dirty="0">
              <a:solidFill>
                <a:schemeClr val="tx1"/>
              </a:solidFill>
            </a:endParaRPr>
          </a:p>
        </p:txBody>
      </p:sp>
      <p:sp>
        <p:nvSpPr>
          <p:cNvPr id="23" name="TextBox 22"/>
          <p:cNvSpPr txBox="1"/>
          <p:nvPr/>
        </p:nvSpPr>
        <p:spPr>
          <a:xfrm>
            <a:off x="1046673" y="2852892"/>
            <a:ext cx="5420074" cy="261610"/>
          </a:xfrm>
          <a:prstGeom prst="rect">
            <a:avLst/>
          </a:prstGeom>
          <a:noFill/>
        </p:spPr>
        <p:txBody>
          <a:bodyPr wrap="none" rtlCol="0">
            <a:spAutoFit/>
          </a:bodyPr>
          <a:lstStyle/>
          <a:p>
            <a:r>
              <a:rPr lang="en-AU" sz="1100" dirty="0" smtClean="0">
                <a:solidFill>
                  <a:schemeClr val="tx1"/>
                </a:solidFill>
              </a:rPr>
              <a:t>Problem 4: weight loss (resulting from inability to process calorie from foods) </a:t>
            </a:r>
            <a:endParaRPr lang="en-AU" sz="1100" dirty="0">
              <a:solidFill>
                <a:schemeClr val="tx1"/>
              </a:solidFill>
            </a:endParaRPr>
          </a:p>
        </p:txBody>
      </p:sp>
      <p:sp>
        <p:nvSpPr>
          <p:cNvPr id="24" name="TextBox 23"/>
          <p:cNvSpPr txBox="1"/>
          <p:nvPr/>
        </p:nvSpPr>
        <p:spPr>
          <a:xfrm>
            <a:off x="1046673" y="3284940"/>
            <a:ext cx="7665881" cy="261610"/>
          </a:xfrm>
          <a:prstGeom prst="rect">
            <a:avLst/>
          </a:prstGeom>
          <a:noFill/>
        </p:spPr>
        <p:txBody>
          <a:bodyPr wrap="none" rtlCol="0">
            <a:spAutoFit/>
          </a:bodyPr>
          <a:lstStyle/>
          <a:p>
            <a:r>
              <a:rPr lang="en-AU" sz="1100" dirty="0" smtClean="0">
                <a:solidFill>
                  <a:schemeClr val="tx1"/>
                </a:solidFill>
              </a:rPr>
              <a:t>Problem 5: polyphagia (resulting from hunger effect of increased insulin output to process high blood glucose) </a:t>
            </a:r>
            <a:endParaRPr lang="en-AU" sz="1100" dirty="0">
              <a:solidFill>
                <a:schemeClr val="tx1"/>
              </a:solidFill>
            </a:endParaRPr>
          </a:p>
        </p:txBody>
      </p:sp>
      <p:sp>
        <p:nvSpPr>
          <p:cNvPr id="25" name="TextBox 24"/>
          <p:cNvSpPr txBox="1"/>
          <p:nvPr/>
        </p:nvSpPr>
        <p:spPr>
          <a:xfrm>
            <a:off x="1020367" y="3716988"/>
            <a:ext cx="5097870" cy="261610"/>
          </a:xfrm>
          <a:prstGeom prst="rect">
            <a:avLst/>
          </a:prstGeom>
          <a:noFill/>
        </p:spPr>
        <p:txBody>
          <a:bodyPr wrap="none" rtlCol="0">
            <a:spAutoFit/>
          </a:bodyPr>
          <a:lstStyle/>
          <a:p>
            <a:r>
              <a:rPr lang="en-AU" sz="1100" dirty="0" smtClean="0">
                <a:solidFill>
                  <a:schemeClr val="tx1"/>
                </a:solidFill>
              </a:rPr>
              <a:t>Problem 6: lethargy (resulting from inability to utilise glucose effectively) </a:t>
            </a:r>
            <a:endParaRPr lang="en-AU" sz="1100" dirty="0">
              <a:solidFill>
                <a:schemeClr val="tx1"/>
              </a:solidFill>
            </a:endParaRPr>
          </a:p>
        </p:txBody>
      </p:sp>
      <p:sp>
        <p:nvSpPr>
          <p:cNvPr id="26" name="TextBox 25"/>
          <p:cNvSpPr txBox="1"/>
          <p:nvPr/>
        </p:nvSpPr>
        <p:spPr>
          <a:xfrm>
            <a:off x="1020367" y="4149036"/>
            <a:ext cx="5665333" cy="430887"/>
          </a:xfrm>
          <a:prstGeom prst="rect">
            <a:avLst/>
          </a:prstGeom>
          <a:noFill/>
        </p:spPr>
        <p:txBody>
          <a:bodyPr wrap="none" rtlCol="0">
            <a:spAutoFit/>
          </a:bodyPr>
          <a:lstStyle/>
          <a:p>
            <a:r>
              <a:rPr lang="en-AU" sz="1100" dirty="0" smtClean="0">
                <a:solidFill>
                  <a:schemeClr val="tx1"/>
                </a:solidFill>
              </a:rPr>
              <a:t>Problem 7: altered mental state (resulting from hyperglycaemia, ketoacidosis, </a:t>
            </a:r>
            <a:r>
              <a:rPr lang="en-AU" sz="1100" dirty="0" err="1" smtClean="0">
                <a:solidFill>
                  <a:schemeClr val="tx1"/>
                </a:solidFill>
              </a:rPr>
              <a:t>etc</a:t>
            </a:r>
            <a:r>
              <a:rPr lang="en-AU" sz="1100" dirty="0" smtClean="0">
                <a:solidFill>
                  <a:schemeClr val="tx1"/>
                </a:solidFill>
              </a:rPr>
              <a:t>)</a:t>
            </a:r>
          </a:p>
          <a:p>
            <a:r>
              <a:rPr lang="en-AU" sz="1100" dirty="0">
                <a:solidFill>
                  <a:schemeClr val="tx1"/>
                </a:solidFill>
              </a:rPr>
              <a:t> </a:t>
            </a:r>
            <a:r>
              <a:rPr lang="en-AU" sz="1100" dirty="0" smtClean="0">
                <a:solidFill>
                  <a:schemeClr val="tx1"/>
                </a:solidFill>
              </a:rPr>
              <a:t>    [agitation</a:t>
            </a:r>
            <a:r>
              <a:rPr lang="en-AU" sz="1100" dirty="0">
                <a:solidFill>
                  <a:schemeClr val="tx1"/>
                </a:solidFill>
              </a:rPr>
              <a:t>, unexplained irritability, </a:t>
            </a:r>
            <a:r>
              <a:rPr lang="en-AU" sz="1100" dirty="0" smtClean="0">
                <a:solidFill>
                  <a:schemeClr val="tx1"/>
                </a:solidFill>
              </a:rPr>
              <a:t>inattention, </a:t>
            </a:r>
            <a:r>
              <a:rPr lang="en-AU" sz="1100" dirty="0">
                <a:solidFill>
                  <a:schemeClr val="tx1"/>
                </a:solidFill>
              </a:rPr>
              <a:t>or </a:t>
            </a:r>
            <a:r>
              <a:rPr lang="en-AU" sz="1100" dirty="0" smtClean="0">
                <a:solidFill>
                  <a:schemeClr val="tx1"/>
                </a:solidFill>
              </a:rPr>
              <a:t>confusion] </a:t>
            </a:r>
            <a:endParaRPr lang="en-AU" sz="1100" dirty="0">
              <a:solidFill>
                <a:schemeClr val="tx1"/>
              </a:solidFill>
            </a:endParaRPr>
          </a:p>
        </p:txBody>
      </p:sp>
      <p:cxnSp>
        <p:nvCxnSpPr>
          <p:cNvPr id="27" name="Straight Connector 26"/>
          <p:cNvCxnSpPr/>
          <p:nvPr/>
        </p:nvCxnSpPr>
        <p:spPr>
          <a:xfrm>
            <a:off x="686633" y="1504616"/>
            <a:ext cx="0" cy="30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86633" y="1772742"/>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86633" y="2996908"/>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6633" y="3428956"/>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6633" y="3861004"/>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6633" y="4293052"/>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054785" y="1844752"/>
            <a:ext cx="4519750" cy="837674"/>
            <a:chOff x="1835696" y="980728"/>
            <a:chExt cx="4519750" cy="837674"/>
          </a:xfrm>
        </p:grpSpPr>
        <p:sp>
          <p:nvSpPr>
            <p:cNvPr id="34" name="TextBox 33"/>
            <p:cNvSpPr txBox="1"/>
            <p:nvPr/>
          </p:nvSpPr>
          <p:spPr>
            <a:xfrm>
              <a:off x="2025414" y="980728"/>
              <a:ext cx="4283545" cy="430887"/>
            </a:xfrm>
            <a:prstGeom prst="rect">
              <a:avLst/>
            </a:prstGeom>
            <a:noFill/>
          </p:spPr>
          <p:txBody>
            <a:bodyPr wrap="none" rtlCol="0">
              <a:spAutoFit/>
            </a:bodyPr>
            <a:lstStyle/>
            <a:p>
              <a:r>
                <a:rPr lang="en-AU" sz="1100" dirty="0" smtClean="0">
                  <a:solidFill>
                    <a:schemeClr val="bg1">
                      <a:lumMod val="65000"/>
                    </a:schemeClr>
                  </a:solidFill>
                </a:rPr>
                <a:t>Problem 2: urinary problems (resulting from hyperglycaemia)</a:t>
              </a:r>
            </a:p>
            <a:p>
              <a:r>
                <a:rPr lang="en-AU" sz="1100" dirty="0">
                  <a:solidFill>
                    <a:schemeClr val="bg1">
                      <a:lumMod val="65000"/>
                    </a:schemeClr>
                  </a:solidFill>
                </a:rPr>
                <a:t> </a:t>
              </a:r>
              <a:r>
                <a:rPr lang="en-AU" sz="1100" dirty="0" smtClean="0">
                  <a:solidFill>
                    <a:schemeClr val="bg1">
                      <a:lumMod val="65000"/>
                    </a:schemeClr>
                  </a:solidFill>
                </a:rPr>
                <a:t>  </a:t>
              </a:r>
              <a:r>
                <a:rPr lang="en-AU" sz="1100" dirty="0">
                  <a:solidFill>
                    <a:schemeClr val="bg1">
                      <a:lumMod val="65000"/>
                    </a:schemeClr>
                  </a:solidFill>
                </a:rPr>
                <a:t>[</a:t>
              </a:r>
              <a:r>
                <a:rPr lang="en-AU" sz="1100" dirty="0" smtClean="0">
                  <a:solidFill>
                    <a:schemeClr val="bg1">
                      <a:lumMod val="65000"/>
                    </a:schemeClr>
                  </a:solidFill>
                </a:rPr>
                <a:t>polyuria, </a:t>
              </a:r>
              <a:r>
                <a:rPr lang="en-AU" sz="1100" dirty="0" err="1" smtClean="0">
                  <a:solidFill>
                    <a:schemeClr val="bg1">
                      <a:lumMod val="65000"/>
                    </a:schemeClr>
                  </a:solidFill>
                </a:rPr>
                <a:t>nocturia</a:t>
              </a:r>
              <a:r>
                <a:rPr lang="en-AU" sz="1100" dirty="0">
                  <a:solidFill>
                    <a:schemeClr val="bg1">
                      <a:lumMod val="65000"/>
                    </a:schemeClr>
                  </a:solidFill>
                </a:rPr>
                <a:t>]</a:t>
              </a:r>
            </a:p>
          </p:txBody>
        </p:sp>
        <p:sp>
          <p:nvSpPr>
            <p:cNvPr id="35" name="TextBox 34"/>
            <p:cNvSpPr txBox="1"/>
            <p:nvPr/>
          </p:nvSpPr>
          <p:spPr>
            <a:xfrm>
              <a:off x="2025414" y="1556792"/>
              <a:ext cx="4330032" cy="261610"/>
            </a:xfrm>
            <a:prstGeom prst="rect">
              <a:avLst/>
            </a:prstGeom>
            <a:noFill/>
          </p:spPr>
          <p:txBody>
            <a:bodyPr wrap="none" rtlCol="0">
              <a:spAutoFit/>
            </a:bodyPr>
            <a:lstStyle/>
            <a:p>
              <a:r>
                <a:rPr lang="en-AU" sz="1100" dirty="0" smtClean="0">
                  <a:solidFill>
                    <a:schemeClr val="bg1">
                      <a:lumMod val="65000"/>
                    </a:schemeClr>
                  </a:solidFill>
                </a:rPr>
                <a:t>Problem 3: polydipsia (resulting from excessive urine output) </a:t>
              </a:r>
              <a:endParaRPr lang="en-AU" sz="1100" dirty="0">
                <a:solidFill>
                  <a:schemeClr val="bg1">
                    <a:lumMod val="65000"/>
                  </a:schemeClr>
                </a:solidFill>
              </a:endParaRPr>
            </a:p>
          </p:txBody>
        </p:sp>
        <p:cxnSp>
          <p:nvCxnSpPr>
            <p:cNvPr id="36" name="Straight Connector 35"/>
            <p:cNvCxnSpPr/>
            <p:nvPr/>
          </p:nvCxnSpPr>
          <p:spPr>
            <a:xfrm>
              <a:off x="1835696" y="1031250"/>
              <a:ext cx="0" cy="694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5" idx="1"/>
            </p:cNvCxnSpPr>
            <p:nvPr/>
          </p:nvCxnSpPr>
          <p:spPr>
            <a:xfrm flipV="1">
              <a:off x="1835696" y="1687597"/>
              <a:ext cx="189718" cy="3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35696" y="1124744"/>
              <a:ext cx="1897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21511" y="4743069"/>
            <a:ext cx="3437159" cy="430887"/>
          </a:xfrm>
          <a:prstGeom prst="rect">
            <a:avLst/>
          </a:prstGeom>
          <a:noFill/>
        </p:spPr>
        <p:txBody>
          <a:bodyPr wrap="none" rtlCol="0">
            <a:spAutoFit/>
          </a:bodyPr>
          <a:lstStyle/>
          <a:p>
            <a:r>
              <a:rPr lang="en-AU" sz="1100" dirty="0" smtClean="0">
                <a:solidFill>
                  <a:schemeClr val="tx1"/>
                </a:solidFill>
              </a:rPr>
              <a:t>Goal 1: maintain effective blood glucose control </a:t>
            </a:r>
          </a:p>
          <a:p>
            <a:r>
              <a:rPr lang="en-AU" sz="1100" dirty="0">
                <a:solidFill>
                  <a:schemeClr val="tx1"/>
                </a:solidFill>
              </a:rPr>
              <a:t> </a:t>
            </a:r>
            <a:r>
              <a:rPr lang="en-AU" sz="1100" dirty="0" smtClean="0">
                <a:solidFill>
                  <a:schemeClr val="tx1"/>
                </a:solidFill>
              </a:rPr>
              <a:t>                  [fasting = 4-6 </a:t>
            </a:r>
            <a:r>
              <a:rPr lang="en-AU" sz="1100" dirty="0" err="1" smtClean="0">
                <a:solidFill>
                  <a:schemeClr val="tx1"/>
                </a:solidFill>
              </a:rPr>
              <a:t>mmol</a:t>
            </a:r>
            <a:r>
              <a:rPr lang="en-AU" sz="1100" dirty="0" smtClean="0">
                <a:solidFill>
                  <a:schemeClr val="tx1"/>
                </a:solidFill>
              </a:rPr>
              <a:t>/litre]</a:t>
            </a:r>
            <a:endParaRPr lang="en-AU" sz="1100" dirty="0">
              <a:solidFill>
                <a:schemeClr val="tx1"/>
              </a:solidFill>
            </a:endParaRPr>
          </a:p>
        </p:txBody>
      </p:sp>
      <p:sp>
        <p:nvSpPr>
          <p:cNvPr id="40" name="TextBox 39"/>
          <p:cNvSpPr txBox="1"/>
          <p:nvPr/>
        </p:nvSpPr>
        <p:spPr>
          <a:xfrm>
            <a:off x="736298" y="5399672"/>
            <a:ext cx="2584362" cy="261610"/>
          </a:xfrm>
          <a:prstGeom prst="rect">
            <a:avLst/>
          </a:prstGeom>
          <a:noFill/>
        </p:spPr>
        <p:txBody>
          <a:bodyPr wrap="none" rtlCol="0">
            <a:spAutoFit/>
          </a:bodyPr>
          <a:lstStyle/>
          <a:p>
            <a:r>
              <a:rPr lang="en-AU" sz="1100" dirty="0" smtClean="0">
                <a:solidFill>
                  <a:schemeClr val="tx1"/>
                </a:solidFill>
              </a:rPr>
              <a:t>Goal 2: maintain HbA1C level =&lt; 7%</a:t>
            </a:r>
            <a:endParaRPr lang="en-AU" sz="1100" dirty="0">
              <a:solidFill>
                <a:schemeClr val="tx1"/>
              </a:solidFill>
            </a:endParaRPr>
          </a:p>
        </p:txBody>
      </p:sp>
      <p:sp>
        <p:nvSpPr>
          <p:cNvPr id="41" name="Left Brace 40"/>
          <p:cNvSpPr/>
          <p:nvPr/>
        </p:nvSpPr>
        <p:spPr>
          <a:xfrm>
            <a:off x="539552" y="4887085"/>
            <a:ext cx="180840" cy="6818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100"/>
          </a:p>
        </p:txBody>
      </p:sp>
      <p:cxnSp>
        <p:nvCxnSpPr>
          <p:cNvPr id="42" name="Straight Connector 41"/>
          <p:cNvCxnSpPr/>
          <p:nvPr/>
        </p:nvCxnSpPr>
        <p:spPr>
          <a:xfrm>
            <a:off x="323528" y="2852892"/>
            <a:ext cx="0" cy="2375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3528" y="2852892"/>
            <a:ext cx="3631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1" idx="1"/>
          </p:cNvCxnSpPr>
          <p:nvPr/>
        </p:nvCxnSpPr>
        <p:spPr>
          <a:xfrm>
            <a:off x="323528" y="5228017"/>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32285" y="4974369"/>
            <a:ext cx="2911374" cy="600164"/>
          </a:xfrm>
          <a:prstGeom prst="rect">
            <a:avLst/>
          </a:prstGeom>
          <a:noFill/>
        </p:spPr>
        <p:txBody>
          <a:bodyPr wrap="none" rtlCol="0">
            <a:spAutoFit/>
          </a:bodyPr>
          <a:lstStyle/>
          <a:p>
            <a:r>
              <a:rPr lang="en-AU" sz="1100" dirty="0" smtClean="0">
                <a:solidFill>
                  <a:schemeClr val="tx1"/>
                </a:solidFill>
              </a:rPr>
              <a:t>Intervention 1: diet control (diabetic diet)</a:t>
            </a:r>
          </a:p>
          <a:p>
            <a:r>
              <a:rPr lang="en-AU" sz="1100" dirty="0" smtClean="0">
                <a:solidFill>
                  <a:schemeClr val="tx1"/>
                </a:solidFill>
              </a:rPr>
              <a:t>Intervention 2: medications</a:t>
            </a:r>
          </a:p>
          <a:p>
            <a:r>
              <a:rPr lang="en-AU" sz="1100" dirty="0" smtClean="0">
                <a:solidFill>
                  <a:schemeClr val="tx1"/>
                </a:solidFill>
              </a:rPr>
              <a:t>Intervention 3: exercise (if overweight)</a:t>
            </a:r>
            <a:endParaRPr lang="en-AU" sz="1100" dirty="0">
              <a:solidFill>
                <a:schemeClr val="tx1"/>
              </a:solidFill>
            </a:endParaRPr>
          </a:p>
        </p:txBody>
      </p:sp>
      <p:sp>
        <p:nvSpPr>
          <p:cNvPr id="46" name="Right Brace 45"/>
          <p:cNvSpPr/>
          <p:nvPr/>
        </p:nvSpPr>
        <p:spPr>
          <a:xfrm>
            <a:off x="4158962" y="4875876"/>
            <a:ext cx="251834" cy="8511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100"/>
          </a:p>
        </p:txBody>
      </p:sp>
      <p:sp>
        <p:nvSpPr>
          <p:cNvPr id="47" name="TextBox 46"/>
          <p:cNvSpPr txBox="1"/>
          <p:nvPr/>
        </p:nvSpPr>
        <p:spPr>
          <a:xfrm>
            <a:off x="4689372" y="5776896"/>
            <a:ext cx="3817071" cy="769441"/>
          </a:xfrm>
          <a:prstGeom prst="rect">
            <a:avLst/>
          </a:prstGeom>
          <a:noFill/>
        </p:spPr>
        <p:txBody>
          <a:bodyPr wrap="none" rtlCol="0">
            <a:spAutoFit/>
          </a:bodyPr>
          <a:lstStyle/>
          <a:p>
            <a:r>
              <a:rPr lang="en-AU" sz="1100" dirty="0" smtClean="0">
                <a:solidFill>
                  <a:schemeClr val="tx1"/>
                </a:solidFill>
              </a:rPr>
              <a:t>Outcome measures</a:t>
            </a:r>
          </a:p>
          <a:p>
            <a:r>
              <a:rPr lang="en-AU" sz="1100" dirty="0" smtClean="0">
                <a:solidFill>
                  <a:schemeClr val="tx1"/>
                </a:solidFill>
              </a:rPr>
              <a:t>daily BSL measures: pre-prandial reading 4-7mmol/l</a:t>
            </a:r>
          </a:p>
          <a:p>
            <a:r>
              <a:rPr lang="en-AU" sz="1100" dirty="0">
                <a:solidFill>
                  <a:schemeClr val="tx1"/>
                </a:solidFill>
              </a:rPr>
              <a:t> </a:t>
            </a:r>
            <a:r>
              <a:rPr lang="en-AU" sz="1100" dirty="0" smtClean="0">
                <a:solidFill>
                  <a:schemeClr val="tx1"/>
                </a:solidFill>
              </a:rPr>
              <a:t>                                   post-prandial reading &lt;8.5 </a:t>
            </a:r>
            <a:r>
              <a:rPr lang="en-AU" sz="1100" dirty="0" err="1" smtClean="0">
                <a:solidFill>
                  <a:schemeClr val="tx1"/>
                </a:solidFill>
              </a:rPr>
              <a:t>mmol</a:t>
            </a:r>
            <a:r>
              <a:rPr lang="en-AU" sz="1100" dirty="0" smtClean="0">
                <a:solidFill>
                  <a:schemeClr val="tx1"/>
                </a:solidFill>
              </a:rPr>
              <a:t>/l</a:t>
            </a:r>
          </a:p>
          <a:p>
            <a:r>
              <a:rPr lang="en-AU" sz="1100" dirty="0" smtClean="0">
                <a:solidFill>
                  <a:schemeClr val="tx1"/>
                </a:solidFill>
              </a:rPr>
              <a:t>HBA1C  3 monthly reading =&lt;7%</a:t>
            </a:r>
            <a:endParaRPr lang="en-AU" sz="1100" dirty="0">
              <a:solidFill>
                <a:schemeClr val="tx1"/>
              </a:solidFill>
            </a:endParaRPr>
          </a:p>
        </p:txBody>
      </p:sp>
      <p:sp>
        <p:nvSpPr>
          <p:cNvPr id="48" name="Left Brace 47"/>
          <p:cNvSpPr/>
          <p:nvPr/>
        </p:nvSpPr>
        <p:spPr>
          <a:xfrm>
            <a:off x="4532285" y="5877360"/>
            <a:ext cx="157087"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100"/>
          </a:p>
        </p:txBody>
      </p:sp>
      <p:cxnSp>
        <p:nvCxnSpPr>
          <p:cNvPr id="49" name="Straight Arrow Connector 48"/>
          <p:cNvCxnSpPr>
            <a:stCxn id="48" idx="1"/>
            <a:endCxn id="45" idx="1"/>
          </p:cNvCxnSpPr>
          <p:nvPr/>
        </p:nvCxnSpPr>
        <p:spPr>
          <a:xfrm flipV="1">
            <a:off x="4532285" y="5274451"/>
            <a:ext cx="0" cy="962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ight Brace 49"/>
          <p:cNvSpPr/>
          <p:nvPr/>
        </p:nvSpPr>
        <p:spPr>
          <a:xfrm>
            <a:off x="7772645" y="5058864"/>
            <a:ext cx="216024" cy="6744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100"/>
          </a:p>
        </p:txBody>
      </p:sp>
      <p:cxnSp>
        <p:nvCxnSpPr>
          <p:cNvPr id="51" name="Straight Arrow Connector 50"/>
          <p:cNvCxnSpPr>
            <a:stCxn id="50" idx="1"/>
            <a:endCxn id="47" idx="0"/>
          </p:cNvCxnSpPr>
          <p:nvPr/>
        </p:nvCxnSpPr>
        <p:spPr>
          <a:xfrm flipH="1">
            <a:off x="6597908" y="5396111"/>
            <a:ext cx="1390761" cy="380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829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dirty="0" smtClean="0"/>
              <a:t>Master and </a:t>
            </a:r>
            <a:r>
              <a:rPr lang="fr-CA" sz="2400" dirty="0" err="1" smtClean="0"/>
              <a:t>Detail</a:t>
            </a:r>
            <a:r>
              <a:rPr lang="fr-CA" sz="2400" dirty="0" smtClean="0"/>
              <a:t> Care Plans: </a:t>
            </a:r>
            <a:r>
              <a:rPr lang="fr-CA" sz="2400" dirty="0" err="1" smtClean="0"/>
              <a:t>Inbound</a:t>
            </a:r>
            <a:r>
              <a:rPr lang="fr-CA" sz="2400" dirty="0" smtClean="0"/>
              <a:t> &amp; </a:t>
            </a:r>
            <a:r>
              <a:rPr lang="fr-CA" sz="2400" dirty="0" err="1" smtClean="0"/>
              <a:t>Outbound</a:t>
            </a:r>
            <a:r>
              <a:rPr lang="fr-CA" sz="2400" dirty="0" smtClean="0"/>
              <a:t> </a:t>
            </a:r>
            <a:r>
              <a:rPr lang="fr-CA" sz="2400" dirty="0" err="1" smtClean="0"/>
              <a:t>Risks</a:t>
            </a:r>
            <a:endParaRPr lang="fr-CA" sz="2400" dirty="0"/>
          </a:p>
        </p:txBody>
      </p:sp>
      <p:sp>
        <p:nvSpPr>
          <p:cNvPr id="52" name="TextBox 51"/>
          <p:cNvSpPr txBox="1"/>
          <p:nvPr/>
        </p:nvSpPr>
        <p:spPr>
          <a:xfrm>
            <a:off x="686633" y="1268842"/>
            <a:ext cx="4794902" cy="430887"/>
          </a:xfrm>
          <a:prstGeom prst="rect">
            <a:avLst/>
          </a:prstGeom>
          <a:noFill/>
        </p:spPr>
        <p:txBody>
          <a:bodyPr wrap="none" rtlCol="0">
            <a:spAutoFit/>
          </a:bodyPr>
          <a:lstStyle/>
          <a:p>
            <a:r>
              <a:rPr lang="en-AU" sz="1100" dirty="0" smtClean="0">
                <a:solidFill>
                  <a:schemeClr val="tx1"/>
                </a:solidFill>
              </a:rPr>
              <a:t>Diagnosis (e.g. Type 2 Diabetes Mellitus)</a:t>
            </a:r>
          </a:p>
          <a:p>
            <a:r>
              <a:rPr lang="en-AU" sz="1100" dirty="0">
                <a:solidFill>
                  <a:schemeClr val="tx1"/>
                </a:solidFill>
              </a:rPr>
              <a:t> </a:t>
            </a:r>
            <a:r>
              <a:rPr lang="en-AU" sz="1100" dirty="0" smtClean="0">
                <a:solidFill>
                  <a:schemeClr val="tx1"/>
                </a:solidFill>
              </a:rPr>
              <a:t>    [a diagnosis often results in one or more problems for the patient]</a:t>
            </a:r>
            <a:endParaRPr lang="en-AU" sz="1100" dirty="0">
              <a:solidFill>
                <a:schemeClr val="tx1"/>
              </a:solidFill>
            </a:endParaRPr>
          </a:p>
        </p:txBody>
      </p:sp>
      <p:sp>
        <p:nvSpPr>
          <p:cNvPr id="53" name="TextBox 52"/>
          <p:cNvSpPr txBox="1"/>
          <p:nvPr/>
        </p:nvSpPr>
        <p:spPr>
          <a:xfrm>
            <a:off x="1190689" y="1844906"/>
            <a:ext cx="4241867" cy="261610"/>
          </a:xfrm>
          <a:prstGeom prst="rect">
            <a:avLst/>
          </a:prstGeom>
          <a:noFill/>
        </p:spPr>
        <p:txBody>
          <a:bodyPr wrap="none" rtlCol="0">
            <a:spAutoFit/>
          </a:bodyPr>
          <a:lstStyle/>
          <a:p>
            <a:r>
              <a:rPr lang="en-AU" sz="1100" dirty="0" smtClean="0">
                <a:solidFill>
                  <a:schemeClr val="tx1"/>
                </a:solidFill>
              </a:rPr>
              <a:t>[Primary] Problem 1: inability to regulate blood glucose level</a:t>
            </a:r>
            <a:endParaRPr lang="en-AU" sz="1100" dirty="0">
              <a:solidFill>
                <a:schemeClr val="tx1"/>
              </a:solidFill>
            </a:endParaRPr>
          </a:p>
        </p:txBody>
      </p:sp>
      <p:sp>
        <p:nvSpPr>
          <p:cNvPr id="54" name="TextBox 53"/>
          <p:cNvSpPr txBox="1"/>
          <p:nvPr/>
        </p:nvSpPr>
        <p:spPr>
          <a:xfrm>
            <a:off x="1262697" y="3213058"/>
            <a:ext cx="5420074" cy="261610"/>
          </a:xfrm>
          <a:prstGeom prst="rect">
            <a:avLst/>
          </a:prstGeom>
          <a:noFill/>
        </p:spPr>
        <p:txBody>
          <a:bodyPr wrap="none" rtlCol="0">
            <a:spAutoFit/>
          </a:bodyPr>
          <a:lstStyle/>
          <a:p>
            <a:r>
              <a:rPr lang="en-AU" sz="1100" dirty="0" smtClean="0">
                <a:solidFill>
                  <a:schemeClr val="tx1"/>
                </a:solidFill>
              </a:rPr>
              <a:t>Problem 4: weight loss (resulting from inability to process calorie from foods) </a:t>
            </a:r>
            <a:endParaRPr lang="en-AU" sz="1100" dirty="0">
              <a:solidFill>
                <a:schemeClr val="tx1"/>
              </a:solidFill>
            </a:endParaRPr>
          </a:p>
        </p:txBody>
      </p:sp>
      <p:sp>
        <p:nvSpPr>
          <p:cNvPr id="55" name="TextBox 54"/>
          <p:cNvSpPr txBox="1"/>
          <p:nvPr/>
        </p:nvSpPr>
        <p:spPr>
          <a:xfrm>
            <a:off x="1262697" y="3645106"/>
            <a:ext cx="7665881" cy="261610"/>
          </a:xfrm>
          <a:prstGeom prst="rect">
            <a:avLst/>
          </a:prstGeom>
          <a:noFill/>
        </p:spPr>
        <p:txBody>
          <a:bodyPr wrap="none" rtlCol="0">
            <a:spAutoFit/>
          </a:bodyPr>
          <a:lstStyle/>
          <a:p>
            <a:r>
              <a:rPr lang="en-AU" sz="1100" dirty="0" smtClean="0">
                <a:solidFill>
                  <a:schemeClr val="tx1"/>
                </a:solidFill>
              </a:rPr>
              <a:t>Problem 5: polyphagia (resulting from hunger effect of increased insulin output to process high blood glucose) </a:t>
            </a:r>
            <a:endParaRPr lang="en-AU" sz="1100" dirty="0">
              <a:solidFill>
                <a:schemeClr val="tx1"/>
              </a:solidFill>
            </a:endParaRPr>
          </a:p>
        </p:txBody>
      </p:sp>
      <p:sp>
        <p:nvSpPr>
          <p:cNvPr id="56" name="TextBox 55"/>
          <p:cNvSpPr txBox="1"/>
          <p:nvPr/>
        </p:nvSpPr>
        <p:spPr>
          <a:xfrm>
            <a:off x="1236391" y="4077154"/>
            <a:ext cx="5097870" cy="261610"/>
          </a:xfrm>
          <a:prstGeom prst="rect">
            <a:avLst/>
          </a:prstGeom>
          <a:noFill/>
        </p:spPr>
        <p:txBody>
          <a:bodyPr wrap="none" rtlCol="0">
            <a:spAutoFit/>
          </a:bodyPr>
          <a:lstStyle/>
          <a:p>
            <a:r>
              <a:rPr lang="en-AU" sz="1100" dirty="0" smtClean="0">
                <a:solidFill>
                  <a:schemeClr val="tx1"/>
                </a:solidFill>
              </a:rPr>
              <a:t>Problem 6: lethargy (resulting from inability to utilise glucose effectively) </a:t>
            </a:r>
            <a:endParaRPr lang="en-AU" sz="1100" dirty="0">
              <a:solidFill>
                <a:schemeClr val="tx1"/>
              </a:solidFill>
            </a:endParaRPr>
          </a:p>
        </p:txBody>
      </p:sp>
      <p:sp>
        <p:nvSpPr>
          <p:cNvPr id="57" name="TextBox 56"/>
          <p:cNvSpPr txBox="1"/>
          <p:nvPr/>
        </p:nvSpPr>
        <p:spPr>
          <a:xfrm>
            <a:off x="1236391" y="4509202"/>
            <a:ext cx="5665333" cy="430887"/>
          </a:xfrm>
          <a:prstGeom prst="rect">
            <a:avLst/>
          </a:prstGeom>
          <a:noFill/>
        </p:spPr>
        <p:txBody>
          <a:bodyPr wrap="none" rtlCol="0">
            <a:spAutoFit/>
          </a:bodyPr>
          <a:lstStyle/>
          <a:p>
            <a:r>
              <a:rPr lang="en-AU" sz="1100" dirty="0" smtClean="0">
                <a:solidFill>
                  <a:schemeClr val="tx1"/>
                </a:solidFill>
              </a:rPr>
              <a:t>Problem 7: altered mental state (resulting from hyperglycaemia, ketoacidosis, </a:t>
            </a:r>
            <a:r>
              <a:rPr lang="en-AU" sz="1100" dirty="0" err="1" smtClean="0">
                <a:solidFill>
                  <a:schemeClr val="tx1"/>
                </a:solidFill>
              </a:rPr>
              <a:t>etc</a:t>
            </a:r>
            <a:r>
              <a:rPr lang="en-AU" sz="1100" dirty="0" smtClean="0">
                <a:solidFill>
                  <a:schemeClr val="tx1"/>
                </a:solidFill>
              </a:rPr>
              <a:t>)</a:t>
            </a:r>
          </a:p>
          <a:p>
            <a:r>
              <a:rPr lang="en-AU" sz="1100" dirty="0">
                <a:solidFill>
                  <a:schemeClr val="tx1"/>
                </a:solidFill>
              </a:rPr>
              <a:t> </a:t>
            </a:r>
            <a:r>
              <a:rPr lang="en-AU" sz="1100" dirty="0" smtClean="0">
                <a:solidFill>
                  <a:schemeClr val="tx1"/>
                </a:solidFill>
              </a:rPr>
              <a:t>    [agitation</a:t>
            </a:r>
            <a:r>
              <a:rPr lang="en-AU" sz="1100" dirty="0">
                <a:solidFill>
                  <a:schemeClr val="tx1"/>
                </a:solidFill>
              </a:rPr>
              <a:t>, unexplained irritability, </a:t>
            </a:r>
            <a:r>
              <a:rPr lang="en-AU" sz="1100" dirty="0" smtClean="0">
                <a:solidFill>
                  <a:schemeClr val="tx1"/>
                </a:solidFill>
              </a:rPr>
              <a:t>inattention, </a:t>
            </a:r>
            <a:r>
              <a:rPr lang="en-AU" sz="1100" dirty="0">
                <a:solidFill>
                  <a:schemeClr val="tx1"/>
                </a:solidFill>
              </a:rPr>
              <a:t>or </a:t>
            </a:r>
            <a:r>
              <a:rPr lang="en-AU" sz="1100" dirty="0" smtClean="0">
                <a:solidFill>
                  <a:schemeClr val="tx1"/>
                </a:solidFill>
              </a:rPr>
              <a:t>confusion] </a:t>
            </a:r>
            <a:endParaRPr lang="en-AU" sz="1100" dirty="0">
              <a:solidFill>
                <a:schemeClr val="tx1"/>
              </a:solidFill>
            </a:endParaRPr>
          </a:p>
        </p:txBody>
      </p:sp>
      <p:cxnSp>
        <p:nvCxnSpPr>
          <p:cNvPr id="58" name="Straight Connector 57"/>
          <p:cNvCxnSpPr/>
          <p:nvPr/>
        </p:nvCxnSpPr>
        <p:spPr>
          <a:xfrm>
            <a:off x="902657" y="1576618"/>
            <a:ext cx="0" cy="30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902657" y="1988922"/>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02657" y="3357074"/>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02657" y="3789122"/>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902657" y="4221170"/>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02657" y="4653218"/>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70809" y="2132938"/>
            <a:ext cx="4519750" cy="837674"/>
            <a:chOff x="1835696" y="980728"/>
            <a:chExt cx="4519750" cy="837674"/>
          </a:xfrm>
        </p:grpSpPr>
        <p:sp>
          <p:nvSpPr>
            <p:cNvPr id="65" name="TextBox 64"/>
            <p:cNvSpPr txBox="1"/>
            <p:nvPr/>
          </p:nvSpPr>
          <p:spPr>
            <a:xfrm>
              <a:off x="2025414" y="980728"/>
              <a:ext cx="4283545" cy="430887"/>
            </a:xfrm>
            <a:prstGeom prst="rect">
              <a:avLst/>
            </a:prstGeom>
            <a:noFill/>
          </p:spPr>
          <p:txBody>
            <a:bodyPr wrap="none" rtlCol="0">
              <a:spAutoFit/>
            </a:bodyPr>
            <a:lstStyle/>
            <a:p>
              <a:r>
                <a:rPr lang="en-AU" sz="1100" dirty="0" smtClean="0">
                  <a:solidFill>
                    <a:schemeClr val="bg1">
                      <a:lumMod val="65000"/>
                    </a:schemeClr>
                  </a:solidFill>
                </a:rPr>
                <a:t>Problem 2: urinary problems (resulting from hyperglycaemia)</a:t>
              </a:r>
            </a:p>
            <a:p>
              <a:r>
                <a:rPr lang="en-AU" sz="1100" dirty="0">
                  <a:solidFill>
                    <a:schemeClr val="bg1">
                      <a:lumMod val="65000"/>
                    </a:schemeClr>
                  </a:solidFill>
                </a:rPr>
                <a:t> </a:t>
              </a:r>
              <a:r>
                <a:rPr lang="en-AU" sz="1100" dirty="0" smtClean="0">
                  <a:solidFill>
                    <a:schemeClr val="bg1">
                      <a:lumMod val="65000"/>
                    </a:schemeClr>
                  </a:solidFill>
                </a:rPr>
                <a:t>  </a:t>
              </a:r>
              <a:r>
                <a:rPr lang="en-AU" sz="1100" dirty="0">
                  <a:solidFill>
                    <a:schemeClr val="bg1">
                      <a:lumMod val="65000"/>
                    </a:schemeClr>
                  </a:solidFill>
                </a:rPr>
                <a:t>[</a:t>
              </a:r>
              <a:r>
                <a:rPr lang="en-AU" sz="1100" dirty="0" smtClean="0">
                  <a:solidFill>
                    <a:schemeClr val="bg1">
                      <a:lumMod val="65000"/>
                    </a:schemeClr>
                  </a:solidFill>
                </a:rPr>
                <a:t>polyuria, </a:t>
              </a:r>
              <a:r>
                <a:rPr lang="en-AU" sz="1100" dirty="0" err="1" smtClean="0">
                  <a:solidFill>
                    <a:schemeClr val="bg1">
                      <a:lumMod val="65000"/>
                    </a:schemeClr>
                  </a:solidFill>
                </a:rPr>
                <a:t>nocturia</a:t>
              </a:r>
              <a:r>
                <a:rPr lang="en-AU" sz="1100" dirty="0">
                  <a:solidFill>
                    <a:schemeClr val="bg1">
                      <a:lumMod val="65000"/>
                    </a:schemeClr>
                  </a:solidFill>
                </a:rPr>
                <a:t>]</a:t>
              </a:r>
            </a:p>
          </p:txBody>
        </p:sp>
        <p:sp>
          <p:nvSpPr>
            <p:cNvPr id="66" name="TextBox 65"/>
            <p:cNvSpPr txBox="1"/>
            <p:nvPr/>
          </p:nvSpPr>
          <p:spPr>
            <a:xfrm>
              <a:off x="2025414" y="1556792"/>
              <a:ext cx="4330032" cy="261610"/>
            </a:xfrm>
            <a:prstGeom prst="rect">
              <a:avLst/>
            </a:prstGeom>
            <a:noFill/>
          </p:spPr>
          <p:txBody>
            <a:bodyPr wrap="none" rtlCol="0">
              <a:spAutoFit/>
            </a:bodyPr>
            <a:lstStyle/>
            <a:p>
              <a:r>
                <a:rPr lang="en-AU" sz="1100" dirty="0" smtClean="0">
                  <a:solidFill>
                    <a:schemeClr val="bg1">
                      <a:lumMod val="65000"/>
                    </a:schemeClr>
                  </a:solidFill>
                </a:rPr>
                <a:t>Problem 3: polydipsia (resulting from excessive urine output) </a:t>
              </a:r>
              <a:endParaRPr lang="en-AU" sz="1100" dirty="0">
                <a:solidFill>
                  <a:schemeClr val="bg1">
                    <a:lumMod val="65000"/>
                  </a:schemeClr>
                </a:solidFill>
              </a:endParaRPr>
            </a:p>
          </p:txBody>
        </p:sp>
        <p:cxnSp>
          <p:nvCxnSpPr>
            <p:cNvPr id="67" name="Straight Connector 66"/>
            <p:cNvCxnSpPr/>
            <p:nvPr/>
          </p:nvCxnSpPr>
          <p:spPr>
            <a:xfrm>
              <a:off x="1835696" y="1031250"/>
              <a:ext cx="0" cy="694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6" idx="1"/>
            </p:cNvCxnSpPr>
            <p:nvPr/>
          </p:nvCxnSpPr>
          <p:spPr>
            <a:xfrm flipV="1">
              <a:off x="1835696" y="1687597"/>
              <a:ext cx="189718" cy="3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835696" y="1124744"/>
              <a:ext cx="1897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1081551" y="5304192"/>
            <a:ext cx="2539478" cy="938719"/>
          </a:xfrm>
          <a:prstGeom prst="rect">
            <a:avLst/>
          </a:prstGeom>
          <a:noFill/>
        </p:spPr>
        <p:txBody>
          <a:bodyPr wrap="none" rtlCol="0">
            <a:spAutoFit/>
          </a:bodyPr>
          <a:lstStyle/>
          <a:p>
            <a:r>
              <a:rPr lang="en-AU" sz="1100" dirty="0" smtClean="0">
                <a:solidFill>
                  <a:schemeClr val="tx1"/>
                </a:solidFill>
              </a:rPr>
              <a:t>Goal 1: relief acute symptoms </a:t>
            </a:r>
          </a:p>
          <a:p>
            <a:r>
              <a:rPr lang="en-AU" sz="1100" dirty="0">
                <a:solidFill>
                  <a:schemeClr val="tx1"/>
                </a:solidFill>
              </a:rPr>
              <a:t> </a:t>
            </a:r>
            <a:r>
              <a:rPr lang="en-AU" sz="1100" dirty="0" smtClean="0">
                <a:solidFill>
                  <a:schemeClr val="tx1"/>
                </a:solidFill>
              </a:rPr>
              <a:t>                  [polyuria</a:t>
            </a:r>
          </a:p>
          <a:p>
            <a:r>
              <a:rPr lang="en-AU" sz="1100" dirty="0">
                <a:solidFill>
                  <a:schemeClr val="tx1"/>
                </a:solidFill>
              </a:rPr>
              <a:t> </a:t>
            </a:r>
            <a:r>
              <a:rPr lang="en-AU" sz="1100" dirty="0" smtClean="0">
                <a:solidFill>
                  <a:schemeClr val="tx1"/>
                </a:solidFill>
              </a:rPr>
              <a:t>                    polydipsia</a:t>
            </a:r>
          </a:p>
          <a:p>
            <a:r>
              <a:rPr lang="en-AU" sz="1100" dirty="0">
                <a:solidFill>
                  <a:schemeClr val="tx1"/>
                </a:solidFill>
              </a:rPr>
              <a:t> </a:t>
            </a:r>
            <a:r>
              <a:rPr lang="en-AU" sz="1100" dirty="0" smtClean="0">
                <a:solidFill>
                  <a:schemeClr val="tx1"/>
                </a:solidFill>
              </a:rPr>
              <a:t>                    lethargy</a:t>
            </a:r>
          </a:p>
          <a:p>
            <a:r>
              <a:rPr lang="en-AU" sz="1100" dirty="0">
                <a:solidFill>
                  <a:schemeClr val="tx1"/>
                </a:solidFill>
              </a:rPr>
              <a:t> </a:t>
            </a:r>
            <a:r>
              <a:rPr lang="en-AU" sz="1100" dirty="0" smtClean="0">
                <a:solidFill>
                  <a:schemeClr val="tx1"/>
                </a:solidFill>
              </a:rPr>
              <a:t>                    altered mental state …]</a:t>
            </a:r>
            <a:endParaRPr lang="en-AU" sz="1100" dirty="0">
              <a:solidFill>
                <a:schemeClr val="tx1"/>
              </a:solidFill>
            </a:endParaRPr>
          </a:p>
        </p:txBody>
      </p:sp>
      <p:sp>
        <p:nvSpPr>
          <p:cNvPr id="71" name="Left Brace 70"/>
          <p:cNvSpPr/>
          <p:nvPr/>
        </p:nvSpPr>
        <p:spPr>
          <a:xfrm>
            <a:off x="902656" y="5448208"/>
            <a:ext cx="177775"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100"/>
          </a:p>
        </p:txBody>
      </p:sp>
      <p:cxnSp>
        <p:nvCxnSpPr>
          <p:cNvPr id="72" name="Straight Connector 71"/>
          <p:cNvCxnSpPr/>
          <p:nvPr/>
        </p:nvCxnSpPr>
        <p:spPr>
          <a:xfrm>
            <a:off x="539552" y="3213058"/>
            <a:ext cx="0" cy="2645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39552" y="3213058"/>
            <a:ext cx="3631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39552" y="585824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77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dirty="0" smtClean="0"/>
              <a:t>Master and </a:t>
            </a:r>
            <a:r>
              <a:rPr lang="fr-CA" sz="2400" dirty="0" err="1" smtClean="0"/>
              <a:t>Detail</a:t>
            </a:r>
            <a:r>
              <a:rPr lang="fr-CA" sz="2400" dirty="0" smtClean="0"/>
              <a:t> Care Plans: </a:t>
            </a:r>
            <a:r>
              <a:rPr lang="fr-CA" sz="2400" dirty="0" err="1" smtClean="0"/>
              <a:t>Inbound</a:t>
            </a:r>
            <a:r>
              <a:rPr lang="fr-CA" sz="2400" dirty="0" smtClean="0"/>
              <a:t> &amp; </a:t>
            </a:r>
            <a:r>
              <a:rPr lang="fr-CA" sz="2400" dirty="0" err="1" smtClean="0"/>
              <a:t>Outbound</a:t>
            </a:r>
            <a:r>
              <a:rPr lang="fr-CA" sz="2400" dirty="0" smtClean="0"/>
              <a:t> </a:t>
            </a:r>
            <a:r>
              <a:rPr lang="fr-CA" sz="2400" dirty="0" err="1" smtClean="0"/>
              <a:t>Risks</a:t>
            </a:r>
            <a:endParaRPr lang="fr-CA" sz="2400" dirty="0"/>
          </a:p>
        </p:txBody>
      </p:sp>
      <p:sp>
        <p:nvSpPr>
          <p:cNvPr id="26" name="TextBox 25"/>
          <p:cNvSpPr txBox="1"/>
          <p:nvPr/>
        </p:nvSpPr>
        <p:spPr>
          <a:xfrm>
            <a:off x="251520" y="1129786"/>
            <a:ext cx="4794902" cy="430887"/>
          </a:xfrm>
          <a:prstGeom prst="rect">
            <a:avLst/>
          </a:prstGeom>
          <a:noFill/>
        </p:spPr>
        <p:txBody>
          <a:bodyPr wrap="none" rtlCol="0">
            <a:spAutoFit/>
          </a:bodyPr>
          <a:lstStyle/>
          <a:p>
            <a:r>
              <a:rPr lang="en-AU" sz="1100" dirty="0" smtClean="0">
                <a:solidFill>
                  <a:schemeClr val="tx1"/>
                </a:solidFill>
              </a:rPr>
              <a:t>Diagnosis (e.g. Type 2 Diabetes Mellitus)</a:t>
            </a:r>
          </a:p>
          <a:p>
            <a:r>
              <a:rPr lang="en-AU" sz="1100" dirty="0">
                <a:solidFill>
                  <a:schemeClr val="tx1"/>
                </a:solidFill>
              </a:rPr>
              <a:t> </a:t>
            </a:r>
            <a:r>
              <a:rPr lang="en-AU" sz="1100" dirty="0" smtClean="0">
                <a:solidFill>
                  <a:schemeClr val="tx1"/>
                </a:solidFill>
              </a:rPr>
              <a:t>    [a diagnosis often results in one or more problems for the patient]</a:t>
            </a:r>
            <a:endParaRPr lang="en-AU" sz="1100" dirty="0">
              <a:solidFill>
                <a:schemeClr val="tx1"/>
              </a:solidFill>
            </a:endParaRPr>
          </a:p>
        </p:txBody>
      </p:sp>
      <p:sp>
        <p:nvSpPr>
          <p:cNvPr id="27" name="TextBox 26"/>
          <p:cNvSpPr txBox="1"/>
          <p:nvPr/>
        </p:nvSpPr>
        <p:spPr>
          <a:xfrm>
            <a:off x="755576" y="1705850"/>
            <a:ext cx="4241867" cy="261610"/>
          </a:xfrm>
          <a:prstGeom prst="rect">
            <a:avLst/>
          </a:prstGeom>
          <a:noFill/>
        </p:spPr>
        <p:txBody>
          <a:bodyPr wrap="none" rtlCol="0">
            <a:spAutoFit/>
          </a:bodyPr>
          <a:lstStyle/>
          <a:p>
            <a:r>
              <a:rPr lang="en-AU" sz="1100" dirty="0" smtClean="0">
                <a:solidFill>
                  <a:schemeClr val="tx1"/>
                </a:solidFill>
              </a:rPr>
              <a:t>[Primary] Problem 1: inability to regulate blood glucose level</a:t>
            </a:r>
            <a:endParaRPr lang="en-AU" sz="1100" dirty="0">
              <a:solidFill>
                <a:schemeClr val="tx1"/>
              </a:solidFill>
            </a:endParaRPr>
          </a:p>
        </p:txBody>
      </p:sp>
      <p:sp>
        <p:nvSpPr>
          <p:cNvPr id="28" name="TextBox 27"/>
          <p:cNvSpPr txBox="1"/>
          <p:nvPr/>
        </p:nvSpPr>
        <p:spPr>
          <a:xfrm>
            <a:off x="827584" y="2708900"/>
            <a:ext cx="5420074" cy="261610"/>
          </a:xfrm>
          <a:prstGeom prst="rect">
            <a:avLst/>
          </a:prstGeom>
          <a:noFill/>
        </p:spPr>
        <p:txBody>
          <a:bodyPr wrap="none" rtlCol="0">
            <a:spAutoFit/>
          </a:bodyPr>
          <a:lstStyle/>
          <a:p>
            <a:r>
              <a:rPr lang="en-AU" sz="1100" dirty="0" smtClean="0">
                <a:solidFill>
                  <a:schemeClr val="tx1"/>
                </a:solidFill>
              </a:rPr>
              <a:t>Problem 4: weight loss (resulting from inability to process calorie from foods) </a:t>
            </a:r>
            <a:endParaRPr lang="en-AU" sz="1100" dirty="0">
              <a:solidFill>
                <a:schemeClr val="tx1"/>
              </a:solidFill>
            </a:endParaRPr>
          </a:p>
        </p:txBody>
      </p:sp>
      <p:sp>
        <p:nvSpPr>
          <p:cNvPr id="29" name="TextBox 28"/>
          <p:cNvSpPr txBox="1"/>
          <p:nvPr/>
        </p:nvSpPr>
        <p:spPr>
          <a:xfrm>
            <a:off x="827584" y="3140948"/>
            <a:ext cx="7665881" cy="261610"/>
          </a:xfrm>
          <a:prstGeom prst="rect">
            <a:avLst/>
          </a:prstGeom>
          <a:noFill/>
        </p:spPr>
        <p:txBody>
          <a:bodyPr wrap="none" rtlCol="0">
            <a:spAutoFit/>
          </a:bodyPr>
          <a:lstStyle/>
          <a:p>
            <a:r>
              <a:rPr lang="en-AU" sz="1100" dirty="0" smtClean="0">
                <a:solidFill>
                  <a:schemeClr val="tx1"/>
                </a:solidFill>
              </a:rPr>
              <a:t>Problem 5: polyphagia (resulting from hunger effect of increased insulin output to process high blood glucose) </a:t>
            </a:r>
            <a:endParaRPr lang="en-AU" sz="1100" dirty="0">
              <a:solidFill>
                <a:schemeClr val="tx1"/>
              </a:solidFill>
            </a:endParaRPr>
          </a:p>
        </p:txBody>
      </p:sp>
      <p:sp>
        <p:nvSpPr>
          <p:cNvPr id="30" name="TextBox 29"/>
          <p:cNvSpPr txBox="1"/>
          <p:nvPr/>
        </p:nvSpPr>
        <p:spPr>
          <a:xfrm>
            <a:off x="801278" y="3572996"/>
            <a:ext cx="5097870" cy="261610"/>
          </a:xfrm>
          <a:prstGeom prst="rect">
            <a:avLst/>
          </a:prstGeom>
          <a:noFill/>
        </p:spPr>
        <p:txBody>
          <a:bodyPr wrap="none" rtlCol="0">
            <a:spAutoFit/>
          </a:bodyPr>
          <a:lstStyle/>
          <a:p>
            <a:r>
              <a:rPr lang="en-AU" sz="1100" dirty="0" smtClean="0">
                <a:solidFill>
                  <a:schemeClr val="tx1"/>
                </a:solidFill>
              </a:rPr>
              <a:t>Problem 6: lethargy (resulting from inability to utilise glucose effectively) </a:t>
            </a:r>
            <a:endParaRPr lang="en-AU" sz="1100" dirty="0">
              <a:solidFill>
                <a:schemeClr val="tx1"/>
              </a:solidFill>
            </a:endParaRPr>
          </a:p>
        </p:txBody>
      </p:sp>
      <p:sp>
        <p:nvSpPr>
          <p:cNvPr id="31" name="TextBox 30"/>
          <p:cNvSpPr txBox="1"/>
          <p:nvPr/>
        </p:nvSpPr>
        <p:spPr>
          <a:xfrm>
            <a:off x="801278" y="4005044"/>
            <a:ext cx="5665333" cy="430887"/>
          </a:xfrm>
          <a:prstGeom prst="rect">
            <a:avLst/>
          </a:prstGeom>
          <a:noFill/>
        </p:spPr>
        <p:txBody>
          <a:bodyPr wrap="none" rtlCol="0">
            <a:spAutoFit/>
          </a:bodyPr>
          <a:lstStyle/>
          <a:p>
            <a:r>
              <a:rPr lang="en-AU" sz="1100" dirty="0" smtClean="0">
                <a:solidFill>
                  <a:schemeClr val="tx1"/>
                </a:solidFill>
              </a:rPr>
              <a:t>Problem 7: altered mental state (resulting from hyperglycaemia, ketoacidosis, </a:t>
            </a:r>
            <a:r>
              <a:rPr lang="en-AU" sz="1100" dirty="0" err="1" smtClean="0">
                <a:solidFill>
                  <a:schemeClr val="tx1"/>
                </a:solidFill>
              </a:rPr>
              <a:t>etc</a:t>
            </a:r>
            <a:r>
              <a:rPr lang="en-AU" sz="1100" dirty="0" smtClean="0">
                <a:solidFill>
                  <a:schemeClr val="tx1"/>
                </a:solidFill>
              </a:rPr>
              <a:t>)</a:t>
            </a:r>
          </a:p>
          <a:p>
            <a:r>
              <a:rPr lang="en-AU" sz="1100" dirty="0">
                <a:solidFill>
                  <a:schemeClr val="tx1"/>
                </a:solidFill>
              </a:rPr>
              <a:t> </a:t>
            </a:r>
            <a:r>
              <a:rPr lang="en-AU" sz="1100" dirty="0" smtClean="0">
                <a:solidFill>
                  <a:schemeClr val="tx1"/>
                </a:solidFill>
              </a:rPr>
              <a:t>    [agitation</a:t>
            </a:r>
            <a:r>
              <a:rPr lang="en-AU" sz="1100" dirty="0">
                <a:solidFill>
                  <a:schemeClr val="tx1"/>
                </a:solidFill>
              </a:rPr>
              <a:t>, unexplained irritability, </a:t>
            </a:r>
            <a:r>
              <a:rPr lang="en-AU" sz="1100" dirty="0" smtClean="0">
                <a:solidFill>
                  <a:schemeClr val="tx1"/>
                </a:solidFill>
              </a:rPr>
              <a:t>inattention, </a:t>
            </a:r>
            <a:r>
              <a:rPr lang="en-AU" sz="1100" dirty="0">
                <a:solidFill>
                  <a:schemeClr val="tx1"/>
                </a:solidFill>
              </a:rPr>
              <a:t>or </a:t>
            </a:r>
            <a:r>
              <a:rPr lang="en-AU" sz="1100" dirty="0" smtClean="0">
                <a:solidFill>
                  <a:schemeClr val="tx1"/>
                </a:solidFill>
              </a:rPr>
              <a:t>confusion] </a:t>
            </a:r>
            <a:endParaRPr lang="en-AU" sz="1100" dirty="0">
              <a:solidFill>
                <a:schemeClr val="tx1"/>
              </a:solidFill>
            </a:endParaRPr>
          </a:p>
        </p:txBody>
      </p:sp>
      <p:sp>
        <p:nvSpPr>
          <p:cNvPr id="32" name="TextBox 31"/>
          <p:cNvSpPr txBox="1"/>
          <p:nvPr/>
        </p:nvSpPr>
        <p:spPr>
          <a:xfrm>
            <a:off x="797323" y="4582333"/>
            <a:ext cx="7265130" cy="430887"/>
          </a:xfrm>
          <a:prstGeom prst="rect">
            <a:avLst/>
          </a:prstGeom>
          <a:noFill/>
        </p:spPr>
        <p:txBody>
          <a:bodyPr wrap="none" rtlCol="0">
            <a:spAutoFit/>
          </a:bodyPr>
          <a:lstStyle/>
          <a:p>
            <a:r>
              <a:rPr lang="en-AU" sz="1100" dirty="0" smtClean="0">
                <a:solidFill>
                  <a:schemeClr val="tx1"/>
                </a:solidFill>
              </a:rPr>
              <a:t>Risk 1: poor wound healing (resulting from impaired WBC, poor circulation from thickened blood vessels)</a:t>
            </a:r>
          </a:p>
          <a:p>
            <a:r>
              <a:rPr lang="en-AU" sz="1100" dirty="0" smtClean="0">
                <a:solidFill>
                  <a:schemeClr val="tx1"/>
                </a:solidFill>
              </a:rPr>
              <a:t>                 [high risk of foot/toe ulcers and gangrene]</a:t>
            </a:r>
          </a:p>
        </p:txBody>
      </p:sp>
      <p:sp>
        <p:nvSpPr>
          <p:cNvPr id="33" name="TextBox 32"/>
          <p:cNvSpPr txBox="1"/>
          <p:nvPr/>
        </p:nvSpPr>
        <p:spPr>
          <a:xfrm>
            <a:off x="780757" y="5085212"/>
            <a:ext cx="7146508" cy="430887"/>
          </a:xfrm>
          <a:prstGeom prst="rect">
            <a:avLst/>
          </a:prstGeom>
          <a:noFill/>
        </p:spPr>
        <p:txBody>
          <a:bodyPr wrap="none" rtlCol="0">
            <a:spAutoFit/>
          </a:bodyPr>
          <a:lstStyle/>
          <a:p>
            <a:r>
              <a:rPr lang="en-AU" sz="1100" dirty="0" smtClean="0">
                <a:solidFill>
                  <a:schemeClr val="tx1"/>
                </a:solidFill>
              </a:rPr>
              <a:t>Risk 2: increased infection (resulting from suppression of immune system from high glucose in tissues)</a:t>
            </a:r>
          </a:p>
          <a:p>
            <a:r>
              <a:rPr lang="en-AU" sz="1100" dirty="0">
                <a:solidFill>
                  <a:schemeClr val="tx1"/>
                </a:solidFill>
              </a:rPr>
              <a:t> </a:t>
            </a:r>
            <a:r>
              <a:rPr lang="en-AU" sz="1100" dirty="0" smtClean="0">
                <a:solidFill>
                  <a:schemeClr val="tx1"/>
                </a:solidFill>
              </a:rPr>
              <a:t>      [skin, urinary tract]</a:t>
            </a:r>
            <a:endParaRPr lang="en-AU" sz="1100" dirty="0">
              <a:solidFill>
                <a:schemeClr val="tx1"/>
              </a:solidFill>
            </a:endParaRPr>
          </a:p>
        </p:txBody>
      </p:sp>
      <p:sp>
        <p:nvSpPr>
          <p:cNvPr id="34" name="TextBox 33"/>
          <p:cNvSpPr txBox="1"/>
          <p:nvPr/>
        </p:nvSpPr>
        <p:spPr>
          <a:xfrm>
            <a:off x="766717" y="5661276"/>
            <a:ext cx="5739072" cy="261610"/>
          </a:xfrm>
          <a:prstGeom prst="rect">
            <a:avLst/>
          </a:prstGeom>
          <a:noFill/>
        </p:spPr>
        <p:txBody>
          <a:bodyPr wrap="none" rtlCol="0">
            <a:spAutoFit/>
          </a:bodyPr>
          <a:lstStyle/>
          <a:p>
            <a:r>
              <a:rPr lang="en-AU" sz="1100" dirty="0" smtClean="0">
                <a:solidFill>
                  <a:schemeClr val="tx1"/>
                </a:solidFill>
              </a:rPr>
              <a:t>Risk 3: cardiovascular complications   [e.g. hypertension, </a:t>
            </a:r>
            <a:r>
              <a:rPr lang="en-AU" sz="1100" dirty="0" err="1" smtClean="0">
                <a:solidFill>
                  <a:schemeClr val="tx1"/>
                </a:solidFill>
              </a:rPr>
              <a:t>ischaemia</a:t>
            </a:r>
            <a:r>
              <a:rPr lang="en-AU" sz="1100" dirty="0" smtClean="0">
                <a:solidFill>
                  <a:schemeClr val="tx1"/>
                </a:solidFill>
              </a:rPr>
              <a:t> heart disease]</a:t>
            </a:r>
            <a:endParaRPr lang="en-AU" sz="1100" dirty="0">
              <a:solidFill>
                <a:schemeClr val="tx1"/>
              </a:solidFill>
            </a:endParaRPr>
          </a:p>
        </p:txBody>
      </p:sp>
      <p:sp>
        <p:nvSpPr>
          <p:cNvPr id="35" name="TextBox 34"/>
          <p:cNvSpPr txBox="1"/>
          <p:nvPr/>
        </p:nvSpPr>
        <p:spPr>
          <a:xfrm>
            <a:off x="780798" y="6093324"/>
            <a:ext cx="5577168" cy="261610"/>
          </a:xfrm>
          <a:prstGeom prst="rect">
            <a:avLst/>
          </a:prstGeom>
          <a:noFill/>
        </p:spPr>
        <p:txBody>
          <a:bodyPr wrap="none" rtlCol="0">
            <a:spAutoFit/>
          </a:bodyPr>
          <a:lstStyle/>
          <a:p>
            <a:r>
              <a:rPr lang="en-AU" sz="1100" dirty="0" smtClean="0">
                <a:solidFill>
                  <a:schemeClr val="tx1"/>
                </a:solidFill>
              </a:rPr>
              <a:t>Risk 4: </a:t>
            </a:r>
            <a:r>
              <a:rPr lang="en-AU" sz="1100" dirty="0" err="1" smtClean="0">
                <a:solidFill>
                  <a:schemeClr val="tx1"/>
                </a:solidFill>
              </a:rPr>
              <a:t>microangiopathy</a:t>
            </a:r>
            <a:r>
              <a:rPr lang="en-AU" sz="1100" dirty="0" smtClean="0">
                <a:solidFill>
                  <a:schemeClr val="tx1"/>
                </a:solidFill>
              </a:rPr>
              <a:t>   [e.g. retinopathy, nephropathy, peripheral neuropathy]</a:t>
            </a:r>
            <a:endParaRPr lang="en-AU" sz="1100" dirty="0">
              <a:solidFill>
                <a:schemeClr val="tx1"/>
              </a:solidFill>
            </a:endParaRPr>
          </a:p>
        </p:txBody>
      </p:sp>
      <p:sp>
        <p:nvSpPr>
          <p:cNvPr id="36" name="TextBox 35"/>
          <p:cNvSpPr txBox="1"/>
          <p:nvPr/>
        </p:nvSpPr>
        <p:spPr>
          <a:xfrm>
            <a:off x="773332" y="6474850"/>
            <a:ext cx="2935419" cy="261610"/>
          </a:xfrm>
          <a:prstGeom prst="rect">
            <a:avLst/>
          </a:prstGeom>
          <a:noFill/>
        </p:spPr>
        <p:txBody>
          <a:bodyPr wrap="none" rtlCol="0">
            <a:spAutoFit/>
          </a:bodyPr>
          <a:lstStyle/>
          <a:p>
            <a:r>
              <a:rPr lang="en-AU" sz="1100" dirty="0" smtClean="0">
                <a:solidFill>
                  <a:schemeClr val="tx1"/>
                </a:solidFill>
              </a:rPr>
              <a:t>Risk 5: eye complications   [e.g. cataract]</a:t>
            </a:r>
            <a:endParaRPr lang="en-AU" sz="1100" dirty="0">
              <a:solidFill>
                <a:schemeClr val="tx1"/>
              </a:solidFill>
            </a:endParaRPr>
          </a:p>
        </p:txBody>
      </p:sp>
      <p:cxnSp>
        <p:nvCxnSpPr>
          <p:cNvPr id="37" name="Straight Connector 36"/>
          <p:cNvCxnSpPr/>
          <p:nvPr/>
        </p:nvCxnSpPr>
        <p:spPr>
          <a:xfrm>
            <a:off x="467544" y="1437562"/>
            <a:ext cx="5570" cy="2711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6" idx="1"/>
          </p:cNvCxnSpPr>
          <p:nvPr/>
        </p:nvCxnSpPr>
        <p:spPr>
          <a:xfrm flipV="1">
            <a:off x="467544" y="6605655"/>
            <a:ext cx="305788" cy="3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7544" y="4725180"/>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67544" y="5229228"/>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67544" y="5805292"/>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44" y="6237340"/>
            <a:ext cx="3057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7544" y="4725180"/>
            <a:ext cx="0" cy="1918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79512" y="1849866"/>
            <a:ext cx="587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9512" y="1849866"/>
            <a:ext cx="0" cy="3811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9512" y="566127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7544" y="4149060"/>
            <a:ext cx="313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67544" y="2852916"/>
            <a:ext cx="313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67544" y="3284964"/>
            <a:ext cx="313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67544" y="3717012"/>
            <a:ext cx="31325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835696" y="1993882"/>
            <a:ext cx="4519750" cy="688588"/>
            <a:chOff x="1835696" y="1993882"/>
            <a:chExt cx="4519750" cy="688588"/>
          </a:xfrm>
        </p:grpSpPr>
        <p:sp>
          <p:nvSpPr>
            <p:cNvPr id="44" name="TextBox 43"/>
            <p:cNvSpPr txBox="1"/>
            <p:nvPr/>
          </p:nvSpPr>
          <p:spPr>
            <a:xfrm>
              <a:off x="2025414" y="1993882"/>
              <a:ext cx="4283545" cy="430887"/>
            </a:xfrm>
            <a:prstGeom prst="rect">
              <a:avLst/>
            </a:prstGeom>
            <a:noFill/>
          </p:spPr>
          <p:txBody>
            <a:bodyPr wrap="none" rtlCol="0">
              <a:spAutoFit/>
            </a:bodyPr>
            <a:lstStyle/>
            <a:p>
              <a:r>
                <a:rPr lang="en-AU" sz="1100" dirty="0" smtClean="0">
                  <a:solidFill>
                    <a:schemeClr val="bg1">
                      <a:lumMod val="65000"/>
                    </a:schemeClr>
                  </a:solidFill>
                </a:rPr>
                <a:t>Problem 2: urinary problems (resulting from hyperglycaemia)</a:t>
              </a:r>
            </a:p>
            <a:p>
              <a:r>
                <a:rPr lang="en-AU" sz="1100" dirty="0">
                  <a:solidFill>
                    <a:schemeClr val="bg1">
                      <a:lumMod val="65000"/>
                    </a:schemeClr>
                  </a:solidFill>
                </a:rPr>
                <a:t> </a:t>
              </a:r>
              <a:r>
                <a:rPr lang="en-AU" sz="1100" dirty="0" smtClean="0">
                  <a:solidFill>
                    <a:schemeClr val="bg1">
                      <a:lumMod val="65000"/>
                    </a:schemeClr>
                  </a:solidFill>
                </a:rPr>
                <a:t>  </a:t>
              </a:r>
              <a:r>
                <a:rPr lang="en-AU" sz="1100" dirty="0">
                  <a:solidFill>
                    <a:schemeClr val="bg1">
                      <a:lumMod val="65000"/>
                    </a:schemeClr>
                  </a:solidFill>
                </a:rPr>
                <a:t>[</a:t>
              </a:r>
              <a:r>
                <a:rPr lang="en-AU" sz="1100" dirty="0" smtClean="0">
                  <a:solidFill>
                    <a:schemeClr val="bg1">
                      <a:lumMod val="65000"/>
                    </a:schemeClr>
                  </a:solidFill>
                </a:rPr>
                <a:t>polyuria, </a:t>
              </a:r>
              <a:r>
                <a:rPr lang="en-AU" sz="1100" dirty="0" err="1" smtClean="0">
                  <a:solidFill>
                    <a:schemeClr val="bg1">
                      <a:lumMod val="65000"/>
                    </a:schemeClr>
                  </a:solidFill>
                </a:rPr>
                <a:t>nocturia</a:t>
              </a:r>
              <a:r>
                <a:rPr lang="en-AU" sz="1100" dirty="0">
                  <a:solidFill>
                    <a:schemeClr val="bg1">
                      <a:lumMod val="65000"/>
                    </a:schemeClr>
                  </a:solidFill>
                </a:rPr>
                <a:t>]</a:t>
              </a:r>
            </a:p>
          </p:txBody>
        </p:sp>
        <p:sp>
          <p:nvSpPr>
            <p:cNvPr id="45" name="TextBox 44"/>
            <p:cNvSpPr txBox="1"/>
            <p:nvPr/>
          </p:nvSpPr>
          <p:spPr>
            <a:xfrm>
              <a:off x="2025414" y="2420860"/>
              <a:ext cx="4330032" cy="261610"/>
            </a:xfrm>
            <a:prstGeom prst="rect">
              <a:avLst/>
            </a:prstGeom>
            <a:noFill/>
          </p:spPr>
          <p:txBody>
            <a:bodyPr wrap="none" rtlCol="0">
              <a:spAutoFit/>
            </a:bodyPr>
            <a:lstStyle/>
            <a:p>
              <a:r>
                <a:rPr lang="en-AU" sz="1100" dirty="0" smtClean="0">
                  <a:solidFill>
                    <a:schemeClr val="bg1">
                      <a:lumMod val="65000"/>
                    </a:schemeClr>
                  </a:solidFill>
                </a:rPr>
                <a:t>Problem 3: polydipsia (resulting from excessive urine output) </a:t>
              </a:r>
              <a:endParaRPr lang="en-AU" sz="1100" dirty="0">
                <a:solidFill>
                  <a:schemeClr val="bg1">
                    <a:lumMod val="65000"/>
                  </a:schemeClr>
                </a:solidFill>
              </a:endParaRPr>
            </a:p>
          </p:txBody>
        </p:sp>
        <p:cxnSp>
          <p:nvCxnSpPr>
            <p:cNvPr id="46" name="Straight Connector 45"/>
            <p:cNvCxnSpPr/>
            <p:nvPr/>
          </p:nvCxnSpPr>
          <p:spPr>
            <a:xfrm>
              <a:off x="1835696" y="2137898"/>
              <a:ext cx="0" cy="413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835696" y="2137898"/>
              <a:ext cx="1897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45" idx="1"/>
            </p:cNvCxnSpPr>
            <p:nvPr/>
          </p:nvCxnSpPr>
          <p:spPr bwMode="auto">
            <a:xfrm>
              <a:off x="1835696" y="2551665"/>
              <a:ext cx="189718" cy="0"/>
            </a:xfrm>
            <a:prstGeom prst="straightConnector1">
              <a:avLst/>
            </a:prstGeom>
            <a:noFill/>
            <a:ln w="9525" cap="flat" cmpd="sng" algn="ctr">
              <a:solidFill>
                <a:schemeClr val="accent1">
                  <a:lumMod val="75000"/>
                  <a:lumOff val="25000"/>
                </a:schemeClr>
              </a:solidFill>
              <a:prstDash val="solid"/>
              <a:round/>
              <a:headEnd type="none" w="med" len="med"/>
              <a:tailEnd type="arrow"/>
            </a:ln>
            <a:effectLst/>
          </p:spPr>
        </p:cxnSp>
      </p:grpSp>
    </p:spTree>
    <p:extLst>
      <p:ext uri="{BB962C8B-B14F-4D97-AF65-F5344CB8AC3E}">
        <p14:creationId xmlns:p14="http://schemas.microsoft.com/office/powerpoint/2010/main" val="2160757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dirty="0" smtClean="0"/>
              <a:t>Master and </a:t>
            </a:r>
            <a:r>
              <a:rPr lang="fr-CA" sz="2400" dirty="0" err="1" smtClean="0"/>
              <a:t>Detail</a:t>
            </a:r>
            <a:r>
              <a:rPr lang="fr-CA" sz="2400" dirty="0" smtClean="0"/>
              <a:t> Care Plans: </a:t>
            </a:r>
            <a:r>
              <a:rPr lang="fr-CA" sz="2400" dirty="0" err="1" smtClean="0"/>
              <a:t>Inbound</a:t>
            </a:r>
            <a:r>
              <a:rPr lang="fr-CA" sz="2400" dirty="0" smtClean="0"/>
              <a:t> &amp; </a:t>
            </a:r>
            <a:r>
              <a:rPr lang="fr-CA" sz="2400" dirty="0" err="1" smtClean="0"/>
              <a:t>Outbound</a:t>
            </a:r>
            <a:r>
              <a:rPr lang="fr-CA" sz="2400" dirty="0" smtClean="0"/>
              <a:t> </a:t>
            </a:r>
            <a:r>
              <a:rPr lang="fr-CA" sz="2400" dirty="0" err="1" smtClean="0"/>
              <a:t>Risks</a:t>
            </a:r>
            <a:endParaRPr lang="fr-CA" sz="2400" dirty="0"/>
          </a:p>
        </p:txBody>
      </p:sp>
      <p:sp>
        <p:nvSpPr>
          <p:cNvPr id="43" name="TextBox 42"/>
          <p:cNvSpPr txBox="1"/>
          <p:nvPr/>
        </p:nvSpPr>
        <p:spPr>
          <a:xfrm>
            <a:off x="425841" y="1126013"/>
            <a:ext cx="4794902" cy="430887"/>
          </a:xfrm>
          <a:prstGeom prst="rect">
            <a:avLst/>
          </a:prstGeom>
          <a:noFill/>
        </p:spPr>
        <p:txBody>
          <a:bodyPr wrap="none" rtlCol="0">
            <a:spAutoFit/>
          </a:bodyPr>
          <a:lstStyle/>
          <a:p>
            <a:r>
              <a:rPr lang="en-AU" sz="1100" dirty="0" smtClean="0">
                <a:solidFill>
                  <a:schemeClr val="tx1"/>
                </a:solidFill>
              </a:rPr>
              <a:t>Diagnosis (e.g. Type 2 Diabetes Mellitus)</a:t>
            </a:r>
          </a:p>
          <a:p>
            <a:r>
              <a:rPr lang="en-AU" sz="1100" dirty="0">
                <a:solidFill>
                  <a:schemeClr val="tx1"/>
                </a:solidFill>
              </a:rPr>
              <a:t> </a:t>
            </a:r>
            <a:r>
              <a:rPr lang="en-AU" sz="1100" dirty="0" smtClean="0">
                <a:solidFill>
                  <a:schemeClr val="tx1"/>
                </a:solidFill>
              </a:rPr>
              <a:t>    [a diagnosis often results in one or more problems for the patient]</a:t>
            </a:r>
            <a:endParaRPr lang="en-AU" sz="1100" dirty="0">
              <a:solidFill>
                <a:schemeClr val="tx1"/>
              </a:solidFill>
            </a:endParaRPr>
          </a:p>
        </p:txBody>
      </p:sp>
      <p:sp>
        <p:nvSpPr>
          <p:cNvPr id="47" name="TextBox 46"/>
          <p:cNvSpPr txBox="1"/>
          <p:nvPr/>
        </p:nvSpPr>
        <p:spPr>
          <a:xfrm>
            <a:off x="929897" y="1702077"/>
            <a:ext cx="4241867" cy="261610"/>
          </a:xfrm>
          <a:prstGeom prst="rect">
            <a:avLst/>
          </a:prstGeom>
          <a:noFill/>
        </p:spPr>
        <p:txBody>
          <a:bodyPr wrap="none" rtlCol="0">
            <a:spAutoFit/>
          </a:bodyPr>
          <a:lstStyle/>
          <a:p>
            <a:r>
              <a:rPr lang="en-AU" sz="1100" dirty="0" smtClean="0">
                <a:solidFill>
                  <a:schemeClr val="tx1"/>
                </a:solidFill>
              </a:rPr>
              <a:t>[Primary] Problem 1: inability to regulate blood glucose level</a:t>
            </a:r>
            <a:endParaRPr lang="en-AU" sz="1100" dirty="0">
              <a:solidFill>
                <a:schemeClr val="tx1"/>
              </a:solidFill>
            </a:endParaRPr>
          </a:p>
        </p:txBody>
      </p:sp>
      <p:sp>
        <p:nvSpPr>
          <p:cNvPr id="52" name="TextBox 51"/>
          <p:cNvSpPr txBox="1"/>
          <p:nvPr/>
        </p:nvSpPr>
        <p:spPr>
          <a:xfrm>
            <a:off x="971644" y="2638063"/>
            <a:ext cx="7265130" cy="430887"/>
          </a:xfrm>
          <a:prstGeom prst="rect">
            <a:avLst/>
          </a:prstGeom>
          <a:noFill/>
        </p:spPr>
        <p:txBody>
          <a:bodyPr wrap="none" rtlCol="0">
            <a:spAutoFit/>
          </a:bodyPr>
          <a:lstStyle/>
          <a:p>
            <a:r>
              <a:rPr lang="en-AU" sz="1100" dirty="0" smtClean="0">
                <a:solidFill>
                  <a:schemeClr val="tx1"/>
                </a:solidFill>
              </a:rPr>
              <a:t>Risk 1: poor wound healing (resulting from impaired WBC, poor circulation from thickened blood vessels)</a:t>
            </a:r>
          </a:p>
          <a:p>
            <a:r>
              <a:rPr lang="en-AU" sz="1100" dirty="0" smtClean="0">
                <a:solidFill>
                  <a:schemeClr val="tx1"/>
                </a:solidFill>
              </a:rPr>
              <a:t>                 [high risk of foot/toe ulcers and gangrene]</a:t>
            </a:r>
          </a:p>
        </p:txBody>
      </p:sp>
      <p:sp>
        <p:nvSpPr>
          <p:cNvPr id="53" name="TextBox 52"/>
          <p:cNvSpPr txBox="1"/>
          <p:nvPr/>
        </p:nvSpPr>
        <p:spPr>
          <a:xfrm>
            <a:off x="955078" y="3214143"/>
            <a:ext cx="7146508" cy="430887"/>
          </a:xfrm>
          <a:prstGeom prst="rect">
            <a:avLst/>
          </a:prstGeom>
          <a:noFill/>
        </p:spPr>
        <p:txBody>
          <a:bodyPr wrap="none" rtlCol="0">
            <a:spAutoFit/>
          </a:bodyPr>
          <a:lstStyle/>
          <a:p>
            <a:r>
              <a:rPr lang="en-AU" sz="1100" dirty="0" smtClean="0">
                <a:solidFill>
                  <a:schemeClr val="tx1"/>
                </a:solidFill>
              </a:rPr>
              <a:t>Risk 2: increased infection (resulting from suppression of immune system from high glucose in tissues)</a:t>
            </a:r>
          </a:p>
          <a:p>
            <a:r>
              <a:rPr lang="en-AU" sz="1100" dirty="0">
                <a:solidFill>
                  <a:schemeClr val="tx1"/>
                </a:solidFill>
              </a:rPr>
              <a:t> </a:t>
            </a:r>
            <a:r>
              <a:rPr lang="en-AU" sz="1100" dirty="0" smtClean="0">
                <a:solidFill>
                  <a:schemeClr val="tx1"/>
                </a:solidFill>
              </a:rPr>
              <a:t>      [skin, urinary tract]</a:t>
            </a:r>
            <a:endParaRPr lang="en-AU" sz="1100" dirty="0">
              <a:solidFill>
                <a:schemeClr val="tx1"/>
              </a:solidFill>
            </a:endParaRPr>
          </a:p>
        </p:txBody>
      </p:sp>
      <p:sp>
        <p:nvSpPr>
          <p:cNvPr id="54" name="TextBox 53"/>
          <p:cNvSpPr txBox="1"/>
          <p:nvPr/>
        </p:nvSpPr>
        <p:spPr>
          <a:xfrm>
            <a:off x="941038" y="3789050"/>
            <a:ext cx="5739072" cy="261610"/>
          </a:xfrm>
          <a:prstGeom prst="rect">
            <a:avLst/>
          </a:prstGeom>
          <a:noFill/>
        </p:spPr>
        <p:txBody>
          <a:bodyPr wrap="none" rtlCol="0">
            <a:spAutoFit/>
          </a:bodyPr>
          <a:lstStyle/>
          <a:p>
            <a:r>
              <a:rPr lang="en-AU" sz="1100" dirty="0" smtClean="0">
                <a:solidFill>
                  <a:schemeClr val="tx1"/>
                </a:solidFill>
              </a:rPr>
              <a:t>Risk 3: cardiovascular complications   [e.g. hypertension, </a:t>
            </a:r>
            <a:r>
              <a:rPr lang="en-AU" sz="1100" dirty="0" err="1" smtClean="0">
                <a:solidFill>
                  <a:schemeClr val="tx1"/>
                </a:solidFill>
              </a:rPr>
              <a:t>ischaemia</a:t>
            </a:r>
            <a:r>
              <a:rPr lang="en-AU" sz="1100" dirty="0" smtClean="0">
                <a:solidFill>
                  <a:schemeClr val="tx1"/>
                </a:solidFill>
              </a:rPr>
              <a:t> heart disease]</a:t>
            </a:r>
            <a:endParaRPr lang="en-AU" sz="1100" dirty="0">
              <a:solidFill>
                <a:schemeClr val="tx1"/>
              </a:solidFill>
            </a:endParaRPr>
          </a:p>
        </p:txBody>
      </p:sp>
      <p:sp>
        <p:nvSpPr>
          <p:cNvPr id="55" name="TextBox 54"/>
          <p:cNvSpPr txBox="1"/>
          <p:nvPr/>
        </p:nvSpPr>
        <p:spPr>
          <a:xfrm>
            <a:off x="955119" y="5013220"/>
            <a:ext cx="5577168" cy="261610"/>
          </a:xfrm>
          <a:prstGeom prst="rect">
            <a:avLst/>
          </a:prstGeom>
          <a:noFill/>
        </p:spPr>
        <p:txBody>
          <a:bodyPr wrap="none" rtlCol="0">
            <a:spAutoFit/>
          </a:bodyPr>
          <a:lstStyle/>
          <a:p>
            <a:r>
              <a:rPr lang="en-AU" sz="1100" dirty="0" smtClean="0">
                <a:solidFill>
                  <a:schemeClr val="tx1"/>
                </a:solidFill>
              </a:rPr>
              <a:t>Risk 4: </a:t>
            </a:r>
            <a:r>
              <a:rPr lang="en-AU" sz="1100" dirty="0" err="1" smtClean="0">
                <a:solidFill>
                  <a:schemeClr val="tx1"/>
                </a:solidFill>
              </a:rPr>
              <a:t>microangiopathy</a:t>
            </a:r>
            <a:r>
              <a:rPr lang="en-AU" sz="1100" dirty="0" smtClean="0">
                <a:solidFill>
                  <a:schemeClr val="tx1"/>
                </a:solidFill>
              </a:rPr>
              <a:t>   [e.g. retinopathy, nephropathy, peripheral neuropathy]</a:t>
            </a:r>
            <a:endParaRPr lang="en-AU" sz="1100" dirty="0">
              <a:solidFill>
                <a:schemeClr val="tx1"/>
              </a:solidFill>
            </a:endParaRPr>
          </a:p>
        </p:txBody>
      </p:sp>
      <p:sp>
        <p:nvSpPr>
          <p:cNvPr id="56" name="TextBox 55"/>
          <p:cNvSpPr txBox="1"/>
          <p:nvPr/>
        </p:nvSpPr>
        <p:spPr>
          <a:xfrm>
            <a:off x="947653" y="5733320"/>
            <a:ext cx="2935419" cy="261610"/>
          </a:xfrm>
          <a:prstGeom prst="rect">
            <a:avLst/>
          </a:prstGeom>
          <a:noFill/>
        </p:spPr>
        <p:txBody>
          <a:bodyPr wrap="none" rtlCol="0">
            <a:spAutoFit/>
          </a:bodyPr>
          <a:lstStyle/>
          <a:p>
            <a:r>
              <a:rPr lang="en-AU" sz="1100" dirty="0" smtClean="0">
                <a:solidFill>
                  <a:schemeClr val="tx1"/>
                </a:solidFill>
              </a:rPr>
              <a:t>Risk 5: eye complications   [e.g. cataract]</a:t>
            </a:r>
            <a:endParaRPr lang="en-AU" sz="1100" dirty="0">
              <a:solidFill>
                <a:schemeClr val="tx1"/>
              </a:solidFill>
            </a:endParaRPr>
          </a:p>
        </p:txBody>
      </p:sp>
      <p:cxnSp>
        <p:nvCxnSpPr>
          <p:cNvPr id="57" name="Straight Connector 56"/>
          <p:cNvCxnSpPr/>
          <p:nvPr/>
        </p:nvCxnSpPr>
        <p:spPr>
          <a:xfrm flipH="1">
            <a:off x="353833" y="1846093"/>
            <a:ext cx="587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53833" y="1846093"/>
            <a:ext cx="0" cy="3000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1865" y="1433789"/>
            <a:ext cx="5570" cy="772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7435" y="2206133"/>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04325" y="4077090"/>
            <a:ext cx="6118983" cy="430887"/>
          </a:xfrm>
          <a:prstGeom prst="rect">
            <a:avLst/>
          </a:prstGeom>
          <a:noFill/>
        </p:spPr>
        <p:txBody>
          <a:bodyPr wrap="none" rtlCol="0">
            <a:spAutoFit/>
          </a:bodyPr>
          <a:lstStyle/>
          <a:p>
            <a:r>
              <a:rPr lang="en-AU" sz="1100" dirty="0" smtClean="0">
                <a:solidFill>
                  <a:schemeClr val="tx1"/>
                </a:solidFill>
              </a:rPr>
              <a:t>Increased outbound risks for patients with high CVS risks (e.g. those with family history)</a:t>
            </a:r>
          </a:p>
          <a:p>
            <a:r>
              <a:rPr lang="en-AU" sz="1100" dirty="0">
                <a:solidFill>
                  <a:schemeClr val="tx1"/>
                </a:solidFill>
              </a:rPr>
              <a:t> </a:t>
            </a:r>
            <a:r>
              <a:rPr lang="en-AU" sz="1100" dirty="0" smtClean="0">
                <a:solidFill>
                  <a:schemeClr val="tx1"/>
                </a:solidFill>
              </a:rPr>
              <a:t>                                                                or with existing CVS co-morbidity</a:t>
            </a:r>
            <a:endParaRPr lang="en-AU" sz="1100" dirty="0">
              <a:solidFill>
                <a:schemeClr val="tx1"/>
              </a:solidFill>
            </a:endParaRPr>
          </a:p>
        </p:txBody>
      </p:sp>
      <p:sp>
        <p:nvSpPr>
          <p:cNvPr id="62" name="TextBox 61"/>
          <p:cNvSpPr txBox="1"/>
          <p:nvPr/>
        </p:nvSpPr>
        <p:spPr>
          <a:xfrm>
            <a:off x="1704914" y="4535580"/>
            <a:ext cx="6899646" cy="261610"/>
          </a:xfrm>
          <a:prstGeom prst="rect">
            <a:avLst/>
          </a:prstGeom>
          <a:noFill/>
        </p:spPr>
        <p:txBody>
          <a:bodyPr wrap="none" rtlCol="0">
            <a:spAutoFit/>
          </a:bodyPr>
          <a:lstStyle/>
          <a:p>
            <a:r>
              <a:rPr lang="en-AU" sz="1100" dirty="0" smtClean="0">
                <a:solidFill>
                  <a:schemeClr val="tx1"/>
                </a:solidFill>
              </a:rPr>
              <a:t>Increased inbound risks for patient with arthritis co-morbidity treated with cox-2 inhibitor analgesics</a:t>
            </a:r>
            <a:endParaRPr lang="en-AU" sz="1100" dirty="0">
              <a:solidFill>
                <a:schemeClr val="tx1"/>
              </a:solidFill>
            </a:endParaRPr>
          </a:p>
        </p:txBody>
      </p:sp>
      <p:sp>
        <p:nvSpPr>
          <p:cNvPr id="63" name="TextBox 62"/>
          <p:cNvSpPr txBox="1"/>
          <p:nvPr/>
        </p:nvSpPr>
        <p:spPr>
          <a:xfrm>
            <a:off x="1649977" y="5229250"/>
            <a:ext cx="6343403" cy="430887"/>
          </a:xfrm>
          <a:prstGeom prst="rect">
            <a:avLst/>
          </a:prstGeom>
          <a:noFill/>
        </p:spPr>
        <p:txBody>
          <a:bodyPr wrap="none" rtlCol="0">
            <a:spAutoFit/>
          </a:bodyPr>
          <a:lstStyle/>
          <a:p>
            <a:r>
              <a:rPr lang="en-AU" sz="1100" dirty="0" smtClean="0">
                <a:solidFill>
                  <a:schemeClr val="tx1"/>
                </a:solidFill>
              </a:rPr>
              <a:t>Increased/high inbound risks for patient with renal infections or</a:t>
            </a:r>
          </a:p>
          <a:p>
            <a:r>
              <a:rPr lang="en-AU" sz="1100" dirty="0">
                <a:solidFill>
                  <a:schemeClr val="tx1"/>
                </a:solidFill>
              </a:rPr>
              <a:t> </a:t>
            </a:r>
            <a:r>
              <a:rPr lang="en-AU" sz="1100" dirty="0" smtClean="0">
                <a:solidFill>
                  <a:schemeClr val="tx1"/>
                </a:solidFill>
              </a:rPr>
              <a:t>                                                                with infections treated with aminoglycoside antibiotics</a:t>
            </a:r>
            <a:endParaRPr lang="en-AU" sz="1100" dirty="0">
              <a:solidFill>
                <a:schemeClr val="tx1"/>
              </a:solidFill>
            </a:endParaRPr>
          </a:p>
        </p:txBody>
      </p:sp>
      <p:sp>
        <p:nvSpPr>
          <p:cNvPr id="64" name="TextBox 63"/>
          <p:cNvSpPr txBox="1"/>
          <p:nvPr/>
        </p:nvSpPr>
        <p:spPr>
          <a:xfrm>
            <a:off x="1649977" y="6021360"/>
            <a:ext cx="5389617" cy="430887"/>
          </a:xfrm>
          <a:prstGeom prst="rect">
            <a:avLst/>
          </a:prstGeom>
          <a:noFill/>
        </p:spPr>
        <p:txBody>
          <a:bodyPr wrap="none" rtlCol="0">
            <a:spAutoFit/>
          </a:bodyPr>
          <a:lstStyle/>
          <a:p>
            <a:r>
              <a:rPr lang="en-AU" sz="1100" dirty="0" smtClean="0">
                <a:solidFill>
                  <a:schemeClr val="tx1"/>
                </a:solidFill>
              </a:rPr>
              <a:t>Increased/high inbound risks for patient with increased exposure to sunlights</a:t>
            </a:r>
          </a:p>
          <a:p>
            <a:r>
              <a:rPr lang="en-AU" sz="1100" dirty="0" smtClean="0">
                <a:solidFill>
                  <a:schemeClr val="tx1"/>
                </a:solidFill>
              </a:rPr>
              <a:t>           [agriculture, forestry, fishing, construction </a:t>
            </a:r>
            <a:r>
              <a:rPr lang="en-AU" sz="1100" dirty="0" err="1" smtClean="0">
                <a:solidFill>
                  <a:schemeClr val="tx1"/>
                </a:solidFill>
              </a:rPr>
              <a:t>industires</a:t>
            </a:r>
            <a:r>
              <a:rPr lang="en-AU" sz="1100" dirty="0" smtClean="0">
                <a:solidFill>
                  <a:schemeClr val="tx1"/>
                </a:solidFill>
              </a:rPr>
              <a:t>]</a:t>
            </a:r>
            <a:endParaRPr lang="en-AU" sz="1100" dirty="0">
              <a:solidFill>
                <a:schemeClr val="tx1"/>
              </a:solidFill>
            </a:endParaRPr>
          </a:p>
        </p:txBody>
      </p:sp>
      <p:sp>
        <p:nvSpPr>
          <p:cNvPr id="65" name="Left Brace 64"/>
          <p:cNvSpPr/>
          <p:nvPr/>
        </p:nvSpPr>
        <p:spPr>
          <a:xfrm>
            <a:off x="763040" y="2659142"/>
            <a:ext cx="239351" cy="36976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100"/>
          </a:p>
        </p:txBody>
      </p:sp>
      <p:cxnSp>
        <p:nvCxnSpPr>
          <p:cNvPr id="66" name="Straight Arrow Connector 65"/>
          <p:cNvCxnSpPr/>
          <p:nvPr/>
        </p:nvCxnSpPr>
        <p:spPr>
          <a:xfrm>
            <a:off x="353833" y="4847055"/>
            <a:ext cx="29360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838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Update: Proposal from Wales</a:t>
            </a:r>
            <a:endParaRPr lang="en-CA" dirty="0"/>
          </a:p>
        </p:txBody>
      </p:sp>
      <p:sp>
        <p:nvSpPr>
          <p:cNvPr id="3" name="Espace réservé du texte 2"/>
          <p:cNvSpPr>
            <a:spLocks noGrp="1"/>
          </p:cNvSpPr>
          <p:nvPr>
            <p:ph type="body" idx="1"/>
          </p:nvPr>
        </p:nvSpPr>
        <p:spPr/>
        <p:txBody>
          <a:bodyPr/>
          <a:lstStyle/>
          <a:p>
            <a:r>
              <a:rPr lang="en-CA" sz="1400" dirty="0" smtClean="0"/>
              <a:t>Ann </a:t>
            </a:r>
            <a:r>
              <a:rPr lang="en-CA" sz="1400" dirty="0" err="1" smtClean="0"/>
              <a:t>Wrightson</a:t>
            </a:r>
            <a:r>
              <a:rPr lang="en-CA" sz="1400" dirty="0" smtClean="0"/>
              <a:t> and Stephen Chi</a:t>
            </a:r>
            <a:endParaRPr lang="en-CA" sz="1400" dirty="0"/>
          </a:p>
        </p:txBody>
      </p:sp>
    </p:spTree>
    <p:extLst>
      <p:ext uri="{BB962C8B-B14F-4D97-AF65-F5344CB8AC3E}">
        <p14:creationId xmlns:p14="http://schemas.microsoft.com/office/powerpoint/2010/main" val="78623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 Notes</a:t>
            </a:r>
            <a:endParaRPr lang="fr-CA" dirty="0"/>
          </a:p>
        </p:txBody>
      </p:sp>
      <p:sp>
        <p:nvSpPr>
          <p:cNvPr id="3" name="Espace réservé du contenu 2"/>
          <p:cNvSpPr>
            <a:spLocks noGrp="1"/>
          </p:cNvSpPr>
          <p:nvPr>
            <p:ph idx="1"/>
          </p:nvPr>
        </p:nvSpPr>
        <p:spPr/>
        <p:txBody>
          <a:bodyPr/>
          <a:lstStyle/>
          <a:p>
            <a:pPr lvl="1"/>
            <a:r>
              <a:rPr lang="en-CA" sz="1600" dirty="0" smtClean="0"/>
              <a:t>Wales NHS provided one high level use case diagram</a:t>
            </a:r>
          </a:p>
          <a:p>
            <a:pPr lvl="2"/>
            <a:r>
              <a:rPr lang="en-CA" sz="1600" dirty="0" smtClean="0"/>
              <a:t>See next slide</a:t>
            </a:r>
          </a:p>
          <a:p>
            <a:pPr lvl="1"/>
            <a:r>
              <a:rPr lang="en-CA" sz="1600" dirty="0" smtClean="0"/>
              <a:t>No further inputs received</a:t>
            </a:r>
          </a:p>
          <a:p>
            <a:pPr lvl="1"/>
            <a:r>
              <a:rPr lang="en-CA" sz="1600" dirty="0" smtClean="0"/>
              <a:t>Update from Wales NHS delegate:</a:t>
            </a:r>
          </a:p>
          <a:p>
            <a:pPr lvl="2"/>
            <a:r>
              <a:rPr lang="en-CA" sz="1600" dirty="0" smtClean="0"/>
              <a:t>Care Plan project has been deprioritized</a:t>
            </a:r>
            <a:endParaRPr lang="en-CA" sz="1600" dirty="0"/>
          </a:p>
        </p:txBody>
      </p:sp>
    </p:spTree>
    <p:extLst>
      <p:ext uri="{BB962C8B-B14F-4D97-AF65-F5344CB8AC3E}">
        <p14:creationId xmlns:p14="http://schemas.microsoft.com/office/powerpoint/2010/main" val="1415136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Wales NHS Use Case </a:t>
            </a:r>
            <a:r>
              <a:rPr lang="fr-CA" dirty="0" err="1" smtClean="0"/>
              <a:t>Diagram</a:t>
            </a:r>
            <a:endParaRPr lang="fr-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590" y="948155"/>
            <a:ext cx="7033203" cy="5909844"/>
          </a:xfrm>
          <a:prstGeom prst="rect">
            <a:avLst/>
          </a:prstGeom>
        </p:spPr>
      </p:pic>
    </p:spTree>
    <p:extLst>
      <p:ext uri="{BB962C8B-B14F-4D97-AF65-F5344CB8AC3E}">
        <p14:creationId xmlns:p14="http://schemas.microsoft.com/office/powerpoint/2010/main" val="3124785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Updates on impactful U.S. </a:t>
            </a:r>
            <a:r>
              <a:rPr lang="en-CA" dirty="0" err="1" smtClean="0"/>
              <a:t>Inititives</a:t>
            </a:r>
            <a:endParaRPr lang="en-CA" dirty="0"/>
          </a:p>
        </p:txBody>
      </p:sp>
      <p:sp>
        <p:nvSpPr>
          <p:cNvPr id="3" name="Espace réservé du texte 2"/>
          <p:cNvSpPr>
            <a:spLocks noGrp="1"/>
          </p:cNvSpPr>
          <p:nvPr>
            <p:ph type="body" idx="1"/>
          </p:nvPr>
        </p:nvSpPr>
        <p:spPr/>
        <p:txBody>
          <a:bodyPr/>
          <a:lstStyle/>
          <a:p>
            <a:r>
              <a:rPr lang="en-CA" sz="1400" dirty="0" smtClean="0"/>
              <a:t>Susan Campbell and Laura Heermann Langford</a:t>
            </a:r>
            <a:endParaRPr lang="en-CA" sz="1400" dirty="0"/>
          </a:p>
        </p:txBody>
      </p:sp>
    </p:spTree>
    <p:extLst>
      <p:ext uri="{BB962C8B-B14F-4D97-AF65-F5344CB8AC3E}">
        <p14:creationId xmlns:p14="http://schemas.microsoft.com/office/powerpoint/2010/main" val="3411702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Impactful</a:t>
            </a:r>
            <a:r>
              <a:rPr lang="fr-CA" dirty="0" smtClean="0"/>
              <a:t> U.S. Initiatives</a:t>
            </a:r>
            <a:endParaRPr lang="fr-CA" dirty="0"/>
          </a:p>
        </p:txBody>
      </p:sp>
      <p:sp>
        <p:nvSpPr>
          <p:cNvPr id="3" name="Espace réservé du contenu 2"/>
          <p:cNvSpPr>
            <a:spLocks noGrp="1"/>
          </p:cNvSpPr>
          <p:nvPr>
            <p:ph idx="1"/>
          </p:nvPr>
        </p:nvSpPr>
        <p:spPr/>
        <p:txBody>
          <a:bodyPr/>
          <a:lstStyle/>
          <a:p>
            <a:pPr lvl="1"/>
            <a:r>
              <a:rPr lang="en-CA" sz="1600" dirty="0" smtClean="0"/>
              <a:t>Update </a:t>
            </a:r>
            <a:r>
              <a:rPr lang="en-CA" sz="1600" dirty="0"/>
              <a:t>S&amp;I Framework proposal for Implementation Guide (Tentative 5 min)</a:t>
            </a:r>
          </a:p>
          <a:p>
            <a:pPr lvl="1"/>
            <a:r>
              <a:rPr lang="en-CA" sz="1600" dirty="0" smtClean="0"/>
              <a:t>Update </a:t>
            </a:r>
            <a:r>
              <a:rPr lang="en-CA" sz="1600" dirty="0"/>
              <a:t>IHE PCC Care Plan related – John Farmer/ Laura (Tentative 5 min)</a:t>
            </a:r>
          </a:p>
          <a:p>
            <a:pPr lvl="3"/>
            <a:r>
              <a:rPr lang="en-CA" sz="1200" dirty="0"/>
              <a:t>IHE Profiles</a:t>
            </a:r>
          </a:p>
          <a:p>
            <a:pPr lvl="4"/>
            <a:r>
              <a:rPr lang="en-CA" sz="1000" dirty="0"/>
              <a:t>Care Management Profile – older to be dusted off</a:t>
            </a:r>
          </a:p>
          <a:p>
            <a:pPr lvl="4"/>
            <a:r>
              <a:rPr lang="en-CA" sz="1000" dirty="0" err="1"/>
              <a:t>eNS</a:t>
            </a:r>
            <a:r>
              <a:rPr lang="en-CA" sz="1000" dirty="0"/>
              <a:t> Profile – summary – done, but has little uptake </a:t>
            </a:r>
          </a:p>
          <a:p>
            <a:pPr lvl="4"/>
            <a:r>
              <a:rPr lang="en-CA" sz="1000" dirty="0"/>
              <a:t>PPOC – Patient Plan of Care – done, but has little uptake </a:t>
            </a:r>
          </a:p>
          <a:p>
            <a:pPr lvl="4"/>
            <a:r>
              <a:rPr lang="en-CA" sz="1000" dirty="0"/>
              <a:t>PCCP – whitepaper – John Hilton</a:t>
            </a:r>
          </a:p>
        </p:txBody>
      </p:sp>
    </p:spTree>
    <p:extLst>
      <p:ext uri="{BB962C8B-B14F-4D97-AF65-F5344CB8AC3E}">
        <p14:creationId xmlns:p14="http://schemas.microsoft.com/office/powerpoint/2010/main" val="3168260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470" y="260561"/>
            <a:ext cx="7772400" cy="576080"/>
          </a:xfrm>
        </p:spPr>
        <p:txBody>
          <a:bodyPr/>
          <a:lstStyle/>
          <a:p>
            <a:r>
              <a:rPr lang="en-CA" dirty="0" smtClean="0"/>
              <a:t>Project Scope Statement 651</a:t>
            </a:r>
            <a:endParaRPr lang="en-CA" dirty="0"/>
          </a:p>
        </p:txBody>
      </p:sp>
      <p:sp>
        <p:nvSpPr>
          <p:cNvPr id="3" name="Espace réservé du texte 2"/>
          <p:cNvSpPr>
            <a:spLocks noGrp="1"/>
          </p:cNvSpPr>
          <p:nvPr>
            <p:ph type="body" idx="1"/>
          </p:nvPr>
        </p:nvSpPr>
        <p:spPr>
          <a:xfrm>
            <a:off x="827480" y="1124680"/>
            <a:ext cx="7772400" cy="5100687"/>
          </a:xfrm>
        </p:spPr>
        <p:txBody>
          <a:bodyPr/>
          <a:lstStyle/>
          <a:p>
            <a:r>
              <a:rPr lang="en-CA" sz="1400" dirty="0" smtClean="0"/>
              <a:t>Laura Heermann Langford and Stephen Chu</a:t>
            </a:r>
          </a:p>
          <a:p>
            <a:endParaRPr lang="en-CA" sz="1400" dirty="0"/>
          </a:p>
          <a:p>
            <a:r>
              <a:rPr lang="en-CA" sz="1400" dirty="0" smtClean="0"/>
              <a:t>Current RMIM balloted as DSTU</a:t>
            </a:r>
          </a:p>
          <a:p>
            <a:r>
              <a:rPr lang="en-CA" sz="1400" dirty="0" smtClean="0"/>
              <a:t>Did not passed due to unresolved negative votes in 2007</a:t>
            </a:r>
          </a:p>
          <a:p>
            <a:r>
              <a:rPr lang="en-CA" sz="1400" dirty="0" smtClean="0"/>
              <a:t>Project needs to be withdrawn</a:t>
            </a:r>
          </a:p>
          <a:p>
            <a:r>
              <a:rPr lang="en-CA" sz="1400" dirty="0"/>
              <a:t>P</a:t>
            </a:r>
            <a:r>
              <a:rPr lang="en-CA" sz="1400" dirty="0" smtClean="0"/>
              <a:t>roject scope statement  651 needs to be reviewed, revised and resubmitted</a:t>
            </a:r>
          </a:p>
          <a:p>
            <a:endParaRPr lang="en-CA" sz="1400" dirty="0"/>
          </a:p>
          <a:p>
            <a:r>
              <a:rPr lang="en-CA" sz="1400" dirty="0" smtClean="0"/>
              <a:t>Action item:</a:t>
            </a:r>
          </a:p>
          <a:p>
            <a:pPr lvl="1"/>
            <a:r>
              <a:rPr lang="en-CA" sz="1400" dirty="0" smtClean="0"/>
              <a:t>Laura and Stephen to work on PSS document and bring it to next conference call for discussion and approval before resubmission</a:t>
            </a:r>
            <a:endParaRPr lang="en-CA"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4176712"/>
            <a:ext cx="5981700" cy="735013"/>
          </a:xfrm>
        </p:spPr>
        <p:txBody>
          <a:bodyPr>
            <a:normAutofit fontScale="90000"/>
          </a:bodyPr>
          <a:lstStyle/>
          <a:p>
            <a:r>
              <a:rPr lang="en-US" dirty="0" smtClean="0"/>
              <a:t>Longitudinal Coordination of Care (LCC) Workgroup (WG)</a:t>
            </a:r>
            <a:endParaRPr lang="en-US" dirty="0"/>
          </a:p>
        </p:txBody>
      </p:sp>
      <p:sp>
        <p:nvSpPr>
          <p:cNvPr id="3" name="Subtitle 2"/>
          <p:cNvSpPr>
            <a:spLocks noGrp="1"/>
          </p:cNvSpPr>
          <p:nvPr>
            <p:ph type="subTitle" idx="1"/>
          </p:nvPr>
        </p:nvSpPr>
        <p:spPr/>
        <p:txBody>
          <a:bodyPr/>
          <a:lstStyle/>
          <a:p>
            <a:r>
              <a:rPr lang="en-US" dirty="0" smtClean="0"/>
              <a:t>Overview for HL7 Care Planning Workgroup</a:t>
            </a:r>
            <a:endParaRPr lang="en-US" dirty="0"/>
          </a:p>
        </p:txBody>
      </p:sp>
      <p:sp>
        <p:nvSpPr>
          <p:cNvPr id="4" name="Slide Number Placeholder 3"/>
          <p:cNvSpPr>
            <a:spLocks noGrp="1"/>
          </p:cNvSpPr>
          <p:nvPr>
            <p:ph type="sldNum" sz="quarter" idx="4"/>
          </p:nvPr>
        </p:nvSpPr>
        <p:spPr/>
        <p:txBody>
          <a:bodyPr/>
          <a:lstStyle/>
          <a:p>
            <a:pPr defTabSz="457200"/>
            <a:fld id="{C90C37AB-7E8F-5A46-9F1F-9F32977E779F}" type="slidenum">
              <a:rPr lang="en-US" smtClean="0">
                <a:solidFill>
                  <a:prstClr val="black"/>
                </a:solidFill>
              </a:rPr>
              <a:pPr defTabSz="457200"/>
              <a:t>50</a:t>
            </a:fld>
            <a:endParaRPr lang="en-US" dirty="0">
              <a:solidFill>
                <a:prstClr val="black"/>
              </a:solidFill>
            </a:endParaRPr>
          </a:p>
        </p:txBody>
      </p:sp>
    </p:spTree>
    <p:extLst>
      <p:ext uri="{BB962C8B-B14F-4D97-AF65-F5344CB8AC3E}">
        <p14:creationId xmlns:p14="http://schemas.microsoft.com/office/powerpoint/2010/main" val="97735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sz="2800" dirty="0"/>
          </a:p>
        </p:txBody>
      </p:sp>
      <p:sp>
        <p:nvSpPr>
          <p:cNvPr id="6" name="Content Placeholder 5"/>
          <p:cNvSpPr>
            <a:spLocks noGrp="1"/>
          </p:cNvSpPr>
          <p:nvPr>
            <p:ph idx="1"/>
          </p:nvPr>
        </p:nvSpPr>
        <p:spPr>
          <a:xfrm>
            <a:off x="457200" y="1371600"/>
            <a:ext cx="8229600" cy="4953000"/>
          </a:xfrm>
          <a:noFill/>
        </p:spPr>
        <p:txBody>
          <a:bodyPr>
            <a:normAutofit/>
          </a:bodyPr>
          <a:lstStyle/>
          <a:p>
            <a:pPr>
              <a:defRPr/>
            </a:pPr>
            <a:r>
              <a:rPr lang="en-US" dirty="0" smtClean="0"/>
              <a:t>LCC WG &amp; Sub-Workgroups</a:t>
            </a:r>
          </a:p>
          <a:p>
            <a:pPr>
              <a:defRPr/>
            </a:pPr>
            <a:r>
              <a:rPr lang="en-US" dirty="0" smtClean="0"/>
              <a:t>Key Accomplishments of the LCC WG</a:t>
            </a:r>
          </a:p>
          <a:p>
            <a:pPr>
              <a:defRPr/>
            </a:pPr>
            <a:r>
              <a:rPr lang="en-US" dirty="0" smtClean="0"/>
              <a:t>Key Recommendations from LCC Whitepaper</a:t>
            </a:r>
            <a:endParaRPr lang="en-US" dirty="0"/>
          </a:p>
          <a:p>
            <a:pPr>
              <a:defRPr/>
            </a:pPr>
            <a:r>
              <a:rPr lang="en-US" dirty="0" smtClean="0"/>
              <a:t>Care Planning Process and Care Plan Model</a:t>
            </a:r>
            <a:endParaRPr lang="en-US" dirty="0"/>
          </a:p>
          <a:p>
            <a:pPr>
              <a:defRPr/>
            </a:pPr>
            <a:r>
              <a:rPr lang="en-US" dirty="0" smtClean="0"/>
              <a:t>LCC WG Proposal to Advance Standards</a:t>
            </a:r>
            <a:endParaRPr lang="en-US" dirty="0"/>
          </a:p>
          <a:p>
            <a:pPr>
              <a:defRPr/>
            </a:pPr>
            <a:r>
              <a:rPr lang="en-US" dirty="0"/>
              <a:t>Interoperable Collaborative Care Plan Attributes</a:t>
            </a:r>
          </a:p>
          <a:p>
            <a:pPr>
              <a:defRPr/>
            </a:pPr>
            <a:r>
              <a:rPr lang="en-US" dirty="0"/>
              <a:t>Other </a:t>
            </a:r>
            <a:r>
              <a:rPr lang="en-US" dirty="0" smtClean="0"/>
              <a:t>LCC SWG Accomplishments:  </a:t>
            </a:r>
          </a:p>
          <a:p>
            <a:pPr lvl="1">
              <a:defRPr/>
            </a:pPr>
            <a:r>
              <a:rPr lang="en-US" dirty="0" smtClean="0"/>
              <a:t>LTPAC </a:t>
            </a:r>
            <a:r>
              <a:rPr lang="en-US" dirty="0"/>
              <a:t>data elements &amp; </a:t>
            </a:r>
            <a:r>
              <a:rPr lang="en-US" dirty="0" smtClean="0"/>
              <a:t>transitions</a:t>
            </a:r>
          </a:p>
          <a:p>
            <a:pPr lvl="1">
              <a:defRPr/>
            </a:pPr>
            <a:r>
              <a:rPr lang="en-US" dirty="0" smtClean="0"/>
              <a:t>PAS crosswalks</a:t>
            </a:r>
          </a:p>
          <a:p>
            <a:pPr lvl="1">
              <a:defRPr/>
            </a:pPr>
            <a:r>
              <a:rPr lang="en-US" dirty="0" smtClean="0"/>
              <a:t>C-CDA Implementation Guide</a:t>
            </a:r>
          </a:p>
          <a:p>
            <a:endParaRPr lang="en-US" dirty="0" smtClean="0"/>
          </a:p>
          <a:p>
            <a:pPr>
              <a:tabLst>
                <a:tab pos="4398963" algn="l"/>
              </a:tabLst>
            </a:pPr>
            <a:endParaRPr lang="en-US" dirty="0" smtClean="0"/>
          </a:p>
          <a:p>
            <a:endParaRPr lang="en-US" dirty="0" smtClean="0"/>
          </a:p>
        </p:txBody>
      </p:sp>
      <p:sp>
        <p:nvSpPr>
          <p:cNvPr id="5" name="Slide Number Placeholder 3"/>
          <p:cNvSpPr>
            <a:spLocks noGrp="1"/>
          </p:cNvSpPr>
          <p:nvPr>
            <p:ph type="sldNum" sz="quarter" idx="4294967295"/>
          </p:nvPr>
        </p:nvSpPr>
        <p:spPr>
          <a:xfrm>
            <a:off x="6553200" y="6553200"/>
            <a:ext cx="2133600" cy="228600"/>
          </a:xfrm>
          <a:prstGeom prst="rect">
            <a:avLst/>
          </a:prstGeom>
        </p:spPr>
        <p:txBody>
          <a:bodyPr/>
          <a:lstStyle/>
          <a:p>
            <a:fld id="{C90C37AB-7E8F-5A46-9F1F-9F32977E779F}"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3034729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9" idx="2"/>
          </p:cNvCxnSpPr>
          <p:nvPr/>
        </p:nvCxnSpPr>
        <p:spPr>
          <a:xfrm flipH="1">
            <a:off x="4580905" y="2260452"/>
            <a:ext cx="2" cy="736265"/>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1685307" y="2497954"/>
            <a:ext cx="5858493" cy="11875"/>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32" idx="0"/>
          </p:cNvCxnSpPr>
          <p:nvPr/>
        </p:nvCxnSpPr>
        <p:spPr>
          <a:xfrm>
            <a:off x="1685306" y="2509829"/>
            <a:ext cx="1" cy="265219"/>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552706" y="2509829"/>
            <a:ext cx="0" cy="265219"/>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429000" y="1357927"/>
            <a:ext cx="2303813" cy="9025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Longitudinal Coordination of Care Workgroup</a:t>
            </a:r>
            <a:endParaRPr lang="en-US" b="1" dirty="0">
              <a:solidFill>
                <a:schemeClr val="tx2"/>
              </a:solidFill>
            </a:endParaRPr>
          </a:p>
        </p:txBody>
      </p:sp>
      <p:sp>
        <p:nvSpPr>
          <p:cNvPr id="30" name="Rectangle 29"/>
          <p:cNvSpPr/>
          <p:nvPr/>
        </p:nvSpPr>
        <p:spPr>
          <a:xfrm>
            <a:off x="6306787" y="2775048"/>
            <a:ext cx="2303813" cy="9025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Patient Assessment Summary SWG</a:t>
            </a:r>
            <a:endParaRPr lang="en-US" b="1" dirty="0">
              <a:solidFill>
                <a:schemeClr val="tx2"/>
              </a:solidFill>
            </a:endParaRPr>
          </a:p>
        </p:txBody>
      </p:sp>
      <p:sp>
        <p:nvSpPr>
          <p:cNvPr id="31" name="Rectangle 30"/>
          <p:cNvSpPr/>
          <p:nvPr/>
        </p:nvSpPr>
        <p:spPr>
          <a:xfrm>
            <a:off x="3428999" y="2775048"/>
            <a:ext cx="2303813" cy="9025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LTPAC Care Transition SWG</a:t>
            </a:r>
            <a:endParaRPr lang="en-US" b="1" dirty="0">
              <a:solidFill>
                <a:schemeClr val="tx2"/>
              </a:solidFill>
            </a:endParaRPr>
          </a:p>
        </p:txBody>
      </p:sp>
      <p:sp>
        <p:nvSpPr>
          <p:cNvPr id="32" name="Rectangle 31"/>
          <p:cNvSpPr/>
          <p:nvPr/>
        </p:nvSpPr>
        <p:spPr>
          <a:xfrm>
            <a:off x="533400" y="2775048"/>
            <a:ext cx="2303813" cy="9025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Longitudinal Care Plan SWG</a:t>
            </a:r>
            <a:endParaRPr lang="en-US" b="1" dirty="0">
              <a:solidFill>
                <a:schemeClr val="tx2"/>
              </a:solidFill>
            </a:endParaRPr>
          </a:p>
        </p:txBody>
      </p:sp>
      <p:sp>
        <p:nvSpPr>
          <p:cNvPr id="33" name="Content Placeholder 1"/>
          <p:cNvSpPr>
            <a:spLocks noGrp="1"/>
          </p:cNvSpPr>
          <p:nvPr>
            <p:ph idx="1"/>
          </p:nvPr>
        </p:nvSpPr>
        <p:spPr>
          <a:xfrm>
            <a:off x="5798222" y="1255375"/>
            <a:ext cx="2964778" cy="1169352"/>
          </a:xfrm>
        </p:spPr>
        <p:txBody>
          <a:bodyPr>
            <a:noAutofit/>
          </a:bodyPr>
          <a:lstStyle/>
          <a:p>
            <a:pPr marL="119063" lvl="1" indent="-119063">
              <a:spcBef>
                <a:spcPts val="200"/>
              </a:spcBef>
              <a:spcAft>
                <a:spcPts val="200"/>
              </a:spcAft>
              <a:buFont typeface="Arial" pitchFamily="34" charset="0"/>
              <a:buChar char="•"/>
            </a:pPr>
            <a:r>
              <a:rPr lang="en-US" sz="1200" dirty="0" smtClean="0"/>
              <a:t>Providing </a:t>
            </a:r>
            <a:r>
              <a:rPr lang="en-US" sz="1200" dirty="0"/>
              <a:t>subject matter expertise and coordination of </a:t>
            </a:r>
            <a:r>
              <a:rPr lang="en-US" sz="1200" dirty="0" smtClean="0"/>
              <a:t>SWGs</a:t>
            </a:r>
          </a:p>
          <a:p>
            <a:pPr marL="119063" lvl="1" indent="-119063">
              <a:spcBef>
                <a:spcPts val="200"/>
              </a:spcBef>
              <a:spcAft>
                <a:spcPts val="200"/>
              </a:spcAft>
              <a:buFont typeface="Arial" pitchFamily="34" charset="0"/>
              <a:buChar char="•"/>
            </a:pPr>
            <a:r>
              <a:rPr lang="en-US" sz="1200" dirty="0" smtClean="0"/>
              <a:t>Developing  </a:t>
            </a:r>
            <a:r>
              <a:rPr lang="en-US" sz="1200" dirty="0"/>
              <a:t>systems view to identify interoperability </a:t>
            </a:r>
            <a:r>
              <a:rPr lang="en-US" sz="1200" dirty="0" smtClean="0"/>
              <a:t>gaps</a:t>
            </a:r>
            <a:r>
              <a:rPr lang="en-US" sz="1200" dirty="0"/>
              <a:t> </a:t>
            </a:r>
            <a:r>
              <a:rPr lang="en-US" sz="1200" dirty="0" smtClean="0"/>
              <a:t>and prioritize activities</a:t>
            </a:r>
          </a:p>
        </p:txBody>
      </p:sp>
      <p:sp>
        <p:nvSpPr>
          <p:cNvPr id="2" name="Rectangle 1"/>
          <p:cNvSpPr/>
          <p:nvPr/>
        </p:nvSpPr>
        <p:spPr>
          <a:xfrm>
            <a:off x="6096000" y="3693775"/>
            <a:ext cx="2667000" cy="646331"/>
          </a:xfrm>
          <a:prstGeom prst="rect">
            <a:avLst/>
          </a:prstGeom>
        </p:spPr>
        <p:txBody>
          <a:bodyPr wrap="square">
            <a:spAutoFit/>
          </a:bodyPr>
          <a:lstStyle/>
          <a:p>
            <a:pPr marL="285750" indent="-285750">
              <a:spcBef>
                <a:spcPts val="400"/>
              </a:spcBef>
              <a:spcAft>
                <a:spcPts val="400"/>
              </a:spcAft>
              <a:buFont typeface="Arial" pitchFamily="34" charset="0"/>
              <a:buChar char="•"/>
            </a:pPr>
            <a:r>
              <a:rPr lang="en-US" sz="1200" dirty="0" smtClean="0"/>
              <a:t>Establish the standards for the exchange of patient assessment  summary documents </a:t>
            </a:r>
          </a:p>
        </p:txBody>
      </p:sp>
      <p:sp>
        <p:nvSpPr>
          <p:cNvPr id="3" name="Rectangle 2"/>
          <p:cNvSpPr/>
          <p:nvPr/>
        </p:nvSpPr>
        <p:spPr>
          <a:xfrm>
            <a:off x="3352798" y="3687637"/>
            <a:ext cx="2514602" cy="1200329"/>
          </a:xfrm>
          <a:prstGeom prst="rect">
            <a:avLst/>
          </a:prstGeom>
        </p:spPr>
        <p:txBody>
          <a:bodyPr wrap="square">
            <a:spAutoFit/>
          </a:bodyPr>
          <a:lstStyle/>
          <a:p>
            <a:pPr marL="285750" indent="-285750">
              <a:spcBef>
                <a:spcPts val="400"/>
              </a:spcBef>
              <a:spcAft>
                <a:spcPts val="400"/>
              </a:spcAft>
              <a:buFont typeface="Arial" pitchFamily="34" charset="0"/>
              <a:buChar char="•"/>
            </a:pPr>
            <a:r>
              <a:rPr lang="en-US" sz="1200" dirty="0" smtClean="0"/>
              <a:t>Define data </a:t>
            </a:r>
            <a:r>
              <a:rPr lang="en-US" sz="1200" dirty="0"/>
              <a:t>elements for </a:t>
            </a:r>
            <a:r>
              <a:rPr lang="en-US" sz="1200" dirty="0" smtClean="0"/>
              <a:t>long-term and post-acute care (LTPAC) </a:t>
            </a:r>
            <a:r>
              <a:rPr lang="en-US" sz="1200" dirty="0"/>
              <a:t>information </a:t>
            </a:r>
            <a:r>
              <a:rPr lang="en-US" sz="1200" dirty="0" smtClean="0"/>
              <a:t>exchange using a single standard for LTPAC </a:t>
            </a:r>
            <a:r>
              <a:rPr lang="en-US" sz="1200" dirty="0"/>
              <a:t>transfer </a:t>
            </a:r>
            <a:r>
              <a:rPr lang="en-US" sz="1200" dirty="0" smtClean="0"/>
              <a:t>summaries</a:t>
            </a:r>
          </a:p>
        </p:txBody>
      </p:sp>
      <p:sp>
        <p:nvSpPr>
          <p:cNvPr id="4" name="Rectangle 3"/>
          <p:cNvSpPr/>
          <p:nvPr/>
        </p:nvSpPr>
        <p:spPr>
          <a:xfrm>
            <a:off x="457200" y="3677573"/>
            <a:ext cx="2438400" cy="1815882"/>
          </a:xfrm>
          <a:prstGeom prst="rect">
            <a:avLst/>
          </a:prstGeom>
        </p:spPr>
        <p:txBody>
          <a:bodyPr wrap="square">
            <a:spAutoFit/>
          </a:bodyPr>
          <a:lstStyle/>
          <a:p>
            <a:pPr marL="285750" indent="-285750" fontAlgn="auto">
              <a:spcAft>
                <a:spcPts val="0"/>
              </a:spcAft>
              <a:buFont typeface="Arial" pitchFamily="34" charset="0"/>
              <a:buChar char="•"/>
              <a:defRPr/>
            </a:pPr>
            <a:r>
              <a:rPr lang="en-US" sz="1400" dirty="0"/>
              <a:t>Identify standards for an interoperable, longitudinal </a:t>
            </a:r>
            <a:r>
              <a:rPr lang="en-US" sz="1400" b="1" dirty="0"/>
              <a:t>care plan </a:t>
            </a:r>
            <a:r>
              <a:rPr lang="en-US" sz="1400" dirty="0"/>
              <a:t>which aligns, supports and informs person-centric care delivery regardless of setting or service </a:t>
            </a:r>
            <a:r>
              <a:rPr lang="en-US" sz="1400" dirty="0" smtClean="0"/>
              <a:t>provider</a:t>
            </a:r>
          </a:p>
        </p:txBody>
      </p:sp>
      <p:sp>
        <p:nvSpPr>
          <p:cNvPr id="17" name="Slide Number Placeholder 16"/>
          <p:cNvSpPr>
            <a:spLocks noGrp="1"/>
          </p:cNvSpPr>
          <p:nvPr>
            <p:ph type="sldNum" sz="quarter" idx="12"/>
          </p:nvPr>
        </p:nvSpPr>
        <p:spPr/>
        <p:txBody>
          <a:bodyPr/>
          <a:lstStyle/>
          <a:p>
            <a:pPr>
              <a:defRPr/>
            </a:pPr>
            <a:fld id="{C8B586BF-7332-4582-9FD6-31EC6AA36927}" type="slidenum">
              <a:rPr lang="en-US" smtClean="0"/>
              <a:pPr>
                <a:defRPr/>
              </a:pPr>
              <a:t>52</a:t>
            </a:fld>
            <a:endParaRPr lang="en-US"/>
          </a:p>
        </p:txBody>
      </p:sp>
      <p:sp>
        <p:nvSpPr>
          <p:cNvPr id="18" name="Title 1"/>
          <p:cNvSpPr>
            <a:spLocks noGrp="1"/>
          </p:cNvSpPr>
          <p:nvPr>
            <p:ph type="title"/>
          </p:nvPr>
        </p:nvSpPr>
        <p:spPr>
          <a:xfrm>
            <a:off x="457200" y="195207"/>
            <a:ext cx="6324600" cy="871593"/>
          </a:xfrm>
        </p:spPr>
        <p:txBody>
          <a:bodyPr>
            <a:normAutofit/>
          </a:bodyPr>
          <a:lstStyle/>
          <a:p>
            <a:r>
              <a:rPr lang="en-US" dirty="0" smtClean="0"/>
              <a:t>LCC Sub Workgroups (SWG)</a:t>
            </a:r>
            <a:endParaRPr lang="en-US" sz="2800" dirty="0"/>
          </a:p>
        </p:txBody>
      </p:sp>
      <p:sp>
        <p:nvSpPr>
          <p:cNvPr id="6" name="TextBox 5"/>
          <p:cNvSpPr txBox="1"/>
          <p:nvPr/>
        </p:nvSpPr>
        <p:spPr>
          <a:xfrm>
            <a:off x="990600" y="5638800"/>
            <a:ext cx="72390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latin typeface="Calibri" pitchFamily="34" charset="0"/>
                <a:cs typeface="Calibri" pitchFamily="34" charset="0"/>
              </a:rPr>
              <a:t>*Care Plan will enable providers to create</a:t>
            </a:r>
            <a:r>
              <a:rPr lang="en-US" sz="1600" dirty="0">
                <a:latin typeface="Calibri" pitchFamily="34" charset="0"/>
                <a:cs typeface="Calibri" pitchFamily="34" charset="0"/>
              </a:rPr>
              <a:t>, transmit and incorporate goals, objectives, and outcomes for the benefit of medically complex and/or functionally impaired individuals, their families and </a:t>
            </a:r>
            <a:r>
              <a:rPr lang="en-US" sz="1600" dirty="0" smtClean="0">
                <a:latin typeface="Calibri" pitchFamily="34" charset="0"/>
                <a:cs typeface="Calibri" pitchFamily="34" charset="0"/>
              </a:rPr>
              <a:t>caregivers.</a:t>
            </a:r>
            <a:endParaRPr lang="en-US" sz="1600" dirty="0">
              <a:latin typeface="Calibri" pitchFamily="34" charset="0"/>
              <a:cs typeface="Calibri" pitchFamily="34" charset="0"/>
            </a:endParaRPr>
          </a:p>
        </p:txBody>
      </p:sp>
      <p:sp>
        <p:nvSpPr>
          <p:cNvPr id="7" name="TextBox 6"/>
          <p:cNvSpPr txBox="1"/>
          <p:nvPr/>
        </p:nvSpPr>
        <p:spPr>
          <a:xfrm rot="5400000">
            <a:off x="-321051" y="4403349"/>
            <a:ext cx="1415772" cy="293131"/>
          </a:xfrm>
          <a:prstGeom prst="rect">
            <a:avLst/>
          </a:prstGeom>
          <a:noFill/>
        </p:spPr>
        <p:txBody>
          <a:bodyPr vert="vert270" wrap="square" rtlCol="0" anchor="ctr">
            <a:spAutoFit/>
          </a:bodyPr>
          <a:lstStyle/>
          <a:p>
            <a:r>
              <a:rPr lang="en-US" sz="1600" b="1" dirty="0" smtClean="0">
                <a:solidFill>
                  <a:schemeClr val="accent6">
                    <a:lumMod val="75000"/>
                  </a:schemeClr>
                </a:solidFill>
                <a:latin typeface="Arial Black" pitchFamily="34" charset="0"/>
              </a:rPr>
              <a:t>GOALS</a:t>
            </a:r>
          </a:p>
        </p:txBody>
      </p:sp>
    </p:spTree>
    <p:extLst>
      <p:ext uri="{BB962C8B-B14F-4D97-AF65-F5344CB8AC3E}">
        <p14:creationId xmlns:p14="http://schemas.microsoft.com/office/powerpoint/2010/main" val="997270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Accomplishments</a:t>
            </a:r>
            <a:endParaRPr lang="en-US" sz="2800" dirty="0"/>
          </a:p>
        </p:txBody>
      </p:sp>
      <p:sp>
        <p:nvSpPr>
          <p:cNvPr id="6" name="Content Placeholder 5"/>
          <p:cNvSpPr>
            <a:spLocks noGrp="1"/>
          </p:cNvSpPr>
          <p:nvPr>
            <p:ph idx="1"/>
          </p:nvPr>
        </p:nvSpPr>
        <p:spPr>
          <a:xfrm>
            <a:off x="304800" y="1124680"/>
            <a:ext cx="8686800" cy="5504720"/>
          </a:xfrm>
          <a:noFill/>
        </p:spPr>
        <p:txBody>
          <a:bodyPr>
            <a:normAutofit fontScale="92500" lnSpcReduction="20000"/>
          </a:bodyPr>
          <a:lstStyle/>
          <a:p>
            <a:pPr marL="457200" indent="-457200">
              <a:buFont typeface="+mj-lt"/>
              <a:buAutoNum type="arabicPeriod"/>
              <a:defRPr/>
            </a:pPr>
            <a:r>
              <a:rPr lang="en-US" sz="2200" b="1" dirty="0" smtClean="0">
                <a:hlinkClick r:id="rId3"/>
              </a:rPr>
              <a:t>LCC Use Case</a:t>
            </a:r>
            <a:r>
              <a:rPr lang="en-US" sz="2200" b="1" dirty="0" smtClean="0"/>
              <a:t>. </a:t>
            </a:r>
            <a:r>
              <a:rPr lang="en-US" sz="2200" dirty="0" smtClean="0"/>
              <a:t>Outlines three scenarios for health information exchanges between:  1) an acute care hospital and home health agency (HHA); 2) a skilled nursing facility (SNF) and the Emergency Department (ED); and 3) a Physician and a HHA</a:t>
            </a:r>
          </a:p>
          <a:p>
            <a:pPr marL="457200" indent="-457200">
              <a:buFont typeface="+mj-lt"/>
              <a:buAutoNum type="arabicPeriod"/>
              <a:defRPr/>
            </a:pPr>
            <a:endParaRPr lang="en-US" sz="1000" dirty="0" smtClean="0"/>
          </a:p>
          <a:p>
            <a:pPr lvl="1">
              <a:defRPr/>
            </a:pPr>
            <a:r>
              <a:rPr lang="en-US" sz="1600" dirty="0" smtClean="0"/>
              <a:t>Two of the scenarios </a:t>
            </a:r>
            <a:r>
              <a:rPr lang="en-US" sz="1600" dirty="0" smtClean="0">
                <a:cs typeface="Times New Roman" pitchFamily="18" charset="0"/>
              </a:rPr>
              <a:t>center </a:t>
            </a:r>
            <a:r>
              <a:rPr lang="en-US" sz="1600" dirty="0">
                <a:cs typeface="Times New Roman" pitchFamily="18" charset="0"/>
              </a:rPr>
              <a:t>on the </a:t>
            </a:r>
            <a:r>
              <a:rPr lang="en-US" sz="1600" b="1" dirty="0">
                <a:cs typeface="Times New Roman" pitchFamily="18" charset="0"/>
              </a:rPr>
              <a:t>Home Health Plan of Care </a:t>
            </a:r>
            <a:r>
              <a:rPr lang="en-US" sz="1600" dirty="0">
                <a:cs typeface="Times New Roman" pitchFamily="18" charset="0"/>
              </a:rPr>
              <a:t>(HH-POC</a:t>
            </a:r>
            <a:r>
              <a:rPr lang="en-US" sz="1600" dirty="0" smtClean="0">
                <a:cs typeface="Times New Roman" pitchFamily="18" charset="0"/>
              </a:rPr>
              <a:t>), based off CMS 485 form.  </a:t>
            </a:r>
            <a:r>
              <a:rPr lang="en-US" sz="1600" dirty="0">
                <a:cs typeface="Times New Roman" pitchFamily="18" charset="0"/>
              </a:rPr>
              <a:t>The HH-POC supports </a:t>
            </a:r>
            <a:r>
              <a:rPr lang="en-US" sz="1600" dirty="0" smtClean="0">
                <a:cs typeface="Times New Roman" pitchFamily="18" charset="0"/>
              </a:rPr>
              <a:t>the HHA in </a:t>
            </a:r>
            <a:r>
              <a:rPr lang="en-US" sz="1600" dirty="0">
                <a:cs typeface="Times New Roman" pitchFamily="18" charset="0"/>
              </a:rPr>
              <a:t>providing patient service via MD orders.  The HHA and physician exchange information on patient’s evolving condition and needs, and the services the HHA will perform</a:t>
            </a:r>
            <a:r>
              <a:rPr lang="en-US" sz="1600" dirty="0" smtClean="0">
                <a:cs typeface="Times New Roman" pitchFamily="18" charset="0"/>
              </a:rPr>
              <a:t>.</a:t>
            </a:r>
          </a:p>
          <a:p>
            <a:pPr marL="457200" lvl="1" indent="0">
              <a:buNone/>
              <a:defRPr/>
            </a:pPr>
            <a:endParaRPr lang="en-US" sz="1000" dirty="0" smtClean="0">
              <a:cs typeface="Times New Roman" pitchFamily="18" charset="0"/>
            </a:endParaRPr>
          </a:p>
          <a:p>
            <a:pPr marL="457200" indent="-457200">
              <a:buFont typeface="+mj-lt"/>
              <a:buAutoNum type="arabicPeriod"/>
              <a:defRPr/>
            </a:pPr>
            <a:r>
              <a:rPr lang="en-US" sz="2200" b="1" dirty="0" smtClean="0">
                <a:cs typeface="Times New Roman" pitchFamily="18" charset="0"/>
                <a:hlinkClick r:id="rId4"/>
              </a:rPr>
              <a:t>LCC Whitepaper. </a:t>
            </a:r>
            <a:r>
              <a:rPr lang="en-US" sz="2200" b="1" dirty="0" smtClean="0">
                <a:cs typeface="Times New Roman" pitchFamily="18" charset="0"/>
              </a:rPr>
              <a:t> </a:t>
            </a:r>
            <a:r>
              <a:rPr lang="en-US" sz="2200" i="1" dirty="0" smtClean="0"/>
              <a:t>Meaningful </a:t>
            </a:r>
            <a:r>
              <a:rPr lang="en-US" sz="2200" i="1" dirty="0"/>
              <a:t>Use Requirements For: Transitions of Care &amp; Care Plans For Medically Complex and/or Functionally Impaired </a:t>
            </a:r>
            <a:r>
              <a:rPr lang="en-US" sz="2200" i="1" dirty="0" smtClean="0"/>
              <a:t>Persons. </a:t>
            </a:r>
            <a:r>
              <a:rPr lang="en-US" sz="2200" dirty="0" smtClean="0"/>
              <a:t>Includes a </a:t>
            </a:r>
            <a:r>
              <a:rPr lang="en-US" sz="2200" dirty="0"/>
              <a:t>robust discussion of needs and issues regarding interoperable care plan collaboration and exchange</a:t>
            </a:r>
            <a:r>
              <a:rPr lang="en-US" dirty="0" smtClean="0"/>
              <a:t>.</a:t>
            </a:r>
          </a:p>
          <a:p>
            <a:pPr marL="0" indent="0">
              <a:buNone/>
              <a:defRPr/>
            </a:pPr>
            <a:endParaRPr lang="en-US" sz="1000" dirty="0" smtClean="0"/>
          </a:p>
          <a:p>
            <a:pPr lvl="1">
              <a:defRPr/>
            </a:pPr>
            <a:r>
              <a:rPr lang="en-US" sz="1600" dirty="0" smtClean="0"/>
              <a:t>A summary is also available </a:t>
            </a:r>
            <a:r>
              <a:rPr lang="en-US" sz="1600" dirty="0" smtClean="0">
                <a:hlinkClick r:id="rId5"/>
              </a:rPr>
              <a:t>here</a:t>
            </a:r>
            <a:r>
              <a:rPr lang="en-US" sz="1600" dirty="0" smtClean="0"/>
              <a:t>.</a:t>
            </a:r>
          </a:p>
          <a:p>
            <a:pPr marL="685800" lvl="1" indent="-228600">
              <a:buFont typeface="+mj-lt"/>
              <a:buAutoNum type="arabicPeriod"/>
              <a:defRPr/>
            </a:pPr>
            <a:endParaRPr lang="en-US" sz="1100" dirty="0" smtClean="0"/>
          </a:p>
          <a:p>
            <a:pPr marL="457200" indent="-457200">
              <a:buFont typeface="+mj-lt"/>
              <a:buAutoNum type="arabicPeriod"/>
              <a:defRPr/>
            </a:pPr>
            <a:r>
              <a:rPr lang="en-US" sz="2200" b="1" dirty="0" smtClean="0">
                <a:hlinkClick r:id="rId6"/>
              </a:rPr>
              <a:t>Preliminary Stage 3 MU Recommendations</a:t>
            </a:r>
            <a:r>
              <a:rPr lang="en-US" sz="2200" b="1" dirty="0" smtClean="0"/>
              <a:t>. </a:t>
            </a:r>
            <a:r>
              <a:rPr lang="en-US" sz="2200" dirty="0" smtClean="0"/>
              <a:t>Provided for </a:t>
            </a:r>
            <a:r>
              <a:rPr lang="en-US" sz="2200" dirty="0"/>
              <a:t>July 16, 2012 meeting of Health IT Policy Committee Meaningful Use </a:t>
            </a:r>
            <a:r>
              <a:rPr lang="en-US" sz="2200" dirty="0" err="1"/>
              <a:t>Subworkgroup</a:t>
            </a:r>
            <a:r>
              <a:rPr lang="en-US" sz="2200" dirty="0"/>
              <a:t> #3 (includes comments on proposed Meaningful Use Stage 2 requirements related to care plans</a:t>
            </a:r>
            <a:r>
              <a:rPr lang="en-US" sz="2200" dirty="0" smtClean="0"/>
              <a:t>)</a:t>
            </a:r>
            <a:endParaRPr lang="en-US" dirty="0"/>
          </a:p>
          <a:p>
            <a:endParaRPr lang="en-US" dirty="0" smtClean="0"/>
          </a:p>
          <a:p>
            <a:endParaRPr lang="en-US" dirty="0" smtClean="0"/>
          </a:p>
          <a:p>
            <a:endParaRPr lang="en-US" dirty="0" smtClean="0"/>
          </a:p>
          <a:p>
            <a:pPr>
              <a:tabLst>
                <a:tab pos="4398963" algn="l"/>
              </a:tabLst>
            </a:pPr>
            <a:endParaRPr lang="en-US" dirty="0" smtClean="0"/>
          </a:p>
          <a:p>
            <a:endParaRPr lang="en-US" dirty="0" smtClean="0"/>
          </a:p>
        </p:txBody>
      </p:sp>
      <p:sp>
        <p:nvSpPr>
          <p:cNvPr id="5" name="Slide Number Placeholder 3"/>
          <p:cNvSpPr>
            <a:spLocks noGrp="1"/>
          </p:cNvSpPr>
          <p:nvPr>
            <p:ph type="sldNum" sz="quarter" idx="4294967295"/>
          </p:nvPr>
        </p:nvSpPr>
        <p:spPr>
          <a:xfrm>
            <a:off x="6553200" y="6553200"/>
            <a:ext cx="2133600" cy="228600"/>
          </a:xfrm>
          <a:prstGeom prst="rect">
            <a:avLst/>
          </a:prstGeom>
        </p:spPr>
        <p:txBody>
          <a:bodyPr/>
          <a:lstStyle/>
          <a:p>
            <a:fld id="{C90C37AB-7E8F-5A46-9F1F-9F32977E779F}"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732528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Recommendations from LCC WP</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200" dirty="0" smtClean="0"/>
              <a:t>Incorporate requirements for the use of interoperable clinical content, standards, implementation guides in the Stage 3 MU Program</a:t>
            </a:r>
          </a:p>
          <a:p>
            <a:pPr marL="457200" indent="-457200">
              <a:buFont typeface="+mj-lt"/>
              <a:buAutoNum type="arabicPeriod"/>
            </a:pPr>
            <a:r>
              <a:rPr lang="en-US" sz="2200" dirty="0" smtClean="0"/>
              <a:t>Advance Standards, Implementation Guides, and EHR Certification Criteria to support the ‘</a:t>
            </a:r>
            <a:r>
              <a:rPr lang="en-US" sz="2200" b="1" dirty="0" smtClean="0"/>
              <a:t>care coordination</a:t>
            </a:r>
            <a:r>
              <a:rPr lang="en-US" sz="2200" dirty="0" smtClean="0"/>
              <a:t>’ recommendations for the Stage 3 MU Program</a:t>
            </a:r>
          </a:p>
          <a:p>
            <a:pPr marL="457200" indent="-457200">
              <a:buFont typeface="+mj-lt"/>
              <a:buAutoNum type="arabicPeriod"/>
            </a:pPr>
            <a:r>
              <a:rPr lang="en-US" sz="2200" dirty="0" smtClean="0"/>
              <a:t>Identify requirements for the interoperable exchange of </a:t>
            </a:r>
            <a:r>
              <a:rPr lang="en-US" sz="2200" b="1" dirty="0" smtClean="0"/>
              <a:t>Collaborative Care Plans </a:t>
            </a:r>
            <a:r>
              <a:rPr lang="en-US" sz="2200" dirty="0" smtClean="0"/>
              <a:t>for the Stage 3 MU Program</a:t>
            </a:r>
          </a:p>
          <a:p>
            <a:pPr marL="457200" indent="-457200">
              <a:buFont typeface="+mj-lt"/>
              <a:buAutoNum type="arabicPeriod"/>
            </a:pPr>
            <a:r>
              <a:rPr lang="en-US" sz="2200" dirty="0" smtClean="0"/>
              <a:t>Provide ONC/OSI Support and Resources to advance the recommendations outlined</a:t>
            </a:r>
          </a:p>
        </p:txBody>
      </p:sp>
      <p:sp>
        <p:nvSpPr>
          <p:cNvPr id="4" name="Slide Number Placeholder 3"/>
          <p:cNvSpPr>
            <a:spLocks noGrp="1"/>
          </p:cNvSpPr>
          <p:nvPr>
            <p:ph type="sldNum" sz="quarter" idx="4294967295"/>
          </p:nvPr>
        </p:nvSpPr>
        <p:spPr>
          <a:xfrm>
            <a:off x="6553200" y="6553200"/>
            <a:ext cx="2133600" cy="228600"/>
          </a:xfrm>
          <a:prstGeom prst="rect">
            <a:avLst/>
          </a:prstGeom>
        </p:spPr>
        <p:txBody>
          <a:bodyPr/>
          <a:lstStyle/>
          <a:p>
            <a:pPr defTabSz="457200"/>
            <a:fld id="{C90C37AB-7E8F-5A46-9F1F-9F32977E779F}" type="slidenum">
              <a:rPr lang="en-US" smtClean="0">
                <a:solidFill>
                  <a:prstClr val="black"/>
                </a:solidFill>
              </a:rPr>
              <a:pPr defTabSz="457200"/>
              <a:t>54</a:t>
            </a:fld>
            <a:endParaRPr lang="en-US" dirty="0">
              <a:solidFill>
                <a:prstClr val="black"/>
              </a:solidFill>
            </a:endParaRPr>
          </a:p>
        </p:txBody>
      </p:sp>
    </p:spTree>
    <p:extLst>
      <p:ext uri="{BB962C8B-B14F-4D97-AF65-F5344CB8AC3E}">
        <p14:creationId xmlns:p14="http://schemas.microsoft.com/office/powerpoint/2010/main" val="539208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 Planning Process</a:t>
            </a:r>
            <a:endParaRPr lang="en-US" sz="2800" dirty="0"/>
          </a:p>
        </p:txBody>
      </p:sp>
      <p:sp>
        <p:nvSpPr>
          <p:cNvPr id="5" name="Slide Number Placeholder 3"/>
          <p:cNvSpPr>
            <a:spLocks noGrp="1"/>
          </p:cNvSpPr>
          <p:nvPr>
            <p:ph type="sldNum" sz="quarter" idx="4294967295"/>
          </p:nvPr>
        </p:nvSpPr>
        <p:spPr>
          <a:xfrm>
            <a:off x="6553200" y="6553200"/>
            <a:ext cx="2133600" cy="228600"/>
          </a:xfrm>
          <a:prstGeom prst="rect">
            <a:avLst/>
          </a:prstGeom>
        </p:spPr>
        <p:txBody>
          <a:bodyPr/>
          <a:lstStyle/>
          <a:p>
            <a:fld id="{C90C37AB-7E8F-5A46-9F1F-9F32977E779F}" type="slidenum">
              <a:rPr lang="en-US" smtClean="0">
                <a:solidFill>
                  <a:prstClr val="black">
                    <a:tint val="75000"/>
                  </a:prstClr>
                </a:solidFill>
              </a:rPr>
              <a:pPr/>
              <a:t>55</a:t>
            </a:fld>
            <a:endParaRPr lang="en-US" dirty="0">
              <a:solidFill>
                <a:prstClr val="black">
                  <a:tint val="75000"/>
                </a:prstClr>
              </a:solidFill>
            </a:endParaRPr>
          </a:p>
        </p:txBody>
      </p:sp>
      <p:sp>
        <p:nvSpPr>
          <p:cNvPr id="7" name="Content Placeholder 2"/>
          <p:cNvSpPr>
            <a:spLocks noGrp="1"/>
          </p:cNvSpPr>
          <p:nvPr>
            <p:ph idx="1"/>
          </p:nvPr>
        </p:nvSpPr>
        <p:spPr>
          <a:xfrm>
            <a:off x="268605" y="6029498"/>
            <a:ext cx="8636635" cy="828502"/>
          </a:xfrm>
        </p:spPr>
        <p:txBody>
          <a:bodyPr rtlCol="0">
            <a:normAutofit/>
          </a:bodyPr>
          <a:lstStyle/>
          <a:p>
            <a:pPr marL="0" indent="0" fontAlgn="auto">
              <a:spcAft>
                <a:spcPts val="0"/>
              </a:spcAft>
              <a:buFont typeface="Arial" pitchFamily="34" charset="0"/>
              <a:buNone/>
              <a:defRPr/>
            </a:pPr>
            <a:r>
              <a:rPr lang="en-US" sz="1800" dirty="0" smtClean="0">
                <a:solidFill>
                  <a:srgbClr val="000000"/>
                </a:solidFill>
                <a:latin typeface="Arial"/>
                <a:ea typeface="+mj-ea"/>
                <a:cs typeface="+mj-cs"/>
              </a:rPr>
              <a:t>An animated </a:t>
            </a:r>
            <a:r>
              <a:rPr lang="en-US" sz="1800" dirty="0" err="1" smtClean="0">
                <a:solidFill>
                  <a:srgbClr val="000000"/>
                </a:solidFill>
                <a:latin typeface="Arial"/>
                <a:ea typeface="+mj-ea"/>
                <a:cs typeface="+mj-cs"/>
              </a:rPr>
              <a:t>Powerpoint</a:t>
            </a:r>
            <a:r>
              <a:rPr lang="en-US" sz="1800" dirty="0" smtClean="0">
                <a:solidFill>
                  <a:srgbClr val="000000"/>
                </a:solidFill>
                <a:latin typeface="Arial"/>
                <a:ea typeface="+mj-ea"/>
                <a:cs typeface="+mj-cs"/>
              </a:rPr>
              <a:t> presentation of this LCC vision of longitudinal care planning is available on the wiki </a:t>
            </a:r>
            <a:r>
              <a:rPr lang="en-US" sz="1800" dirty="0" smtClean="0">
                <a:solidFill>
                  <a:srgbClr val="000000"/>
                </a:solidFill>
                <a:latin typeface="Arial"/>
                <a:ea typeface="+mj-ea"/>
                <a:cs typeface="+mj-cs"/>
                <a:hlinkClick r:id="rId3"/>
              </a:rPr>
              <a:t>here</a:t>
            </a:r>
            <a:r>
              <a:rPr lang="en-US" sz="1800" dirty="0" smtClean="0">
                <a:solidFill>
                  <a:srgbClr val="000000"/>
                </a:solidFill>
                <a:latin typeface="Arial"/>
                <a:ea typeface="+mj-ea"/>
                <a:cs typeface="+mj-cs"/>
              </a:rPr>
              <a:t>.</a:t>
            </a:r>
            <a:endParaRPr lang="en-US" sz="2300" dirty="0">
              <a:solidFill>
                <a:srgbClr val="000000"/>
              </a:solidFill>
              <a:latin typeface="Arial"/>
              <a:ea typeface="+mj-ea"/>
              <a:cs typeface="+mj-cs"/>
            </a:endParaRPr>
          </a:p>
        </p:txBody>
      </p:sp>
      <p:pic>
        <p:nvPicPr>
          <p:cNvPr id="8" name="Picture 7" descr="cid:image003.jpg@01CD43DE.D0D62BF0"/>
          <p:cNvPicPr/>
          <p:nvPr/>
        </p:nvPicPr>
        <p:blipFill>
          <a:blip r:embed="rId4"/>
          <a:srcRect/>
          <a:stretch>
            <a:fillRect/>
          </a:stretch>
        </p:blipFill>
        <p:spPr bwMode="auto">
          <a:xfrm>
            <a:off x="268605" y="1338580"/>
            <a:ext cx="6665595" cy="4452620"/>
          </a:xfrm>
          <a:prstGeom prst="rect">
            <a:avLst/>
          </a:prstGeom>
          <a:noFill/>
          <a:ln w="9525">
            <a:noFill/>
            <a:miter lim="800000"/>
            <a:headEnd/>
            <a:tailEnd/>
          </a:ln>
        </p:spPr>
      </p:pic>
      <p:sp>
        <p:nvSpPr>
          <p:cNvPr id="9" name="TextBox 8"/>
          <p:cNvSpPr txBox="1"/>
          <p:nvPr/>
        </p:nvSpPr>
        <p:spPr>
          <a:xfrm>
            <a:off x="6934200" y="1624548"/>
            <a:ext cx="1981200" cy="3785652"/>
          </a:xfrm>
          <a:prstGeom prst="rect">
            <a:avLst/>
          </a:prstGeom>
          <a:noFill/>
          <a:ln w="25400">
            <a:solidFill>
              <a:schemeClr val="accent1"/>
            </a:solidFill>
          </a:ln>
        </p:spPr>
        <p:txBody>
          <a:bodyPr wrap="square" rtlCol="0">
            <a:spAutoFit/>
          </a:bodyPr>
          <a:lstStyle/>
          <a:p>
            <a:pPr algn="ctr"/>
            <a:r>
              <a:rPr lang="en-US" sz="2000" dirty="0">
                <a:solidFill>
                  <a:srgbClr val="000000"/>
                </a:solidFill>
                <a:latin typeface="Arial"/>
              </a:rPr>
              <a:t>Definition, content, sections, and standards of a collaborative care plan that can support care planning for a variety of patient types over time –</a:t>
            </a:r>
            <a:r>
              <a:rPr lang="en-US" sz="2000" dirty="0" err="1" smtClean="0">
                <a:solidFill>
                  <a:srgbClr val="000000"/>
                </a:solidFill>
                <a:latin typeface="Arial"/>
              </a:rPr>
              <a:t>interoperably</a:t>
            </a:r>
            <a:r>
              <a:rPr lang="en-US" sz="2000" dirty="0">
                <a:solidFill>
                  <a:srgbClr val="000000"/>
                </a:solidFill>
                <a:latin typeface="Arial"/>
              </a:rPr>
              <a:t>.</a:t>
            </a:r>
            <a:endParaRPr lang="en-US" sz="2000" dirty="0"/>
          </a:p>
        </p:txBody>
      </p:sp>
    </p:spTree>
    <p:extLst>
      <p:ext uri="{BB962C8B-B14F-4D97-AF65-F5344CB8AC3E}">
        <p14:creationId xmlns:p14="http://schemas.microsoft.com/office/powerpoint/2010/main" val="374597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Collaborative Care Plan Model</a:t>
            </a:r>
            <a:endParaRPr lang="en-US" sz="2800" dirty="0"/>
          </a:p>
        </p:txBody>
      </p:sp>
      <p:sp>
        <p:nvSpPr>
          <p:cNvPr id="10" name="Subtitle 2"/>
          <p:cNvSpPr>
            <a:spLocks noGrp="1"/>
          </p:cNvSpPr>
          <p:nvPr>
            <p:ph idx="1"/>
          </p:nvPr>
        </p:nvSpPr>
        <p:spPr>
          <a:xfrm>
            <a:off x="496373" y="5943600"/>
            <a:ext cx="8229600" cy="609600"/>
          </a:xfrm>
        </p:spPr>
        <p:txBody>
          <a:bodyPr>
            <a:normAutofit fontScale="92500" lnSpcReduction="10000"/>
          </a:bodyPr>
          <a:lstStyle/>
          <a:p>
            <a:pPr marL="0" indent="0">
              <a:buNone/>
            </a:pPr>
            <a:r>
              <a:rPr lang="en-US" sz="2400" dirty="0"/>
              <a:t>Care </a:t>
            </a:r>
            <a:r>
              <a:rPr lang="en-US" sz="2400" dirty="0" smtClean="0"/>
              <a:t>plan inputs </a:t>
            </a:r>
            <a:r>
              <a:rPr lang="en-US" sz="2400" dirty="0"/>
              <a:t>and </a:t>
            </a:r>
            <a:r>
              <a:rPr lang="en-US" sz="2400" dirty="0" smtClean="0"/>
              <a:t>process as described in LCC White Paper (see page 18).</a:t>
            </a:r>
          </a:p>
        </p:txBody>
      </p:sp>
      <p:pic>
        <p:nvPicPr>
          <p:cNvPr id="11" name="Picture 5"/>
          <p:cNvPicPr>
            <a:picLocks noChangeAspect="1" noChangeArrowheads="1"/>
          </p:cNvPicPr>
          <p:nvPr/>
        </p:nvPicPr>
        <p:blipFill>
          <a:blip r:embed="rId3"/>
          <a:srcRect/>
          <a:stretch>
            <a:fillRect/>
          </a:stretch>
        </p:blipFill>
        <p:spPr bwMode="auto">
          <a:xfrm>
            <a:off x="1144073" y="1358900"/>
            <a:ext cx="6934200" cy="4495800"/>
          </a:xfrm>
          <a:prstGeom prst="rect">
            <a:avLst/>
          </a:prstGeom>
          <a:noFill/>
          <a:ln w="9525">
            <a:noFill/>
            <a:miter lim="800000"/>
            <a:headEnd/>
            <a:tailEnd/>
          </a:ln>
        </p:spPr>
      </p:pic>
    </p:spTree>
    <p:extLst>
      <p:ext uri="{BB962C8B-B14F-4D97-AF65-F5344CB8AC3E}">
        <p14:creationId xmlns:p14="http://schemas.microsoft.com/office/powerpoint/2010/main" val="71204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07"/>
            <a:ext cx="7467600" cy="871593"/>
          </a:xfrm>
        </p:spPr>
        <p:txBody>
          <a:bodyPr>
            <a:normAutofit/>
          </a:bodyPr>
          <a:lstStyle/>
          <a:p>
            <a:r>
              <a:rPr lang="en-US" dirty="0" smtClean="0"/>
              <a:t>Proposal to Advance Care Plan Standards</a:t>
            </a:r>
            <a:endParaRPr lang="en-US" dirty="0"/>
          </a:p>
        </p:txBody>
      </p:sp>
      <p:sp>
        <p:nvSpPr>
          <p:cNvPr id="3" name="Content Placeholder 2"/>
          <p:cNvSpPr>
            <a:spLocks noGrp="1"/>
          </p:cNvSpPr>
          <p:nvPr>
            <p:ph idx="1"/>
          </p:nvPr>
        </p:nvSpPr>
        <p:spPr>
          <a:xfrm>
            <a:off x="457200" y="1295400"/>
            <a:ext cx="8229600" cy="4114800"/>
          </a:xfrm>
        </p:spPr>
        <p:txBody>
          <a:bodyPr>
            <a:noAutofit/>
          </a:bodyPr>
          <a:lstStyle/>
          <a:p>
            <a:pPr>
              <a:defRPr/>
            </a:pPr>
            <a:r>
              <a:rPr lang="en-US" sz="2000" dirty="0">
                <a:solidFill>
                  <a:prstClr val="black"/>
                </a:solidFill>
                <a:ea typeface="Calibri"/>
                <a:cs typeface="Calibri"/>
              </a:rPr>
              <a:t>Investigate, select, adapt, or develop one or more provider-managed and patient-managed </a:t>
            </a:r>
            <a:r>
              <a:rPr lang="en-US" sz="2000" dirty="0" smtClean="0">
                <a:solidFill>
                  <a:prstClr val="black"/>
                </a:solidFill>
                <a:ea typeface="Calibri"/>
                <a:cs typeface="Calibri"/>
              </a:rPr>
              <a:t>models  </a:t>
            </a:r>
            <a:endParaRPr lang="en-US" sz="2000" dirty="0">
              <a:solidFill>
                <a:prstClr val="black"/>
              </a:solidFill>
              <a:ea typeface="Calibri"/>
              <a:cs typeface="Calibri"/>
            </a:endParaRPr>
          </a:p>
          <a:p>
            <a:pPr>
              <a:defRPr/>
            </a:pPr>
            <a:r>
              <a:rPr lang="en-US" sz="2000" dirty="0">
                <a:solidFill>
                  <a:prstClr val="black"/>
                </a:solidFill>
                <a:ea typeface="Calibri"/>
                <a:cs typeface="Calibri"/>
              </a:rPr>
              <a:t>Establish a framework for communication from and to the person, his/her designated care team that is keyed to the person’s care </a:t>
            </a:r>
            <a:r>
              <a:rPr lang="en-US" sz="2000" dirty="0" smtClean="0">
                <a:solidFill>
                  <a:prstClr val="black"/>
                </a:solidFill>
                <a:ea typeface="Calibri"/>
                <a:cs typeface="Calibri"/>
              </a:rPr>
              <a:t>plan</a:t>
            </a:r>
            <a:endParaRPr lang="en-US" sz="2000" dirty="0">
              <a:solidFill>
                <a:prstClr val="black"/>
              </a:solidFill>
              <a:ea typeface="Calibri"/>
              <a:cs typeface="Calibri"/>
            </a:endParaRPr>
          </a:p>
          <a:p>
            <a:pPr>
              <a:defRPr/>
            </a:pPr>
            <a:r>
              <a:rPr lang="en-US" sz="2000" dirty="0">
                <a:solidFill>
                  <a:prstClr val="black"/>
                </a:solidFill>
                <a:ea typeface="Calibri"/>
                <a:cs typeface="Calibri"/>
              </a:rPr>
              <a:t>Identify applicable health IT exchange standards</a:t>
            </a:r>
          </a:p>
          <a:p>
            <a:pPr>
              <a:defRPr/>
            </a:pPr>
            <a:r>
              <a:rPr lang="en-US" sz="2000" dirty="0">
                <a:solidFill>
                  <a:prstClr val="black"/>
                </a:solidFill>
                <a:ea typeface="Calibri"/>
                <a:cs typeface="Calibri"/>
              </a:rPr>
              <a:t>Promote a unified semantic payload framework (e.g. terminology) and methodology of use that can support care plan, care management interventions, and </a:t>
            </a:r>
            <a:r>
              <a:rPr lang="en-US" sz="2000" dirty="0" smtClean="0">
                <a:solidFill>
                  <a:prstClr val="black"/>
                </a:solidFill>
                <a:ea typeface="Calibri"/>
                <a:cs typeface="Calibri"/>
              </a:rPr>
              <a:t>exchange</a:t>
            </a:r>
            <a:endParaRPr lang="en-US" sz="2000" dirty="0">
              <a:solidFill>
                <a:prstClr val="black"/>
              </a:solidFill>
              <a:ea typeface="Calibri"/>
              <a:cs typeface="Calibri"/>
            </a:endParaRPr>
          </a:p>
          <a:p>
            <a:pPr>
              <a:defRPr/>
            </a:pPr>
            <a:r>
              <a:rPr lang="en-US" sz="2000" dirty="0">
                <a:solidFill>
                  <a:prstClr val="black"/>
                </a:solidFill>
                <a:ea typeface="Calibri"/>
                <a:cs typeface="Calibri"/>
              </a:rPr>
              <a:t>Employ syntactic approaches that include but are not necessarily limited to C-CDAr2/RIM v3 approaches to enable participation by LTPAC providers, respecting their concurrent technology </a:t>
            </a:r>
            <a:r>
              <a:rPr lang="en-US" sz="2000" dirty="0" smtClean="0">
                <a:solidFill>
                  <a:prstClr val="black"/>
                </a:solidFill>
                <a:ea typeface="Calibri"/>
                <a:cs typeface="Calibri"/>
              </a:rPr>
              <a:t>capacities</a:t>
            </a:r>
            <a:endParaRPr lang="en-US" sz="2000" dirty="0">
              <a:solidFill>
                <a:prstClr val="black"/>
              </a:solidFill>
              <a:ea typeface="Calibri"/>
              <a:cs typeface="Calibri"/>
            </a:endParaRPr>
          </a:p>
          <a:p>
            <a:endParaRPr lang="en-US" sz="2000" dirty="0"/>
          </a:p>
        </p:txBody>
      </p:sp>
      <p:sp>
        <p:nvSpPr>
          <p:cNvPr id="4" name="Slide Number Placeholder 3"/>
          <p:cNvSpPr>
            <a:spLocks noGrp="1"/>
          </p:cNvSpPr>
          <p:nvPr>
            <p:ph type="sldNum" sz="quarter" idx="4294967295"/>
          </p:nvPr>
        </p:nvSpPr>
        <p:spPr>
          <a:xfrm>
            <a:off x="6553200" y="6553200"/>
            <a:ext cx="2133600" cy="228600"/>
          </a:xfrm>
          <a:prstGeom prst="rect">
            <a:avLst/>
          </a:prstGeom>
        </p:spPr>
        <p:txBody>
          <a:bodyPr/>
          <a:lstStyle/>
          <a:p>
            <a:pPr defTabSz="457200"/>
            <a:fld id="{C90C37AB-7E8F-5A46-9F1F-9F32977E779F}" type="slidenum">
              <a:rPr lang="en-US" smtClean="0">
                <a:solidFill>
                  <a:prstClr val="black"/>
                </a:solidFill>
              </a:rPr>
              <a:pPr defTabSz="457200"/>
              <a:t>57</a:t>
            </a:fld>
            <a:endParaRPr lang="en-US" dirty="0">
              <a:solidFill>
                <a:prstClr val="black"/>
              </a:solidFill>
            </a:endParaRPr>
          </a:p>
        </p:txBody>
      </p:sp>
      <p:sp>
        <p:nvSpPr>
          <p:cNvPr id="5" name="TextBox 4"/>
          <p:cNvSpPr txBox="1"/>
          <p:nvPr/>
        </p:nvSpPr>
        <p:spPr>
          <a:xfrm>
            <a:off x="740229" y="5772834"/>
            <a:ext cx="78486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smtClean="0"/>
              <a:t>* Note: This is a proposed approach WG members have identified to meet LCP SWG goals and recommendations from the LCC Whitepaper.</a:t>
            </a:r>
            <a:endParaRPr lang="en-US" sz="1600" dirty="0"/>
          </a:p>
        </p:txBody>
      </p:sp>
    </p:spTree>
    <p:extLst>
      <p:ext uri="{BB962C8B-B14F-4D97-AF65-F5344CB8AC3E}">
        <p14:creationId xmlns:p14="http://schemas.microsoft.com/office/powerpoint/2010/main" val="3655669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07"/>
            <a:ext cx="7467600" cy="871593"/>
          </a:xfrm>
        </p:spPr>
        <p:txBody>
          <a:bodyPr>
            <a:normAutofit fontScale="90000"/>
          </a:bodyPr>
          <a:lstStyle/>
          <a:p>
            <a:r>
              <a:rPr lang="en-US" dirty="0"/>
              <a:t>Attributes of a Certifiable Interoperable Collaborative Care Plan </a:t>
            </a:r>
            <a:r>
              <a:rPr lang="en-US" dirty="0" smtClean="0"/>
              <a:t>Promote: </a:t>
            </a:r>
            <a:endParaRPr lang="en-US" dirty="0"/>
          </a:p>
        </p:txBody>
      </p:sp>
      <p:sp>
        <p:nvSpPr>
          <p:cNvPr id="3" name="Content Placeholder 2"/>
          <p:cNvSpPr>
            <a:spLocks noGrp="1"/>
          </p:cNvSpPr>
          <p:nvPr>
            <p:ph idx="1"/>
          </p:nvPr>
        </p:nvSpPr>
        <p:spPr>
          <a:xfrm>
            <a:off x="457200" y="1524000"/>
            <a:ext cx="8229600" cy="4114800"/>
          </a:xfrm>
        </p:spPr>
        <p:txBody>
          <a:bodyPr>
            <a:normAutofit lnSpcReduction="10000"/>
          </a:bodyPr>
          <a:lstStyle/>
          <a:p>
            <a:pPr>
              <a:defRPr/>
            </a:pPr>
            <a:r>
              <a:rPr lang="en-US" sz="2200" dirty="0">
                <a:solidFill>
                  <a:prstClr val="black"/>
                </a:solidFill>
                <a:ea typeface="Calibri"/>
                <a:cs typeface="Calibri"/>
              </a:rPr>
              <a:t>Person-specific content development and updating that reflects the health needs, personal values, resolve, and </a:t>
            </a:r>
            <a:r>
              <a:rPr lang="en-US" sz="2200" dirty="0" smtClean="0">
                <a:solidFill>
                  <a:prstClr val="black"/>
                </a:solidFill>
                <a:ea typeface="Calibri"/>
                <a:cs typeface="Calibri"/>
              </a:rPr>
              <a:t>bio-regenerative </a:t>
            </a:r>
            <a:r>
              <a:rPr lang="en-US" sz="2200" dirty="0">
                <a:solidFill>
                  <a:prstClr val="black"/>
                </a:solidFill>
                <a:ea typeface="Calibri"/>
                <a:cs typeface="Calibri"/>
              </a:rPr>
              <a:t>capacity of the medically complex and/or functionally impaired person it </a:t>
            </a:r>
            <a:r>
              <a:rPr lang="en-US" sz="2200" dirty="0" smtClean="0">
                <a:solidFill>
                  <a:prstClr val="black"/>
                </a:solidFill>
                <a:ea typeface="Calibri"/>
                <a:cs typeface="Calibri"/>
              </a:rPr>
              <a:t>serves</a:t>
            </a:r>
            <a:endParaRPr lang="en-US" sz="2200" dirty="0">
              <a:solidFill>
                <a:prstClr val="black"/>
              </a:solidFill>
              <a:ea typeface="Calibri"/>
              <a:cs typeface="Calibri"/>
            </a:endParaRPr>
          </a:p>
          <a:p>
            <a:pPr>
              <a:defRPr/>
            </a:pPr>
            <a:r>
              <a:rPr lang="en-US" sz="2200" dirty="0">
                <a:solidFill>
                  <a:prstClr val="black"/>
                </a:solidFill>
                <a:ea typeface="Calibri"/>
                <a:cs typeface="Calibri"/>
              </a:rPr>
              <a:t>Patient-consented care team, care plan and care planning-related information transfer that maximizes team member effectiveness and is bi- and/or multi-directional, as </a:t>
            </a:r>
            <a:r>
              <a:rPr lang="en-US" sz="2200" dirty="0" smtClean="0">
                <a:solidFill>
                  <a:prstClr val="black"/>
                </a:solidFill>
                <a:ea typeface="Calibri"/>
                <a:cs typeface="Calibri"/>
              </a:rPr>
              <a:t>needed</a:t>
            </a:r>
            <a:endParaRPr lang="en-US" sz="2200" dirty="0">
              <a:solidFill>
                <a:prstClr val="black"/>
              </a:solidFill>
              <a:ea typeface="Calibri"/>
              <a:cs typeface="Calibri"/>
            </a:endParaRPr>
          </a:p>
          <a:p>
            <a:pPr>
              <a:defRPr/>
            </a:pPr>
            <a:r>
              <a:rPr lang="en-US" sz="2200" dirty="0">
                <a:solidFill>
                  <a:prstClr val="black"/>
                </a:solidFill>
                <a:ea typeface="Calibri"/>
                <a:cs typeface="Calibri"/>
              </a:rPr>
              <a:t>Best practices in care plan development, updating, and maintenance in keeping with applicable </a:t>
            </a:r>
            <a:r>
              <a:rPr lang="en-US" sz="2200" dirty="0" smtClean="0">
                <a:solidFill>
                  <a:prstClr val="black"/>
                </a:solidFill>
                <a:ea typeface="Calibri"/>
                <a:cs typeface="Calibri"/>
              </a:rPr>
              <a:t>cohorts</a:t>
            </a:r>
            <a:endParaRPr lang="en-US" sz="2200" dirty="0">
              <a:solidFill>
                <a:prstClr val="black"/>
              </a:solidFill>
              <a:ea typeface="Calibri"/>
              <a:cs typeface="Calibri"/>
            </a:endParaRPr>
          </a:p>
          <a:p>
            <a:pPr>
              <a:defRPr/>
            </a:pPr>
            <a:r>
              <a:rPr lang="en-US" sz="2200" dirty="0">
                <a:solidFill>
                  <a:prstClr val="black"/>
                </a:solidFill>
                <a:ea typeface="Calibri"/>
                <a:cs typeface="Calibri"/>
              </a:rPr>
              <a:t>Dignity and self-actualization in every life stage for appropriate, individualized, coordinated care</a:t>
            </a:r>
            <a:endParaRPr lang="en-US" sz="2200" dirty="0"/>
          </a:p>
        </p:txBody>
      </p:sp>
      <p:sp>
        <p:nvSpPr>
          <p:cNvPr id="4" name="Slide Number Placeholder 3"/>
          <p:cNvSpPr>
            <a:spLocks noGrp="1"/>
          </p:cNvSpPr>
          <p:nvPr>
            <p:ph type="sldNum" sz="quarter" idx="4294967295"/>
          </p:nvPr>
        </p:nvSpPr>
        <p:spPr>
          <a:xfrm>
            <a:off x="6553200" y="6553200"/>
            <a:ext cx="2133600" cy="228600"/>
          </a:xfrm>
          <a:prstGeom prst="rect">
            <a:avLst/>
          </a:prstGeom>
        </p:spPr>
        <p:txBody>
          <a:bodyPr/>
          <a:lstStyle/>
          <a:p>
            <a:pPr defTabSz="457200"/>
            <a:fld id="{C90C37AB-7E8F-5A46-9F1F-9F32977E779F}" type="slidenum">
              <a:rPr lang="en-US" smtClean="0">
                <a:solidFill>
                  <a:prstClr val="black"/>
                </a:solidFill>
              </a:rPr>
              <a:pPr defTabSz="457200"/>
              <a:t>58</a:t>
            </a:fld>
            <a:endParaRPr lang="en-US" dirty="0">
              <a:solidFill>
                <a:prstClr val="black"/>
              </a:solidFill>
            </a:endParaRPr>
          </a:p>
        </p:txBody>
      </p:sp>
    </p:spTree>
    <p:extLst>
      <p:ext uri="{BB962C8B-B14F-4D97-AF65-F5344CB8AC3E}">
        <p14:creationId xmlns:p14="http://schemas.microsoft.com/office/powerpoint/2010/main" val="237073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LCC SWG Accomplishments</a:t>
            </a:r>
            <a:endParaRPr lang="en-US" sz="2800" dirty="0"/>
          </a:p>
        </p:txBody>
      </p:sp>
      <p:sp>
        <p:nvSpPr>
          <p:cNvPr id="5" name="Slide Number Placeholder 3"/>
          <p:cNvSpPr>
            <a:spLocks noGrp="1"/>
          </p:cNvSpPr>
          <p:nvPr>
            <p:ph type="sldNum" sz="quarter" idx="4294967295"/>
          </p:nvPr>
        </p:nvSpPr>
        <p:spPr>
          <a:xfrm>
            <a:off x="6553200" y="6553200"/>
            <a:ext cx="2133600" cy="228600"/>
          </a:xfrm>
          <a:prstGeom prst="rect">
            <a:avLst/>
          </a:prstGeom>
        </p:spPr>
        <p:txBody>
          <a:bodyPr/>
          <a:lstStyle/>
          <a:p>
            <a:fld id="{C90C37AB-7E8F-5A46-9F1F-9F32977E779F}" type="slidenum">
              <a:rPr lang="en-US" smtClean="0">
                <a:solidFill>
                  <a:prstClr val="black">
                    <a:tint val="75000"/>
                  </a:prstClr>
                </a:solidFill>
              </a:rPr>
              <a:pPr/>
              <a:t>59</a:t>
            </a:fld>
            <a:endParaRPr lang="en-US" dirty="0">
              <a:solidFill>
                <a:prstClr val="black">
                  <a:tint val="75000"/>
                </a:prstClr>
              </a:solidFill>
            </a:endParaRPr>
          </a:p>
        </p:txBody>
      </p:sp>
      <p:sp>
        <p:nvSpPr>
          <p:cNvPr id="8" name="Content Placeholder 2"/>
          <p:cNvSpPr>
            <a:spLocks noGrp="1"/>
          </p:cNvSpPr>
          <p:nvPr>
            <p:ph idx="1"/>
          </p:nvPr>
        </p:nvSpPr>
        <p:spPr>
          <a:xfrm>
            <a:off x="533400" y="1219200"/>
            <a:ext cx="8229600" cy="5450250"/>
          </a:xfrm>
        </p:spPr>
        <p:txBody>
          <a:bodyPr>
            <a:noAutofit/>
          </a:bodyPr>
          <a:lstStyle/>
          <a:p>
            <a:pPr marL="0" indent="0">
              <a:buNone/>
            </a:pPr>
            <a:r>
              <a:rPr lang="en-US" sz="1800" b="1" dirty="0" smtClean="0"/>
              <a:t>Long Term and Post-Acute Care (LTPAC) Transitions of Care SWG:     </a:t>
            </a:r>
          </a:p>
          <a:p>
            <a:r>
              <a:rPr lang="en-US" sz="1800" dirty="0" smtClean="0">
                <a:hlinkClick r:id="rId3"/>
              </a:rPr>
              <a:t>Priority Transitions</a:t>
            </a:r>
            <a:r>
              <a:rPr lang="en-US" sz="1800" dirty="0" smtClean="0"/>
              <a:t>. Examined transitions </a:t>
            </a:r>
            <a:r>
              <a:rPr lang="en-US" sz="1800" dirty="0"/>
              <a:t>to/from </a:t>
            </a:r>
            <a:r>
              <a:rPr lang="en-US" sz="1800" b="1" dirty="0"/>
              <a:t>eleven</a:t>
            </a:r>
            <a:r>
              <a:rPr lang="en-US" sz="1800" dirty="0"/>
              <a:t> </a:t>
            </a:r>
            <a:r>
              <a:rPr lang="en-US" sz="1800" dirty="0" smtClean="0"/>
              <a:t>providers</a:t>
            </a:r>
          </a:p>
          <a:p>
            <a:r>
              <a:rPr lang="en-US" sz="1800" dirty="0" smtClean="0">
                <a:hlinkClick r:id="rId4"/>
              </a:rPr>
              <a:t>IMPACT Project Data Elements List</a:t>
            </a:r>
            <a:r>
              <a:rPr lang="en-US" sz="1800" dirty="0" smtClean="0"/>
              <a:t>. Updated and merged LCC Use Case 1.0  Data Elements</a:t>
            </a:r>
          </a:p>
          <a:p>
            <a:pPr lvl="1"/>
            <a:r>
              <a:rPr lang="en-US" sz="1800" dirty="0" smtClean="0"/>
              <a:t>Five transitions of care data sets, all subsets of the LCC Use Case Data Elements.  The permanent transfer of care contains the entire set of data elements.</a:t>
            </a:r>
          </a:p>
          <a:p>
            <a:pPr marL="457200" lvl="1" indent="0">
              <a:buNone/>
            </a:pPr>
            <a:endParaRPr lang="en-US" sz="1800" dirty="0" smtClean="0"/>
          </a:p>
          <a:p>
            <a:pPr marL="0" indent="0" fontAlgn="auto">
              <a:spcAft>
                <a:spcPts val="0"/>
              </a:spcAft>
              <a:buNone/>
              <a:defRPr/>
            </a:pPr>
            <a:r>
              <a:rPr lang="en-US" sz="1800" b="1" dirty="0">
                <a:solidFill>
                  <a:prstClr val="black"/>
                </a:solidFill>
              </a:rPr>
              <a:t>Patient Assessment Summary (PAS</a:t>
            </a:r>
            <a:r>
              <a:rPr lang="en-US" sz="1800" b="1" dirty="0" smtClean="0">
                <a:solidFill>
                  <a:prstClr val="black"/>
                </a:solidFill>
              </a:rPr>
              <a:t>) SWG:  </a:t>
            </a:r>
          </a:p>
          <a:p>
            <a:pPr fontAlgn="auto">
              <a:spcAft>
                <a:spcPts val="0"/>
              </a:spcAft>
              <a:defRPr/>
            </a:pPr>
            <a:r>
              <a:rPr lang="en-US" sz="1800" dirty="0" smtClean="0">
                <a:solidFill>
                  <a:prstClr val="black"/>
                </a:solidFill>
              </a:rPr>
              <a:t>Balloted Functional Status, Cognitive Status, &amp; Pressure Ulcer templates for Consolidated CDA (May 2012)</a:t>
            </a:r>
          </a:p>
          <a:p>
            <a:pPr fontAlgn="auto">
              <a:spcAft>
                <a:spcPts val="0"/>
              </a:spcAft>
              <a:defRPr/>
            </a:pPr>
            <a:r>
              <a:rPr lang="en-US" sz="1800" dirty="0" smtClean="0">
                <a:solidFill>
                  <a:prstClr val="black"/>
                </a:solidFill>
              </a:rPr>
              <a:t>Balloted Patient Questionnaire Assessment Summary Implementation Guide for CDA Release 2 (September 2012)</a:t>
            </a:r>
          </a:p>
          <a:p>
            <a:pPr fontAlgn="auto">
              <a:spcAft>
                <a:spcPts val="0"/>
              </a:spcAft>
              <a:defRPr/>
            </a:pPr>
            <a:r>
              <a:rPr lang="en-US" sz="1800" dirty="0" smtClean="0">
                <a:solidFill>
                  <a:prstClr val="black"/>
                </a:solidFill>
              </a:rPr>
              <a:t>Mapped </a:t>
            </a:r>
            <a:r>
              <a:rPr lang="en-US" sz="1800" dirty="0">
                <a:solidFill>
                  <a:prstClr val="black"/>
                </a:solidFill>
              </a:rPr>
              <a:t>the MDS, OASIS, CARE Tool, Massachusetts Universal Transfer Form (IMPACT Dataset #5 with 328 data elements), and C83 data elements </a:t>
            </a:r>
            <a:r>
              <a:rPr lang="en-US" sz="1800" dirty="0" smtClean="0">
                <a:solidFill>
                  <a:prstClr val="black"/>
                </a:solidFill>
              </a:rPr>
              <a:t>(prioritized by Beacon Community Affinity Group). (</a:t>
            </a:r>
            <a:r>
              <a:rPr lang="en-US" sz="1800" dirty="0" smtClean="0">
                <a:solidFill>
                  <a:prstClr val="black"/>
                </a:solidFill>
                <a:hlinkClick r:id="rId5"/>
              </a:rPr>
              <a:t>link</a:t>
            </a:r>
            <a:r>
              <a:rPr lang="en-US" sz="1800" dirty="0" smtClean="0">
                <a:solidFill>
                  <a:prstClr val="black"/>
                </a:solidFill>
              </a:rPr>
              <a:t>)</a:t>
            </a:r>
          </a:p>
        </p:txBody>
      </p:sp>
    </p:spTree>
    <p:extLst>
      <p:ext uri="{BB962C8B-B14F-4D97-AF65-F5344CB8AC3E}">
        <p14:creationId xmlns:p14="http://schemas.microsoft.com/office/powerpoint/2010/main" val="2255495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Update: SOA And Care Plan Project</a:t>
            </a:r>
            <a:endParaRPr lang="en-CA" dirty="0"/>
          </a:p>
        </p:txBody>
      </p:sp>
      <p:sp>
        <p:nvSpPr>
          <p:cNvPr id="3" name="Espace réservé du texte 2"/>
          <p:cNvSpPr>
            <a:spLocks noGrp="1"/>
          </p:cNvSpPr>
          <p:nvPr>
            <p:ph type="body" idx="1"/>
          </p:nvPr>
        </p:nvSpPr>
        <p:spPr/>
        <p:txBody>
          <a:bodyPr/>
          <a:lstStyle/>
          <a:p>
            <a:r>
              <a:rPr lang="en-CA" sz="1400" dirty="0" smtClean="0"/>
              <a:t>John Farmer and Laura Heermann Langford</a:t>
            </a:r>
            <a:endParaRPr lang="en-CA" sz="1400" dirty="0"/>
          </a:p>
        </p:txBody>
      </p:sp>
      <p:sp>
        <p:nvSpPr>
          <p:cNvPr id="6" name="Rectangle 5"/>
          <p:cNvSpPr/>
          <p:nvPr/>
        </p:nvSpPr>
        <p:spPr>
          <a:xfrm>
            <a:off x="1403560" y="5229250"/>
            <a:ext cx="7092350" cy="830997"/>
          </a:xfrm>
          <a:prstGeom prst="rect">
            <a:avLst/>
          </a:prstGeom>
        </p:spPr>
        <p:txBody>
          <a:bodyPr wrap="square">
            <a:spAutoFit/>
          </a:bodyPr>
          <a:lstStyle/>
          <a:p>
            <a:pPr lvl="1"/>
            <a:r>
              <a:rPr lang="en-CA" sz="1600" dirty="0">
                <a:hlinkClick r:id="rId2" action="ppaction://hlinkpres?slideindex=1&amp;slidetitle="/>
              </a:rPr>
              <a:t>file://localhost/Users/Splash/Desktop/New Files since moving to new computers/HL7/Care Plan docs/Baltimore Fall 2012/Care Coordination Services Overview 2012 09 12.pptx</a:t>
            </a:r>
            <a:endParaRPr lang="en-CA" sz="1600" dirty="0"/>
          </a:p>
        </p:txBody>
      </p:sp>
    </p:spTree>
    <p:extLst>
      <p:ext uri="{BB962C8B-B14F-4D97-AF65-F5344CB8AC3E}">
        <p14:creationId xmlns:p14="http://schemas.microsoft.com/office/powerpoint/2010/main" val="3263077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Impactful</a:t>
            </a:r>
            <a:r>
              <a:rPr lang="fr-CA" dirty="0" smtClean="0"/>
              <a:t> U.S. Initiatives</a:t>
            </a:r>
            <a:endParaRPr lang="fr-CA" dirty="0"/>
          </a:p>
        </p:txBody>
      </p:sp>
      <p:sp>
        <p:nvSpPr>
          <p:cNvPr id="3" name="Espace réservé du contenu 2"/>
          <p:cNvSpPr>
            <a:spLocks noGrp="1"/>
          </p:cNvSpPr>
          <p:nvPr>
            <p:ph idx="1"/>
          </p:nvPr>
        </p:nvSpPr>
        <p:spPr/>
        <p:txBody>
          <a:bodyPr/>
          <a:lstStyle/>
          <a:p>
            <a:pPr lvl="1"/>
            <a:r>
              <a:rPr lang="en-CA" sz="1600" dirty="0" smtClean="0">
                <a:solidFill>
                  <a:schemeClr val="bg1">
                    <a:lumMod val="50000"/>
                  </a:schemeClr>
                </a:solidFill>
              </a:rPr>
              <a:t>Update S&amp;I Framework proposal for Implementation Guide (5 min)</a:t>
            </a:r>
          </a:p>
          <a:p>
            <a:pPr lvl="1"/>
            <a:endParaRPr lang="en-CA" sz="1600" dirty="0" smtClean="0">
              <a:solidFill>
                <a:schemeClr val="bg1">
                  <a:lumMod val="50000"/>
                </a:schemeClr>
              </a:solidFill>
            </a:endParaRPr>
          </a:p>
          <a:p>
            <a:pPr lvl="1"/>
            <a:r>
              <a:rPr lang="en-CA" sz="1600" dirty="0" smtClean="0"/>
              <a:t>Update </a:t>
            </a:r>
            <a:r>
              <a:rPr lang="en-CA" sz="1600" dirty="0"/>
              <a:t>IHE PCC Care Plan related – John Farmer/ Laura </a:t>
            </a:r>
            <a:r>
              <a:rPr lang="en-CA" sz="1600" dirty="0" smtClean="0"/>
              <a:t>(5 </a:t>
            </a:r>
            <a:r>
              <a:rPr lang="en-CA" sz="1600" dirty="0"/>
              <a:t>min)</a:t>
            </a:r>
          </a:p>
          <a:p>
            <a:pPr lvl="3"/>
            <a:r>
              <a:rPr lang="en-CA" sz="1200" dirty="0"/>
              <a:t>IHE Profiles</a:t>
            </a:r>
          </a:p>
          <a:p>
            <a:pPr lvl="4"/>
            <a:r>
              <a:rPr lang="en-CA" sz="1000" dirty="0"/>
              <a:t>Care Management Profile – older to be dusted off</a:t>
            </a:r>
          </a:p>
          <a:p>
            <a:pPr lvl="4"/>
            <a:r>
              <a:rPr lang="en-CA" sz="1000" dirty="0" err="1"/>
              <a:t>eNS</a:t>
            </a:r>
            <a:r>
              <a:rPr lang="en-CA" sz="1000" dirty="0"/>
              <a:t> Profile – summary – done, but has little uptake </a:t>
            </a:r>
          </a:p>
          <a:p>
            <a:pPr lvl="4"/>
            <a:r>
              <a:rPr lang="en-CA" sz="1000" dirty="0"/>
              <a:t>PPOC – Patient Plan of Care – done, but has little uptake </a:t>
            </a:r>
          </a:p>
          <a:p>
            <a:pPr lvl="4"/>
            <a:r>
              <a:rPr lang="en-CA" sz="1000" dirty="0"/>
              <a:t>PCCP – whitepaper – John </a:t>
            </a:r>
            <a:r>
              <a:rPr lang="en-CA" sz="1000" dirty="0" smtClean="0"/>
              <a:t>Hilton</a:t>
            </a:r>
          </a:p>
          <a:p>
            <a:pPr lvl="1"/>
            <a:r>
              <a:rPr lang="en-CA" sz="1600" dirty="0" smtClean="0">
                <a:hlinkClick r:id="rId2" action="ppaction://hlinkpres?slideindex=1&amp;slidetitle="/>
              </a:rPr>
              <a:t>file://localhost/Users/Splash/Desktop/New Files since moving to new computers/HL7/Care Plan docs/Baltimore Fall 2012/Care Coordination Services Overview 2012 09 12.pptx</a:t>
            </a:r>
            <a:endParaRPr lang="en-CA" sz="1600" dirty="0" smtClean="0"/>
          </a:p>
          <a:p>
            <a:pPr lvl="1"/>
            <a:endParaRPr lang="en-CA" sz="1600" dirty="0"/>
          </a:p>
          <a:p>
            <a:pPr lvl="1"/>
            <a:endParaRPr lang="en-CA" sz="1600" dirty="0"/>
          </a:p>
        </p:txBody>
      </p:sp>
    </p:spTree>
    <p:extLst>
      <p:ext uri="{BB962C8B-B14F-4D97-AF65-F5344CB8AC3E}">
        <p14:creationId xmlns:p14="http://schemas.microsoft.com/office/powerpoint/2010/main" val="4154583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 Notes</a:t>
            </a:r>
            <a:endParaRPr lang="fr-CA" dirty="0"/>
          </a:p>
        </p:txBody>
      </p:sp>
      <p:sp>
        <p:nvSpPr>
          <p:cNvPr id="3" name="Espace réservé du contenu 2"/>
          <p:cNvSpPr>
            <a:spLocks noGrp="1"/>
          </p:cNvSpPr>
          <p:nvPr>
            <p:ph idx="1"/>
          </p:nvPr>
        </p:nvSpPr>
        <p:spPr/>
        <p:txBody>
          <a:bodyPr/>
          <a:lstStyle/>
          <a:p>
            <a:pPr lvl="1"/>
            <a:endParaRPr lang="en-CA" sz="1600" dirty="0"/>
          </a:p>
        </p:txBody>
      </p:sp>
    </p:spTree>
    <p:extLst>
      <p:ext uri="{BB962C8B-B14F-4D97-AF65-F5344CB8AC3E}">
        <p14:creationId xmlns:p14="http://schemas.microsoft.com/office/powerpoint/2010/main" val="1411021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Future Meetings</a:t>
            </a:r>
            <a:endParaRPr lang="en-CA" dirty="0"/>
          </a:p>
        </p:txBody>
      </p:sp>
      <p:sp>
        <p:nvSpPr>
          <p:cNvPr id="3" name="Espace réservé du texte 2"/>
          <p:cNvSpPr>
            <a:spLocks noGrp="1"/>
          </p:cNvSpPr>
          <p:nvPr>
            <p:ph type="body" idx="1"/>
          </p:nvPr>
        </p:nvSpPr>
        <p:spPr/>
        <p:txBody>
          <a:bodyPr/>
          <a:lstStyle/>
          <a:p>
            <a:r>
              <a:rPr lang="en-AU" sz="1800" dirty="0" smtClean="0"/>
              <a:t>Conference calls between now and January 2013 – </a:t>
            </a:r>
            <a:r>
              <a:rPr lang="en-AU" sz="1800" u="sng" dirty="0" smtClean="0">
                <a:solidFill>
                  <a:srgbClr val="FF0000"/>
                </a:solidFill>
              </a:rPr>
              <a:t>see wiki</a:t>
            </a:r>
            <a:endParaRPr lang="fr-CA" sz="1800" u="sng" dirty="0" smtClean="0">
              <a:solidFill>
                <a:srgbClr val="FF0000"/>
              </a:solidFill>
            </a:endParaRPr>
          </a:p>
          <a:p>
            <a:pPr marL="347663" lvl="1" indent="-119063">
              <a:buFont typeface="Arial" pitchFamily="34" charset="0"/>
              <a:buChar char="•"/>
            </a:pPr>
            <a:r>
              <a:rPr lang="en-AU" sz="1600" dirty="0" smtClean="0"/>
              <a:t>90 min., Wednesday 5-6:30pm US Eastern, fortnightly  (every 2 weeks)</a:t>
            </a:r>
            <a:endParaRPr lang="fr-CA" sz="1600" dirty="0" smtClean="0"/>
          </a:p>
          <a:p>
            <a:pPr marL="347663" lvl="1" indent="-119063">
              <a:buFont typeface="Arial" pitchFamily="34" charset="0"/>
              <a:buChar char="•"/>
            </a:pPr>
            <a:r>
              <a:rPr lang="en-CA" sz="1600" dirty="0" smtClean="0"/>
              <a:t>Starting September 19</a:t>
            </a:r>
          </a:p>
        </p:txBody>
      </p:sp>
      <p:sp>
        <p:nvSpPr>
          <p:cNvPr id="4" name="TextBox 3"/>
          <p:cNvSpPr txBox="1"/>
          <p:nvPr/>
        </p:nvSpPr>
        <p:spPr>
          <a:xfrm>
            <a:off x="971500" y="908650"/>
            <a:ext cx="5115298" cy="646331"/>
          </a:xfrm>
          <a:prstGeom prst="rect">
            <a:avLst/>
          </a:prstGeom>
          <a:noFill/>
        </p:spPr>
        <p:txBody>
          <a:bodyPr wrap="square" rtlCol="0">
            <a:spAutoFit/>
          </a:bodyPr>
          <a:lstStyle/>
          <a:p>
            <a:r>
              <a:rPr lang="en-US" sz="1200" b="0" u="sng" dirty="0" smtClean="0">
                <a:solidFill>
                  <a:srgbClr val="FF0000"/>
                </a:solidFill>
              </a:rPr>
              <a:t>Next Agenda</a:t>
            </a:r>
          </a:p>
          <a:p>
            <a:endParaRPr lang="en-US" sz="1200" b="0" u="sng" dirty="0">
              <a:solidFill>
                <a:srgbClr val="FF0000"/>
              </a:solidFill>
            </a:endParaRPr>
          </a:p>
          <a:p>
            <a:endParaRPr lang="en-US" sz="1200" b="0" u="sng" dirty="0" smtClean="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CA" sz="2400" dirty="0" smtClean="0"/>
              <a:t>Next meeting Agenda- Sept 19 (Lead: Laura)</a:t>
            </a:r>
            <a:endParaRPr lang="en-CA" sz="2400" dirty="0"/>
          </a:p>
        </p:txBody>
      </p:sp>
      <p:sp>
        <p:nvSpPr>
          <p:cNvPr id="5" name="Espace réservé du contenu 4"/>
          <p:cNvSpPr>
            <a:spLocks noGrp="1"/>
          </p:cNvSpPr>
          <p:nvPr>
            <p:ph idx="1"/>
          </p:nvPr>
        </p:nvSpPr>
        <p:spPr>
          <a:xfrm>
            <a:off x="467430" y="1196690"/>
            <a:ext cx="8364537" cy="5274357"/>
          </a:xfrm>
        </p:spPr>
        <p:txBody>
          <a:bodyPr/>
          <a:lstStyle/>
          <a:p>
            <a:pPr marL="0" indent="0">
              <a:buNone/>
            </a:pPr>
            <a:r>
              <a:rPr lang="en-US" sz="1600" dirty="0" smtClean="0"/>
              <a:t>Upcoming Topics </a:t>
            </a:r>
          </a:p>
          <a:p>
            <a:pPr marL="0" indent="0">
              <a:spcAft>
                <a:spcPts val="1200"/>
              </a:spcAft>
              <a:buNone/>
            </a:pPr>
            <a:endParaRPr lang="en-US" sz="1800" dirty="0" smtClean="0"/>
          </a:p>
          <a:p>
            <a:pPr lvl="1">
              <a:spcAft>
                <a:spcPts val="1200"/>
              </a:spcAft>
            </a:pPr>
            <a:r>
              <a:rPr lang="en-CA" sz="1600" dirty="0" smtClean="0"/>
              <a:t>Review of Face to Face Discussion</a:t>
            </a:r>
          </a:p>
          <a:p>
            <a:pPr lvl="1">
              <a:spcAft>
                <a:spcPts val="1200"/>
              </a:spcAft>
            </a:pPr>
            <a:endParaRPr lang="en-CA" sz="1600"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CA" dirty="0" smtClean="0"/>
              <a:t>Appendix</a:t>
            </a:r>
            <a:endParaRPr lang="en-CA" dirty="0"/>
          </a:p>
        </p:txBody>
      </p:sp>
      <p:sp>
        <p:nvSpPr>
          <p:cNvPr id="5" name="Espace réservé du texte 4"/>
          <p:cNvSpPr>
            <a:spLocks noGrp="1"/>
          </p:cNvSpPr>
          <p:nvPr>
            <p:ph type="body" idx="1"/>
          </p:nvPr>
        </p:nvSpPr>
        <p:spPr/>
        <p:txBody>
          <a:bodyPr/>
          <a:lstStyle/>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SOA – CSS </a:t>
            </a:r>
            <a:r>
              <a:rPr lang="fr-CA" dirty="0"/>
              <a:t>P</a:t>
            </a:r>
            <a:r>
              <a:rPr lang="fr-CA" dirty="0" smtClean="0"/>
              <a:t>roject Discussion Notes</a:t>
            </a:r>
            <a:endParaRPr lang="fr-CA" dirty="0"/>
          </a:p>
        </p:txBody>
      </p:sp>
      <p:sp>
        <p:nvSpPr>
          <p:cNvPr id="3" name="Espace réservé du contenu 2"/>
          <p:cNvSpPr>
            <a:spLocks noGrp="1"/>
          </p:cNvSpPr>
          <p:nvPr>
            <p:ph idx="1"/>
          </p:nvPr>
        </p:nvSpPr>
        <p:spPr/>
        <p:txBody>
          <a:bodyPr/>
          <a:lstStyle/>
          <a:p>
            <a:pPr lvl="1"/>
            <a:endParaRPr lang="en-CA" sz="1600" dirty="0" smtClean="0"/>
          </a:p>
          <a:p>
            <a:pPr lvl="1"/>
            <a:r>
              <a:rPr lang="en-CA" sz="1600" dirty="0" smtClean="0"/>
              <a:t>SOA Care Coordination Services (CSS) project presentation and discussion:</a:t>
            </a:r>
          </a:p>
          <a:p>
            <a:pPr lvl="1"/>
            <a:r>
              <a:rPr lang="en-CA" sz="1600" dirty="0" smtClean="0"/>
              <a:t>See presentation slides from Jon Farmer</a:t>
            </a:r>
          </a:p>
          <a:p>
            <a:pPr lvl="1"/>
            <a:endParaRPr lang="en-CA" sz="1600" dirty="0"/>
          </a:p>
          <a:p>
            <a:r>
              <a:rPr lang="en-AU" sz="1400" dirty="0" smtClean="0"/>
              <a:t>Discussions:</a:t>
            </a:r>
          </a:p>
          <a:p>
            <a:pPr lvl="1"/>
            <a:r>
              <a:rPr lang="en-AU" sz="1400" dirty="0" smtClean="0"/>
              <a:t>Challenges </a:t>
            </a:r>
            <a:r>
              <a:rPr lang="en-AU" sz="1400" dirty="0"/>
              <a:t>– given the diversity of provider and processes of </a:t>
            </a:r>
            <a:r>
              <a:rPr lang="en-AU" sz="1400" dirty="0" smtClean="0"/>
              <a:t>care, CSS will provide the services required for scheduling and coordination of care processes and resources effectively</a:t>
            </a:r>
            <a:endParaRPr lang="en-AU" sz="1400" dirty="0"/>
          </a:p>
          <a:p>
            <a:pPr lvl="1"/>
            <a:r>
              <a:rPr lang="en-AU" sz="1400" dirty="0"/>
              <a:t>SOA </a:t>
            </a:r>
            <a:r>
              <a:rPr lang="en-AU" sz="1400" dirty="0" smtClean="0"/>
              <a:t>helps </a:t>
            </a:r>
            <a:r>
              <a:rPr lang="en-AU" sz="1400" dirty="0"/>
              <a:t>bring all these together, using standardised services; determine what functionality is required, and how services enact these functions</a:t>
            </a:r>
          </a:p>
          <a:p>
            <a:pPr lvl="1"/>
            <a:r>
              <a:rPr lang="en-AU" sz="1400" dirty="0"/>
              <a:t>Concern </a:t>
            </a:r>
            <a:r>
              <a:rPr lang="en-AU" sz="1400" dirty="0" smtClean="0"/>
              <a:t>expressed by members – CSS may be too </a:t>
            </a:r>
            <a:r>
              <a:rPr lang="en-AU" sz="1400" dirty="0"/>
              <a:t>futuristic; vendors not ready; need basic care plan sorted out</a:t>
            </a:r>
          </a:p>
          <a:p>
            <a:pPr lvl="1"/>
            <a:r>
              <a:rPr lang="en-AU" sz="1400" dirty="0"/>
              <a:t>SOA services – takes care of behavioural model -&gt; needs to be done in parallel</a:t>
            </a:r>
          </a:p>
          <a:p>
            <a:pPr lvl="1"/>
            <a:r>
              <a:rPr lang="en-AU" sz="1400" dirty="0" smtClean="0"/>
              <a:t>CSS Project </a:t>
            </a:r>
            <a:r>
              <a:rPr lang="en-AU" sz="1400" dirty="0"/>
              <a:t>scope </a:t>
            </a:r>
            <a:r>
              <a:rPr lang="en-AU" sz="1400" dirty="0" smtClean="0"/>
              <a:t>statement to be completed and approved </a:t>
            </a:r>
            <a:r>
              <a:rPr lang="en-AU" sz="1400" dirty="0"/>
              <a:t>by January 2013</a:t>
            </a:r>
          </a:p>
          <a:p>
            <a:pPr lvl="1"/>
            <a:endParaRPr lang="en-CA" sz="1600" dirty="0"/>
          </a:p>
        </p:txBody>
      </p:sp>
    </p:spTree>
    <p:extLst>
      <p:ext uri="{BB962C8B-B14F-4D97-AF65-F5344CB8AC3E}">
        <p14:creationId xmlns:p14="http://schemas.microsoft.com/office/powerpoint/2010/main" val="25969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99490" y="3933070"/>
            <a:ext cx="5626100" cy="476458"/>
          </a:xfrm>
        </p:spPr>
        <p:txBody>
          <a:bodyPr>
            <a:noAutofit/>
          </a:bodyPr>
          <a:lstStyle/>
          <a:p>
            <a:pPr eaLnBrk="1" hangingPunct="1"/>
            <a:r>
              <a:rPr lang="en-US" sz="1800" dirty="0" smtClean="0">
                <a:solidFill>
                  <a:srgbClr val="0070C0"/>
                </a:solidFill>
              </a:rPr>
              <a:t>Care Coordination Service (CCS)</a:t>
            </a:r>
            <a:br>
              <a:rPr lang="en-US" sz="1800" dirty="0" smtClean="0">
                <a:solidFill>
                  <a:srgbClr val="0070C0"/>
                </a:solidFill>
              </a:rPr>
            </a:br>
            <a:r>
              <a:rPr lang="en-US" sz="1800" dirty="0" smtClean="0">
                <a:solidFill>
                  <a:srgbClr val="0070C0"/>
                </a:solidFill>
              </a:rPr>
              <a:t/>
            </a:r>
            <a:br>
              <a:rPr lang="en-US" sz="1800" dirty="0" smtClean="0">
                <a:solidFill>
                  <a:srgbClr val="0070C0"/>
                </a:solidFill>
              </a:rPr>
            </a:br>
            <a:r>
              <a:rPr lang="en-US" sz="1800" dirty="0" smtClean="0">
                <a:solidFill>
                  <a:srgbClr val="0070C0"/>
                </a:solidFill>
              </a:rPr>
              <a:t>HSSP SOA Specification</a:t>
            </a:r>
            <a:br>
              <a:rPr lang="en-US" sz="1800" dirty="0" smtClean="0">
                <a:solidFill>
                  <a:srgbClr val="0070C0"/>
                </a:solidFill>
              </a:rPr>
            </a:br>
            <a:r>
              <a:rPr lang="en-US" sz="1800" b="1" dirty="0" smtClean="0">
                <a:solidFill>
                  <a:srgbClr val="0070C0"/>
                </a:solidFill>
              </a:rPr>
              <a:t>Draft</a:t>
            </a:r>
            <a:r>
              <a:rPr lang="en-US" sz="1800" dirty="0" smtClean="0">
                <a:solidFill>
                  <a:srgbClr val="0070C0"/>
                </a:solidFill>
              </a:rPr>
              <a:t> Conceptual Overview</a:t>
            </a:r>
          </a:p>
        </p:txBody>
      </p:sp>
      <p:sp>
        <p:nvSpPr>
          <p:cNvPr id="2051" name="Subtitle 2"/>
          <p:cNvSpPr>
            <a:spLocks noGrp="1"/>
          </p:cNvSpPr>
          <p:nvPr>
            <p:ph type="subTitle" idx="1"/>
          </p:nvPr>
        </p:nvSpPr>
        <p:spPr>
          <a:xfrm>
            <a:off x="899490" y="3140960"/>
            <a:ext cx="6400800" cy="922780"/>
          </a:xfrm>
        </p:spPr>
        <p:txBody>
          <a:bodyPr/>
          <a:lstStyle/>
          <a:p>
            <a:pPr eaLnBrk="1" hangingPunct="1"/>
            <a:r>
              <a:rPr lang="en-US" sz="2400" b="1" dirty="0" smtClean="0">
                <a:solidFill>
                  <a:schemeClr val="tx1"/>
                </a:solidFill>
              </a:rPr>
              <a:t>Enabling Social Collaboration for Patient Care</a:t>
            </a:r>
          </a:p>
          <a:p>
            <a:pPr eaLnBrk="1" hangingPunct="1"/>
            <a:endParaRPr lang="en-US" sz="2400" b="1" dirty="0" smtClean="0">
              <a:solidFill>
                <a:srgbClr val="898989"/>
              </a:solidFill>
            </a:endParaRPr>
          </a:p>
          <a:p>
            <a:pPr eaLnBrk="1" hangingPunct="1"/>
            <a:endParaRPr lang="en-US" sz="2400" b="1" dirty="0" smtClean="0">
              <a:solidFill>
                <a:srgbClr val="898989"/>
              </a:solidFill>
            </a:endParaRPr>
          </a:p>
          <a:p>
            <a:pPr eaLnBrk="1" hangingPunct="1"/>
            <a:r>
              <a:rPr lang="en-US" sz="2400" b="1" dirty="0" smtClean="0">
                <a:solidFill>
                  <a:srgbClr val="898989"/>
                </a:solidFill>
              </a:rPr>
              <a:t> </a:t>
            </a:r>
            <a:endParaRPr lang="en-US" sz="1600" dirty="0" smtClean="0">
              <a:solidFill>
                <a:srgbClr val="898989"/>
              </a:solidFill>
            </a:endParaRPr>
          </a:p>
          <a:p>
            <a:pPr eaLnBrk="1" hangingPunct="1"/>
            <a:r>
              <a:rPr lang="en-US" sz="1400" dirty="0" smtClean="0">
                <a:solidFill>
                  <a:schemeClr val="tx1"/>
                </a:solidFill>
              </a:rPr>
              <a:t>HL7 Annual Plenary &amp; WG Meeting </a:t>
            </a:r>
          </a:p>
          <a:p>
            <a:pPr eaLnBrk="1" hangingPunct="1"/>
            <a:r>
              <a:rPr lang="en-US" sz="1400" dirty="0" smtClean="0">
                <a:solidFill>
                  <a:schemeClr val="tx1"/>
                </a:solidFill>
              </a:rPr>
              <a:t>October 2012, Baltimore</a:t>
            </a:r>
          </a:p>
          <a:p>
            <a:pPr eaLnBrk="1" hangingPunct="1"/>
            <a:r>
              <a:rPr lang="en-US" sz="1400" dirty="0" smtClean="0">
                <a:solidFill>
                  <a:schemeClr val="tx1"/>
                </a:solidFill>
              </a:rPr>
              <a:t>Chris White, Jon Farmer, Enrique Meneses</a:t>
            </a:r>
          </a:p>
        </p:txBody>
      </p:sp>
      <p:pic>
        <p:nvPicPr>
          <p:cNvPr id="20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5838825"/>
            <a:ext cx="1800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897563"/>
            <a:ext cx="23082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457200" y="6356350"/>
            <a:ext cx="2133600" cy="365125"/>
          </a:xfrm>
          <a:prstGeom prst="rect">
            <a:avLst/>
          </a:prstGeom>
        </p:spPr>
        <p:txBody>
          <a:bodyPr/>
          <a:lstStyle/>
          <a:p>
            <a:pPr>
              <a:defRPr/>
            </a:pPr>
            <a:fld id="{58909604-AFBF-4C97-9AE8-49928AF1E030}" type="datetime1">
              <a:rPr lang="en-US" sz="1400" smtClean="0"/>
              <a:t>9/19/2012</a:t>
            </a:fld>
            <a:endParaRPr lang="en-US" sz="1400" dirty="0"/>
          </a:p>
        </p:txBody>
      </p:sp>
      <p:sp>
        <p:nvSpPr>
          <p:cNvPr id="3075" name="Footer Placeholder 4"/>
          <p:cNvSpPr>
            <a:spLocks noGrp="1"/>
          </p:cNvSpPr>
          <p:nvPr>
            <p:ph type="ftr" sz="quarter" idx="4294967295"/>
          </p:nvPr>
        </p:nvSpPr>
        <p:spPr bwMode="auto">
          <a:xfrm>
            <a:off x="2667000" y="6356350"/>
            <a:ext cx="3733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smtClean="0">
                <a:solidFill>
                  <a:srgbClr val="898989"/>
                </a:solidFill>
              </a:rPr>
              <a:t>HL7 Care Coordination Service (CCS)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9FBB7942-D95E-4D7A-BAB5-F14113CEAF43}" type="slidenum">
              <a:rPr lang="en-US" sz="1400"/>
              <a:pPr>
                <a:defRPr/>
              </a:pPr>
              <a:t>9</a:t>
            </a:fld>
            <a:endParaRPr lang="en-US" sz="1400"/>
          </a:p>
        </p:txBody>
      </p:sp>
      <p:sp>
        <p:nvSpPr>
          <p:cNvPr id="3077" name="Rectangle 2"/>
          <p:cNvSpPr>
            <a:spLocks noGrp="1"/>
          </p:cNvSpPr>
          <p:nvPr>
            <p:ph type="title"/>
          </p:nvPr>
        </p:nvSpPr>
        <p:spPr/>
        <p:txBody>
          <a:bodyPr/>
          <a:lstStyle/>
          <a:p>
            <a:pPr eaLnBrk="1" hangingPunct="1"/>
            <a:r>
              <a:rPr lang="en-US" sz="2400" dirty="0" smtClean="0">
                <a:solidFill>
                  <a:srgbClr val="0070C0"/>
                </a:solidFill>
              </a:rPr>
              <a:t>Business Context</a:t>
            </a:r>
          </a:p>
        </p:txBody>
      </p:sp>
      <p:sp>
        <p:nvSpPr>
          <p:cNvPr id="3078" name="Rectangle 3"/>
          <p:cNvSpPr>
            <a:spLocks noGrp="1"/>
          </p:cNvSpPr>
          <p:nvPr>
            <p:ph type="body" idx="1"/>
          </p:nvPr>
        </p:nvSpPr>
        <p:spPr>
          <a:xfrm>
            <a:off x="395420" y="1143000"/>
            <a:ext cx="8303950" cy="5257800"/>
          </a:xfrm>
        </p:spPr>
        <p:txBody>
          <a:bodyPr/>
          <a:lstStyle/>
          <a:p>
            <a:pPr marL="0" indent="0" eaLnBrk="1" hangingPunct="1">
              <a:spcAft>
                <a:spcPct val="50000"/>
              </a:spcAft>
              <a:buFont typeface="Arial" charset="0"/>
              <a:buNone/>
              <a:defRPr/>
            </a:pPr>
            <a:r>
              <a:rPr lang="en-US" sz="1800" b="1" i="1" dirty="0" smtClean="0"/>
              <a:t>A patient moving through the continuum of care </a:t>
            </a:r>
          </a:p>
          <a:p>
            <a:pPr marL="228600" indent="-228600" eaLnBrk="1" hangingPunct="1">
              <a:lnSpc>
                <a:spcPts val="1100"/>
              </a:lnSpc>
              <a:defRPr/>
            </a:pPr>
            <a:r>
              <a:rPr lang="en-US" sz="1800" dirty="0" smtClean="0"/>
              <a:t>With a Care Plan</a:t>
            </a:r>
          </a:p>
          <a:p>
            <a:pPr marL="0" indent="0" eaLnBrk="1" hangingPunct="1">
              <a:lnSpc>
                <a:spcPts val="1100"/>
              </a:lnSpc>
              <a:spcBef>
                <a:spcPct val="75000"/>
              </a:spcBef>
              <a:defRPr/>
            </a:pPr>
            <a:r>
              <a:rPr lang="en-US" sz="1800" dirty="0" smtClean="0"/>
              <a:t> Pursuing specific health goals</a:t>
            </a:r>
          </a:p>
          <a:p>
            <a:pPr marL="0" indent="0" eaLnBrk="1" hangingPunct="1">
              <a:lnSpc>
                <a:spcPts val="1100"/>
              </a:lnSpc>
              <a:spcBef>
                <a:spcPct val="75000"/>
              </a:spcBef>
              <a:defRPr/>
            </a:pPr>
            <a:r>
              <a:rPr lang="en-US" sz="1800" dirty="0"/>
              <a:t> </a:t>
            </a:r>
            <a:r>
              <a:rPr lang="en-US" sz="1800" dirty="0" smtClean="0"/>
              <a:t>With progress being measured over time</a:t>
            </a:r>
          </a:p>
          <a:p>
            <a:pPr marL="0" indent="0" eaLnBrk="1" hangingPunct="1">
              <a:spcBef>
                <a:spcPct val="75000"/>
              </a:spcBef>
              <a:buFont typeface="Arial" charset="0"/>
              <a:buNone/>
              <a:defRPr/>
            </a:pPr>
            <a:r>
              <a:rPr lang="en-US" sz="1800" b="1" i="1" dirty="0" smtClean="0"/>
              <a:t>Care Team Participants</a:t>
            </a:r>
            <a:r>
              <a:rPr lang="en-US" sz="1800" i="1" dirty="0" smtClean="0"/>
              <a:t> </a:t>
            </a:r>
            <a:endParaRPr lang="en-US" sz="1800" i="1" dirty="0"/>
          </a:p>
          <a:p>
            <a:pPr eaLnBrk="1" hangingPunct="1">
              <a:lnSpc>
                <a:spcPts val="1100"/>
              </a:lnSpc>
              <a:spcBef>
                <a:spcPct val="75000"/>
              </a:spcBef>
              <a:defRPr/>
            </a:pPr>
            <a:r>
              <a:rPr lang="en-US" sz="1800" dirty="0"/>
              <a:t>P</a:t>
            </a:r>
            <a:r>
              <a:rPr lang="en-US" sz="1800" dirty="0" smtClean="0"/>
              <a:t>atient</a:t>
            </a:r>
            <a:r>
              <a:rPr lang="en-US" sz="1800" dirty="0"/>
              <a:t>, </a:t>
            </a:r>
            <a:r>
              <a:rPr lang="en-US" sz="1800" dirty="0" smtClean="0"/>
              <a:t>family</a:t>
            </a:r>
            <a:r>
              <a:rPr lang="en-US" sz="1800" dirty="0"/>
              <a:t>, </a:t>
            </a:r>
            <a:r>
              <a:rPr lang="en-US" sz="1800" dirty="0" smtClean="0"/>
              <a:t>providers</a:t>
            </a:r>
            <a:r>
              <a:rPr lang="en-US" sz="1800" dirty="0"/>
              <a:t>, </a:t>
            </a:r>
            <a:r>
              <a:rPr lang="en-US" sz="1800" dirty="0" smtClean="0"/>
              <a:t>managers</a:t>
            </a:r>
            <a:r>
              <a:rPr lang="en-US" sz="1800" dirty="0"/>
              <a:t>, specialists, school nurse, etc.</a:t>
            </a:r>
          </a:p>
          <a:p>
            <a:pPr eaLnBrk="1" hangingPunct="1">
              <a:lnSpc>
                <a:spcPts val="1100"/>
              </a:lnSpc>
              <a:spcBef>
                <a:spcPct val="75000"/>
              </a:spcBef>
              <a:defRPr/>
            </a:pPr>
            <a:r>
              <a:rPr lang="en-US" sz="1800" dirty="0"/>
              <a:t>Want </a:t>
            </a:r>
            <a:r>
              <a:rPr lang="en-US" sz="1800" dirty="0" smtClean="0"/>
              <a:t>active but controlled participation from a CDS agent, too</a:t>
            </a:r>
          </a:p>
          <a:p>
            <a:pPr marL="0" indent="0" eaLnBrk="1" hangingPunct="1">
              <a:lnSpc>
                <a:spcPts val="1100"/>
              </a:lnSpc>
              <a:spcBef>
                <a:spcPct val="75000"/>
              </a:spcBef>
              <a:buNone/>
              <a:defRPr/>
            </a:pPr>
            <a:endParaRPr lang="en-US" sz="1800" b="1" i="1" dirty="0" smtClean="0"/>
          </a:p>
          <a:p>
            <a:pPr marL="0" indent="0" eaLnBrk="1" hangingPunct="1">
              <a:lnSpc>
                <a:spcPts val="1100"/>
              </a:lnSpc>
              <a:spcBef>
                <a:spcPct val="75000"/>
              </a:spcBef>
              <a:buNone/>
              <a:defRPr/>
            </a:pPr>
            <a:r>
              <a:rPr lang="en-US" sz="1800" b="1" i="1" dirty="0" smtClean="0"/>
              <a:t>Coordination </a:t>
            </a:r>
            <a:r>
              <a:rPr lang="en-US" sz="1800" b="1" i="1" dirty="0"/>
              <a:t>at care transitions is very cumbersome</a:t>
            </a:r>
            <a:r>
              <a:rPr lang="en-US" sz="1800" b="1" i="1" dirty="0" smtClean="0"/>
              <a:t>!</a:t>
            </a:r>
            <a:endParaRPr lang="en-US" sz="1800" dirty="0"/>
          </a:p>
          <a:p>
            <a:pPr eaLnBrk="1" hangingPunct="1">
              <a:lnSpc>
                <a:spcPts val="1100"/>
              </a:lnSpc>
              <a:spcBef>
                <a:spcPct val="75000"/>
              </a:spcBef>
              <a:defRPr/>
            </a:pPr>
            <a:r>
              <a:rPr lang="en-US" sz="1800" dirty="0"/>
              <a:t>The challenge lies in </a:t>
            </a:r>
            <a:r>
              <a:rPr lang="en-US" sz="1800" i="1" dirty="0"/>
              <a:t>change</a:t>
            </a:r>
            <a:r>
              <a:rPr lang="en-US" sz="1800" dirty="0"/>
              <a:t> </a:t>
            </a:r>
            <a:r>
              <a:rPr lang="en-US" sz="1800" dirty="0" smtClean="0"/>
              <a:t>discussions (e.g. goal adjustments)</a:t>
            </a:r>
            <a:endParaRPr lang="en-US" sz="1800" dirty="0"/>
          </a:p>
          <a:p>
            <a:pPr eaLnBrk="1" hangingPunct="1">
              <a:lnSpc>
                <a:spcPts val="1100"/>
              </a:lnSpc>
              <a:spcBef>
                <a:spcPct val="75000"/>
              </a:spcBef>
              <a:defRPr/>
            </a:pPr>
            <a:r>
              <a:rPr lang="en-US" sz="1800" dirty="0" smtClean="0"/>
              <a:t>The care team composition is constantly in flux</a:t>
            </a:r>
            <a:endParaRPr lang="en-US" sz="1800" dirty="0"/>
          </a:p>
          <a:p>
            <a:pPr eaLnBrk="1" hangingPunct="1">
              <a:lnSpc>
                <a:spcPts val="1100"/>
              </a:lnSpc>
              <a:spcBef>
                <a:spcPct val="75000"/>
              </a:spcBef>
              <a:defRPr/>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HI_10 04 07">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HI_10 04 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1" i="0" u="none" strike="noStrike" cap="none" normalizeH="0" baseline="0" smtClean="0">
            <a:ln>
              <a:noFill/>
            </a:ln>
            <a:solidFill>
              <a:schemeClr val="bg1"/>
            </a:solidFill>
            <a:effectLst/>
            <a:latin typeface="Arial" charset="0"/>
          </a:defRPr>
        </a:defPPr>
      </a:lstStyle>
    </a:spDef>
    <a:lnDef>
      <a:spPr bwMode="auto">
        <a:noFill/>
        <a:ln w="9525" cap="flat" cmpd="sng" algn="ctr">
          <a:solidFill>
            <a:schemeClr val="accent1">
              <a:lumMod val="75000"/>
              <a:lumOff val="25000"/>
            </a:schemeClr>
          </a:solidFill>
          <a:prstDash val="solid"/>
          <a:round/>
          <a:headEnd type="none" w="med" len="med"/>
          <a:tailEnd type="triangle"/>
        </a:ln>
        <a:effectLst/>
      </a:spPr>
      <a:bodyPr/>
      <a:lstStyle/>
    </a:lnDef>
    <a:txDef>
      <a:spPr>
        <a:noFill/>
      </a:spPr>
      <a:bodyPr wrap="none" rtlCol="0">
        <a:spAutoFit/>
      </a:bodyPr>
      <a:lstStyle>
        <a:defPPr>
          <a:defRPr sz="1200" b="0" i="1" u="sng" dirty="0" smtClean="0">
            <a:solidFill>
              <a:srgbClr val="FF0000"/>
            </a:solidFill>
          </a:defRPr>
        </a:defPPr>
      </a:lstStyle>
    </a:txDef>
  </a:objectDefaults>
  <a:extraClrSchemeLst>
    <a:extraClrScheme>
      <a:clrScheme name="CHI_10 04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_10 04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_10 04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_10 04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_10 04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_10 04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_10 04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_10 04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_10 04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_10 04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_10 04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_10 04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I_10 04 07 13">
        <a:dk1>
          <a:srgbClr val="87856A"/>
        </a:dk1>
        <a:lt1>
          <a:srgbClr val="FFFFFF"/>
        </a:lt1>
        <a:dk2>
          <a:srgbClr val="AF3219"/>
        </a:dk2>
        <a:lt2>
          <a:srgbClr val="555759"/>
        </a:lt2>
        <a:accent1>
          <a:srgbClr val="003A62"/>
        </a:accent1>
        <a:accent2>
          <a:srgbClr val="812740"/>
        </a:accent2>
        <a:accent3>
          <a:srgbClr val="FFFFFF"/>
        </a:accent3>
        <a:accent4>
          <a:srgbClr val="727159"/>
        </a:accent4>
        <a:accent5>
          <a:srgbClr val="AAAEB7"/>
        </a:accent5>
        <a:accent6>
          <a:srgbClr val="742239"/>
        </a:accent6>
        <a:hlink>
          <a:srgbClr val="1486CE"/>
        </a:hlink>
        <a:folHlink>
          <a:srgbClr val="55A9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46539</TotalTime>
  <Words>5424</Words>
  <Application>Microsoft Office PowerPoint</Application>
  <PresentationFormat>On-screen Show (4:3)</PresentationFormat>
  <Paragraphs>740</Paragraphs>
  <Slides>64</Slides>
  <Notes>21</Notes>
  <HiddenSlides>5</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CHI_10 04 07</vt:lpstr>
      <vt:lpstr>Agenda &amp; Updated Meeting Minutes Care Plan (CP) Meeting  Thursday, September 13, 2012 0800-0930 EDT</vt:lpstr>
      <vt:lpstr>September 2012 Baltimore F2F Agenda</vt:lpstr>
      <vt:lpstr>Participants-</vt:lpstr>
      <vt:lpstr>Participants-</vt:lpstr>
      <vt:lpstr>Project Scope Statement 651</vt:lpstr>
      <vt:lpstr>Update: SOA And Care Plan Project</vt:lpstr>
      <vt:lpstr>SOA – CSS Project Discussion Notes</vt:lpstr>
      <vt:lpstr>Care Coordination Service (CCS)  HSSP SOA Specification Draft Conceptual Overview</vt:lpstr>
      <vt:lpstr>Business Context</vt:lpstr>
      <vt:lpstr>Objective</vt:lpstr>
      <vt:lpstr>Master CP: Current, Lean, but also Federated</vt:lpstr>
      <vt:lpstr>Related HL7 Patient Care Models</vt:lpstr>
      <vt:lpstr>Synergy with IHE PPOC Profile  Integrating the Healthcare Enterprise, Patient Plan of Care</vt:lpstr>
      <vt:lpstr>To what extent can CCS encapsulate PPOC?</vt:lpstr>
      <vt:lpstr>Example Info Model Requirements affecting various process steps</vt:lpstr>
      <vt:lpstr>“Care Coordination”  More a “group activity” than a “Job Title!”</vt:lpstr>
      <vt:lpstr>Usage Scenarios</vt:lpstr>
      <vt:lpstr>Some “Basic” Operations  Initialize and maintain care plans</vt:lpstr>
      <vt:lpstr>Point-of-Care Operations</vt:lpstr>
      <vt:lpstr>Care Plan Reconciliation   CCS will support “CPR” for fragmented plans</vt:lpstr>
      <vt:lpstr>Example Care Plan Review Session  The CCS is a service that this application is utilizing</vt:lpstr>
      <vt:lpstr>CDS Knowledge for the Care Plans  Intelligent and Polite</vt:lpstr>
      <vt:lpstr>Terminology Impacts  Could use a Common Terminology Service (CTS2)</vt:lpstr>
      <vt:lpstr>Challenges</vt:lpstr>
      <vt:lpstr>More Information</vt:lpstr>
      <vt:lpstr>CCS Memory Trick</vt:lpstr>
      <vt:lpstr>Illustrative Process Model</vt:lpstr>
      <vt:lpstr>Guide toward Goals &amp; Focus of Interaction</vt:lpstr>
      <vt:lpstr>Process Models</vt:lpstr>
      <vt:lpstr>Discussion Notes</vt:lpstr>
      <vt:lpstr>Actors and Roles</vt:lpstr>
      <vt:lpstr>Use Case Diagram (1)</vt:lpstr>
      <vt:lpstr>Use Case  Diagram (2)</vt:lpstr>
      <vt:lpstr>Process Model Diagram (BPMN)</vt:lpstr>
      <vt:lpstr>Process Model Diagram (BPMN)</vt:lpstr>
      <vt:lpstr>Information Model</vt:lpstr>
      <vt:lpstr>Coordination of Care Plans/Master Care Plan</vt:lpstr>
      <vt:lpstr>Discussion Notes</vt:lpstr>
      <vt:lpstr>Master and Detail (domain specific) Care Plans</vt:lpstr>
      <vt:lpstr>Master and Detail Care Plans: Inbound &amp; Outbound Risks</vt:lpstr>
      <vt:lpstr>Master and Detail Care Plans: Inbound &amp; Outbound Risks</vt:lpstr>
      <vt:lpstr>Master and Detail Care Plans: Inbound &amp; Outbound Risks</vt:lpstr>
      <vt:lpstr>Master and Detail Care Plans: Inbound &amp; Outbound Risks</vt:lpstr>
      <vt:lpstr>Master and Detail Care Plans: Inbound &amp; Outbound Risks</vt:lpstr>
      <vt:lpstr>Update: Proposal from Wales</vt:lpstr>
      <vt:lpstr>Discussion Notes</vt:lpstr>
      <vt:lpstr>Wales NHS Use Case Diagram</vt:lpstr>
      <vt:lpstr>Updates on impactful U.S. Inititives</vt:lpstr>
      <vt:lpstr>Impactful U.S. Initiatives</vt:lpstr>
      <vt:lpstr>Longitudinal Coordination of Care (LCC) Workgroup (WG)</vt:lpstr>
      <vt:lpstr>Overview</vt:lpstr>
      <vt:lpstr>LCC Sub Workgroups (SWG)</vt:lpstr>
      <vt:lpstr>Key Accomplishments</vt:lpstr>
      <vt:lpstr>Key Recommendations from LCC WP</vt:lpstr>
      <vt:lpstr>Care Planning Process</vt:lpstr>
      <vt:lpstr>Collaborative Care Plan Model</vt:lpstr>
      <vt:lpstr>Proposal to Advance Care Plan Standards</vt:lpstr>
      <vt:lpstr>Attributes of a Certifiable Interoperable Collaborative Care Plan Promote: </vt:lpstr>
      <vt:lpstr>Other LCC SWG Accomplishments</vt:lpstr>
      <vt:lpstr>Impactful U.S. Initiatives</vt:lpstr>
      <vt:lpstr>Discussion Notes</vt:lpstr>
      <vt:lpstr>Future Meetings</vt:lpstr>
      <vt:lpstr>Next meeting Agenda- Sept 19 (Lead: Laura)</vt:lpstr>
      <vt:lpstr>Appendix</vt:lpstr>
    </vt:vector>
  </TitlesOfParts>
  <Company>Canada Health Infoway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Canada Health Infoway</dc:creator>
  <cp:lastModifiedBy>Stephen Chu</cp:lastModifiedBy>
  <cp:revision>1479</cp:revision>
  <dcterms:created xsi:type="dcterms:W3CDTF">2007-10-04T22:02:14Z</dcterms:created>
  <dcterms:modified xsi:type="dcterms:W3CDTF">2012-09-19T06:24:09Z</dcterms:modified>
</cp:coreProperties>
</file>