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71" r:id="rId3"/>
    <p:sldId id="268" r:id="rId4"/>
    <p:sldId id="269" r:id="rId5"/>
    <p:sldId id="274" r:id="rId6"/>
    <p:sldId id="273" r:id="rId7"/>
    <p:sldId id="276" r:id="rId8"/>
    <p:sldId id="272" r:id="rId9"/>
    <p:sldId id="27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126" autoAdjust="0"/>
    <p:restoredTop sz="99117" autoAdjust="0"/>
  </p:normalViewPr>
  <p:slideViewPr>
    <p:cSldViewPr snapToGrid="0" snapToObjects="1">
      <p:cViewPr varScale="1">
        <p:scale>
          <a:sx n="107" d="100"/>
          <a:sy n="107" d="100"/>
        </p:scale>
        <p:origin x="-77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F28713-E0A2-7340-A8CE-A427D096EB64}" type="datetimeFigureOut">
              <a:rPr lang="en-US" smtClean="0"/>
              <a:t>8/1/13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72CBE8-A32C-B244-814F-408F48DD9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6374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F9DF16-24E7-1740-9F93-942900A450DC}" type="datetimeFigureOut">
              <a:rPr lang="en-US" smtClean="0"/>
              <a:t>8/1/13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5F7E1A-29EF-4142-B476-0A3257EB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1265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 August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Meaningful Use Functional Profile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24220-BF04-2D44-9A12-88517C998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576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 August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Meaningful Use Functional Profile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24220-BF04-2D44-9A12-88517C998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346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 August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Meaningful Use Functional Profile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24220-BF04-2D44-9A12-88517C998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84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 August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Meaningful Use Functional Profile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24220-BF04-2D44-9A12-88517C998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570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 August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Meaningful Use Functional Profile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24220-BF04-2D44-9A12-88517C998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177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 August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Meaningful Use Functional Profile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24220-BF04-2D44-9A12-88517C998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624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 August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Meaningful Use Functional Profile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24220-BF04-2D44-9A12-88517C998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819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 August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Meaningful Use Functional Profile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24220-BF04-2D44-9A12-88517C998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984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 August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Meaningful Use Functional Profile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24220-BF04-2D44-9A12-88517C998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730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 August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Meaningful Use Functional Profile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24220-BF04-2D44-9A12-88517C998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849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 August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Meaningful Use Functional Profile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24220-BF04-2D44-9A12-88517C998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161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 August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Meaningful Use Functional Profile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24220-BF04-2D44-9A12-88517C998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796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healthit.gov/policy-researchers-implementers/2014-edition-final-test-method" TargetMode="External"/><Relationship Id="rId3" Type="http://schemas.openxmlformats.org/officeDocument/2006/relationships/hyperlink" Target="http://healthcare.nist.gov/use_testing/effective_requirements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ehrinterop@lists.hl7.org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file://localhost/Users/julierichards/Documents/Organizations/HL7/EHRWG/EHRS-FM-R2-MU-FP-Priorities-20130624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2700" dirty="0" smtClean="0">
                <a:latin typeface="Arial"/>
                <a:cs typeface="Arial"/>
              </a:rPr>
              <a:t>HL7 EHR WG – EHRS Meaningful Use Functional Profile</a:t>
            </a:r>
            <a:br>
              <a:rPr lang="en-US" sz="2700" dirty="0" smtClean="0">
                <a:latin typeface="Arial"/>
                <a:cs typeface="Arial"/>
              </a:rPr>
            </a:br>
            <a:r>
              <a:rPr lang="en-US" dirty="0" smtClean="0">
                <a:latin typeface="Arial"/>
                <a:cs typeface="Arial"/>
              </a:rPr>
              <a:t>Guidance on How to Build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/>
                <a:cs typeface="Arial"/>
              </a:rPr>
              <a:t>Contents of this slide deck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Methodology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Documents to use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Steps to build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Communications, Meetings, Lessons Learned &amp; Timelines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Volunteers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 August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Meaningful Use Functional Profile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24220-BF04-2D44-9A12-88517C99879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686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2700" dirty="0" smtClean="0">
                <a:latin typeface="Arial"/>
                <a:cs typeface="Arial"/>
              </a:rPr>
              <a:t>HL7 EHR WG – EHRS Meaningful Use Functional Profile</a:t>
            </a:r>
            <a:br>
              <a:rPr lang="en-US" sz="2700" dirty="0" smtClean="0">
                <a:latin typeface="Arial"/>
                <a:cs typeface="Arial"/>
              </a:rPr>
            </a:br>
            <a:r>
              <a:rPr lang="en-US" dirty="0" smtClean="0">
                <a:latin typeface="Arial"/>
                <a:cs typeface="Arial"/>
              </a:rPr>
              <a:t>Methodology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Map ONC/NIST EHRS Test Procedures to related ISO/HL7 10781 EHRS FM Functions/Criteria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 August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Meaningful Use Functional Profile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24220-BF04-2D44-9A12-88517C998796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Snip and Round Single Corner Rectangle 6"/>
          <p:cNvSpPr/>
          <p:nvPr/>
        </p:nvSpPr>
        <p:spPr>
          <a:xfrm>
            <a:off x="597026" y="3658324"/>
            <a:ext cx="1993774" cy="2344801"/>
          </a:xfrm>
          <a:prstGeom prst="snip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ONC/NIST EHRS Test Procedures </a:t>
            </a:r>
            <a:endParaRPr lang="en-US" dirty="0"/>
          </a:p>
        </p:txBody>
      </p:sp>
      <p:sp>
        <p:nvSpPr>
          <p:cNvPr id="8" name="Snip and Round Single Corner Rectangle 7"/>
          <p:cNvSpPr/>
          <p:nvPr/>
        </p:nvSpPr>
        <p:spPr>
          <a:xfrm>
            <a:off x="5556313" y="3550190"/>
            <a:ext cx="1993774" cy="2344801"/>
          </a:xfrm>
          <a:prstGeom prst="snip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latin typeface="Arial"/>
                <a:cs typeface="Arial"/>
              </a:rPr>
              <a:t>ISO/HL7 10781 EHRS FM Functions/Criteria</a:t>
            </a:r>
          </a:p>
        </p:txBody>
      </p:sp>
      <p:sp>
        <p:nvSpPr>
          <p:cNvPr id="9" name="Right Arrow 8"/>
          <p:cNvSpPr/>
          <p:nvPr/>
        </p:nvSpPr>
        <p:spPr>
          <a:xfrm>
            <a:off x="3124200" y="4505057"/>
            <a:ext cx="2031936" cy="66219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683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2700" dirty="0" smtClean="0">
                <a:latin typeface="Arial"/>
                <a:cs typeface="Arial"/>
              </a:rPr>
              <a:t>HL7 EHR WG – EHRS Meaningful Use Functional Profile</a:t>
            </a:r>
            <a:br>
              <a:rPr lang="en-US" sz="2700" dirty="0" smtClean="0">
                <a:latin typeface="Arial"/>
                <a:cs typeface="Arial"/>
              </a:rPr>
            </a:br>
            <a:r>
              <a:rPr lang="en-US" dirty="0" smtClean="0">
                <a:latin typeface="Arial"/>
                <a:cs typeface="Arial"/>
              </a:rPr>
              <a:t>Documents To Use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MU Stage 1&amp; 2 (</a:t>
            </a:r>
            <a:r>
              <a:rPr lang="en-US" dirty="0"/>
              <a:t>2014) has 50 Test Procedures found here:  </a:t>
            </a:r>
            <a:r>
              <a:rPr lang="en-US" u="sng" dirty="0">
                <a:hlinkClick r:id="rId2"/>
              </a:rPr>
              <a:t>http://www.healthit.gov/policy-researchers-implementers/2014-edition-final-test-</a:t>
            </a:r>
            <a:r>
              <a:rPr lang="en-US" u="sng" dirty="0" smtClean="0">
                <a:hlinkClick r:id="rId2"/>
              </a:rPr>
              <a:t>method</a:t>
            </a:r>
            <a:endParaRPr lang="en-US" u="sng" dirty="0" smtClean="0"/>
          </a:p>
          <a:p>
            <a:pPr lvl="1"/>
            <a:r>
              <a:rPr lang="en-US" dirty="0" smtClean="0"/>
              <a:t>FOR REFERENCE ONLY: MU Stage 1 (</a:t>
            </a:r>
            <a:r>
              <a:rPr lang="en-US" dirty="0"/>
              <a:t>2011) has 45 Test Procedures found here:  </a:t>
            </a:r>
            <a:r>
              <a:rPr lang="en-US" u="sng" dirty="0">
                <a:hlinkClick r:id="rId3"/>
              </a:rPr>
              <a:t>http://healthcare.nist.gov/use_testing/</a:t>
            </a:r>
            <a:r>
              <a:rPr lang="en-US" u="sng" dirty="0" smtClean="0">
                <a:hlinkClick r:id="rId3"/>
              </a:rPr>
              <a:t>effective_requirements.html</a:t>
            </a:r>
            <a:endParaRPr lang="en-US" u="sng" dirty="0" smtClean="0"/>
          </a:p>
          <a:p>
            <a:r>
              <a:rPr lang="en-US" dirty="0" smtClean="0">
                <a:latin typeface="Arial"/>
                <a:cs typeface="Arial"/>
              </a:rPr>
              <a:t>EHRS_FM_R2_C3_FunctionList_2013MAY; either</a:t>
            </a:r>
          </a:p>
          <a:p>
            <a:pPr lvl="1"/>
            <a:r>
              <a:rPr lang="en-US" dirty="0">
                <a:latin typeface="Arial"/>
                <a:cs typeface="Arial"/>
              </a:rPr>
              <a:t>“</a:t>
            </a:r>
            <a:r>
              <a:rPr lang="en-US" dirty="0" smtClean="0">
                <a:latin typeface="Arial"/>
                <a:cs typeface="Arial"/>
              </a:rPr>
              <a:t>EHRS_FM_R2_C3_FunctionList_2013MAY.pdf”</a:t>
            </a:r>
          </a:p>
          <a:p>
            <a:pPr lvl="1"/>
            <a:r>
              <a:rPr lang="en-US" dirty="0">
                <a:latin typeface="Arial"/>
                <a:cs typeface="Arial"/>
              </a:rPr>
              <a:t>“</a:t>
            </a:r>
            <a:r>
              <a:rPr lang="en-US" dirty="0" smtClean="0">
                <a:latin typeface="Arial"/>
                <a:cs typeface="Arial"/>
              </a:rPr>
              <a:t>EHRS_FM_R2_C3_FunctionList_2013MAY.html”</a:t>
            </a:r>
          </a:p>
          <a:p>
            <a:r>
              <a:rPr lang="en-US" dirty="0" smtClean="0">
                <a:latin typeface="Arial"/>
                <a:cs typeface="Arial"/>
              </a:rPr>
              <a:t>“EHRS</a:t>
            </a:r>
            <a:r>
              <a:rPr lang="en-US" dirty="0">
                <a:latin typeface="Arial"/>
                <a:cs typeface="Arial"/>
              </a:rPr>
              <a:t>-FM-MU-FP-Test Procedure Analysis</a:t>
            </a:r>
            <a:r>
              <a:rPr lang="en-US" dirty="0" smtClean="0">
                <a:latin typeface="Arial"/>
                <a:cs typeface="Arial"/>
              </a:rPr>
              <a:t>-</a:t>
            </a:r>
            <a:r>
              <a:rPr lang="en-US" dirty="0" smtClean="0">
                <a:latin typeface="Arial"/>
                <a:cs typeface="Arial"/>
              </a:rPr>
              <a:t>V2-20130801.</a:t>
            </a:r>
            <a:r>
              <a:rPr lang="en-US" dirty="0" smtClean="0">
                <a:latin typeface="Arial"/>
                <a:cs typeface="Arial"/>
              </a:rPr>
              <a:t>xlsx” Excel document to do the map (actual work)</a:t>
            </a:r>
          </a:p>
          <a:p>
            <a:r>
              <a:rPr lang="en-US" dirty="0">
                <a:latin typeface="Arial"/>
                <a:cs typeface="Arial"/>
              </a:rPr>
              <a:t>“EHRS-FM-R2-MU-FP-</a:t>
            </a:r>
            <a:r>
              <a:rPr lang="en-US" dirty="0" smtClean="0">
                <a:latin typeface="Arial"/>
                <a:cs typeface="Arial"/>
              </a:rPr>
              <a:t>Build Guidance</a:t>
            </a:r>
            <a:r>
              <a:rPr lang="en-US" dirty="0">
                <a:latin typeface="Arial"/>
                <a:cs typeface="Arial"/>
              </a:rPr>
              <a:t>-</a:t>
            </a:r>
            <a:r>
              <a:rPr lang="en-US" dirty="0" smtClean="0">
                <a:latin typeface="Arial"/>
                <a:cs typeface="Arial"/>
              </a:rPr>
              <a:t>20130801.</a:t>
            </a:r>
            <a:r>
              <a:rPr lang="en-US" dirty="0" smtClean="0">
                <a:latin typeface="Arial"/>
                <a:cs typeface="Arial"/>
              </a:rPr>
              <a:t>pptx” for guidance on how to do the map (this document)</a:t>
            </a:r>
          </a:p>
          <a:p>
            <a:r>
              <a:rPr lang="en-US" dirty="0">
                <a:latin typeface="Arial"/>
                <a:cs typeface="Arial"/>
              </a:rPr>
              <a:t>“MU2-Cert-Criteria-vs-ISO-HL7-10781-EHRS FM-Functions-Criteria-</a:t>
            </a:r>
            <a:r>
              <a:rPr lang="en-US" dirty="0" smtClean="0">
                <a:latin typeface="Arial"/>
                <a:cs typeface="Arial"/>
              </a:rPr>
              <a:t>20120507.xlsx” as reference material for 2011 map done previously.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 August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Meaningful Use Functional Profile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24220-BF04-2D44-9A12-88517C99879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458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2700" dirty="0" smtClean="0">
                <a:latin typeface="Arial"/>
                <a:cs typeface="Arial"/>
              </a:rPr>
              <a:t>HL7 EHR WG – EHRS Meaningful Use Functional Profile</a:t>
            </a:r>
            <a:br>
              <a:rPr lang="en-US" sz="2700" dirty="0" smtClean="0">
                <a:latin typeface="Arial"/>
                <a:cs typeface="Arial"/>
              </a:rPr>
            </a:br>
            <a:r>
              <a:rPr lang="en-US" dirty="0">
                <a:latin typeface="Arial"/>
                <a:cs typeface="Arial"/>
              </a:rPr>
              <a:t>Steps </a:t>
            </a:r>
            <a:r>
              <a:rPr lang="en-US" dirty="0" smtClean="0">
                <a:latin typeface="Arial"/>
                <a:cs typeface="Arial"/>
              </a:rPr>
              <a:t>to </a:t>
            </a:r>
            <a:r>
              <a:rPr lang="en-US" dirty="0">
                <a:latin typeface="Arial"/>
                <a:cs typeface="Arial"/>
              </a:rPr>
              <a:t>Build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>
                <a:latin typeface="Arial"/>
                <a:cs typeface="Arial"/>
              </a:rPr>
              <a:t>In the spreadsheet, for each of the MU 2014 ONC/NIST Test Procedure(s)</a:t>
            </a:r>
            <a:endParaRPr lang="en-US" sz="1600" dirty="0">
              <a:latin typeface="Arial"/>
              <a:cs typeface="Arial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1600" dirty="0" smtClean="0">
                <a:latin typeface="Arial"/>
                <a:cs typeface="Arial"/>
              </a:rPr>
              <a:t>Add your Test Procedure to the spreadsheet with your name. See example cell in peach color in spreadsheet.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 smtClean="0">
                <a:latin typeface="Arial"/>
                <a:cs typeface="Arial"/>
              </a:rPr>
              <a:t>Identify </a:t>
            </a:r>
            <a:r>
              <a:rPr lang="en-US" sz="1600" dirty="0">
                <a:latin typeface="Arial"/>
                <a:cs typeface="Arial"/>
              </a:rPr>
              <a:t>the </a:t>
            </a:r>
            <a:r>
              <a:rPr lang="en-US" sz="1600" dirty="0" smtClean="0">
                <a:latin typeface="Arial"/>
                <a:cs typeface="Arial"/>
              </a:rPr>
              <a:t>Test Procedures specified </a:t>
            </a:r>
            <a:r>
              <a:rPr lang="en-US" sz="1600" dirty="0">
                <a:latin typeface="Arial"/>
                <a:cs typeface="Arial"/>
              </a:rPr>
              <a:t>in the </a:t>
            </a:r>
            <a:r>
              <a:rPr lang="en-US" sz="1600" dirty="0" smtClean="0">
                <a:latin typeface="Arial"/>
                <a:cs typeface="Arial"/>
              </a:rPr>
              <a:t>Informative Test Description Section and record in column A Key Functions: </a:t>
            </a:r>
            <a:r>
              <a:rPr lang="en-US" sz="1600" dirty="0" err="1" smtClean="0">
                <a:latin typeface="Arial"/>
                <a:cs typeface="Arial"/>
              </a:rPr>
              <a:t>e.g.for</a:t>
            </a:r>
            <a:r>
              <a:rPr lang="en-US" sz="1600" dirty="0" smtClean="0">
                <a:latin typeface="Arial"/>
                <a:cs typeface="Arial"/>
              </a:rPr>
              <a:t> demographics: </a:t>
            </a:r>
          </a:p>
          <a:p>
            <a:pPr lvl="1"/>
            <a:r>
              <a:rPr lang="en-US" sz="1400" dirty="0"/>
              <a:t>Record – evaluates the capability for a user to enter patient demographic data into the EHR technology </a:t>
            </a:r>
            <a:endParaRPr lang="en-US" sz="1400" dirty="0" smtClean="0"/>
          </a:p>
          <a:p>
            <a:pPr lvl="1"/>
            <a:r>
              <a:rPr lang="en-US" sz="1400" dirty="0"/>
              <a:t>Change – evaluates the capability for a user to change patient demographic data that were entered into the EHR during the Record </a:t>
            </a:r>
            <a:r>
              <a:rPr lang="en-US" sz="1400" dirty="0" smtClean="0"/>
              <a:t>test</a:t>
            </a:r>
          </a:p>
          <a:p>
            <a:pPr lvl="1"/>
            <a:r>
              <a:rPr lang="en-US" sz="1400" dirty="0"/>
              <a:t>Access – Evaluates the capability for a user to access the patient demographic data that were entered into the EHR during the Record test and Change test 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 smtClean="0">
                <a:latin typeface="Arial"/>
                <a:cs typeface="Arial"/>
              </a:rPr>
              <a:t>This is Record</a:t>
            </a:r>
            <a:r>
              <a:rPr lang="en-US" sz="1600" dirty="0">
                <a:latin typeface="Arial"/>
                <a:cs typeface="Arial"/>
              </a:rPr>
              <a:t>, Change, </a:t>
            </a:r>
            <a:r>
              <a:rPr lang="en-US" sz="1600" dirty="0" smtClean="0">
                <a:latin typeface="Arial"/>
                <a:cs typeface="Arial"/>
              </a:rPr>
              <a:t>Access and map to </a:t>
            </a:r>
            <a:r>
              <a:rPr lang="en-US" sz="1600" dirty="0">
                <a:latin typeface="Arial"/>
                <a:cs typeface="Arial"/>
              </a:rPr>
              <a:t>EHRS FM:  Originate/Retain, Amend, Access/View</a:t>
            </a:r>
            <a:endParaRPr lang="en-US" sz="1600" dirty="0" smtClean="0">
              <a:latin typeface="Arial"/>
              <a:cs typeface="Arial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1600" dirty="0" smtClean="0">
                <a:latin typeface="Arial"/>
                <a:cs typeface="Arial"/>
              </a:rPr>
              <a:t>Identify Test </a:t>
            </a:r>
            <a:r>
              <a:rPr lang="en-US" sz="1600" dirty="0">
                <a:latin typeface="Arial"/>
                <a:cs typeface="Arial"/>
              </a:rPr>
              <a:t>Steps/Scripts </a:t>
            </a:r>
            <a:r>
              <a:rPr lang="en-US" sz="1600" dirty="0" smtClean="0">
                <a:latin typeface="Arial"/>
                <a:cs typeface="Arial"/>
              </a:rPr>
              <a:t>for each of the record, change and access specified </a:t>
            </a:r>
            <a:r>
              <a:rPr lang="en-US" sz="1600" dirty="0">
                <a:latin typeface="Arial"/>
                <a:cs typeface="Arial"/>
              </a:rPr>
              <a:t>in the Informative Test Description Section </a:t>
            </a:r>
            <a:r>
              <a:rPr lang="en-US" sz="1600" dirty="0" smtClean="0">
                <a:latin typeface="Arial"/>
                <a:cs typeface="Arial"/>
              </a:rPr>
              <a:t>and record in column B Test Steps: see spreadsheet for example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 August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Meaningful Use Functional Profile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24220-BF04-2D44-9A12-88517C99879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519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2700" dirty="0" smtClean="0">
                <a:latin typeface="Arial"/>
                <a:cs typeface="Arial"/>
              </a:rPr>
              <a:t>HL7 EHR WG – EHRS Meaningful Use Functional Profile</a:t>
            </a:r>
            <a:br>
              <a:rPr lang="en-US" sz="2700" dirty="0" smtClean="0">
                <a:latin typeface="Arial"/>
                <a:cs typeface="Arial"/>
              </a:rPr>
            </a:br>
            <a:r>
              <a:rPr lang="en-US" dirty="0">
                <a:latin typeface="Arial"/>
                <a:cs typeface="Arial"/>
              </a:rPr>
              <a:t>Steps </a:t>
            </a:r>
            <a:r>
              <a:rPr lang="en-US" dirty="0" smtClean="0">
                <a:latin typeface="Arial"/>
                <a:cs typeface="Arial"/>
              </a:rPr>
              <a:t>to </a:t>
            </a:r>
            <a:r>
              <a:rPr lang="en-US" dirty="0">
                <a:latin typeface="Arial"/>
                <a:cs typeface="Arial"/>
              </a:rPr>
              <a:t>Build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>
                <a:latin typeface="Arial"/>
                <a:cs typeface="Arial"/>
              </a:rPr>
              <a:t>In the spreadsheet, for each of the MU 2014 ONC/NIST Test Procedure(s)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sz="2000" dirty="0" smtClean="0">
                <a:latin typeface="Arial"/>
                <a:cs typeface="Arial"/>
              </a:rPr>
              <a:t>Identify in columns C, D and E the EHRS FM Record Infrastructure:</a:t>
            </a:r>
            <a:endParaRPr lang="en-US" sz="2000" dirty="0"/>
          </a:p>
          <a:p>
            <a:pPr lvl="1"/>
            <a:r>
              <a:rPr lang="en-US" sz="1800" dirty="0"/>
              <a:t>C</a:t>
            </a:r>
            <a:r>
              <a:rPr lang="en-US" sz="1800" dirty="0" smtClean="0"/>
              <a:t>:  </a:t>
            </a:r>
            <a:r>
              <a:rPr lang="en-US" sz="1800" dirty="0"/>
              <a:t>Section - within EHRS FM Record Infrastructure (RI):  </a:t>
            </a:r>
            <a:endParaRPr lang="en-US" sz="1800" dirty="0" smtClean="0"/>
          </a:p>
          <a:p>
            <a:pPr lvl="2"/>
            <a:r>
              <a:rPr lang="en-US" sz="1050" dirty="0" smtClean="0"/>
              <a:t>Record </a:t>
            </a:r>
            <a:r>
              <a:rPr lang="en-US" sz="1050" dirty="0"/>
              <a:t>= RI.1.1</a:t>
            </a:r>
            <a:r>
              <a:rPr lang="en-US" sz="1050" dirty="0" smtClean="0"/>
              <a:t>.</a:t>
            </a:r>
            <a:endParaRPr lang="en-US" sz="1050" dirty="0"/>
          </a:p>
          <a:p>
            <a:pPr lvl="2"/>
            <a:r>
              <a:rPr lang="en-US" sz="1050" dirty="0" smtClean="0"/>
              <a:t>Change </a:t>
            </a:r>
            <a:r>
              <a:rPr lang="en-US" sz="1050" dirty="0"/>
              <a:t>= RI.</a:t>
            </a:r>
            <a:r>
              <a:rPr lang="en-US" sz="1050" dirty="0" smtClean="0"/>
              <a:t>1.1.2</a:t>
            </a:r>
          </a:p>
          <a:p>
            <a:pPr lvl="2"/>
            <a:r>
              <a:rPr lang="en-US" sz="1050" dirty="0" smtClean="0"/>
              <a:t>Access </a:t>
            </a:r>
            <a:r>
              <a:rPr lang="en-US" sz="1050" dirty="0"/>
              <a:t>= RI.1.1.5</a:t>
            </a:r>
          </a:p>
          <a:p>
            <a:pPr lvl="1"/>
            <a:r>
              <a:rPr lang="en-US" sz="1800" dirty="0" smtClean="0"/>
              <a:t>D: </a:t>
            </a:r>
            <a:r>
              <a:rPr lang="en-US" sz="1800" dirty="0"/>
              <a:t>Record Lifecycle Event - within Lifespan of EHR Record Entry (RI.1): </a:t>
            </a:r>
            <a:endParaRPr lang="en-US" sz="1800" dirty="0" smtClean="0"/>
          </a:p>
          <a:p>
            <a:pPr lvl="2"/>
            <a:r>
              <a:rPr lang="en-US" sz="1050" dirty="0" smtClean="0"/>
              <a:t>Record </a:t>
            </a:r>
            <a:r>
              <a:rPr lang="en-US" sz="1050" dirty="0"/>
              <a:t>= Originate/</a:t>
            </a:r>
            <a:r>
              <a:rPr lang="en-US" sz="1050" dirty="0" smtClean="0"/>
              <a:t>Retain</a:t>
            </a:r>
          </a:p>
          <a:p>
            <a:pPr lvl="2"/>
            <a:r>
              <a:rPr lang="en-US" sz="1050" dirty="0" smtClean="0"/>
              <a:t>Change </a:t>
            </a:r>
            <a:r>
              <a:rPr lang="en-US" sz="1050" dirty="0"/>
              <a:t>= </a:t>
            </a:r>
            <a:r>
              <a:rPr lang="en-US" sz="1050" dirty="0" smtClean="0"/>
              <a:t>Amend</a:t>
            </a:r>
            <a:endParaRPr lang="en-US" sz="1050" dirty="0"/>
          </a:p>
          <a:p>
            <a:pPr lvl="2"/>
            <a:r>
              <a:rPr lang="en-US" sz="1050" dirty="0" smtClean="0"/>
              <a:t>Access </a:t>
            </a:r>
            <a:r>
              <a:rPr lang="en-US" sz="1050" dirty="0"/>
              <a:t>= Access/View </a:t>
            </a:r>
          </a:p>
          <a:p>
            <a:pPr lvl="1"/>
            <a:r>
              <a:rPr lang="en-US" sz="1800" dirty="0" smtClean="0"/>
              <a:t>E: Record </a:t>
            </a:r>
            <a:r>
              <a:rPr lang="en-US" sz="1800" dirty="0"/>
              <a:t>Entry - being Record(</a:t>
            </a:r>
            <a:r>
              <a:rPr lang="en-US" sz="1800" dirty="0" err="1"/>
              <a:t>ed</a:t>
            </a:r>
            <a:r>
              <a:rPr lang="en-US" sz="1800" dirty="0"/>
              <a:t>), Change(d), Access(</a:t>
            </a:r>
            <a:r>
              <a:rPr lang="en-US" sz="1800" dirty="0" err="1"/>
              <a:t>ed</a:t>
            </a:r>
            <a:r>
              <a:rPr lang="en-US" sz="1800" dirty="0"/>
              <a:t>) Describe Record </a:t>
            </a:r>
            <a:r>
              <a:rPr lang="en-US" sz="1800" dirty="0" smtClean="0"/>
              <a:t>Entry. </a:t>
            </a:r>
            <a:r>
              <a:rPr lang="en-US" sz="1800" dirty="0"/>
              <a:t>Examples</a:t>
            </a:r>
            <a:r>
              <a:rPr lang="en-US" sz="1050" dirty="0"/>
              <a:t>:</a:t>
            </a:r>
          </a:p>
          <a:p>
            <a:pPr lvl="2"/>
            <a:r>
              <a:rPr lang="en-US" sz="1050" dirty="0" smtClean="0"/>
              <a:t>Patient </a:t>
            </a:r>
            <a:r>
              <a:rPr lang="en-US" sz="1050" dirty="0"/>
              <a:t>demographic record instance</a:t>
            </a:r>
          </a:p>
          <a:p>
            <a:pPr lvl="2"/>
            <a:r>
              <a:rPr lang="en-US" sz="1050" dirty="0" smtClean="0"/>
              <a:t>Problem </a:t>
            </a:r>
            <a:r>
              <a:rPr lang="en-US" sz="1050" dirty="0"/>
              <a:t>instance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 August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Meaningful Use Functional Profile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24220-BF04-2D44-9A12-88517C99879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25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2700" dirty="0" smtClean="0"/>
              <a:t>HL7 EHR WG – EHRS Meaningful Use Functional Profile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Steps to Build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300" dirty="0">
                <a:latin typeface="Arial"/>
                <a:cs typeface="Arial"/>
              </a:rPr>
              <a:t>In the spreadsheet, for each of the MU 2014 ONC/NIST Test Procedure(s)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Identify in column F the specify applicable EHRS FM Verb (from Hierarchy):  Manage/Capture, Manage/Update, Manage/Render…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Identify “Primary Related” Function from EHRS FM in column G</a:t>
            </a:r>
          </a:p>
          <a:p>
            <a:pPr lvl="1"/>
            <a:r>
              <a:rPr lang="en-US" dirty="0" smtClean="0"/>
              <a:t>One per row in excel spreadsheet</a:t>
            </a:r>
          </a:p>
          <a:p>
            <a:pPr lvl="1"/>
            <a:r>
              <a:rPr lang="en-US" dirty="0" smtClean="0"/>
              <a:t>Leverage work done in </a:t>
            </a:r>
            <a:r>
              <a:rPr lang="en-US" dirty="0">
                <a:latin typeface="Arial"/>
                <a:cs typeface="Arial"/>
              </a:rPr>
              <a:t>MU2-Cert-Criteria-vs-ISO-HL7-10781-EHRS FM-Functions-Criteria-20120507.xlsx</a:t>
            </a:r>
            <a:endParaRPr lang="en-US" dirty="0" smtClean="0"/>
          </a:p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Identify “Primary Related” Criteria from EHRS FM in column H</a:t>
            </a:r>
          </a:p>
          <a:p>
            <a:pPr marL="914400" lvl="1" indent="-514350"/>
            <a:r>
              <a:rPr lang="en-US" dirty="0" smtClean="0"/>
              <a:t>One per row in excel spreadsheet</a:t>
            </a:r>
          </a:p>
          <a:p>
            <a:pPr marL="914400" lvl="1" indent="-514350"/>
            <a:r>
              <a:rPr lang="en-US" dirty="0"/>
              <a:t>Leverage work done in </a:t>
            </a:r>
            <a:r>
              <a:rPr lang="en-US" dirty="0">
                <a:latin typeface="Arial"/>
                <a:cs typeface="Arial"/>
              </a:rPr>
              <a:t>MU2-Cert-Criteria-vs-ISO-HL7-10781-EHRS FM-Functions-Criteria-20120507.</a:t>
            </a:r>
            <a:r>
              <a:rPr lang="en-US" dirty="0" smtClean="0">
                <a:latin typeface="Arial"/>
                <a:cs typeface="Arial"/>
              </a:rPr>
              <a:t>xlsx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 August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Meaningful Use Functional Profile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24220-BF04-2D44-9A12-88517C99879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692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2700" dirty="0" smtClean="0"/>
              <a:t>HL7 EHR WG – EHRS Meaningful Use Functional Profile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Steps to Build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300" dirty="0">
                <a:latin typeface="Arial"/>
                <a:cs typeface="Arial"/>
              </a:rPr>
              <a:t>In the spreadsheet, for each of the MU 2014 ONC/NIST Test Procedure(s)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dirty="0" smtClean="0"/>
              <a:t>Identify </a:t>
            </a:r>
            <a:r>
              <a:rPr lang="en-US" dirty="0" smtClean="0"/>
              <a:t>Gaps (functions and criteria that don’t seem to be in the EHRS FM but are in </a:t>
            </a:r>
            <a:r>
              <a:rPr lang="en-US" dirty="0" smtClean="0"/>
              <a:t>the NIST Test Procedure) </a:t>
            </a:r>
            <a:r>
              <a:rPr lang="en-US" dirty="0" smtClean="0"/>
              <a:t>and suggest new or updated functions  or criteria for the EHRS FM in column </a:t>
            </a:r>
            <a:r>
              <a:rPr lang="en-US" dirty="0" smtClean="0"/>
              <a:t>I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dirty="0"/>
              <a:t>Identify </a:t>
            </a:r>
            <a:r>
              <a:rPr lang="en-US" dirty="0" smtClean="0"/>
              <a:t>discrepancies </a:t>
            </a:r>
            <a:r>
              <a:rPr lang="en-US" dirty="0"/>
              <a:t>or </a:t>
            </a:r>
            <a:r>
              <a:rPr lang="en-US" dirty="0" smtClean="0"/>
              <a:t>issues </a:t>
            </a:r>
            <a:r>
              <a:rPr lang="en-US" dirty="0"/>
              <a:t>with the Federal Final Rule </a:t>
            </a:r>
            <a:r>
              <a:rPr lang="en-US" dirty="0" smtClean="0"/>
              <a:t>and/or </a:t>
            </a:r>
            <a:r>
              <a:rPr lang="en-US" dirty="0"/>
              <a:t>the NIST Test </a:t>
            </a:r>
            <a:r>
              <a:rPr lang="en-US" dirty="0" smtClean="0"/>
              <a:t>Procedure and enter in column J. Please be </a:t>
            </a:r>
            <a:r>
              <a:rPr lang="en-US" dirty="0"/>
              <a:t>specific on </a:t>
            </a:r>
            <a:r>
              <a:rPr lang="en-US" dirty="0" smtClean="0"/>
              <a:t>which document or documents.</a:t>
            </a:r>
            <a:endParaRPr lang="en-US" dirty="0"/>
          </a:p>
          <a:p>
            <a:pPr marL="514350" indent="-514350">
              <a:buFont typeface="+mj-lt"/>
              <a:buAutoNum type="arabicPeriod" startAt="9"/>
            </a:pPr>
            <a:r>
              <a:rPr lang="en-US" dirty="0"/>
              <a:t>Identify, in column K, any value </a:t>
            </a:r>
            <a:r>
              <a:rPr lang="en-US" dirty="0"/>
              <a:t>set(s) from the NIST Test Procedure that should be referenced, when </a:t>
            </a:r>
            <a:r>
              <a:rPr lang="en-US" dirty="0"/>
              <a:t>relevant.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 August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Meaningful Use Functional Profile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24220-BF04-2D44-9A12-88517C99879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36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Communications, Meetings,</a:t>
            </a:r>
            <a:br>
              <a:rPr lang="en-US" dirty="0" smtClean="0"/>
            </a:br>
            <a:r>
              <a:rPr lang="en-US" dirty="0" smtClean="0"/>
              <a:t> Lessons Learned &amp; Timelines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MU FP team meets every 2</a:t>
            </a:r>
            <a:r>
              <a:rPr lang="en-US" baseline="30000" dirty="0" smtClean="0"/>
              <a:t>nd</a:t>
            </a:r>
            <a:r>
              <a:rPr lang="en-US" dirty="0" smtClean="0"/>
              <a:t> and 4</a:t>
            </a:r>
            <a:r>
              <a:rPr lang="en-US" baseline="30000" dirty="0" smtClean="0"/>
              <a:t>th</a:t>
            </a:r>
            <a:r>
              <a:rPr lang="en-US" dirty="0" smtClean="0"/>
              <a:t> Tuesdays at 11am PST US</a:t>
            </a:r>
          </a:p>
          <a:p>
            <a:pPr lvl="1"/>
            <a:r>
              <a:rPr lang="de-DE" dirty="0"/>
              <a:t>EHR </a:t>
            </a:r>
            <a:r>
              <a:rPr lang="de-DE" dirty="0" smtClean="0"/>
              <a:t>Interop WG call: 770.657 </a:t>
            </a:r>
            <a:r>
              <a:rPr lang="de-DE" dirty="0"/>
              <a:t>9270/ 510269</a:t>
            </a:r>
            <a:r>
              <a:rPr lang="de-DE" dirty="0" smtClean="0"/>
              <a:t>#</a:t>
            </a:r>
          </a:p>
          <a:p>
            <a:r>
              <a:rPr lang="de-DE" dirty="0" smtClean="0"/>
              <a:t>Discussions, questions and sharing of lessons learned </a:t>
            </a:r>
          </a:p>
          <a:p>
            <a:pPr lvl="1"/>
            <a:r>
              <a:rPr lang="de-DE" dirty="0">
                <a:hlinkClick r:id="rId2"/>
              </a:rPr>
              <a:t>ehrinterop@lists.hl7</a:t>
            </a:r>
            <a:r>
              <a:rPr lang="de-DE">
                <a:hlinkClick r:id="rId2"/>
              </a:rPr>
              <a:t>.</a:t>
            </a:r>
            <a:r>
              <a:rPr lang="de-DE" smtClean="0">
                <a:hlinkClick r:id="rId2"/>
              </a:rPr>
              <a:t>org</a:t>
            </a:r>
            <a:endParaRPr lang="de-DE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 August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Meaningful Use Functional Profile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24220-BF04-2D44-9A12-88517C99879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591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2700" dirty="0" smtClean="0">
                <a:latin typeface="Arial"/>
                <a:cs typeface="Arial"/>
              </a:rPr>
              <a:t>HL7 EHR WG – EHRS Meaningful Use Functional Profile</a:t>
            </a:r>
            <a:br>
              <a:rPr lang="en-US" sz="2700" dirty="0" smtClean="0">
                <a:latin typeface="Arial"/>
                <a:cs typeface="Arial"/>
              </a:rPr>
            </a:br>
            <a:r>
              <a:rPr lang="en-US" dirty="0" smtClean="0">
                <a:latin typeface="Arial"/>
                <a:cs typeface="Arial"/>
              </a:rPr>
              <a:t>Volunteers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/>
                <a:cs typeface="Arial"/>
                <a:hlinkClick r:id="rId2" action="ppaction://hlinkfile"/>
              </a:rPr>
              <a:t>EHRS-FM-R2-MU-FP-Priorities-20130624.</a:t>
            </a:r>
            <a:r>
              <a:rPr lang="en-US" dirty="0" smtClean="0">
                <a:latin typeface="Arial"/>
                <a:cs typeface="Arial"/>
                <a:hlinkClick r:id="rId2" action="ppaction://hlinkfile"/>
              </a:rPr>
              <a:t>docx</a:t>
            </a:r>
            <a:endParaRPr lang="en-US" dirty="0" smtClean="0">
              <a:latin typeface="Arial"/>
              <a:cs typeface="Arial"/>
            </a:endParaRPr>
          </a:p>
          <a:p>
            <a:r>
              <a:rPr lang="en-US" dirty="0" smtClean="0">
                <a:latin typeface="Arial"/>
                <a:cs typeface="Arial"/>
              </a:rPr>
              <a:t>Spread the word – We need more Volunteers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 August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Meaningful Use Functional Profile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24220-BF04-2D44-9A12-88517C99879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864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6376</TotalTime>
  <Words>927</Words>
  <Application>Microsoft Macintosh PowerPoint</Application>
  <PresentationFormat>On-screen Show (4:3)</PresentationFormat>
  <Paragraphs>92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HL7 EHR WG – EHRS Meaningful Use Functional Profile Guidance on How to Build</vt:lpstr>
      <vt:lpstr>HL7 EHR WG – EHRS Meaningful Use Functional Profile Methodology</vt:lpstr>
      <vt:lpstr>HL7 EHR WG – EHRS Meaningful Use Functional Profile Documents To Use</vt:lpstr>
      <vt:lpstr>HL7 EHR WG – EHRS Meaningful Use Functional Profile Steps to Build</vt:lpstr>
      <vt:lpstr>HL7 EHR WG – EHRS Meaningful Use Functional Profile Steps to Build</vt:lpstr>
      <vt:lpstr>HL7 EHR WG – EHRS Meaningful Use Functional Profile Steps to Build</vt:lpstr>
      <vt:lpstr>HL7 EHR WG – EHRS Meaningful Use Functional Profile Steps to Build</vt:lpstr>
      <vt:lpstr>Communications, Meetings,  Lessons Learned &amp; Timelines</vt:lpstr>
      <vt:lpstr>HL7 EHR WG – EHRS Meaningful Use Functional Profile Volunteers</vt:lpstr>
    </vt:vector>
  </TitlesOfParts>
  <Company>CentriHealth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Gary Dickinson</dc:creator>
  <cp:lastModifiedBy>Juie Richards</cp:lastModifiedBy>
  <cp:revision>71</cp:revision>
  <dcterms:created xsi:type="dcterms:W3CDTF">2013-06-18T17:23:42Z</dcterms:created>
  <dcterms:modified xsi:type="dcterms:W3CDTF">2013-08-01T12:12:06Z</dcterms:modified>
</cp:coreProperties>
</file>