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92" r:id="rId2"/>
    <p:sldMasterId id="2147483700" r:id="rId3"/>
  </p:sldMasterIdLst>
  <p:notesMasterIdLst>
    <p:notesMasterId r:id="rId14"/>
  </p:notesMasterIdLst>
  <p:sldIdLst>
    <p:sldId id="515" r:id="rId4"/>
    <p:sldId id="621" r:id="rId5"/>
    <p:sldId id="612" r:id="rId6"/>
    <p:sldId id="619" r:id="rId7"/>
    <p:sldId id="618" r:id="rId8"/>
    <p:sldId id="620" r:id="rId9"/>
    <p:sldId id="609" r:id="rId10"/>
    <p:sldId id="613" r:id="rId11"/>
    <p:sldId id="552" r:id="rId12"/>
    <p:sldId id="520" r:id="rId13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 Anne Chua" initials="JAC" lastIdx="8" clrIdx="0"/>
  <p:cmAuthor id="1" name="Rita Torkzadeh" initials="R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3300"/>
    <a:srgbClr val="777777"/>
    <a:srgbClr val="4D4D4D"/>
    <a:srgbClr val="6600FF"/>
    <a:srgbClr val="FF33CC"/>
    <a:srgbClr val="397DCF"/>
    <a:srgbClr val="4383D1"/>
    <a:srgbClr val="3876C2"/>
    <a:srgbClr val="316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7" autoAdjust="0"/>
    <p:restoredTop sz="95683" autoAdjust="0"/>
  </p:normalViewPr>
  <p:slideViewPr>
    <p:cSldViewPr snapToGrid="0" snapToObjects="1">
      <p:cViewPr varScale="1">
        <p:scale>
          <a:sx n="67" d="100"/>
          <a:sy n="67" d="100"/>
        </p:scale>
        <p:origin x="14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5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1FC0E3-81C9-4AE7-8722-68968E9E1D0E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8DB122-5738-43FC-91C4-E2CDCE53AC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6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761F989-2321-8240-AD0F-3A9D3F5A4DE9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 dirty="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DRAFT: Not for distribution</a:t>
            </a:r>
          </a:p>
        </p:txBody>
      </p:sp>
    </p:spTree>
    <p:extLst>
      <p:ext uri="{BB962C8B-B14F-4D97-AF65-F5344CB8AC3E}">
        <p14:creationId xmlns:p14="http://schemas.microsoft.com/office/powerpoint/2010/main" val="3825105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DRAFT: Not for distribution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0F25BA1-8521-734D-BAE6-83885CE69AAC}" type="slidenum">
              <a:rPr lang="en-US" sz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eaLnBrk="1" hangingPunct="1"/>
              <a:t>4</a:t>
            </a:fld>
            <a:endParaRPr lang="en-US" sz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61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761F989-2321-8240-AD0F-3A9D3F5A4DE9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 dirty="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DRAFT: Not for distribution</a:t>
            </a:r>
          </a:p>
        </p:txBody>
      </p:sp>
    </p:spTree>
    <p:extLst>
      <p:ext uri="{BB962C8B-B14F-4D97-AF65-F5344CB8AC3E}">
        <p14:creationId xmlns:p14="http://schemas.microsoft.com/office/powerpoint/2010/main" val="265400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0D942ED2-5804-4B47-B474-A096C88DC8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1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A4549-602A-2441-B612-E8E547CA757D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E31BD-56D0-7144-A13C-C85675780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0D942ED2-5804-4B47-B474-A096C88DC8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aseline="0">
                <a:solidFill>
                  <a:srgbClr val="898989"/>
                </a:solidFill>
              </a:defRPr>
            </a:lvl1pPr>
          </a:lstStyle>
          <a:p>
            <a:fld id="{0D942ED2-5804-4B47-B474-A096C88DC8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4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9906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aseline="0">
                <a:solidFill>
                  <a:srgbClr val="898989"/>
                </a:solidFill>
              </a:defRPr>
            </a:lvl1pPr>
          </a:lstStyle>
          <a:p>
            <a:fld id="{0D942ED2-5804-4B47-B474-A096C88DC8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C22240-D62B-1849-A2C3-44449EE8628E}" type="datetime1">
              <a:rPr lang="en-US" smtClean="0">
                <a:solidFill>
                  <a:prstClr val="black"/>
                </a:solidFill>
              </a:rPr>
              <a:pPr/>
              <a:t>11/4/2015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7AB-DC8F-4E13-8DC0-6025F5BF10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aseline="0">
                <a:solidFill>
                  <a:srgbClr val="898989"/>
                </a:solidFill>
              </a:defRPr>
            </a:lvl1pPr>
          </a:lstStyle>
          <a:p>
            <a:fld id="{0D942ED2-5804-4B47-B474-A096C88DC8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6" y="76200"/>
            <a:ext cx="8229600" cy="9906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aseline="0">
                <a:solidFill>
                  <a:srgbClr val="898989"/>
                </a:solidFill>
              </a:defRPr>
            </a:lvl1pPr>
          </a:lstStyle>
          <a:p>
            <a:fld id="{0D942ED2-5804-4B47-B474-A096C88DC8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2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onc-puttingI-pptcov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025AA3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8382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43670D8-CEF1-F84E-AD74-C17F46460A2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Office of the National Coordinator for Health Information Technology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04207AB-DC8F-4E13-8DC0-6025F5BF10C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 hasCustomPrompt="1"/>
          </p:nvPr>
        </p:nvSpPr>
        <p:spPr>
          <a:xfrm>
            <a:off x="685800" y="5105400"/>
            <a:ext cx="3810000" cy="381000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ct val="20000"/>
              </a:spcBef>
              <a:buFont typeface="Arial" pitchFamily="34" charset="0"/>
              <a:buNone/>
              <a:defRPr lang="en-US" sz="200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Date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3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76" y="76200"/>
            <a:ext cx="57912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A7A8-0500-BB45-A8E5-7E0812FC50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Office of the National Coordinator for Health Information Technology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7AB-DC8F-4E13-8DC0-6025F5BF10C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304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64F-05CD-E441-A07E-8EE4AD21F8F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Office of the National Coordinator for Health Information Technology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7AB-DC8F-4E13-8DC0-6025F5BF10C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363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798E-7455-6C4F-BD4A-34577AA5353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Office of the National Coordinator for Health Information Technology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7AB-DC8F-4E13-8DC0-6025F5BF10C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268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6" y="67654"/>
            <a:ext cx="8229600" cy="99060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3A35-47AF-1D4A-8538-8E5F52A826C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Office of the National Coordinator for Health Information Technology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7AB-DC8F-4E13-8DC0-6025F5BF10C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1746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49C2-19E2-EA43-A4FA-39CE62ECAF9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11/4/2015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Office of the National Coordinator for Health Information Technology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7AB-DC8F-4E13-8DC0-6025F5BF10C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427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nc-puttingI-pptsubpage2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992" y="43896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0D942ED2-5804-4B47-B474-A096C88DC8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7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nc-puttingI-pptsubpage2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538" y="50562"/>
            <a:ext cx="57912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98D1CF1-E977-6645-A537-9C540E076FA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11/4/2015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Office of the National Coordinator for Health Information Technology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2214023-1FD8-9D43-8D2B-FB377155174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835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nc-puttingI-pptsubpage2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0D942ED2-5804-4B47-B474-A096C88DC8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l7.org/fhir/sdc/sdc.html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lloyd@lmckenzie.com" TargetMode="External"/><Relationship Id="rId3" Type="http://schemas.openxmlformats.org/officeDocument/2006/relationships/hyperlink" Target="mailto:farrah.darbouze@hhs.gov" TargetMode="External"/><Relationship Id="rId7" Type="http://schemas.openxmlformats.org/officeDocument/2006/relationships/hyperlink" Target="mailto:mrochemd@gmail.com" TargetMode="External"/><Relationship Id="rId2" Type="http://schemas.openxmlformats.org/officeDocument/2006/relationships/hyperlink" Target="mailto:william.hammond@duke.edu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perri.smith@accenturefederal.com" TargetMode="External"/><Relationship Id="rId5" Type="http://schemas.openxmlformats.org/officeDocument/2006/relationships/hyperlink" Target="mailto:vshah@jbsinternational.com" TargetMode="External"/><Relationship Id="rId10" Type="http://schemas.openxmlformats.org/officeDocument/2006/relationships/hyperlink" Target="https://siframework1.webex.com/siframework1/onstage/g.php?t=a&amp;d=663397496" TargetMode="External"/><Relationship Id="rId4" Type="http://schemas.openxmlformats.org/officeDocument/2006/relationships/hyperlink" Target="mailto:jenny.brush@esacinc.com" TargetMode="External"/><Relationship Id="rId9" Type="http://schemas.openxmlformats.org/officeDocument/2006/relationships/hyperlink" Target="http://wiki.siframework.org/Structured+Data+Capture+Initiati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ONC_PPT_F_coverp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25996" y="2057400"/>
            <a:ext cx="7772400" cy="1470025"/>
          </a:xfrm>
        </p:spPr>
        <p:txBody>
          <a:bodyPr/>
          <a:lstStyle/>
          <a:p>
            <a:r>
              <a:rPr lang="en-US" dirty="0" smtClean="0"/>
              <a:t>Structured Data Capture (SDC)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25996" y="3053896"/>
            <a:ext cx="7772400" cy="8382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Use of Structured Data Capture for Clinical Research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996" y="5273336"/>
            <a:ext cx="3942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November 2015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S&amp;I Initiative Coordinator: Ed Hammond</a:t>
            </a:r>
          </a:p>
          <a:p>
            <a:r>
              <a:rPr lang="en-US" dirty="0">
                <a:solidFill>
                  <a:schemeClr val="tx2"/>
                </a:solidFill>
              </a:rPr>
              <a:t>HHS/ONC Sponsor: Farrah </a:t>
            </a:r>
            <a:r>
              <a:rPr lang="en-US" dirty="0" err="1">
                <a:solidFill>
                  <a:schemeClr val="tx2"/>
                </a:solidFill>
              </a:rPr>
              <a:t>Darbouze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5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ONC_PPT_F_coverp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8"/>
          <p:cNvSpPr>
            <a:spLocks noGrp="1"/>
          </p:cNvSpPr>
          <p:nvPr>
            <p:ph type="ctrTitle"/>
          </p:nvPr>
        </p:nvSpPr>
        <p:spPr>
          <a:xfrm>
            <a:off x="383978" y="2286000"/>
            <a:ext cx="8338382" cy="3149600"/>
          </a:xfrm>
        </p:spPr>
        <p:txBody>
          <a:bodyPr rtlCol="0" anchor="t">
            <a:no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Thank you!</a:t>
            </a:r>
            <a:endParaRPr lang="en-US" sz="3600" dirty="0">
              <a:solidFill>
                <a:schemeClr val="tx2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38" y="5511814"/>
            <a:ext cx="1833649" cy="1042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78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SDC FHIR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352" y="1600200"/>
            <a:ext cx="8492358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Kickoff for </a:t>
            </a:r>
            <a:r>
              <a:rPr lang="en-US" sz="2800" dirty="0"/>
              <a:t>FHIR SDC Profile – May 2014</a:t>
            </a:r>
          </a:p>
          <a:p>
            <a:r>
              <a:rPr lang="en-US" sz="2800" dirty="0"/>
              <a:t>Draft for Comment Ballot – September </a:t>
            </a:r>
            <a:r>
              <a:rPr lang="en-US" sz="2800" dirty="0" smtClean="0"/>
              <a:t>2014</a:t>
            </a:r>
          </a:p>
          <a:p>
            <a:r>
              <a:rPr lang="en-US" sz="2800" dirty="0" smtClean="0"/>
              <a:t>S&amp;I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SDC FHIR Virtual Connectathon – April 2015</a:t>
            </a:r>
            <a:endParaRPr lang="en-US" sz="2800" dirty="0"/>
          </a:p>
          <a:p>
            <a:r>
              <a:rPr lang="en-US" sz="2800" dirty="0"/>
              <a:t>DSTU Ballot – May </a:t>
            </a:r>
            <a:r>
              <a:rPr lang="en-US" sz="2800" dirty="0" smtClean="0"/>
              <a:t>2015</a:t>
            </a:r>
          </a:p>
          <a:p>
            <a:r>
              <a:rPr lang="en-US" sz="2800" dirty="0"/>
              <a:t>S&amp;I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</a:t>
            </a:r>
            <a:r>
              <a:rPr lang="en-US" sz="2800" dirty="0"/>
              <a:t>SDC FHIR </a:t>
            </a:r>
            <a:r>
              <a:rPr lang="en-US" sz="2800" dirty="0" smtClean="0"/>
              <a:t>Virtual Connectathon – August 2015</a:t>
            </a:r>
          </a:p>
          <a:p>
            <a:r>
              <a:rPr lang="en-US" sz="2800" dirty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DSTU published </a:t>
            </a:r>
            <a:r>
              <a:rPr lang="en-US" sz="2800" dirty="0"/>
              <a:t>–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September 2015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  <a:hlinkClick r:id="rId2"/>
              </a:rPr>
              <a:t>http://hl7.org/fhir/sdc/sdc.html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 </a:t>
            </a:r>
            <a:endParaRPr lang="en-US" sz="2400" dirty="0" smtClean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Test track in the FHIR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Connectathon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 – October 2015</a:t>
            </a:r>
            <a:endParaRPr lang="en-US" sz="28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ED2-5804-4B47-B474-A096C88DC8A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66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Structure Data Capture Use Case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9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ounded Rectangle 224"/>
          <p:cNvSpPr/>
          <p:nvPr/>
        </p:nvSpPr>
        <p:spPr>
          <a:xfrm>
            <a:off x="7366527" y="748833"/>
            <a:ext cx="1584325" cy="37623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CDE Library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2253298" y="4251931"/>
            <a:ext cx="342900" cy="339725"/>
          </a:xfrm>
          <a:prstGeom prst="ellipse">
            <a:avLst/>
          </a:prstGeom>
          <a:solidFill>
            <a:srgbClr val="C3D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90" name="Oval 189"/>
          <p:cNvSpPr/>
          <p:nvPr/>
        </p:nvSpPr>
        <p:spPr>
          <a:xfrm>
            <a:off x="2363741" y="973205"/>
            <a:ext cx="342900" cy="3397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2" name="Oval 161"/>
          <p:cNvSpPr/>
          <p:nvPr/>
        </p:nvSpPr>
        <p:spPr>
          <a:xfrm>
            <a:off x="5156974" y="5504105"/>
            <a:ext cx="342900" cy="3397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5</a:t>
            </a:r>
          </a:p>
        </p:txBody>
      </p:sp>
      <p:grpSp>
        <p:nvGrpSpPr>
          <p:cNvPr id="41990" name="Group 10"/>
          <p:cNvGrpSpPr>
            <a:grpSpLocks/>
          </p:cNvGrpSpPr>
          <p:nvPr/>
        </p:nvGrpSpPr>
        <p:grpSpPr bwMode="auto">
          <a:xfrm>
            <a:off x="827088" y="1243019"/>
            <a:ext cx="1589087" cy="1447800"/>
            <a:chOff x="3515830" y="1905000"/>
            <a:chExt cx="1589570" cy="1447657"/>
          </a:xfrm>
        </p:grpSpPr>
        <p:pic>
          <p:nvPicPr>
            <p:cNvPr id="42063" name="Picture 10" descr="C:\Users\jennifer.t.sisto\AppData\Local\Microsoft\Windows\Temporary Internet Files\Content.IE5\ACLUGBD3\MC900439599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4200" y="1912088"/>
              <a:ext cx="681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64" name="Picture 9" descr="C:\Users\jennifer.t.sisto\AppData\Local\Microsoft\Windows\Temporary Internet Files\Content.IE5\ACLUGBD3\MC900432646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830" y="1905000"/>
              <a:ext cx="1447657" cy="1447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275263" y="3681419"/>
            <a:ext cx="1647825" cy="1330912"/>
            <a:chOff x="5275263" y="3681419"/>
            <a:chExt cx="1647825" cy="1330912"/>
          </a:xfrm>
        </p:grpSpPr>
        <p:pic>
          <p:nvPicPr>
            <p:cNvPr id="42060" name="Picture 6" descr="C:\Users\jennifer.t.sisto\AppData\Local\Microsoft\Windows\Temporary Internet Files\Content.IE5\OBWY3VR3\MC900431564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834"/>
            <a:stretch>
              <a:fillRect/>
            </a:stretch>
          </p:blipFill>
          <p:spPr bwMode="auto">
            <a:xfrm>
              <a:off x="6008825" y="3681419"/>
              <a:ext cx="914263" cy="1275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61" name="Picture 6" descr="C:\Users\jennifer.t.sisto\AppData\Local\Microsoft\Windows\Temporary Internet Files\Content.IE5\OBWY3VR3\MC900431564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121" y="3708053"/>
              <a:ext cx="1266881" cy="1275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062" name="Picture 6" descr="C:\Users\jennifer.t.sisto\AppData\Local\Microsoft\Windows\Temporary Internet Files\Content.IE5\OBWY3VR3\MC900431564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5263" y="3736813"/>
              <a:ext cx="1266881" cy="1275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Rectangle 35"/>
          <p:cNvSpPr/>
          <p:nvPr/>
        </p:nvSpPr>
        <p:spPr>
          <a:xfrm>
            <a:off x="679351" y="2526241"/>
            <a:ext cx="1736824" cy="282129"/>
          </a:xfrm>
          <a:prstGeom prst="rect">
            <a:avLst/>
          </a:prstGeom>
          <a:noFill/>
        </p:spPr>
        <p:txBody>
          <a:bodyPr wrap="square" tIns="0" bIns="0" anchor="ctr" anchorCtr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b="1" dirty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EHR System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345147" y="4525046"/>
            <a:ext cx="1899021" cy="574966"/>
          </a:xfrm>
          <a:prstGeom prst="rect">
            <a:avLst/>
          </a:prstGeom>
          <a:noFill/>
        </p:spPr>
        <p:txBody>
          <a:bodyPr wrap="square" tIns="0" bIns="0" anchor="ctr" anchorCtr="0">
            <a:spAutoFit/>
          </a:bodyPr>
          <a:lstStyle/>
          <a:p>
            <a:pPr>
              <a:lnSpc>
                <a:spcPts val="2200"/>
              </a:lnSpc>
              <a:defRPr/>
            </a:pPr>
            <a:r>
              <a:rPr lang="en-US" sz="2400" b="1" dirty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External </a:t>
            </a:r>
            <a:r>
              <a:rPr lang="en-US" sz="2400" b="1" dirty="0" smtClean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Data Repository</a:t>
            </a:r>
            <a:endParaRPr lang="en-US" sz="2400" b="1" dirty="0">
              <a:ln w="12700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2056" name="Picture 10" descr="C:\Users\jennifer.t.sisto\AppData\Local\Microsoft\Windows\Temporary Internet Files\Content.IE5\ACLUGBD3\MC90043959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707" y="3657165"/>
            <a:ext cx="680993" cy="83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57" name="Picture 9" descr="C:\Users\jennifer.t.sisto\AppData\Local\Microsoft\Windows\Temporary Internet Files\Content.IE5\ACLUGBD3\MC90043264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3650076"/>
            <a:ext cx="144721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55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8380">
            <a:off x="1360627" y="4068912"/>
            <a:ext cx="460537" cy="43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" name="Rectangle 111"/>
          <p:cNvSpPr/>
          <p:nvPr/>
        </p:nvSpPr>
        <p:spPr bwMode="auto">
          <a:xfrm>
            <a:off x="807563" y="4591656"/>
            <a:ext cx="2168663" cy="574966"/>
          </a:xfrm>
          <a:prstGeom prst="rect">
            <a:avLst/>
          </a:prstGeom>
          <a:noFill/>
        </p:spPr>
        <p:txBody>
          <a:bodyPr wrap="square" tIns="0" bIns="0" anchor="ctr" anchorCtr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b="1" dirty="0" smtClean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Displayed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</a:t>
            </a:r>
            <a:endParaRPr lang="en-US" sz="2400" b="1" dirty="0">
              <a:ln w="12700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Arc 16"/>
          <p:cNvSpPr/>
          <p:nvPr/>
        </p:nvSpPr>
        <p:spPr>
          <a:xfrm rot="935907">
            <a:off x="3814949" y="1184455"/>
            <a:ext cx="1752562" cy="468312"/>
          </a:xfrm>
          <a:prstGeom prst="arc">
            <a:avLst>
              <a:gd name="adj1" fmla="val 11631009"/>
              <a:gd name="adj2" fmla="val 20854091"/>
            </a:avLst>
          </a:prstGeom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263650" y="2843219"/>
            <a:ext cx="0" cy="858082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2570163" y="4612101"/>
            <a:ext cx="2802219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000" name="Rectangle 1"/>
          <p:cNvSpPr>
            <a:spLocks noChangeArrowheads="1"/>
          </p:cNvSpPr>
          <p:nvPr/>
        </p:nvSpPr>
        <p:spPr bwMode="auto">
          <a:xfrm>
            <a:off x="2238555" y="1961778"/>
            <a:ext cx="2863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cs typeface="Arial" charset="0"/>
              </a:rPr>
              <a:t>Sends requested form/template</a:t>
            </a:r>
            <a:endParaRPr lang="en-US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2001" name="Rectangle 1"/>
          <p:cNvSpPr>
            <a:spLocks noChangeArrowheads="1"/>
          </p:cNvSpPr>
          <p:nvPr/>
        </p:nvSpPr>
        <p:spPr bwMode="auto">
          <a:xfrm>
            <a:off x="2446338" y="4231101"/>
            <a:ext cx="304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  <a:cs typeface="Arial" charset="0"/>
              </a:rPr>
              <a:t>Fills, stores/transmits structured data</a:t>
            </a:r>
            <a:endParaRPr lang="en-US" sz="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2002" name="Rectangle 1"/>
          <p:cNvSpPr>
            <a:spLocks noChangeArrowheads="1"/>
          </p:cNvSpPr>
          <p:nvPr/>
        </p:nvSpPr>
        <p:spPr bwMode="auto">
          <a:xfrm>
            <a:off x="2359280" y="957208"/>
            <a:ext cx="2039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cs typeface="Arial" charset="0"/>
              </a:rPr>
              <a:t>Sends request for form/template</a:t>
            </a:r>
            <a:endParaRPr lang="en-US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1331092" y="3048887"/>
            <a:ext cx="342900" cy="3397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2004" name="Rectangle 1"/>
          <p:cNvSpPr>
            <a:spLocks noChangeArrowheads="1"/>
          </p:cNvSpPr>
          <p:nvPr/>
        </p:nvSpPr>
        <p:spPr bwMode="auto">
          <a:xfrm>
            <a:off x="1673992" y="3048887"/>
            <a:ext cx="17414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Converts, populates 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displays form</a:t>
            </a:r>
            <a:endParaRPr lang="en-US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8" name="Arc 207"/>
          <p:cNvSpPr/>
          <p:nvPr/>
        </p:nvSpPr>
        <p:spPr>
          <a:xfrm rot="9676477">
            <a:off x="3877459" y="5031021"/>
            <a:ext cx="2337463" cy="468313"/>
          </a:xfrm>
          <a:prstGeom prst="arc">
            <a:avLst>
              <a:gd name="adj1" fmla="val 11327348"/>
              <a:gd name="adj2" fmla="val 20046173"/>
            </a:avLst>
          </a:prstGeom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006" name="Rectangle 1"/>
          <p:cNvSpPr>
            <a:spLocks noChangeArrowheads="1"/>
          </p:cNvSpPr>
          <p:nvPr/>
        </p:nvSpPr>
        <p:spPr bwMode="auto">
          <a:xfrm>
            <a:off x="5420193" y="5417350"/>
            <a:ext cx="16160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Extract, Transform,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and Load 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Data by form/ template</a:t>
            </a:r>
            <a:endParaRPr lang="en-US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3" name="Rounded Rectangle 212"/>
          <p:cNvSpPr/>
          <p:nvPr/>
        </p:nvSpPr>
        <p:spPr>
          <a:xfrm>
            <a:off x="8255146" y="5929319"/>
            <a:ext cx="738188" cy="4524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US" sz="1100" dirty="0">
                <a:solidFill>
                  <a:prstClr val="black"/>
                </a:solidFill>
              </a:rPr>
              <a:t>Forms Manager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8277371" y="5548319"/>
            <a:ext cx="788988" cy="4556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US" sz="1100" dirty="0">
                <a:solidFill>
                  <a:prstClr val="black"/>
                </a:solidFill>
              </a:rPr>
              <a:t>Forms Filler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7934471" y="5292732"/>
            <a:ext cx="1081088" cy="1443037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2010" name="Rectangle 1"/>
          <p:cNvSpPr>
            <a:spLocks noChangeArrowheads="1"/>
          </p:cNvSpPr>
          <p:nvPr/>
        </p:nvSpPr>
        <p:spPr bwMode="auto">
          <a:xfrm>
            <a:off x="7929709" y="5319719"/>
            <a:ext cx="1017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00"/>
                </a:solidFill>
                <a:cs typeface="Arial" charset="0"/>
              </a:rPr>
              <a:t>Actor Key</a:t>
            </a:r>
            <a:endParaRPr lang="en-US" sz="7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8050359" y="6005519"/>
            <a:ext cx="223837" cy="2222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8050359" y="5624519"/>
            <a:ext cx="223837" cy="2222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42013" name="TextBox 3"/>
          <p:cNvSpPr txBox="1">
            <a:spLocks noChangeArrowheads="1"/>
          </p:cNvSpPr>
          <p:nvPr/>
        </p:nvSpPr>
        <p:spPr bwMode="auto">
          <a:xfrm>
            <a:off x="288925" y="233363"/>
            <a:ext cx="34671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b="1" dirty="0">
                <a:solidFill>
                  <a:srgbClr val="17375E"/>
                </a:solidFill>
                <a:ea typeface="ＭＳ Ｐゴシック" charset="0"/>
                <a:cs typeface="ＭＳ Ｐゴシック" charset="0"/>
              </a:rPr>
              <a:t>Structured Data Capture </a:t>
            </a:r>
            <a:r>
              <a:rPr lang="en-US" b="1" dirty="0" smtClean="0">
                <a:solidFill>
                  <a:srgbClr val="17375E"/>
                </a:solidFill>
                <a:ea typeface="ＭＳ Ｐゴシック" charset="0"/>
                <a:cs typeface="ＭＳ Ｐゴシック" charset="0"/>
              </a:rPr>
              <a:t>Workflow</a:t>
            </a:r>
            <a:endParaRPr lang="en-US" b="1" dirty="0">
              <a:solidFill>
                <a:srgbClr val="17375E"/>
              </a:solidFill>
              <a:ea typeface="ＭＳ Ｐゴシック" charset="0"/>
              <a:cs typeface="ＭＳ Ｐゴシック" charset="0"/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2363741" y="2309819"/>
            <a:ext cx="2911523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4865688" y="1945902"/>
            <a:ext cx="342900" cy="3397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</a:rPr>
              <a:t>2</a:t>
            </a:r>
          </a:p>
        </p:txBody>
      </p:sp>
      <p:pic>
        <p:nvPicPr>
          <p:cNvPr id="42037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04" y="5385814"/>
            <a:ext cx="1419863" cy="1325531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/>
          <p:cNvSpPr/>
          <p:nvPr/>
        </p:nvSpPr>
        <p:spPr bwMode="auto">
          <a:xfrm>
            <a:off x="2829416" y="5674499"/>
            <a:ext cx="2327558" cy="954749"/>
          </a:xfrm>
          <a:prstGeom prst="rect">
            <a:avLst/>
          </a:prstGeom>
          <a:noFill/>
        </p:spPr>
        <p:txBody>
          <a:bodyPr wrap="square" tIns="0" bIns="0" anchor="ctr" anchorCtr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3200" b="1" kern="2400" spc="50" dirty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Structured </a:t>
            </a:r>
            <a:endParaRPr lang="en-US" sz="3200" b="1" kern="2400" spc="50" dirty="0" smtClean="0">
              <a:ln w="12700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lnSpc>
                <a:spcPts val="2400"/>
              </a:lnSpc>
            </a:pPr>
            <a:r>
              <a:rPr lang="en-US" sz="3200" b="1" kern="2400" spc="50" dirty="0" smtClean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Data </a:t>
            </a:r>
            <a:r>
              <a:rPr lang="en-US" sz="3200" b="1" kern="2400" spc="50" dirty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Capture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7366527" y="1191219"/>
            <a:ext cx="1627188" cy="37623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prstClr val="black"/>
                </a:solidFill>
              </a:rPr>
              <a:t>Form Library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7435550" y="481019"/>
            <a:ext cx="1800225" cy="121920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251971" y="6251582"/>
            <a:ext cx="1031875" cy="4524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US" sz="1100" dirty="0">
                <a:solidFill>
                  <a:prstClr val="black"/>
                </a:solidFill>
              </a:rPr>
              <a:t>External Repository</a:t>
            </a:r>
          </a:p>
        </p:txBody>
      </p:sp>
      <p:sp>
        <p:nvSpPr>
          <p:cNvPr id="189" name="Oval 188"/>
          <p:cNvSpPr/>
          <p:nvPr/>
        </p:nvSpPr>
        <p:spPr>
          <a:xfrm>
            <a:off x="8050359" y="6424619"/>
            <a:ext cx="223837" cy="222250"/>
          </a:xfrm>
          <a:prstGeom prst="ellipse">
            <a:avLst/>
          </a:prstGeom>
          <a:solidFill>
            <a:srgbClr val="B3A2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617941" y="1634840"/>
            <a:ext cx="1526059" cy="574966"/>
          </a:xfrm>
          <a:prstGeom prst="rect">
            <a:avLst/>
          </a:prstGeom>
          <a:noFill/>
        </p:spPr>
        <p:txBody>
          <a:bodyPr wrap="square" tIns="0" bIns="0" anchor="ctr" anchorCtr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b="1" dirty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Metadata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Source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6250" y="936951"/>
            <a:ext cx="6737349" cy="425648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2034" name="TextBox 3"/>
          <p:cNvSpPr txBox="1">
            <a:spLocks noChangeArrowheads="1"/>
          </p:cNvSpPr>
          <p:nvPr/>
        </p:nvSpPr>
        <p:spPr bwMode="auto">
          <a:xfrm rot="-5400000">
            <a:off x="-731925" y="2171103"/>
            <a:ext cx="2051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>
                    <a:lumMod val="65000"/>
                  </a:prst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SDC Scope</a:t>
            </a:r>
          </a:p>
        </p:txBody>
      </p:sp>
      <p:sp>
        <p:nvSpPr>
          <p:cNvPr id="4" name="Can 3"/>
          <p:cNvSpPr/>
          <p:nvPr/>
        </p:nvSpPr>
        <p:spPr>
          <a:xfrm>
            <a:off x="5420192" y="1036348"/>
            <a:ext cx="1260121" cy="137019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b="1" dirty="0" smtClean="0">
                <a:solidFill>
                  <a:prstClr val="white">
                    <a:lumMod val="50000"/>
                  </a:prstClr>
                </a:solidFill>
              </a:rPr>
              <a:t>Form/Template</a:t>
            </a:r>
          </a:p>
          <a:p>
            <a:pPr algn="ctr"/>
            <a:r>
              <a:rPr lang="en-US" sz="1200" b="1" dirty="0" smtClean="0">
                <a:solidFill>
                  <a:prstClr val="white">
                    <a:lumMod val="50000"/>
                  </a:prstClr>
                </a:solidFill>
              </a:rPr>
              <a:t>Repository</a:t>
            </a:r>
            <a:endParaRPr lang="en-US" sz="1200" b="1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104805" y="2531974"/>
            <a:ext cx="2151011" cy="564257"/>
          </a:xfrm>
          <a:prstGeom prst="rect">
            <a:avLst/>
          </a:prstGeom>
          <a:noFill/>
        </p:spPr>
        <p:txBody>
          <a:bodyPr wrap="square" tIns="0" bIns="0" anchor="ctr" anchorCtr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b="1" dirty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Specified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ln w="12700">
                  <a:solidFill>
                    <a:srgbClr val="1F497D">
                      <a:lumMod val="7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Form/Template</a:t>
            </a:r>
            <a:endParaRPr lang="en-US" sz="2400" b="1" dirty="0">
              <a:ln w="12700">
                <a:solidFill>
                  <a:srgbClr val="1F497D">
                    <a:lumMod val="7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6680314" y="585917"/>
            <a:ext cx="856828" cy="1114302"/>
          </a:xfrm>
          <a:prstGeom prst="leftBrace">
            <a:avLst>
              <a:gd name="adj1" fmla="val 13863"/>
              <a:gd name="adj2" fmla="val 786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118" y="1858945"/>
            <a:ext cx="1172223" cy="64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SDC FHIR </a:t>
            </a:r>
            <a:r>
              <a:rPr lang="en-US" smtClean="0"/>
              <a:t>Profile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F016F-3706-443D-9633-DCB7CC54348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404932"/>
            <a:ext cx="744855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86400" y="5112589"/>
            <a:ext cx="27416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/>
            <a:r>
              <a:rPr lang="en-US" sz="1400" b="1" dirty="0" smtClean="0"/>
              <a:t>     </a:t>
            </a:r>
            <a:r>
              <a:rPr lang="en-US" sz="1200" b="1" dirty="0" smtClean="0"/>
              <a:t>SDC FHIR Actors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400" dirty="0" smtClean="0"/>
              <a:t>SDC Data Element Registry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400" dirty="0" smtClean="0"/>
              <a:t>SDC Form Designer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400" dirty="0" smtClean="0"/>
              <a:t>SDC Form Manager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400" dirty="0" smtClean="0"/>
              <a:t>SDC Form Filler</a:t>
            </a:r>
          </a:p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1400" dirty="0" smtClean="0"/>
              <a:t>SDC Form Receiver</a:t>
            </a:r>
          </a:p>
        </p:txBody>
      </p:sp>
    </p:spTree>
    <p:extLst>
      <p:ext uri="{BB962C8B-B14F-4D97-AF65-F5344CB8AC3E}">
        <p14:creationId xmlns:p14="http://schemas.microsoft.com/office/powerpoint/2010/main" val="251392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Next Steps for the FHIR Profile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5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SDC Profile Alignment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Element Standard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DataElement Resource needs to be aligned with ISO/IEC 11179-3 based SDC Data Element Conceptual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Definition Model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SDC form definition schema models are currently being updated. Questionnaire and </a:t>
            </a:r>
            <a:r>
              <a:rPr lang="en-US" sz="2400" dirty="0" err="1" smtClean="0"/>
              <a:t>QuestionnaireResponse</a:t>
            </a:r>
            <a:r>
              <a:rPr lang="en-US" sz="2400" dirty="0" smtClean="0"/>
              <a:t> resources will need to be aligned with changes to the Schema files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Link to HTML/URI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dirty="0"/>
              <a:t>FHIR does not currently support redirect to URI or the pass-back of an </a:t>
            </a:r>
            <a:r>
              <a:rPr lang="en-US" sz="2400" dirty="0" smtClean="0"/>
              <a:t>HTML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ED2-5804-4B47-B474-A096C88DC8A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8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 2015 HL7 WGM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HSI WG meeting to discuss SDC Profile Alignment</a:t>
            </a:r>
          </a:p>
          <a:p>
            <a:pPr lvl="1"/>
            <a:r>
              <a:rPr lang="en-US" dirty="0" smtClean="0"/>
              <a:t>O&amp;O should be the sponsoring WG, but should coordinate with the Patient Care WG as Questionnaire is the resource most likely to be impacted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42ED2-5804-4B47-B474-A096C88DC8A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4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269081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Initiative Coordinator: </a:t>
            </a:r>
            <a:r>
              <a:rPr lang="en-US" sz="2000" dirty="0" smtClean="0"/>
              <a:t>Dr. </a:t>
            </a:r>
            <a:r>
              <a:rPr lang="en-US" sz="2000" dirty="0"/>
              <a:t>Ed </a:t>
            </a:r>
            <a:r>
              <a:rPr lang="en-US" sz="2000" dirty="0" smtClean="0"/>
              <a:t>Hammond </a:t>
            </a:r>
            <a:r>
              <a:rPr lang="en-US" sz="2000" dirty="0" smtClean="0">
                <a:ea typeface="+mn-ea"/>
                <a:cs typeface="+mn-cs"/>
              </a:rPr>
              <a:t>(</a:t>
            </a:r>
            <a:r>
              <a:rPr lang="en-US" sz="2000" dirty="0" smtClean="0">
                <a:hlinkClick r:id="rId2"/>
              </a:rPr>
              <a:t>william.hammond@duke.edu</a:t>
            </a:r>
            <a:r>
              <a:rPr lang="en-US" sz="2000" dirty="0" smtClean="0"/>
              <a:t> </a:t>
            </a:r>
            <a:r>
              <a:rPr lang="en-US" sz="2000" dirty="0" smtClean="0">
                <a:ea typeface="+mn-ea"/>
                <a:cs typeface="+mn-cs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ea typeface="+mn-ea"/>
                <a:cs typeface="+mn-cs"/>
              </a:rPr>
              <a:t>Federal Lead: </a:t>
            </a:r>
            <a:r>
              <a:rPr lang="en-US" sz="2000" dirty="0" err="1" smtClean="0">
                <a:ea typeface="+mn-ea"/>
                <a:cs typeface="+mn-cs"/>
              </a:rPr>
              <a:t>Farrah</a:t>
            </a:r>
            <a:r>
              <a:rPr lang="en-US" sz="2000" dirty="0" smtClean="0">
                <a:ea typeface="+mn-ea"/>
                <a:cs typeface="+mn-cs"/>
              </a:rPr>
              <a:t> </a:t>
            </a:r>
            <a:r>
              <a:rPr lang="en-US" sz="2000" dirty="0" err="1" smtClean="0">
                <a:ea typeface="+mn-ea"/>
                <a:cs typeface="+mn-cs"/>
              </a:rPr>
              <a:t>Darbouze</a:t>
            </a:r>
            <a:r>
              <a:rPr lang="en-US" sz="2000" dirty="0" smtClean="0">
                <a:ea typeface="+mn-ea"/>
                <a:cs typeface="+mn-cs"/>
              </a:rPr>
              <a:t> (</a:t>
            </a:r>
            <a:r>
              <a:rPr lang="en-US" sz="2000" dirty="0" smtClean="0">
                <a:ea typeface="+mn-ea"/>
                <a:cs typeface="+mn-cs"/>
                <a:hlinkClick r:id="rId3"/>
              </a:rPr>
              <a:t>farrah.darbouze@hhs.gov</a:t>
            </a:r>
            <a:r>
              <a:rPr lang="en-US" sz="2000" dirty="0" smtClean="0">
                <a:ea typeface="+mn-ea"/>
                <a:cs typeface="+mn-cs"/>
              </a:rPr>
              <a:t>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ea typeface="+mn-ea"/>
                <a:cs typeface="+mn-cs"/>
              </a:rPr>
              <a:t>Project Manager: Jenny Brush (</a:t>
            </a:r>
            <a:r>
              <a:rPr lang="en-US" sz="2000" dirty="0" smtClean="0">
                <a:ea typeface="+mn-ea"/>
                <a:cs typeface="+mn-cs"/>
                <a:hlinkClick r:id="rId4"/>
              </a:rPr>
              <a:t>jenny.brush@esacinc.com</a:t>
            </a:r>
            <a:r>
              <a:rPr lang="en-US" sz="2000" dirty="0" smtClean="0">
                <a:ea typeface="+mn-ea"/>
                <a:cs typeface="+mn-cs"/>
              </a:rPr>
              <a:t>)</a:t>
            </a:r>
          </a:p>
          <a:p>
            <a:pPr>
              <a:defRPr/>
            </a:pPr>
            <a:r>
              <a:rPr lang="en-US" sz="2000" dirty="0"/>
              <a:t>Technical </a:t>
            </a:r>
            <a:r>
              <a:rPr lang="en-US" sz="2000" dirty="0" smtClean="0"/>
              <a:t>and Harmonization Lead</a:t>
            </a:r>
            <a:r>
              <a:rPr lang="en-US" sz="2000" dirty="0"/>
              <a:t>: Vijay Shah (</a:t>
            </a:r>
            <a:r>
              <a:rPr lang="en-US" sz="2000" dirty="0">
                <a:hlinkClick r:id="rId5"/>
              </a:rPr>
              <a:t>vshah@jbsinternational.com</a:t>
            </a:r>
            <a:r>
              <a:rPr lang="en-US" sz="2000" dirty="0"/>
              <a:t>)</a:t>
            </a:r>
          </a:p>
          <a:p>
            <a:pPr>
              <a:defRPr/>
            </a:pPr>
            <a:r>
              <a:rPr lang="en-US" sz="2000" dirty="0"/>
              <a:t>Harmonization </a:t>
            </a:r>
            <a:r>
              <a:rPr lang="en-US" sz="2000" dirty="0" smtClean="0"/>
              <a:t>Support: </a:t>
            </a:r>
            <a:r>
              <a:rPr lang="en-US" sz="2000" dirty="0" err="1" smtClean="0"/>
              <a:t>Perri</a:t>
            </a:r>
            <a:r>
              <a:rPr lang="en-US" sz="2000" dirty="0" smtClean="0"/>
              <a:t> </a:t>
            </a:r>
            <a:r>
              <a:rPr lang="en-US" sz="2000" dirty="0"/>
              <a:t>Smith (</a:t>
            </a:r>
            <a:r>
              <a:rPr lang="en-US" sz="2000" dirty="0">
                <a:hlinkClick r:id="rId6"/>
              </a:rPr>
              <a:t>perri.smith@accenturefederal.com</a:t>
            </a:r>
            <a:r>
              <a:rPr lang="en-US" sz="2000" dirty="0"/>
              <a:t> )</a:t>
            </a:r>
          </a:p>
          <a:p>
            <a:pPr>
              <a:defRPr/>
            </a:pPr>
            <a:r>
              <a:rPr lang="en-US" sz="2000" smtClean="0"/>
              <a:t>DE Subject </a:t>
            </a:r>
            <a:r>
              <a:rPr lang="en-US" sz="2000" dirty="0" smtClean="0"/>
              <a:t>Matter Expert: </a:t>
            </a:r>
            <a:r>
              <a:rPr lang="en-US" sz="2000" dirty="0"/>
              <a:t>Mark Roche (</a:t>
            </a:r>
            <a:r>
              <a:rPr lang="en-US" sz="2000" dirty="0">
                <a:hlinkClick r:id="rId7"/>
              </a:rPr>
              <a:t>mrochemd@</a:t>
            </a:r>
            <a:r>
              <a:rPr lang="en-US" sz="2000" dirty="0" smtClean="0">
                <a:hlinkClick r:id="rId7"/>
              </a:rPr>
              <a:t>gmail.com</a:t>
            </a:r>
            <a:r>
              <a:rPr lang="en-US" sz="2000" dirty="0" smtClean="0"/>
              <a:t>) </a:t>
            </a:r>
          </a:p>
          <a:p>
            <a:pPr>
              <a:defRPr/>
            </a:pPr>
            <a:r>
              <a:rPr lang="en-US" sz="2000" dirty="0" smtClean="0">
                <a:ea typeface="+mn-ea"/>
                <a:cs typeface="+mn-cs"/>
              </a:rPr>
              <a:t>FHIR Subject Matter Exper</a:t>
            </a:r>
            <a:r>
              <a:rPr lang="en-US" sz="2000" dirty="0" smtClean="0"/>
              <a:t>t: Lloyd McKenzie (</a:t>
            </a:r>
            <a:r>
              <a:rPr lang="en-US" sz="2000" dirty="0" smtClean="0">
                <a:hlinkClick r:id="rId8"/>
              </a:rPr>
              <a:t>lloyd@lmckenzie.com</a:t>
            </a:r>
            <a:r>
              <a:rPr lang="en-US" sz="2000" dirty="0" smtClean="0"/>
              <a:t>) </a:t>
            </a:r>
          </a:p>
          <a:p>
            <a:pPr marL="0" indent="0">
              <a:buNone/>
              <a:defRPr/>
            </a:pPr>
            <a:endParaRPr lang="en-US" sz="2000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SDC </a:t>
            </a:r>
            <a:r>
              <a:rPr lang="en-US" sz="2000" dirty="0">
                <a:ea typeface="+mn-ea"/>
                <a:cs typeface="+mn-cs"/>
              </a:rPr>
              <a:t>Wiki Page: </a:t>
            </a:r>
            <a:r>
              <a:rPr lang="en-US" sz="2000" dirty="0">
                <a:ea typeface="+mn-ea"/>
                <a:cs typeface="+mn-cs"/>
                <a:hlinkClick r:id="rId9"/>
              </a:rPr>
              <a:t>http://wiki.siframework.org/Structured+Data+Capture+</a:t>
            </a:r>
            <a:r>
              <a:rPr lang="en-US" sz="2000" dirty="0" smtClean="0">
                <a:ea typeface="+mn-ea"/>
                <a:cs typeface="+mn-cs"/>
                <a:hlinkClick r:id="rId9"/>
              </a:rPr>
              <a:t>Initiative</a:t>
            </a:r>
            <a:endParaRPr lang="en-US" sz="2000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Weekly All-Hands Meeting Info (Thursdays):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ea typeface="+mn-ea"/>
                <a:cs typeface="+mn-cs"/>
              </a:rPr>
              <a:t>Time:</a:t>
            </a:r>
            <a:r>
              <a:rPr lang="en-US" sz="2000" dirty="0">
                <a:ea typeface="+mn-ea"/>
                <a:cs typeface="+mn-cs"/>
              </a:rPr>
              <a:t> 3:25pm </a:t>
            </a:r>
            <a:r>
              <a:rPr lang="en-US" sz="2000" dirty="0" smtClean="0">
                <a:ea typeface="+mn-ea"/>
                <a:cs typeface="+mn-cs"/>
              </a:rPr>
              <a:t>– 4:30Ppm Eastern</a:t>
            </a:r>
            <a:endParaRPr lang="en-US" sz="20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ea typeface="+mn-ea"/>
                <a:cs typeface="+mn-cs"/>
              </a:rPr>
              <a:t>URL:</a:t>
            </a:r>
            <a:r>
              <a:rPr lang="en-US" sz="2000" dirty="0">
                <a:ea typeface="+mn-ea"/>
                <a:cs typeface="+mn-cs"/>
              </a:rPr>
              <a:t> </a:t>
            </a:r>
            <a:r>
              <a:rPr lang="en-US" sz="2000" u="sng" dirty="0">
                <a:ea typeface="+mn-ea"/>
                <a:cs typeface="+mn-cs"/>
                <a:hlinkClick r:id="rId10"/>
              </a:rPr>
              <a:t>https://siframework1.webex.com/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ea typeface="+mn-ea"/>
                <a:cs typeface="+mn-cs"/>
              </a:rPr>
              <a:t>Dial-In Number:</a:t>
            </a:r>
            <a:r>
              <a:rPr lang="en-US" sz="2000" dirty="0">
                <a:ea typeface="+mn-ea"/>
                <a:cs typeface="+mn-cs"/>
              </a:rPr>
              <a:t> 1-650-479-3208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ea typeface="+mn-ea"/>
                <a:cs typeface="+mn-cs"/>
              </a:rPr>
              <a:t>Access Code:</a:t>
            </a:r>
            <a:r>
              <a:rPr lang="en-US" sz="2000" dirty="0">
                <a:ea typeface="+mn-ea"/>
                <a:cs typeface="+mn-cs"/>
              </a:rPr>
              <a:t> 663 397 496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0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92702&quot;&gt;&lt;object type=&quot;3&quot; unique_id=&quot;92703&quot;&gt;&lt;property id=&quot;20148&quot; value=&quot;5&quot;/&gt;&lt;property id=&quot;20300&quot; value=&quot;Slide 1 - &amp;quot;HITSC Workplan:   April Update &amp;quot;&quot;/&gt;&lt;property id=&quot;20307&quot; value=&quot;299&quot;/&gt;&lt;/object&gt;&lt;object type=&quot;3&quot; unique_id=&quot;92704&quot;&gt;&lt;property id=&quot;20148&quot; value=&quot;5&quot;/&gt;&lt;property id=&quot;20300&quot; value=&quot;Slide 2 - &amp;quot;Framing&amp;amp;#x09;&amp;quot;&quot;/&gt;&lt;property id=&quot;20307&quot; value=&quot;300&quot;/&gt;&lt;/object&gt;&lt;object type=&quot;3&quot; unique_id=&quot;92705&quot;&gt;&lt;property id=&quot;20148&quot; value=&quot;5&quot;/&gt;&lt;property id=&quot;20300&quot; value=&quot;Slide 3 - &amp;quot;Workplan&amp;quot;&quot;/&gt;&lt;property id=&quot;20307&quot; value=&quot;269&quot;/&gt;&lt;/object&gt;&lt;object type=&quot;3&quot; unique_id=&quot;92706&quot;&gt;&lt;property id=&quot;20148&quot; value=&quot;5&quot;/&gt;&lt;property id=&quot;20300&quot; value=&quot;Slide 4 - &amp;quot;Workplan&amp;quot;&quot;/&gt;&lt;property id=&quot;20307&quot; value=&quot;301&quot;/&gt;&lt;/object&gt;&lt;object type=&quot;3&quot; unique_id=&quot;92707&quot;&gt;&lt;property id=&quot;20148&quot; value=&quot;5&quot;/&gt;&lt;property id=&quot;20300&quot; value=&quot;Slide 5 - &amp;quot;Workplan&amp;quot;&quot;/&gt;&lt;property id=&quot;20307&quot; value=&quot;273&quot;/&gt;&lt;/object&gt;&lt;object type=&quot;3&quot; unique_id=&quot;92708&quot;&gt;&lt;property id=&quot;20148&quot; value=&quot;5&quot;/&gt;&lt;property id=&quot;20300&quot; value=&quot;Slide 6 - &amp;quot;Workplan&amp;quot;&quot;/&gt;&lt;property id=&quot;20307&quot; value=&quot;302&quot;/&gt;&lt;/object&gt;&lt;object type=&quot;3&quot; unique_id=&quot;92709&quot;&gt;&lt;property id=&quot;20148&quot; value=&quot;5&quot;/&gt;&lt;property id=&quot;20300&quot; value=&quot;Slide 7 - &amp;quot;Workplan&amp;quot;&quot;/&gt;&lt;property id=&quot;20307&quot; value=&quot;281&quot;/&gt;&lt;/object&gt;&lt;object type=&quot;3&quot; unique_id=&quot;92710&quot;&gt;&lt;property id=&quot;20148&quot; value=&quot;5&quot;/&gt;&lt;property id=&quot;20300&quot; value=&quot;Slide 8 - &amp;quot;Questions/Discussion&amp;quot;&quot;/&gt;&lt;property id=&quot;20307&quot; value=&quot;303&quot;/&gt;&lt;/object&gt;&lt;/object&gt;&lt;object type=&quot;8&quot; unique_id=&quot;927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aster OST deck for ONC re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aster OST deck for ONC re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46313</TotalTime>
  <Words>405</Words>
  <Application>Microsoft Office PowerPoint</Application>
  <PresentationFormat>On-screen Show (4:3)</PresentationFormat>
  <Paragraphs>90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Master OST deck for ONC review</vt:lpstr>
      <vt:lpstr>2_Office Theme</vt:lpstr>
      <vt:lpstr>1_Master OST deck for ONC review</vt:lpstr>
      <vt:lpstr>Structured Data Capture (SDC)</vt:lpstr>
      <vt:lpstr>SDC FHIR Milestones</vt:lpstr>
      <vt:lpstr>Structure Data Capture Use Case</vt:lpstr>
      <vt:lpstr>PowerPoint Presentation</vt:lpstr>
      <vt:lpstr>SDC FHIR Profile Workflow</vt:lpstr>
      <vt:lpstr>Next Steps for the FHIR Profile</vt:lpstr>
      <vt:lpstr>SDC Profile Alignment </vt:lpstr>
      <vt:lpstr>Oct 2015 HL7 WGM</vt:lpstr>
      <vt:lpstr>Contact Information</vt:lpstr>
      <vt:lpstr> Thank you!</vt:lpstr>
    </vt:vector>
  </TitlesOfParts>
  <Company>Spire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 Caplan</dc:creator>
  <cp:lastModifiedBy>Smith, Perri</cp:lastModifiedBy>
  <cp:revision>478</cp:revision>
  <cp:lastPrinted>2014-04-07T19:54:09Z</cp:lastPrinted>
  <dcterms:created xsi:type="dcterms:W3CDTF">2012-09-10T14:53:34Z</dcterms:created>
  <dcterms:modified xsi:type="dcterms:W3CDTF">2015-11-04T20:25:51Z</dcterms:modified>
</cp:coreProperties>
</file>