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15"/>
  </p:notesMasterIdLst>
  <p:sldIdLst>
    <p:sldId id="403" r:id="rId2"/>
    <p:sldId id="469" r:id="rId3"/>
    <p:sldId id="470" r:id="rId4"/>
    <p:sldId id="465" r:id="rId5"/>
    <p:sldId id="471" r:id="rId6"/>
    <p:sldId id="488" r:id="rId7"/>
    <p:sldId id="489" r:id="rId8"/>
    <p:sldId id="490" r:id="rId9"/>
    <p:sldId id="491" r:id="rId10"/>
    <p:sldId id="484" r:id="rId11"/>
    <p:sldId id="487" r:id="rId12"/>
    <p:sldId id="492" r:id="rId13"/>
    <p:sldId id="522" r:id="rId14"/>
  </p:sldIdLst>
  <p:sldSz cx="9144000" cy="6858000" type="screen4x3"/>
  <p:notesSz cx="9144000" cy="6858000"/>
  <p:custDataLst>
    <p:tags r:id="rId16"/>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ark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99"/>
    <a:srgbClr val="C5D8FF"/>
    <a:srgbClr val="CCECFF"/>
    <a:srgbClr val="000000"/>
    <a:srgbClr val="FFFFE5"/>
    <a:srgbClr val="FFDEBD"/>
    <a:srgbClr val="EBF7FF"/>
    <a:srgbClr val="CDFFC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1" autoAdjust="0"/>
    <p:restoredTop sz="79565" autoAdjust="0"/>
  </p:normalViewPr>
  <p:slideViewPr>
    <p:cSldViewPr snapToGrid="0" snapToObjects="1">
      <p:cViewPr varScale="1">
        <p:scale>
          <a:sx n="111" d="100"/>
          <a:sy n="111" d="100"/>
        </p:scale>
        <p:origin x="1266" y="96"/>
      </p:cViewPr>
      <p:guideLst>
        <p:guide orient="horz" pos="2160"/>
        <p:guide pos="2880"/>
      </p:guideLst>
    </p:cSldViewPr>
  </p:slideViewPr>
  <p:outlineViewPr>
    <p:cViewPr>
      <p:scale>
        <a:sx n="33" d="100"/>
        <a:sy n="33" d="100"/>
      </p:scale>
      <p:origin x="0" y="-997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6" d="100"/>
          <a:sy n="86" d="100"/>
        </p:scale>
        <p:origin x="201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962399" cy="342899"/>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5179483" y="0"/>
            <a:ext cx="3962399" cy="342899"/>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2857500" y="514350"/>
            <a:ext cx="3429000" cy="25717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914400" y="3257550"/>
            <a:ext cx="7315200" cy="3086099"/>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6513910"/>
            <a:ext cx="3962399" cy="342899"/>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5179483" y="6513910"/>
            <a:ext cx="3962399" cy="342899"/>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2576294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custDataLst>
              <p:tags r:id="rId1"/>
            </p:custDataLst>
          </p:nvPr>
        </p:nvSpPr>
        <p:spPr/>
        <p:txBody>
          <a:bodyPr/>
          <a:lstStyle/>
          <a:p>
            <a:pPr>
              <a:lnSpc>
                <a:spcPct val="107000"/>
              </a:lnSpc>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0"/>
          </p:nvPr>
        </p:nvSpPr>
        <p:spPr/>
        <p:txBody>
          <a:bodyPr/>
          <a:lstStyle/>
          <a:p>
            <a:endParaRPr lang="en-AU"/>
          </a:p>
        </p:txBody>
      </p:sp>
    </p:spTree>
    <p:extLst>
      <p:ext uri="{BB962C8B-B14F-4D97-AF65-F5344CB8AC3E}">
        <p14:creationId xmlns:p14="http://schemas.microsoft.com/office/powerpoint/2010/main" val="254472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custDataLst>
              <p:tags r:id="rId1"/>
            </p:custDataLst>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idx="10"/>
          </p:nvPr>
        </p:nvSpPr>
        <p:spPr/>
        <p:txBody>
          <a:bodyPr/>
          <a:lstStyle/>
          <a:p>
            <a:endParaRPr lang="en-AU"/>
          </a:p>
        </p:txBody>
      </p:sp>
    </p:spTree>
    <p:extLst>
      <p:ext uri="{BB962C8B-B14F-4D97-AF65-F5344CB8AC3E}">
        <p14:creationId xmlns:p14="http://schemas.microsoft.com/office/powerpoint/2010/main" val="26096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7713" y="515938"/>
            <a:ext cx="3446462" cy="2584450"/>
          </a:xfrm>
        </p:spPr>
      </p:sp>
      <p:sp>
        <p:nvSpPr>
          <p:cNvPr id="3" name="Notes Placeholder 2"/>
          <p:cNvSpPr>
            <a:spLocks noGrp="1"/>
          </p:cNvSpPr>
          <p:nvPr>
            <p:ph type="body" idx="1"/>
            <p:custDataLst>
              <p:tags r:id="rId1"/>
            </p:custDataLst>
          </p:nvPr>
        </p:nvSpPr>
        <p:spPr/>
        <p:txBody>
          <a:bodyPr>
            <a:noAutofit/>
          </a:bodyPr>
          <a:lstStyle/>
          <a:p>
            <a:r>
              <a:rPr lang="en-AU" sz="1300" dirty="0"/>
              <a:t>There are two main types of terminology binding.</a:t>
            </a:r>
          </a:p>
          <a:p>
            <a:r>
              <a:rPr lang="en-AU" sz="1300" b="1" dirty="0"/>
              <a:t>#click</a:t>
            </a:r>
            <a:endParaRPr lang="en-AU" sz="1300" dirty="0"/>
          </a:p>
          <a:p>
            <a:r>
              <a:rPr lang="en-AU" sz="1300" dirty="0"/>
              <a:t>The first and most common type of terminology binding is a ‘Value set binding’. Value set bindings record a set of possible values which can populate a coded data element or coded attribute in an information model.</a:t>
            </a:r>
          </a:p>
          <a:p>
            <a:r>
              <a:rPr lang="en-AU" sz="1300" b="1" dirty="0"/>
              <a:t>#click</a:t>
            </a:r>
            <a:endParaRPr lang="en-AU" sz="1300" dirty="0"/>
          </a:p>
          <a:p>
            <a:r>
              <a:rPr lang="en-AU" sz="1300" dirty="0"/>
              <a:t>The other type of terminology binding is a ‘Model meaning binding’. Model meaning bindings define the meaning of an information model </a:t>
            </a:r>
            <a:r>
              <a:rPr lang="en-AU" sz="1300" dirty="0" err="1"/>
              <a:t>artifact</a:t>
            </a:r>
            <a:r>
              <a:rPr lang="en-AU" sz="1300" dirty="0"/>
              <a:t> using a concept or expression from the terminology. These bindings are sometimes called ‘Semantic bindings’ because they define the  meaning or semantics of the associated information model </a:t>
            </a:r>
            <a:r>
              <a:rPr lang="en-AU" sz="1300" dirty="0" err="1"/>
              <a:t>artifact</a:t>
            </a:r>
            <a:r>
              <a:rPr lang="en-AU" sz="1300" dirty="0"/>
              <a:t>.</a:t>
            </a:r>
            <a:endParaRPr lang="en-AU"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sz="1300" dirty="0"/>
          </a:p>
        </p:txBody>
      </p:sp>
      <p:sp>
        <p:nvSpPr>
          <p:cNvPr id="4" name="Slide Number Placeholder 3"/>
          <p:cNvSpPr>
            <a:spLocks noGrp="1"/>
          </p:cNvSpPr>
          <p:nvPr>
            <p:ph type="sldNum" sz="quarter" idx="10"/>
          </p:nvPr>
        </p:nvSpPr>
        <p:spPr/>
        <p:txBody>
          <a:bodyPr/>
          <a:lstStyle/>
          <a:p>
            <a:fld id="{0820B162-B110-41DD-96C2-67D84E7CC3E1}" type="slidenum">
              <a:rPr lang="en-US" smtClean="0"/>
              <a:pPr/>
              <a:t>9</a:t>
            </a:fld>
            <a:endParaRPr lang="en-US" dirty="0"/>
          </a:p>
        </p:txBody>
      </p:sp>
    </p:spTree>
    <p:extLst>
      <p:ext uri="{BB962C8B-B14F-4D97-AF65-F5344CB8AC3E}">
        <p14:creationId xmlns:p14="http://schemas.microsoft.com/office/powerpoint/2010/main" val="3920203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11" Type="http://schemas.openxmlformats.org/officeDocument/2006/relationships/image" Target="../media/image6.jpeg"/><Relationship Id="rId5" Type="http://schemas.openxmlformats.org/officeDocument/2006/relationships/tags" Target="../tags/tag7.xml"/><Relationship Id="rId10" Type="http://schemas.openxmlformats.org/officeDocument/2006/relationships/image" Target="../media/image5.jpeg"/><Relationship Id="rId4" Type="http://schemas.openxmlformats.org/officeDocument/2006/relationships/tags" Target="../tags/tag6.xml"/><Relationship Id="rId9"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2"/>
        <p:cNvGrpSpPr/>
        <p:nvPr/>
      </p:nvGrpSpPr>
      <p:grpSpPr>
        <a:xfrm>
          <a:off x="0" y="0"/>
          <a:ext cx="0" cy="0"/>
          <a:chOff x="0" y="0"/>
          <a:chExt cx="0" cy="0"/>
        </a:xfrm>
      </p:grpSpPr>
      <p:sp>
        <p:nvSpPr>
          <p:cNvPr id="14" name="Shape 14"/>
          <p:cNvSpPr txBox="1">
            <a:spLocks noGrp="1"/>
          </p:cNvSpPr>
          <p:nvPr>
            <p:ph type="ctrTitle"/>
          </p:nvPr>
        </p:nvSpPr>
        <p:spPr>
          <a:xfrm>
            <a:off x="685800" y="1899478"/>
            <a:ext cx="7772400" cy="1713662"/>
          </a:xfrm>
          <a:prstGeom prst="rect">
            <a:avLst/>
          </a:prstGeom>
          <a:noFill/>
          <a:ln>
            <a:noFill/>
          </a:ln>
        </p:spPr>
        <p:txBody>
          <a:bodyPr lIns="91425" tIns="91425" rIns="91425" bIns="91425" anchor="ctr" anchorCtr="0"/>
          <a:lstStyle>
            <a:lvl1pPr marL="0" marR="0" indent="0" algn="l" rtl="0">
              <a:spcBef>
                <a:spcPts val="0"/>
              </a:spcBef>
              <a:spcAft>
                <a:spcPts val="0"/>
              </a:spcAft>
              <a:defRPr sz="3600" b="0" i="0" u="none" strike="noStrike" cap="none" baseline="0">
                <a:solidFill>
                  <a:srgbClr val="21218A"/>
                </a:solidFill>
                <a:latin typeface="Trebuchet MS Bold"/>
                <a:ea typeface="Arial"/>
                <a:cs typeface="Trebuchet MS Bold"/>
                <a:sym typeface="Arial"/>
              </a:defRPr>
            </a:lvl1pPr>
            <a:lvl2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2pPr>
            <a:lvl3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3pPr>
            <a:lvl4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4pPr>
            <a:lvl5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5pPr>
            <a:lvl6pPr marL="457200" marR="0" indent="0" algn="l" rtl="0">
              <a:spcBef>
                <a:spcPts val="0"/>
              </a:spcBef>
              <a:spcAft>
                <a:spcPts val="0"/>
              </a:spcAft>
              <a:defRPr sz="3200" b="0" i="0" u="none" strike="noStrike" cap="none" baseline="0">
                <a:solidFill>
                  <a:srgbClr val="666666"/>
                </a:solidFill>
                <a:latin typeface="Arial"/>
                <a:ea typeface="Arial"/>
                <a:cs typeface="Arial"/>
                <a:sym typeface="Arial"/>
              </a:defRPr>
            </a:lvl6pPr>
            <a:lvl7pPr marL="914400" marR="0" indent="0" algn="l" rtl="0">
              <a:spcBef>
                <a:spcPts val="0"/>
              </a:spcBef>
              <a:spcAft>
                <a:spcPts val="0"/>
              </a:spcAft>
              <a:defRPr sz="3200" b="0" i="0" u="none" strike="noStrike" cap="none" baseline="0">
                <a:solidFill>
                  <a:srgbClr val="666666"/>
                </a:solidFill>
                <a:latin typeface="Arial"/>
                <a:ea typeface="Arial"/>
                <a:cs typeface="Arial"/>
                <a:sym typeface="Arial"/>
              </a:defRPr>
            </a:lvl7pPr>
            <a:lvl8pPr marL="1371600" marR="0" indent="0" algn="l" rtl="0">
              <a:spcBef>
                <a:spcPts val="0"/>
              </a:spcBef>
              <a:spcAft>
                <a:spcPts val="0"/>
              </a:spcAft>
              <a:defRPr sz="3200" b="0" i="0" u="none" strike="noStrike" cap="none" baseline="0">
                <a:solidFill>
                  <a:srgbClr val="666666"/>
                </a:solidFill>
                <a:latin typeface="Arial"/>
                <a:ea typeface="Arial"/>
                <a:cs typeface="Arial"/>
                <a:sym typeface="Arial"/>
              </a:defRPr>
            </a:lvl8pPr>
            <a:lvl9pPr marL="1828800" marR="0" indent="0" algn="l" rtl="0">
              <a:spcBef>
                <a:spcPts val="0"/>
              </a:spcBef>
              <a:spcAft>
                <a:spcPts val="0"/>
              </a:spcAft>
              <a:defRPr sz="3200" b="0" i="0" u="none" strike="noStrike" cap="none" baseline="0">
                <a:solidFill>
                  <a:srgbClr val="666666"/>
                </a:solidFill>
                <a:latin typeface="Arial"/>
                <a:ea typeface="Arial"/>
                <a:cs typeface="Arial"/>
                <a:sym typeface="Arial"/>
              </a:defRPr>
            </a:lvl9pPr>
          </a:lstStyle>
          <a:p>
            <a:r>
              <a:rPr lang="en-US"/>
              <a:t>Click to edit Master title style</a:t>
            </a:r>
            <a:endParaRPr dirty="0"/>
          </a:p>
        </p:txBody>
      </p:sp>
      <p:sp>
        <p:nvSpPr>
          <p:cNvPr id="15" name="Shape 15"/>
          <p:cNvSpPr txBox="1">
            <a:spLocks noGrp="1"/>
          </p:cNvSpPr>
          <p:nvPr>
            <p:ph type="subTitle" idx="1"/>
          </p:nvPr>
        </p:nvSpPr>
        <p:spPr>
          <a:xfrm>
            <a:off x="3355077" y="5621595"/>
            <a:ext cx="5431276" cy="1135182"/>
          </a:xfrm>
          <a:prstGeom prst="rect">
            <a:avLst/>
          </a:prstGeom>
          <a:noFill/>
          <a:ln>
            <a:noFill/>
          </a:ln>
        </p:spPr>
        <p:txBody>
          <a:bodyPr lIns="91425" tIns="91425" rIns="91425" bIns="91425" anchor="t" anchorCtr="0"/>
          <a:lstStyle>
            <a:lvl1pPr marL="0" marR="0" indent="0" algn="l" rtl="0">
              <a:spcBef>
                <a:spcPts val="100"/>
              </a:spcBef>
              <a:spcAft>
                <a:spcPts val="100"/>
              </a:spcAft>
              <a:buClr>
                <a:srgbClr val="0055B0"/>
              </a:buClr>
              <a:buFont typeface="Arial"/>
              <a:buNone/>
              <a:defRPr sz="2400" b="0" i="0" u="none" strike="noStrike" cap="none" baseline="0">
                <a:solidFill>
                  <a:srgbClr val="0070C0"/>
                </a:solidFill>
                <a:latin typeface="Trebuchet MS"/>
                <a:ea typeface="Arial"/>
                <a:cs typeface="Trebuchet MS"/>
                <a:sym typeface="Arial"/>
              </a:defRPr>
            </a:lvl1pPr>
            <a:lvl2pPr marL="742950" marR="0" indent="-177800" algn="l" rtl="0">
              <a:spcBef>
                <a:spcPts val="100"/>
              </a:spcBef>
              <a:spcAft>
                <a:spcPts val="100"/>
              </a:spcAft>
              <a:buClr>
                <a:srgbClr val="0070C0"/>
              </a:buClr>
              <a:buFont typeface="Arial"/>
              <a:buChar char="▪"/>
              <a:defRPr sz="2000" b="0" i="0" u="none" strike="noStrike" cap="none" baseline="0">
                <a:solidFill>
                  <a:srgbClr val="0070C0"/>
                </a:solidFill>
                <a:latin typeface="Arial"/>
                <a:ea typeface="Arial"/>
                <a:cs typeface="Arial"/>
                <a:sym typeface="Arial"/>
              </a:defRPr>
            </a:lvl2pPr>
            <a:lvl3pPr marL="1143000" marR="0" indent="-165100" algn="l" rtl="0">
              <a:spcBef>
                <a:spcPts val="100"/>
              </a:spcBef>
              <a:spcAft>
                <a:spcPts val="100"/>
              </a:spcAft>
              <a:buClr>
                <a:srgbClr val="229BB8"/>
              </a:buClr>
              <a:buFont typeface="Arial"/>
              <a:buChar char="▪"/>
              <a:defRPr sz="2000" b="0" i="0" u="none" strike="noStrike" cap="none" baseline="0">
                <a:solidFill>
                  <a:srgbClr val="229BB8"/>
                </a:solidFill>
                <a:latin typeface="Arial"/>
                <a:ea typeface="Arial"/>
                <a:cs typeface="Arial"/>
                <a:sym typeface="Arial"/>
              </a:defRPr>
            </a:lvl3pPr>
            <a:lvl4pPr marL="16002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4pPr>
            <a:lvl5pPr marL="20574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5pPr>
            <a:lvl6pPr marL="25146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6pPr>
            <a:lvl7pPr marL="29718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7pPr>
            <a:lvl8pPr marL="34290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8pPr>
            <a:lvl9pPr marL="38862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9pPr>
          </a:lstStyle>
          <a:p>
            <a:r>
              <a:rPr lang="en-US"/>
              <a:t>Click to edit Master subtitle style</a:t>
            </a:r>
            <a:endParaRPr dirty="0"/>
          </a:p>
        </p:txBody>
      </p:sp>
      <p:pic>
        <p:nvPicPr>
          <p:cNvPr id="2" name="Picture 1" descr="ihtsdo_brand_master_PM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79275" y="64416"/>
            <a:ext cx="3238066" cy="1438019"/>
          </a:xfrm>
          <a:prstGeom prst="rect">
            <a:avLst/>
          </a:prstGeom>
          <a:solidFill>
            <a:schemeClr val="bg1"/>
          </a:solidFill>
        </p:spPr>
      </p:pic>
      <p:pic>
        <p:nvPicPr>
          <p:cNvPr id="3" name="Picture 2" descr="delivering_snomed_tagline_CMYK.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7675" y="5722818"/>
            <a:ext cx="2426053" cy="1033959"/>
          </a:xfrm>
          <a:prstGeom prst="rect">
            <a:avLst/>
          </a:prstGeom>
        </p:spPr>
      </p:pic>
      <p:grpSp>
        <p:nvGrpSpPr>
          <p:cNvPr id="7" name="Group 1"/>
          <p:cNvGrpSpPr>
            <a:grpSpLocks/>
          </p:cNvGrpSpPr>
          <p:nvPr userDrawn="1"/>
        </p:nvGrpSpPr>
        <p:grpSpPr bwMode="auto">
          <a:xfrm>
            <a:off x="0" y="3714253"/>
            <a:ext cx="9145588" cy="1728787"/>
            <a:chOff x="-1588" y="4221163"/>
            <a:chExt cx="9145588" cy="1728787"/>
          </a:xfrm>
        </p:grpSpPr>
        <p:pic>
          <p:nvPicPr>
            <p:cNvPr id="8" name="Picture 13" descr="MPj04388700000[1]"/>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692275" y="4229100"/>
              <a:ext cx="2555875" cy="172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8" descr="MPj04222600000[1]"/>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211638" y="4221163"/>
              <a:ext cx="2593975"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4" descr="MPj04424370000[1]"/>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551613" y="4221163"/>
              <a:ext cx="2592387"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7" descr="MPj04265570000[1]"/>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588" y="4221163"/>
              <a:ext cx="1728788"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no graphic">
    <p:spTree>
      <p:nvGrpSpPr>
        <p:cNvPr id="1" name="Shape 12"/>
        <p:cNvGrpSpPr/>
        <p:nvPr/>
      </p:nvGrpSpPr>
      <p:grpSpPr>
        <a:xfrm>
          <a:off x="0" y="0"/>
          <a:ext cx="0" cy="0"/>
          <a:chOff x="0" y="0"/>
          <a:chExt cx="0" cy="0"/>
        </a:xfrm>
      </p:grpSpPr>
      <p:cxnSp>
        <p:nvCxnSpPr>
          <p:cNvPr id="13" name="Shape 13"/>
          <p:cNvCxnSpPr/>
          <p:nvPr/>
        </p:nvCxnSpPr>
        <p:spPr>
          <a:xfrm>
            <a:off x="0" y="1613266"/>
            <a:ext cx="9144000" cy="0"/>
          </a:xfrm>
          <a:prstGeom prst="straightConnector1">
            <a:avLst/>
          </a:prstGeom>
          <a:noFill/>
          <a:ln w="9525" cap="flat">
            <a:solidFill>
              <a:srgbClr val="229BB8"/>
            </a:solidFill>
            <a:prstDash val="solid"/>
            <a:round/>
            <a:headEnd type="none" w="med" len="med"/>
            <a:tailEnd type="none" w="med" len="med"/>
          </a:ln>
        </p:spPr>
      </p:cxnSp>
      <p:sp>
        <p:nvSpPr>
          <p:cNvPr id="14" name="Shape 14"/>
          <p:cNvSpPr txBox="1">
            <a:spLocks noGrp="1"/>
          </p:cNvSpPr>
          <p:nvPr>
            <p:ph type="ctrTitle"/>
          </p:nvPr>
        </p:nvSpPr>
        <p:spPr>
          <a:xfrm>
            <a:off x="685800" y="2143116"/>
            <a:ext cx="7772400" cy="1470024"/>
          </a:xfrm>
          <a:prstGeom prst="rect">
            <a:avLst/>
          </a:prstGeom>
          <a:noFill/>
          <a:ln>
            <a:noFill/>
          </a:ln>
        </p:spPr>
        <p:txBody>
          <a:bodyPr lIns="91425" tIns="91425" rIns="91425" bIns="91425" anchor="ctr" anchorCtr="0"/>
          <a:lstStyle>
            <a:lvl1pPr marL="0" marR="0" indent="0" algn="l" rtl="0">
              <a:spcBef>
                <a:spcPts val="0"/>
              </a:spcBef>
              <a:spcAft>
                <a:spcPts val="0"/>
              </a:spcAft>
              <a:defRPr sz="3600" b="0" i="0" u="none" strike="noStrike" cap="none" baseline="0">
                <a:solidFill>
                  <a:srgbClr val="21218A"/>
                </a:solidFill>
                <a:latin typeface="Trebuchet MS Bold"/>
                <a:ea typeface="Arial"/>
                <a:cs typeface="Trebuchet MS Bold"/>
                <a:sym typeface="Arial"/>
              </a:defRPr>
            </a:lvl1pPr>
            <a:lvl2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2pPr>
            <a:lvl3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3pPr>
            <a:lvl4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4pPr>
            <a:lvl5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5pPr>
            <a:lvl6pPr marL="457200" marR="0" indent="0" algn="l" rtl="0">
              <a:spcBef>
                <a:spcPts val="0"/>
              </a:spcBef>
              <a:spcAft>
                <a:spcPts val="0"/>
              </a:spcAft>
              <a:defRPr sz="3200" b="0" i="0" u="none" strike="noStrike" cap="none" baseline="0">
                <a:solidFill>
                  <a:srgbClr val="666666"/>
                </a:solidFill>
                <a:latin typeface="Arial"/>
                <a:ea typeface="Arial"/>
                <a:cs typeface="Arial"/>
                <a:sym typeface="Arial"/>
              </a:defRPr>
            </a:lvl6pPr>
            <a:lvl7pPr marL="914400" marR="0" indent="0" algn="l" rtl="0">
              <a:spcBef>
                <a:spcPts val="0"/>
              </a:spcBef>
              <a:spcAft>
                <a:spcPts val="0"/>
              </a:spcAft>
              <a:defRPr sz="3200" b="0" i="0" u="none" strike="noStrike" cap="none" baseline="0">
                <a:solidFill>
                  <a:srgbClr val="666666"/>
                </a:solidFill>
                <a:latin typeface="Arial"/>
                <a:ea typeface="Arial"/>
                <a:cs typeface="Arial"/>
                <a:sym typeface="Arial"/>
              </a:defRPr>
            </a:lvl7pPr>
            <a:lvl8pPr marL="1371600" marR="0" indent="0" algn="l" rtl="0">
              <a:spcBef>
                <a:spcPts val="0"/>
              </a:spcBef>
              <a:spcAft>
                <a:spcPts val="0"/>
              </a:spcAft>
              <a:defRPr sz="3200" b="0" i="0" u="none" strike="noStrike" cap="none" baseline="0">
                <a:solidFill>
                  <a:srgbClr val="666666"/>
                </a:solidFill>
                <a:latin typeface="Arial"/>
                <a:ea typeface="Arial"/>
                <a:cs typeface="Arial"/>
                <a:sym typeface="Arial"/>
              </a:defRPr>
            </a:lvl8pPr>
            <a:lvl9pPr marL="1828800" marR="0" indent="0" algn="l" rtl="0">
              <a:spcBef>
                <a:spcPts val="0"/>
              </a:spcBef>
              <a:spcAft>
                <a:spcPts val="0"/>
              </a:spcAft>
              <a:defRPr sz="3200" b="0" i="0" u="none" strike="noStrike" cap="none" baseline="0">
                <a:solidFill>
                  <a:srgbClr val="666666"/>
                </a:solidFill>
                <a:latin typeface="Arial"/>
                <a:ea typeface="Arial"/>
                <a:cs typeface="Arial"/>
                <a:sym typeface="Arial"/>
              </a:defRPr>
            </a:lvl9pPr>
          </a:lstStyle>
          <a:p>
            <a:r>
              <a:rPr lang="en-US"/>
              <a:t>Click to edit Master title style</a:t>
            </a:r>
            <a:endParaRPr dirty="0"/>
          </a:p>
        </p:txBody>
      </p:sp>
      <p:sp>
        <p:nvSpPr>
          <p:cNvPr id="15" name="Shape 15"/>
          <p:cNvSpPr txBox="1">
            <a:spLocks noGrp="1"/>
          </p:cNvSpPr>
          <p:nvPr>
            <p:ph type="subTitle" idx="1"/>
          </p:nvPr>
        </p:nvSpPr>
        <p:spPr>
          <a:xfrm>
            <a:off x="685800" y="3895402"/>
            <a:ext cx="6400799" cy="1469528"/>
          </a:xfrm>
          <a:prstGeom prst="rect">
            <a:avLst/>
          </a:prstGeom>
          <a:noFill/>
          <a:ln>
            <a:noFill/>
          </a:ln>
        </p:spPr>
        <p:txBody>
          <a:bodyPr lIns="91425" tIns="91425" rIns="91425" bIns="91425" anchor="t" anchorCtr="0"/>
          <a:lstStyle>
            <a:lvl1pPr marL="0" marR="0" indent="0" algn="l" rtl="0">
              <a:spcBef>
                <a:spcPts val="100"/>
              </a:spcBef>
              <a:spcAft>
                <a:spcPts val="100"/>
              </a:spcAft>
              <a:buClr>
                <a:srgbClr val="0055B0"/>
              </a:buClr>
              <a:buFont typeface="Arial"/>
              <a:buNone/>
              <a:defRPr sz="2400" b="0" i="0" u="none" strike="noStrike" cap="none" baseline="0">
                <a:solidFill>
                  <a:srgbClr val="0070C0"/>
                </a:solidFill>
                <a:latin typeface="Trebuchet MS"/>
                <a:ea typeface="Arial"/>
                <a:cs typeface="Trebuchet MS"/>
                <a:sym typeface="Arial"/>
              </a:defRPr>
            </a:lvl1pPr>
            <a:lvl2pPr marL="742950" marR="0" indent="-177800" algn="l" rtl="0">
              <a:spcBef>
                <a:spcPts val="100"/>
              </a:spcBef>
              <a:spcAft>
                <a:spcPts val="100"/>
              </a:spcAft>
              <a:buClr>
                <a:srgbClr val="0070C0"/>
              </a:buClr>
              <a:buFont typeface="Arial"/>
              <a:buChar char="▪"/>
              <a:defRPr sz="2000" b="0" i="0" u="none" strike="noStrike" cap="none" baseline="0">
                <a:solidFill>
                  <a:srgbClr val="0070C0"/>
                </a:solidFill>
                <a:latin typeface="Arial"/>
                <a:ea typeface="Arial"/>
                <a:cs typeface="Arial"/>
                <a:sym typeface="Arial"/>
              </a:defRPr>
            </a:lvl2pPr>
            <a:lvl3pPr marL="1143000" marR="0" indent="-165100" algn="l" rtl="0">
              <a:spcBef>
                <a:spcPts val="100"/>
              </a:spcBef>
              <a:spcAft>
                <a:spcPts val="100"/>
              </a:spcAft>
              <a:buClr>
                <a:srgbClr val="229BB8"/>
              </a:buClr>
              <a:buFont typeface="Arial"/>
              <a:buChar char="▪"/>
              <a:defRPr sz="2000" b="0" i="0" u="none" strike="noStrike" cap="none" baseline="0">
                <a:solidFill>
                  <a:srgbClr val="229BB8"/>
                </a:solidFill>
                <a:latin typeface="Arial"/>
                <a:ea typeface="Arial"/>
                <a:cs typeface="Arial"/>
                <a:sym typeface="Arial"/>
              </a:defRPr>
            </a:lvl3pPr>
            <a:lvl4pPr marL="16002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4pPr>
            <a:lvl5pPr marL="20574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5pPr>
            <a:lvl6pPr marL="25146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6pPr>
            <a:lvl7pPr marL="29718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7pPr>
            <a:lvl8pPr marL="34290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8pPr>
            <a:lvl9pPr marL="38862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9pPr>
          </a:lstStyle>
          <a:p>
            <a:r>
              <a:rPr lang="en-US"/>
              <a:t>Click to edit Master subtitle style</a:t>
            </a:r>
            <a:endParaRPr dirty="0"/>
          </a:p>
        </p:txBody>
      </p:sp>
      <p:pic>
        <p:nvPicPr>
          <p:cNvPr id="2" name="Picture 1" descr="ihtsdo_brand_master_PM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275" y="64416"/>
            <a:ext cx="3238066" cy="1438019"/>
          </a:xfrm>
          <a:prstGeom prst="rect">
            <a:avLst/>
          </a:prstGeom>
          <a:solidFill>
            <a:schemeClr val="bg1"/>
          </a:solidFill>
        </p:spPr>
      </p:pic>
      <p:pic>
        <p:nvPicPr>
          <p:cNvPr id="3" name="Picture 2" descr="delivering_snomed_tagline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75" y="5722818"/>
            <a:ext cx="2426053" cy="1033959"/>
          </a:xfrm>
          <a:prstGeom prst="rect">
            <a:avLst/>
          </a:prstGeom>
        </p:spPr>
      </p:pic>
    </p:spTree>
    <p:extLst>
      <p:ext uri="{BB962C8B-B14F-4D97-AF65-F5344CB8AC3E}">
        <p14:creationId xmlns:p14="http://schemas.microsoft.com/office/powerpoint/2010/main" val="280164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2" y="3044825"/>
            <a:ext cx="7772400" cy="1362075"/>
          </a:xfrm>
        </p:spPr>
        <p:txBody>
          <a:bodyPr anchor="b"/>
          <a:lstStyle>
            <a:lvl1pPr algn="l">
              <a:defRPr sz="4000" b="0" i="0" cap="none">
                <a:latin typeface="Trebuchet MS Bold"/>
                <a:cs typeface="Trebuchet MS Bold"/>
              </a:defRPr>
            </a:lvl1pPr>
          </a:lstStyle>
          <a:p>
            <a:r>
              <a:rPr lang="en-US"/>
              <a:t>Click to edit Master title style</a:t>
            </a:r>
            <a:endParaRPr lang="da-DK" dirty="0"/>
          </a:p>
        </p:txBody>
      </p:sp>
      <p:sp>
        <p:nvSpPr>
          <p:cNvPr id="3" name="Text Placeholder 2"/>
          <p:cNvSpPr>
            <a:spLocks noGrp="1"/>
          </p:cNvSpPr>
          <p:nvPr>
            <p:ph type="body" idx="1"/>
          </p:nvPr>
        </p:nvSpPr>
        <p:spPr>
          <a:xfrm>
            <a:off x="722312" y="4505739"/>
            <a:ext cx="7772400" cy="1401348"/>
          </a:xfrm>
        </p:spPr>
        <p:txBody>
          <a:bodyPr anchor="t"/>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7" name="Picture 6" descr="ihtsdo_brand_master_P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9275" y="64416"/>
            <a:ext cx="3238066" cy="1438019"/>
          </a:xfrm>
          <a:prstGeom prst="rect">
            <a:avLst/>
          </a:prstGeom>
          <a:solidFill>
            <a:schemeClr val="bg1"/>
          </a:solidFill>
        </p:spPr>
      </p:pic>
      <p:sp>
        <p:nvSpPr>
          <p:cNvPr id="8" name="Slide Number Placeholder 2"/>
          <p:cNvSpPr>
            <a:spLocks noGrp="1"/>
          </p:cNvSpPr>
          <p:nvPr>
            <p:ph type="sldNum" sz="quarter" idx="4"/>
          </p:nvPr>
        </p:nvSpPr>
        <p:spPr>
          <a:xfrm>
            <a:off x="7389741" y="6429396"/>
            <a:ext cx="1104971"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extLst>
      <p:ext uri="{BB962C8B-B14F-4D97-AF65-F5344CB8AC3E}">
        <p14:creationId xmlns:p14="http://schemas.microsoft.com/office/powerpoint/2010/main" val="230848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4pPr>
              <a:defRPr lang="en-US" sz="1800" dirty="0" smtClean="0">
                <a:solidFill>
                  <a:srgbClr val="3399FF"/>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Line 222"/>
          <p:cNvSpPr>
            <a:spLocks noChangeShapeType="1"/>
          </p:cNvSpPr>
          <p:nvPr userDrawn="1"/>
        </p:nvSpPr>
        <p:spPr bwMode="auto">
          <a:xfrm>
            <a:off x="468313" y="1349360"/>
            <a:ext cx="8207375" cy="0"/>
          </a:xfrm>
          <a:prstGeom prst="line">
            <a:avLst/>
          </a:prstGeom>
          <a:noFill/>
          <a:ln w="38100">
            <a:solidFill>
              <a:srgbClr val="229BB8"/>
            </a:solidFill>
            <a:round/>
            <a:headEnd/>
            <a:tailEnd/>
          </a:ln>
          <a:effectLst/>
        </p:spPr>
        <p:txBody>
          <a:bodyPr lIns="90000" tIns="46800" rIns="90000" bIns="46800" anchor="ctr">
            <a:spAutoFit/>
          </a:bodyPr>
          <a:lstStyle/>
          <a:p>
            <a:pPr algn="ctr" eaLnBrk="0" hangingPunct="0">
              <a:spcBef>
                <a:spcPct val="50000"/>
              </a:spcBef>
              <a:defRPr/>
            </a:pPr>
            <a:endParaRPr lang="da-DK"/>
          </a:p>
        </p:txBody>
      </p:sp>
      <p:sp>
        <p:nvSpPr>
          <p:cNvPr id="9" name="Slide Number Placeholder 2"/>
          <p:cNvSpPr>
            <a:spLocks noGrp="1"/>
          </p:cNvSpPr>
          <p:nvPr>
            <p:ph type="sldNum" sz="quarter" idx="4"/>
          </p:nvPr>
        </p:nvSpPr>
        <p:spPr>
          <a:xfrm>
            <a:off x="8558462" y="6429396"/>
            <a:ext cx="525602" cy="292079"/>
          </a:xfrm>
          <a:prstGeom prst="rect">
            <a:avLst/>
          </a:prstGeom>
        </p:spPr>
        <p:txBody>
          <a:bodyPr vert="horz" lIns="91440" tIns="45720" rIns="91440" bIns="45720" rtlCol="0" anchor="ctr"/>
          <a:lstStyle>
            <a:lvl1pPr algn="r">
              <a:defRPr sz="1600" b="1"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extLst>
      <p:ext uri="{BB962C8B-B14F-4D97-AF65-F5344CB8AC3E}">
        <p14:creationId xmlns:p14="http://schemas.microsoft.com/office/powerpoint/2010/main" val="24304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sp>
        <p:nvSpPr>
          <p:cNvPr id="4" name="Shape 9"/>
          <p:cNvSpPr txBox="1">
            <a:spLocks noGrp="1"/>
          </p:cNvSpPr>
          <p:nvPr>
            <p:ph idx="1"/>
          </p:nvPr>
        </p:nvSpPr>
        <p:spPr>
          <a:xfrm>
            <a:off x="457200" y="1452308"/>
            <a:ext cx="8229600" cy="4658007"/>
          </a:xfrm>
          <a:prstGeom prst="rect">
            <a:avLst/>
          </a:prstGeom>
          <a:noFill/>
          <a:ln>
            <a:noFill/>
          </a:ln>
        </p:spPr>
        <p:txBody>
          <a:bodyPr lIns="91425" tIns="91425" rIns="91425" bIns="91425" anchor="t" anchorCtr="0"/>
          <a:lstStyle>
            <a:lvl1pPr marL="342900" marR="0" indent="-213359" algn="l" rtl="0">
              <a:spcBef>
                <a:spcPts val="100"/>
              </a:spcBef>
              <a:spcAft>
                <a:spcPts val="100"/>
              </a:spcAft>
              <a:buClr>
                <a:srgbClr val="0055B0"/>
              </a:buClr>
              <a:buFont typeface="Arial"/>
              <a:buChar char="▪"/>
              <a:defRPr sz="2400" b="0" i="0" u="none" strike="noStrike" cap="none" baseline="0">
                <a:solidFill>
                  <a:srgbClr val="0055B0"/>
                </a:solidFill>
                <a:latin typeface="Trebuchet MS"/>
                <a:ea typeface="Arial"/>
                <a:cs typeface="Trebuchet MS"/>
                <a:sym typeface="Arial"/>
              </a:defRPr>
            </a:lvl1pPr>
            <a:lvl2pPr marL="742950" marR="0" indent="-177800" algn="l" rtl="0">
              <a:spcBef>
                <a:spcPts val="100"/>
              </a:spcBef>
              <a:spcAft>
                <a:spcPts val="100"/>
              </a:spcAft>
              <a:buClr>
                <a:srgbClr val="0070C0"/>
              </a:buClr>
              <a:buFont typeface="Arial"/>
              <a:buChar char="▪"/>
              <a:defRPr sz="2000" b="0" i="0" u="none" strike="noStrike" cap="none" baseline="0">
                <a:solidFill>
                  <a:srgbClr val="0070C0"/>
                </a:solidFill>
                <a:latin typeface="Arial"/>
                <a:ea typeface="Arial"/>
                <a:cs typeface="Arial"/>
                <a:sym typeface="Arial"/>
              </a:defRPr>
            </a:lvl2pPr>
            <a:lvl3pPr marL="1143000" marR="0" indent="-165100" algn="l" rtl="0">
              <a:spcBef>
                <a:spcPts val="100"/>
              </a:spcBef>
              <a:spcAft>
                <a:spcPts val="100"/>
              </a:spcAft>
              <a:buClr>
                <a:srgbClr val="229BB8"/>
              </a:buClr>
              <a:buFont typeface="Arial"/>
              <a:buChar char="▪"/>
              <a:defRPr sz="2000" b="0" i="0" u="none" strike="noStrike" cap="none" baseline="0">
                <a:solidFill>
                  <a:srgbClr val="229BB8"/>
                </a:solidFill>
                <a:latin typeface="Arial"/>
                <a:ea typeface="Arial"/>
                <a:cs typeface="Arial"/>
                <a:sym typeface="Arial"/>
              </a:defRPr>
            </a:lvl3pPr>
            <a:lvl4pPr marL="16002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4pPr>
            <a:lvl5pPr marL="20574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5pPr>
            <a:lvl6pPr marL="25146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6pPr>
            <a:lvl7pPr marL="29718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7pPr>
            <a:lvl8pPr marL="34290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8pPr>
            <a:lvl9pPr marL="38862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9pPr>
          </a:lstStyle>
          <a:p>
            <a:pPr lvl="0"/>
            <a:r>
              <a:rPr lang="en-US"/>
              <a:t>Click to edit Master text styles</a:t>
            </a:r>
          </a:p>
        </p:txBody>
      </p:sp>
      <p:sp>
        <p:nvSpPr>
          <p:cNvPr id="8" name="Shape 29"/>
          <p:cNvSpPr txBox="1">
            <a:spLocks noGrp="1"/>
          </p:cNvSpPr>
          <p:nvPr>
            <p:ph type="title"/>
          </p:nvPr>
        </p:nvSpPr>
        <p:spPr>
          <a:xfrm>
            <a:off x="457200" y="766541"/>
            <a:ext cx="8229600" cy="507995"/>
          </a:xfrm>
          <a:prstGeom prst="rect">
            <a:avLst/>
          </a:prstGeom>
          <a:noFill/>
          <a:ln>
            <a:noFill/>
          </a:ln>
        </p:spPr>
        <p:txBody>
          <a:bodyPr lIns="91425" tIns="91425" rIns="91425" bIns="91425" anchor="b" anchorCtr="0"/>
          <a:lstStyle>
            <a:lvl1pPr algn="l" rtl="0">
              <a:spcBef>
                <a:spcPts val="0"/>
              </a:spcBef>
              <a:spcAft>
                <a:spcPts val="0"/>
              </a:spcAft>
              <a:defRPr sz="2800" b="0" i="0">
                <a:solidFill>
                  <a:srgbClr val="21218A"/>
                </a:solidFill>
                <a:latin typeface="Trebuchet MS Bold"/>
                <a:ea typeface="Arial"/>
                <a:cs typeface="Trebuchet MS Bold"/>
                <a:sym typeface="Arial"/>
              </a:defRPr>
            </a:lvl1pPr>
            <a:lvl2pPr algn="l" rtl="0">
              <a:spcBef>
                <a:spcPts val="0"/>
              </a:spcBef>
              <a:spcAft>
                <a:spcPts val="0"/>
              </a:spcAft>
              <a:defRPr sz="3200">
                <a:solidFill>
                  <a:srgbClr val="666666"/>
                </a:solidFill>
                <a:latin typeface="Arial"/>
                <a:ea typeface="Arial"/>
                <a:cs typeface="Arial"/>
                <a:sym typeface="Arial"/>
              </a:defRPr>
            </a:lvl2pPr>
            <a:lvl3pPr algn="l" rtl="0">
              <a:spcBef>
                <a:spcPts val="0"/>
              </a:spcBef>
              <a:spcAft>
                <a:spcPts val="0"/>
              </a:spcAft>
              <a:defRPr sz="3200">
                <a:solidFill>
                  <a:srgbClr val="666666"/>
                </a:solidFill>
                <a:latin typeface="Arial"/>
                <a:ea typeface="Arial"/>
                <a:cs typeface="Arial"/>
                <a:sym typeface="Arial"/>
              </a:defRPr>
            </a:lvl3pPr>
            <a:lvl4pPr algn="l" rtl="0">
              <a:spcBef>
                <a:spcPts val="0"/>
              </a:spcBef>
              <a:spcAft>
                <a:spcPts val="0"/>
              </a:spcAft>
              <a:defRPr sz="3200">
                <a:solidFill>
                  <a:srgbClr val="666666"/>
                </a:solidFill>
                <a:latin typeface="Arial"/>
                <a:ea typeface="Arial"/>
                <a:cs typeface="Arial"/>
                <a:sym typeface="Arial"/>
              </a:defRPr>
            </a:lvl4pPr>
            <a:lvl5pPr algn="l" rtl="0">
              <a:spcBef>
                <a:spcPts val="0"/>
              </a:spcBef>
              <a:spcAft>
                <a:spcPts val="0"/>
              </a:spcAft>
              <a:defRPr sz="3200">
                <a:solidFill>
                  <a:srgbClr val="666666"/>
                </a:solidFill>
                <a:latin typeface="Arial"/>
                <a:ea typeface="Arial"/>
                <a:cs typeface="Arial"/>
                <a:sym typeface="Arial"/>
              </a:defRPr>
            </a:lvl5pPr>
            <a:lvl6pPr marL="457200" algn="l" rtl="0">
              <a:spcBef>
                <a:spcPts val="0"/>
              </a:spcBef>
              <a:spcAft>
                <a:spcPts val="0"/>
              </a:spcAft>
              <a:defRPr sz="3200">
                <a:solidFill>
                  <a:srgbClr val="666666"/>
                </a:solidFill>
                <a:latin typeface="Arial"/>
                <a:ea typeface="Arial"/>
                <a:cs typeface="Arial"/>
                <a:sym typeface="Arial"/>
              </a:defRPr>
            </a:lvl6pPr>
            <a:lvl7pPr marL="914400" algn="l" rtl="0">
              <a:spcBef>
                <a:spcPts val="0"/>
              </a:spcBef>
              <a:spcAft>
                <a:spcPts val="0"/>
              </a:spcAft>
              <a:defRPr sz="3200">
                <a:solidFill>
                  <a:srgbClr val="666666"/>
                </a:solidFill>
                <a:latin typeface="Arial"/>
                <a:ea typeface="Arial"/>
                <a:cs typeface="Arial"/>
                <a:sym typeface="Arial"/>
              </a:defRPr>
            </a:lvl7pPr>
            <a:lvl8pPr marL="1371600" algn="l" rtl="0">
              <a:spcBef>
                <a:spcPts val="0"/>
              </a:spcBef>
              <a:spcAft>
                <a:spcPts val="0"/>
              </a:spcAft>
              <a:defRPr sz="3200">
                <a:solidFill>
                  <a:srgbClr val="666666"/>
                </a:solidFill>
                <a:latin typeface="Arial"/>
                <a:ea typeface="Arial"/>
                <a:cs typeface="Arial"/>
                <a:sym typeface="Arial"/>
              </a:defRPr>
            </a:lvl8pPr>
            <a:lvl9pPr marL="1828800" algn="l" rtl="0">
              <a:spcBef>
                <a:spcPts val="0"/>
              </a:spcBef>
              <a:spcAft>
                <a:spcPts val="0"/>
              </a:spcAft>
              <a:defRPr sz="3200">
                <a:solidFill>
                  <a:srgbClr val="666666"/>
                </a:solidFill>
                <a:latin typeface="Arial"/>
                <a:ea typeface="Arial"/>
                <a:cs typeface="Arial"/>
                <a:sym typeface="Arial"/>
              </a:defRPr>
            </a:lvl9pPr>
          </a:lstStyle>
          <a:p>
            <a:r>
              <a:rPr lang="en-US"/>
              <a:t>Click to edit Master title style</a:t>
            </a:r>
            <a:endParaRPr dirty="0"/>
          </a:p>
        </p:txBody>
      </p:sp>
      <p:cxnSp>
        <p:nvCxnSpPr>
          <p:cNvPr id="9" name="Shape 13"/>
          <p:cNvCxnSpPr/>
          <p:nvPr userDrawn="1"/>
        </p:nvCxnSpPr>
        <p:spPr>
          <a:xfrm>
            <a:off x="0" y="1318802"/>
            <a:ext cx="9144000" cy="0"/>
          </a:xfrm>
          <a:prstGeom prst="straightConnector1">
            <a:avLst/>
          </a:prstGeom>
          <a:noFill/>
          <a:ln w="9525" cap="flat">
            <a:solidFill>
              <a:srgbClr val="229BB8"/>
            </a:solidFill>
            <a:prstDash val="solid"/>
            <a:round/>
            <a:headEnd type="none" w="med" len="med"/>
            <a:tailEnd type="none" w="med" len="med"/>
          </a:ln>
        </p:spPr>
      </p:cxnSp>
      <p:sp>
        <p:nvSpPr>
          <p:cNvPr id="6" name="Slide Number Placeholder 2"/>
          <p:cNvSpPr>
            <a:spLocks noGrp="1"/>
          </p:cNvSpPr>
          <p:nvPr>
            <p:ph type="sldNum" sz="quarter" idx="4"/>
          </p:nvPr>
        </p:nvSpPr>
        <p:spPr>
          <a:xfrm>
            <a:off x="8150087" y="6429396"/>
            <a:ext cx="525602"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extLst>
      <p:ext uri="{BB962C8B-B14F-4D97-AF65-F5344CB8AC3E}">
        <p14:creationId xmlns:p14="http://schemas.microsoft.com/office/powerpoint/2010/main" val="381006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titled">
    <p:spTree>
      <p:nvGrpSpPr>
        <p:cNvPr id="1" name="Shape 34"/>
        <p:cNvGrpSpPr/>
        <p:nvPr/>
      </p:nvGrpSpPr>
      <p:grpSpPr>
        <a:xfrm>
          <a:off x="0" y="0"/>
          <a:ext cx="0" cy="0"/>
          <a:chOff x="0" y="0"/>
          <a:chExt cx="0" cy="0"/>
        </a:xfrm>
      </p:grpSpPr>
      <p:sp>
        <p:nvSpPr>
          <p:cNvPr id="36" name="Shape 3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000" b="1" i="0">
                <a:latin typeface="Trebuchet MS Bold"/>
                <a:cs typeface="Trebuchet MS Bold"/>
              </a:defRPr>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a:t>Click to edit Master text styles</a:t>
            </a: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1800" b="0" i="0">
                <a:latin typeface="Trebuchet MS"/>
                <a:cs typeface="Trebuchet MS"/>
              </a:defRPr>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a:t>Click to edit Master text styles</a:t>
            </a: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000" b="1" i="0">
                <a:latin typeface="Trebuchet MS Bold"/>
                <a:cs typeface="Trebuchet MS Bold"/>
              </a:defRPr>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a:t>Click to edit Master text styles</a:t>
            </a: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1800" b="0" i="0">
                <a:latin typeface="Trebuchet MS"/>
                <a:cs typeface="Trebuchet MS"/>
              </a:defRPr>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a:t>Click to edit Master text styles</a:t>
            </a:r>
          </a:p>
        </p:txBody>
      </p:sp>
      <p:cxnSp>
        <p:nvCxnSpPr>
          <p:cNvPr id="9" name="Shape 13"/>
          <p:cNvCxnSpPr/>
          <p:nvPr userDrawn="1"/>
        </p:nvCxnSpPr>
        <p:spPr>
          <a:xfrm>
            <a:off x="0" y="1318802"/>
            <a:ext cx="9144000" cy="0"/>
          </a:xfrm>
          <a:prstGeom prst="straightConnector1">
            <a:avLst/>
          </a:prstGeom>
          <a:noFill/>
          <a:ln w="9525" cap="flat">
            <a:solidFill>
              <a:srgbClr val="229BB8"/>
            </a:solidFill>
            <a:prstDash val="solid"/>
            <a:round/>
            <a:headEnd type="none" w="med" len="med"/>
            <a:tailEnd type="none" w="med" len="med"/>
          </a:ln>
        </p:spPr>
      </p:cxnSp>
      <p:sp>
        <p:nvSpPr>
          <p:cNvPr id="10" name="Shape 18"/>
          <p:cNvSpPr txBox="1">
            <a:spLocks noGrp="1"/>
          </p:cNvSpPr>
          <p:nvPr>
            <p:ph type="title"/>
          </p:nvPr>
        </p:nvSpPr>
        <p:spPr>
          <a:xfrm>
            <a:off x="457200" y="739912"/>
            <a:ext cx="8229600" cy="540000"/>
          </a:xfrm>
          <a:prstGeom prst="rect">
            <a:avLst/>
          </a:prstGeom>
          <a:noFill/>
          <a:ln>
            <a:noFill/>
          </a:ln>
        </p:spPr>
        <p:txBody>
          <a:bodyPr lIns="91425" tIns="91425" rIns="91425" bIns="91425" anchor="b" anchorCtr="0"/>
          <a:lstStyle>
            <a:lvl1pPr algn="l" rtl="0">
              <a:spcBef>
                <a:spcPts val="0"/>
              </a:spcBef>
              <a:spcAft>
                <a:spcPts val="0"/>
              </a:spcAft>
              <a:defRPr sz="2800" b="0" i="0">
                <a:solidFill>
                  <a:srgbClr val="21218A"/>
                </a:solidFill>
                <a:latin typeface="Trebuchet MS Bold"/>
                <a:ea typeface="Arial"/>
                <a:cs typeface="Trebuchet MS Bold"/>
                <a:sym typeface="Arial"/>
              </a:defRPr>
            </a:lvl1pPr>
            <a:lvl2pPr algn="l" rtl="0">
              <a:spcBef>
                <a:spcPts val="0"/>
              </a:spcBef>
              <a:spcAft>
                <a:spcPts val="0"/>
              </a:spcAft>
              <a:defRPr sz="3200">
                <a:solidFill>
                  <a:srgbClr val="666666"/>
                </a:solidFill>
                <a:latin typeface="Arial"/>
                <a:ea typeface="Arial"/>
                <a:cs typeface="Arial"/>
                <a:sym typeface="Arial"/>
              </a:defRPr>
            </a:lvl2pPr>
            <a:lvl3pPr algn="l" rtl="0">
              <a:spcBef>
                <a:spcPts val="0"/>
              </a:spcBef>
              <a:spcAft>
                <a:spcPts val="0"/>
              </a:spcAft>
              <a:defRPr sz="3200">
                <a:solidFill>
                  <a:srgbClr val="666666"/>
                </a:solidFill>
                <a:latin typeface="Arial"/>
                <a:ea typeface="Arial"/>
                <a:cs typeface="Arial"/>
                <a:sym typeface="Arial"/>
              </a:defRPr>
            </a:lvl3pPr>
            <a:lvl4pPr algn="l" rtl="0">
              <a:spcBef>
                <a:spcPts val="0"/>
              </a:spcBef>
              <a:spcAft>
                <a:spcPts val="0"/>
              </a:spcAft>
              <a:defRPr sz="3200">
                <a:solidFill>
                  <a:srgbClr val="666666"/>
                </a:solidFill>
                <a:latin typeface="Arial"/>
                <a:ea typeface="Arial"/>
                <a:cs typeface="Arial"/>
                <a:sym typeface="Arial"/>
              </a:defRPr>
            </a:lvl4pPr>
            <a:lvl5pPr algn="l" rtl="0">
              <a:spcBef>
                <a:spcPts val="0"/>
              </a:spcBef>
              <a:spcAft>
                <a:spcPts val="0"/>
              </a:spcAft>
              <a:defRPr sz="3200">
                <a:solidFill>
                  <a:srgbClr val="666666"/>
                </a:solidFill>
                <a:latin typeface="Arial"/>
                <a:ea typeface="Arial"/>
                <a:cs typeface="Arial"/>
                <a:sym typeface="Arial"/>
              </a:defRPr>
            </a:lvl5pPr>
            <a:lvl6pPr marL="457200" algn="l" rtl="0">
              <a:spcBef>
                <a:spcPts val="0"/>
              </a:spcBef>
              <a:spcAft>
                <a:spcPts val="0"/>
              </a:spcAft>
              <a:defRPr sz="3200">
                <a:solidFill>
                  <a:srgbClr val="666666"/>
                </a:solidFill>
                <a:latin typeface="Arial"/>
                <a:ea typeface="Arial"/>
                <a:cs typeface="Arial"/>
                <a:sym typeface="Arial"/>
              </a:defRPr>
            </a:lvl6pPr>
            <a:lvl7pPr marL="914400" algn="l" rtl="0">
              <a:spcBef>
                <a:spcPts val="0"/>
              </a:spcBef>
              <a:spcAft>
                <a:spcPts val="0"/>
              </a:spcAft>
              <a:defRPr sz="3200">
                <a:solidFill>
                  <a:srgbClr val="666666"/>
                </a:solidFill>
                <a:latin typeface="Arial"/>
                <a:ea typeface="Arial"/>
                <a:cs typeface="Arial"/>
                <a:sym typeface="Arial"/>
              </a:defRPr>
            </a:lvl7pPr>
            <a:lvl8pPr marL="1371600" algn="l" rtl="0">
              <a:spcBef>
                <a:spcPts val="0"/>
              </a:spcBef>
              <a:spcAft>
                <a:spcPts val="0"/>
              </a:spcAft>
              <a:defRPr sz="3200">
                <a:solidFill>
                  <a:srgbClr val="666666"/>
                </a:solidFill>
                <a:latin typeface="Arial"/>
                <a:ea typeface="Arial"/>
                <a:cs typeface="Arial"/>
                <a:sym typeface="Arial"/>
              </a:defRPr>
            </a:lvl8pPr>
            <a:lvl9pPr marL="1828800" algn="l" rtl="0">
              <a:spcBef>
                <a:spcPts val="0"/>
              </a:spcBef>
              <a:spcAft>
                <a:spcPts val="0"/>
              </a:spcAft>
              <a:defRPr sz="3200">
                <a:solidFill>
                  <a:srgbClr val="666666"/>
                </a:solidFill>
                <a:latin typeface="Arial"/>
                <a:ea typeface="Arial"/>
                <a:cs typeface="Arial"/>
                <a:sym typeface="Arial"/>
              </a:defRPr>
            </a:lvl9pPr>
          </a:lstStyle>
          <a:p>
            <a:r>
              <a:rPr lang="en-US"/>
              <a:t>Click to edit Master title style</a:t>
            </a:r>
            <a:endParaRPr dirty="0"/>
          </a:p>
        </p:txBody>
      </p:sp>
      <p:sp>
        <p:nvSpPr>
          <p:cNvPr id="14" name="Slide Number Placeholder 2"/>
          <p:cNvSpPr>
            <a:spLocks noGrp="1"/>
          </p:cNvSpPr>
          <p:nvPr>
            <p:ph type="sldNum" sz="quarter" idx="10"/>
          </p:nvPr>
        </p:nvSpPr>
        <p:spPr>
          <a:xfrm>
            <a:off x="8150087" y="6429396"/>
            <a:ext cx="525602"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Left column and box">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176696"/>
            <a:ext cx="3008313" cy="1258403"/>
          </a:xfrm>
          <a:prstGeom prst="rect">
            <a:avLst/>
          </a:prstGeom>
          <a:noFill/>
          <a:ln>
            <a:noFill/>
          </a:ln>
        </p:spPr>
        <p:txBody>
          <a:bodyPr lIns="91425" tIns="91425" rIns="91425" bIns="91425" anchor="b" anchorCtr="0"/>
          <a:lstStyle>
            <a:lvl1pPr algn="l" rtl="0">
              <a:defRPr sz="2000" b="0" i="0">
                <a:latin typeface="Trebuchet MS Bold"/>
                <a:cs typeface="Trebuchet MS Bold"/>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dirty="0"/>
          </a:p>
        </p:txBody>
      </p:sp>
      <p:sp>
        <p:nvSpPr>
          <p:cNvPr id="56" name="Shape 56"/>
          <p:cNvSpPr txBox="1">
            <a:spLocks noGrp="1"/>
          </p:cNvSpPr>
          <p:nvPr>
            <p:ph type="body" idx="1"/>
          </p:nvPr>
        </p:nvSpPr>
        <p:spPr>
          <a:xfrm>
            <a:off x="3575050" y="892621"/>
            <a:ext cx="5111750" cy="5233540"/>
          </a:xfrm>
          <a:prstGeom prst="rect">
            <a:avLst/>
          </a:prstGeom>
          <a:noFill/>
          <a:ln>
            <a:noFill/>
          </a:ln>
        </p:spPr>
        <p:txBody>
          <a:bodyPr lIns="91425" tIns="91425" rIns="91425" bIns="91425" anchor="t" anchorCtr="0"/>
          <a:lstStyle>
            <a:lvl1pPr rtl="0">
              <a:defRPr sz="2000" b="0" i="0">
                <a:latin typeface="Trebuchet MS"/>
                <a:cs typeface="Trebuchet MS"/>
              </a:defRPr>
            </a:lvl1pPr>
            <a:lvl2pPr rtl="0">
              <a:defRPr sz="2400"/>
            </a:lvl2pPr>
            <a:lvl3pPr rtl="0">
              <a:defRPr sz="2000"/>
            </a:lvl3pPr>
            <a:lvl4pPr rtl="0">
              <a:defRPr sz="1800"/>
            </a:lvl4pPr>
            <a:lvl5pPr rtl="0">
              <a:defRPr sz="1800"/>
            </a:lvl5pPr>
            <a:lvl6pPr rtl="0">
              <a:defRPr sz="2000"/>
            </a:lvl6pPr>
            <a:lvl7pPr rtl="0">
              <a:defRPr sz="2000"/>
            </a:lvl7pPr>
            <a:lvl8pPr rtl="0">
              <a:defRPr sz="2000"/>
            </a:lvl8pPr>
            <a:lvl9pPr rtl="0">
              <a:defRPr sz="2000"/>
            </a:lvl9pPr>
          </a:lstStyle>
          <a:p>
            <a:pPr lvl="0"/>
            <a:r>
              <a:rPr lang="en-US"/>
              <a:t>Click to edit Master text styles</a:t>
            </a: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b="0" i="0">
                <a:latin typeface="Trebuchet MS"/>
                <a:cs typeface="Trebuchet MS"/>
              </a:defRPr>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pPr lvl="0"/>
            <a:r>
              <a:rPr lang="en-US"/>
              <a:t>Click to edit Master text styles</a:t>
            </a:r>
          </a:p>
        </p:txBody>
      </p:sp>
      <p:cxnSp>
        <p:nvCxnSpPr>
          <p:cNvPr id="61" name="Shape 61"/>
          <p:cNvCxnSpPr/>
          <p:nvPr/>
        </p:nvCxnSpPr>
        <p:spPr>
          <a:xfrm>
            <a:off x="428597" y="1428736"/>
            <a:ext cx="3071833" cy="0"/>
          </a:xfrm>
          <a:prstGeom prst="straightConnector1">
            <a:avLst/>
          </a:prstGeom>
          <a:noFill/>
          <a:ln w="38100" cap="flat">
            <a:solidFill>
              <a:srgbClr val="229BB8"/>
            </a:solidFill>
            <a:prstDash val="solid"/>
            <a:round/>
            <a:headEnd type="none" w="med" len="med"/>
            <a:tailEnd type="none" w="med" len="med"/>
          </a:ln>
        </p:spPr>
      </p:cxnSp>
      <p:sp>
        <p:nvSpPr>
          <p:cNvPr id="7" name="Slide Number Placeholder 2"/>
          <p:cNvSpPr>
            <a:spLocks noGrp="1"/>
          </p:cNvSpPr>
          <p:nvPr>
            <p:ph type="sldNum" sz="quarter" idx="4"/>
          </p:nvPr>
        </p:nvSpPr>
        <p:spPr>
          <a:xfrm>
            <a:off x="8150087" y="6429396"/>
            <a:ext cx="525602"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not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3652" y="199354"/>
            <a:ext cx="6327913" cy="566737"/>
          </a:xfrm>
          <a:prstGeom prst="rect">
            <a:avLst/>
          </a:prstGeom>
          <a:noFill/>
          <a:ln>
            <a:noFill/>
          </a:ln>
        </p:spPr>
        <p:txBody>
          <a:bodyPr lIns="91425" tIns="91425" rIns="91425" bIns="91425" anchor="b" anchorCtr="0"/>
          <a:lstStyle>
            <a:lvl1pPr algn="l" rtl="0">
              <a:defRPr sz="2000" b="0" i="0">
                <a:latin typeface="Trebuchet MS Bold"/>
                <a:cs typeface="Trebuchet MS Bold"/>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a:t>Click to edit Master title style</a:t>
            </a:r>
            <a:endParaRPr dirty="0"/>
          </a:p>
        </p:txBody>
      </p:sp>
      <p:sp>
        <p:nvSpPr>
          <p:cNvPr id="64" name="Shape 64"/>
          <p:cNvSpPr>
            <a:spLocks noGrp="1"/>
          </p:cNvSpPr>
          <p:nvPr>
            <p:ph type="pic" idx="2"/>
          </p:nvPr>
        </p:nvSpPr>
        <p:spPr>
          <a:xfrm>
            <a:off x="673652" y="883418"/>
            <a:ext cx="7862957" cy="4439539"/>
          </a:xfrm>
          <a:prstGeom prst="rect">
            <a:avLst/>
          </a:prstGeom>
          <a:noFill/>
          <a:ln>
            <a:noFill/>
          </a:ln>
        </p:spPr>
        <p:txBody>
          <a:bodyPr lIns="91425" tIns="91425" rIns="91425" bIns="91425" anchor="t" anchorCtr="0"/>
          <a:lstStyle>
            <a:lvl1pPr marL="0" marR="0" indent="0" algn="l" rtl="0">
              <a:spcBef>
                <a:spcPts val="0"/>
              </a:spcBef>
              <a:buClr>
                <a:srgbClr val="150E53"/>
              </a:buClr>
              <a:buFont typeface="Arial"/>
              <a:buNone/>
              <a:defRPr sz="3200" b="0" i="0" u="none" strike="noStrike" cap="none" baseline="0">
                <a:solidFill>
                  <a:srgbClr val="150E53"/>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r>
              <a:rPr lang="en-US"/>
              <a:t>Click icon to add picture</a:t>
            </a:r>
            <a:endParaRPr/>
          </a:p>
        </p:txBody>
      </p:sp>
      <p:sp>
        <p:nvSpPr>
          <p:cNvPr id="65" name="Shape 65"/>
          <p:cNvSpPr txBox="1">
            <a:spLocks noGrp="1"/>
          </p:cNvSpPr>
          <p:nvPr>
            <p:ph type="body" idx="1"/>
          </p:nvPr>
        </p:nvSpPr>
        <p:spPr>
          <a:xfrm>
            <a:off x="1258956" y="5481657"/>
            <a:ext cx="6703391" cy="1239818"/>
          </a:xfrm>
          <a:prstGeom prst="rect">
            <a:avLst/>
          </a:prstGeom>
          <a:noFill/>
          <a:ln>
            <a:noFill/>
          </a:ln>
        </p:spPr>
        <p:txBody>
          <a:bodyPr lIns="91425" tIns="91425" rIns="91425" bIns="91425" anchor="t" anchorCtr="0"/>
          <a:lstStyle>
            <a:lvl1pPr marL="0" indent="0" rtl="0">
              <a:buFont typeface="Arial"/>
              <a:buNone/>
              <a:defRPr sz="1400" b="0" i="0">
                <a:latin typeface="Trebuchet MS"/>
                <a:cs typeface="Trebuchet MS"/>
              </a:defRPr>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pPr lvl="0"/>
            <a:r>
              <a:rPr lang="en-US"/>
              <a:t>Click to edit Master text styles</a:t>
            </a:r>
          </a:p>
        </p:txBody>
      </p:sp>
      <p:sp>
        <p:nvSpPr>
          <p:cNvPr id="6" name="Slide Number Placeholder 2"/>
          <p:cNvSpPr>
            <a:spLocks noGrp="1"/>
          </p:cNvSpPr>
          <p:nvPr>
            <p:ph type="sldNum" sz="quarter" idx="4"/>
          </p:nvPr>
        </p:nvSpPr>
        <p:spPr>
          <a:xfrm>
            <a:off x="8150087" y="6429396"/>
            <a:ext cx="525602"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038398"/>
          </a:xfrm>
          <a:prstGeom prst="rect">
            <a:avLst/>
          </a:prstGeom>
        </p:spPr>
        <p:txBody>
          <a:bodyPr/>
          <a:lstStyle/>
          <a:p>
            <a:r>
              <a:rPr lang="en-US"/>
              <a:t>Click to edit Master title style</a:t>
            </a:r>
            <a:endParaRPr lang="da-DK"/>
          </a:p>
        </p:txBody>
      </p:sp>
      <p:sp>
        <p:nvSpPr>
          <p:cNvPr id="3" name="Content Placeholder 2"/>
          <p:cNvSpPr>
            <a:spLocks noGrp="1"/>
          </p:cNvSpPr>
          <p:nvPr>
            <p:ph idx="1"/>
          </p:nvPr>
        </p:nvSpPr>
        <p:spPr>
          <a:xfrm>
            <a:off x="457200" y="1877960"/>
            <a:ext cx="8229600" cy="4551435"/>
          </a:xfrm>
        </p:spPr>
        <p:txBody>
          <a:bodyPr/>
          <a:lstStyle>
            <a:lvl1pPr>
              <a:defRPr>
                <a:solidFill>
                  <a:srgbClr val="0050A0"/>
                </a:solidFill>
              </a:defRPr>
            </a:lvl1pPr>
            <a:lvl2pPr>
              <a:defRPr>
                <a:solidFill>
                  <a:srgbClr val="0064AF"/>
                </a:solidFill>
              </a:defRPr>
            </a:lvl2pPr>
            <a:lvl3pPr>
              <a:defRPr>
                <a:solidFill>
                  <a:srgbClr val="0087B4"/>
                </a:solidFill>
              </a:defRPr>
            </a:lvl3pPr>
            <a:lvl4pPr>
              <a:defRPr sz="1800">
                <a:solidFill>
                  <a:srgbClr val="3399FF"/>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Date Placeholder 3"/>
          <p:cNvSpPr>
            <a:spLocks noGrp="1"/>
          </p:cNvSpPr>
          <p:nvPr>
            <p:ph type="dt" sz="half" idx="10"/>
          </p:nvPr>
        </p:nvSpPr>
        <p:spPr>
          <a:xfrm>
            <a:off x="7548594" y="6572272"/>
            <a:ext cx="1524000" cy="228600"/>
          </a:xfrm>
          <a:prstGeom prst="rect">
            <a:avLst/>
          </a:prstGeom>
        </p:spPr>
        <p:txBody>
          <a:bodyPr/>
          <a:lstStyle>
            <a:lvl1pPr>
              <a:defRPr>
                <a:latin typeface="Verdana" pitchFamily="34" charset="0"/>
              </a:defRPr>
            </a:lvl1pPr>
          </a:lstStyle>
          <a:p>
            <a:pPr>
              <a:defRPr/>
            </a:pPr>
            <a:fld id="{6614A5DE-5A3C-470C-864A-ABE2E6DB5D88}" type="datetime1">
              <a:rPr lang="en-US" smtClean="0"/>
              <a:t>6/7/2016</a:t>
            </a:fld>
            <a:endParaRPr lang="en-US"/>
          </a:p>
        </p:txBody>
      </p:sp>
      <p:sp>
        <p:nvSpPr>
          <p:cNvPr id="5" name="Slide Number Placeholder 4"/>
          <p:cNvSpPr>
            <a:spLocks noGrp="1"/>
          </p:cNvSpPr>
          <p:nvPr>
            <p:ph type="sldNum" sz="quarter" idx="11"/>
          </p:nvPr>
        </p:nvSpPr>
        <p:spPr/>
        <p:txBody>
          <a:bodyPr/>
          <a:lstStyle>
            <a:lvl1pPr>
              <a:defRPr/>
            </a:lvl1pPr>
          </a:lstStyle>
          <a:p>
            <a:pPr>
              <a:defRPr/>
            </a:pPr>
            <a:fld id="{7031DE65-738B-436E-9334-71F1116DFC93}" type="slidenum">
              <a:rPr lang="en-US" sz="700" smtClean="0">
                <a:latin typeface="+mn-lt"/>
              </a:rPr>
              <a:pPr>
                <a:defRPr/>
              </a:pPr>
              <a:t>‹#›</a:t>
            </a:fld>
            <a:endParaRPr lang="en-US" sz="1200">
              <a:latin typeface="Verdana" pitchFamily="34" charset="0"/>
            </a:endParaRPr>
          </a:p>
        </p:txBody>
      </p:sp>
      <p:sp>
        <p:nvSpPr>
          <p:cNvPr id="6" name="Footer Placeholder 5"/>
          <p:cNvSpPr>
            <a:spLocks noGrp="1"/>
          </p:cNvSpPr>
          <p:nvPr>
            <p:ph type="ftr" sz="quarter" idx="12"/>
          </p:nvPr>
        </p:nvSpPr>
        <p:spPr>
          <a:xfrm>
            <a:off x="3124200" y="6572272"/>
            <a:ext cx="2895600" cy="285728"/>
          </a:xfrm>
          <a:prstGeom prst="rect">
            <a:avLst/>
          </a:prstGeom>
        </p:spPr>
        <p:txBody>
          <a:bodyPr/>
          <a:lstStyle>
            <a:lvl1pPr>
              <a:defRPr/>
            </a:lvl1pPr>
          </a:lstStyle>
          <a:p>
            <a:pPr>
              <a:defRPr/>
            </a:pPr>
            <a:endParaRPr lang="da-DK"/>
          </a:p>
        </p:txBody>
      </p:sp>
      <p:sp>
        <p:nvSpPr>
          <p:cNvPr id="7" name="Line 222"/>
          <p:cNvSpPr>
            <a:spLocks noChangeShapeType="1"/>
          </p:cNvSpPr>
          <p:nvPr userDrawn="1"/>
        </p:nvSpPr>
        <p:spPr bwMode="auto">
          <a:xfrm>
            <a:off x="479425" y="1777472"/>
            <a:ext cx="8207375" cy="0"/>
          </a:xfrm>
          <a:prstGeom prst="line">
            <a:avLst/>
          </a:prstGeom>
          <a:noFill/>
          <a:ln w="38100">
            <a:solidFill>
              <a:srgbClr val="229BB8"/>
            </a:solidFill>
            <a:round/>
            <a:headEnd/>
            <a:tailEnd/>
          </a:ln>
          <a:effectLst/>
        </p:spPr>
        <p:txBody>
          <a:bodyPr lIns="90000" tIns="46800" rIns="90000" bIns="46800" anchor="ctr">
            <a:spAutoFit/>
          </a:bodyPr>
          <a:lstStyle/>
          <a:p>
            <a:pPr algn="ctr" eaLnBrk="0" hangingPunct="0">
              <a:spcBef>
                <a:spcPct val="50000"/>
              </a:spcBef>
              <a:defRPr/>
            </a:pPr>
            <a:endParaRPr lang="da-DK"/>
          </a:p>
        </p:txBody>
      </p:sp>
    </p:spTree>
    <p:extLst>
      <p:ext uri="{BB962C8B-B14F-4D97-AF65-F5344CB8AC3E}">
        <p14:creationId xmlns:p14="http://schemas.microsoft.com/office/powerpoint/2010/main" val="64320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57200" y="1428736"/>
            <a:ext cx="8229600" cy="4828815"/>
          </a:xfrm>
          <a:prstGeom prst="rect">
            <a:avLst/>
          </a:prstGeom>
          <a:noFill/>
          <a:ln>
            <a:noFill/>
          </a:ln>
        </p:spPr>
        <p:txBody>
          <a:bodyPr lIns="91425" tIns="91425" rIns="91425" bIns="91425" anchor="t" anchorCtr="0"/>
          <a:lstStyle>
            <a:lvl1pPr marL="342900" marR="0" indent="-213359" algn="l" rtl="0">
              <a:spcBef>
                <a:spcPts val="100"/>
              </a:spcBef>
              <a:spcAft>
                <a:spcPts val="100"/>
              </a:spcAft>
              <a:buClr>
                <a:srgbClr val="0055B0"/>
              </a:buClr>
              <a:buFont typeface="Arial"/>
              <a:buChar char="▪"/>
              <a:defRPr sz="2400" b="0" i="0" u="none" strike="noStrike" cap="none" baseline="0">
                <a:solidFill>
                  <a:srgbClr val="0055B0"/>
                </a:solidFill>
                <a:latin typeface="Arial"/>
                <a:ea typeface="Arial"/>
                <a:cs typeface="Arial"/>
                <a:sym typeface="Arial"/>
              </a:defRPr>
            </a:lvl1pPr>
            <a:lvl2pPr marL="742950" marR="0" indent="-177800" algn="l" rtl="0">
              <a:spcBef>
                <a:spcPts val="100"/>
              </a:spcBef>
              <a:spcAft>
                <a:spcPts val="100"/>
              </a:spcAft>
              <a:buClr>
                <a:srgbClr val="0070C0"/>
              </a:buClr>
              <a:buFont typeface="Arial"/>
              <a:buChar char="▪"/>
              <a:defRPr sz="2000" b="0" i="0" u="none" strike="noStrike" cap="none" baseline="0">
                <a:solidFill>
                  <a:srgbClr val="0070C0"/>
                </a:solidFill>
                <a:latin typeface="Arial"/>
                <a:ea typeface="Arial"/>
                <a:cs typeface="Arial"/>
                <a:sym typeface="Arial"/>
              </a:defRPr>
            </a:lvl2pPr>
            <a:lvl3pPr marL="1143000" marR="0" indent="-165100" algn="l" rtl="0">
              <a:spcBef>
                <a:spcPts val="100"/>
              </a:spcBef>
              <a:spcAft>
                <a:spcPts val="100"/>
              </a:spcAft>
              <a:buClr>
                <a:srgbClr val="229BB8"/>
              </a:buClr>
              <a:buFont typeface="Arial"/>
              <a:buChar char="▪"/>
              <a:defRPr sz="2000" b="0" i="0" u="none" strike="noStrike" cap="none" baseline="0">
                <a:solidFill>
                  <a:srgbClr val="229BB8"/>
                </a:solidFill>
                <a:latin typeface="Arial"/>
                <a:ea typeface="Arial"/>
                <a:cs typeface="Arial"/>
                <a:sym typeface="Arial"/>
              </a:defRPr>
            </a:lvl3pPr>
            <a:lvl4pPr marL="16002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4pPr>
            <a:lvl5pPr marL="2057400" marR="0" indent="-127000" algn="l" rtl="0">
              <a:spcBef>
                <a:spcPts val="100"/>
              </a:spcBef>
              <a:spcAft>
                <a:spcPts val="100"/>
              </a:spcAft>
              <a:buClr>
                <a:srgbClr val="606060"/>
              </a:buClr>
              <a:buFont typeface="Arial"/>
              <a:buChar char="»"/>
              <a:defRPr sz="1600" b="0" i="0" u="none" strike="noStrike" cap="none" baseline="0">
                <a:solidFill>
                  <a:srgbClr val="606060"/>
                </a:solidFill>
                <a:latin typeface="Arial"/>
                <a:ea typeface="Arial"/>
                <a:cs typeface="Arial"/>
                <a:sym typeface="Arial"/>
              </a:defRPr>
            </a:lvl5pPr>
            <a:lvl6pPr marL="25146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6pPr>
            <a:lvl7pPr marL="29718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7pPr>
            <a:lvl8pPr marL="34290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8pPr>
            <a:lvl9pPr marL="3886200" marR="0" indent="-101600" algn="l" rtl="0">
              <a:spcBef>
                <a:spcPts val="400"/>
              </a:spcBef>
              <a:spcAft>
                <a:spcPts val="0"/>
              </a:spcAft>
              <a:buClr>
                <a:srgbClr val="0055B0"/>
              </a:buClr>
              <a:buFont typeface="Arial"/>
              <a:buChar char="»"/>
              <a:defRPr sz="2000" b="0" i="0" u="none" strike="noStrike" cap="none" baseline="0">
                <a:solidFill>
                  <a:srgbClr val="0055B0"/>
                </a:solidFill>
                <a:latin typeface="Arial"/>
                <a:ea typeface="Arial"/>
                <a:cs typeface="Arial"/>
                <a:sym typeface="Arial"/>
              </a:defRPr>
            </a:lvl9pPr>
          </a:lstStyle>
          <a:p>
            <a:endParaRPr dirty="0"/>
          </a:p>
        </p:txBody>
      </p:sp>
      <p:sp>
        <p:nvSpPr>
          <p:cNvPr id="11" name="Shape 11"/>
          <p:cNvSpPr txBox="1">
            <a:spLocks noGrp="1"/>
          </p:cNvSpPr>
          <p:nvPr>
            <p:ph type="title"/>
          </p:nvPr>
        </p:nvSpPr>
        <p:spPr>
          <a:xfrm>
            <a:off x="457200" y="744212"/>
            <a:ext cx="8229600" cy="547719"/>
          </a:xfrm>
          <a:prstGeom prst="rect">
            <a:avLst/>
          </a:prstGeom>
          <a:noFill/>
          <a:ln>
            <a:noFill/>
          </a:ln>
        </p:spPr>
        <p:txBody>
          <a:bodyPr lIns="91425" tIns="91425" rIns="91425" bIns="91425" anchor="b" anchorCtr="0"/>
          <a:lstStyle>
            <a:lvl1pPr marL="0" marR="0" indent="0" algn="l" rtl="0">
              <a:spcBef>
                <a:spcPts val="0"/>
              </a:spcBef>
              <a:spcAft>
                <a:spcPts val="0"/>
              </a:spcAft>
              <a:defRPr sz="2800" b="0" i="0" u="none" strike="noStrike" cap="none" baseline="0">
                <a:solidFill>
                  <a:srgbClr val="21218A"/>
                </a:solidFill>
                <a:latin typeface="Arial"/>
                <a:ea typeface="Arial"/>
                <a:cs typeface="Arial"/>
                <a:sym typeface="Arial"/>
              </a:defRPr>
            </a:lvl1pPr>
            <a:lvl2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2pPr>
            <a:lvl3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3pPr>
            <a:lvl4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4pPr>
            <a:lvl5pPr marL="0" marR="0" indent="0" algn="l" rtl="0">
              <a:spcBef>
                <a:spcPts val="0"/>
              </a:spcBef>
              <a:spcAft>
                <a:spcPts val="0"/>
              </a:spcAft>
              <a:defRPr sz="3200" b="0" i="0" u="none" strike="noStrike" cap="none" baseline="0">
                <a:solidFill>
                  <a:srgbClr val="666666"/>
                </a:solidFill>
                <a:latin typeface="Arial"/>
                <a:ea typeface="Arial"/>
                <a:cs typeface="Arial"/>
                <a:sym typeface="Arial"/>
              </a:defRPr>
            </a:lvl5pPr>
            <a:lvl6pPr marL="457200" marR="0" indent="0" algn="l" rtl="0">
              <a:spcBef>
                <a:spcPts val="0"/>
              </a:spcBef>
              <a:spcAft>
                <a:spcPts val="0"/>
              </a:spcAft>
              <a:defRPr sz="3200" b="0" i="0" u="none" strike="noStrike" cap="none" baseline="0">
                <a:solidFill>
                  <a:srgbClr val="666666"/>
                </a:solidFill>
                <a:latin typeface="Arial"/>
                <a:ea typeface="Arial"/>
                <a:cs typeface="Arial"/>
                <a:sym typeface="Arial"/>
              </a:defRPr>
            </a:lvl6pPr>
            <a:lvl7pPr marL="914400" marR="0" indent="0" algn="l" rtl="0">
              <a:spcBef>
                <a:spcPts val="0"/>
              </a:spcBef>
              <a:spcAft>
                <a:spcPts val="0"/>
              </a:spcAft>
              <a:defRPr sz="3200" b="0" i="0" u="none" strike="noStrike" cap="none" baseline="0">
                <a:solidFill>
                  <a:srgbClr val="666666"/>
                </a:solidFill>
                <a:latin typeface="Arial"/>
                <a:ea typeface="Arial"/>
                <a:cs typeface="Arial"/>
                <a:sym typeface="Arial"/>
              </a:defRPr>
            </a:lvl7pPr>
            <a:lvl8pPr marL="1371600" marR="0" indent="0" algn="l" rtl="0">
              <a:spcBef>
                <a:spcPts val="0"/>
              </a:spcBef>
              <a:spcAft>
                <a:spcPts val="0"/>
              </a:spcAft>
              <a:defRPr sz="3200" b="0" i="0" u="none" strike="noStrike" cap="none" baseline="0">
                <a:solidFill>
                  <a:srgbClr val="666666"/>
                </a:solidFill>
                <a:latin typeface="Arial"/>
                <a:ea typeface="Arial"/>
                <a:cs typeface="Arial"/>
                <a:sym typeface="Arial"/>
              </a:defRPr>
            </a:lvl8pPr>
            <a:lvl9pPr marL="1828800" marR="0" indent="0" algn="l" rtl="0">
              <a:spcBef>
                <a:spcPts val="0"/>
              </a:spcBef>
              <a:spcAft>
                <a:spcPts val="0"/>
              </a:spcAft>
              <a:defRPr sz="3200" b="0" i="0" u="none" strike="noStrike" cap="none" baseline="0">
                <a:solidFill>
                  <a:srgbClr val="666666"/>
                </a:solidFill>
                <a:latin typeface="Arial"/>
                <a:ea typeface="Arial"/>
                <a:cs typeface="Arial"/>
                <a:sym typeface="Arial"/>
              </a:defRPr>
            </a:lvl9pPr>
          </a:lstStyle>
          <a:p>
            <a:endParaRPr dirty="0"/>
          </a:p>
        </p:txBody>
      </p:sp>
      <p:pic>
        <p:nvPicPr>
          <p:cNvPr id="2" name="Picture 1" descr="ihtsdo_snomed_combined_b_PM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68873" y="114249"/>
            <a:ext cx="1735851" cy="629964"/>
          </a:xfrm>
          <a:prstGeom prst="rect">
            <a:avLst/>
          </a:prstGeom>
        </p:spPr>
      </p:pic>
      <p:sp>
        <p:nvSpPr>
          <p:cNvPr id="3" name="Slide Number Placeholder 2"/>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100" b="0" i="0">
                <a:solidFill>
                  <a:schemeClr val="tx1">
                    <a:tint val="75000"/>
                  </a:schemeClr>
                </a:solidFill>
                <a:latin typeface="Museo 300"/>
                <a:cs typeface="Museo 300"/>
              </a:defRPr>
            </a:lvl1pPr>
          </a:lstStyle>
          <a:p>
            <a:fld id="{E72A2698-25A6-BB44-BDF3-496AA86874BD}" type="slidenum">
              <a:rPr lang="en-US" smtClean="0"/>
              <a:pPr/>
              <a:t>‹#›</a:t>
            </a:fld>
            <a:endParaRPr lang="en-US"/>
          </a:p>
        </p:txBody>
      </p:sp>
    </p:spTree>
    <p:custDataLst>
      <p:tags r:id="rId11"/>
    </p:custDataLst>
  </p:cSld>
  <p:clrMap bg1="lt1" tx1="dk1" bg2="dk2" tx2="lt2" accent1="accent1" accent2="accent2" accent3="accent3" accent4="accent4" accent5="accent5" accent6="accent6" hlink="hlink" folHlink="folHlink"/>
  <p:sldLayoutIdLst>
    <p:sldLayoutId id="2147483648" r:id="rId1"/>
    <p:sldLayoutId id="2147483681" r:id="rId2"/>
    <p:sldLayoutId id="2147483679" r:id="rId3"/>
    <p:sldLayoutId id="2147483682" r:id="rId4"/>
    <p:sldLayoutId id="2147483680" r:id="rId5"/>
    <p:sldLayoutId id="2147483652" r:id="rId6"/>
    <p:sldLayoutId id="2147483655" r:id="rId7"/>
    <p:sldLayoutId id="2147483656" r:id="rId8"/>
    <p:sldLayoutId id="2147483686" r:id="rId9"/>
  </p:sldLayoutIdLst>
  <p:hf hdr="0" ftr="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1" i="1" u="none" strike="noStrike" cap="none" baseline="0">
          <a:solidFill>
            <a:srgbClr val="000000"/>
          </a:solidFill>
          <a:latin typeface="Trebuchet MS Bold"/>
          <a:ea typeface="Arial"/>
          <a:cs typeface="Trebuchet MS Bold"/>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1" i="1" u="none" strike="noStrike" cap="none" baseline="0">
          <a:solidFill>
            <a:srgbClr val="000000"/>
          </a:solidFill>
          <a:latin typeface="Trebuchet MS"/>
          <a:ea typeface="Arial"/>
          <a:cs typeface="Trebuchet MS"/>
          <a:sym typeface="Arial"/>
          <a:rtl val="0"/>
        </a:defRPr>
      </a:lvl1pPr>
      <a:lvl2pPr marR="0" algn="l" rtl="0" eaLnBrk="1" hangingPunct="1">
        <a:lnSpc>
          <a:spcPct val="100000"/>
        </a:lnSpc>
        <a:spcBef>
          <a:spcPts val="0"/>
        </a:spcBef>
        <a:spcAft>
          <a:spcPts val="0"/>
        </a:spcAft>
        <a:buNone/>
        <a:defRPr sz="1400" b="1" i="1"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1" i="1"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1" i="1"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1" i="1"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3" y="1812980"/>
            <a:ext cx="8585200" cy="1713662"/>
          </a:xfrm>
        </p:spPr>
        <p:txBody>
          <a:bodyPr/>
          <a:lstStyle/>
          <a:p>
            <a:pPr algn="ctr"/>
            <a:r>
              <a:rPr lang="en-US" dirty="0">
                <a:latin typeface="+mj-lt"/>
              </a:rPr>
              <a:t>A Proposed Approach to</a:t>
            </a:r>
            <a:br>
              <a:rPr lang="en-US" dirty="0">
                <a:latin typeface="+mj-lt"/>
              </a:rPr>
            </a:br>
            <a:r>
              <a:rPr lang="en-US" dirty="0">
                <a:latin typeface="+mj-lt"/>
              </a:rPr>
              <a:t>Binding SNOMED CT to HL7 FHIR</a:t>
            </a:r>
            <a:endParaRPr lang="en-US" noProof="0" dirty="0">
              <a:latin typeface="+mj-lt"/>
            </a:endParaRPr>
          </a:p>
        </p:txBody>
      </p:sp>
      <p:sp>
        <p:nvSpPr>
          <p:cNvPr id="3" name="Subtitle 2"/>
          <p:cNvSpPr>
            <a:spLocks noGrp="1"/>
          </p:cNvSpPr>
          <p:nvPr>
            <p:ph type="subTitle" idx="1"/>
          </p:nvPr>
        </p:nvSpPr>
        <p:spPr/>
        <p:txBody>
          <a:bodyPr/>
          <a:lstStyle/>
          <a:p>
            <a:pPr algn="r"/>
            <a:r>
              <a:rPr lang="en-US" dirty="0" err="1"/>
              <a:t>Dr</a:t>
            </a:r>
            <a:r>
              <a:rPr lang="en-US" dirty="0"/>
              <a:t> Linda Bird</a:t>
            </a:r>
          </a:p>
          <a:p>
            <a:pPr algn="r"/>
            <a:r>
              <a:rPr lang="en-US" dirty="0"/>
              <a:t>Senior Implementation Specialist</a:t>
            </a:r>
          </a:p>
        </p:txBody>
      </p:sp>
    </p:spTree>
    <p:custDataLst>
      <p:tags r:id="rId1"/>
    </p:custDataLst>
    <p:extLst>
      <p:ext uri="{BB962C8B-B14F-4D97-AF65-F5344CB8AC3E}">
        <p14:creationId xmlns:p14="http://schemas.microsoft.com/office/powerpoint/2010/main" val="119308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Model Meaning Bindings – Proposed Approach</a:t>
            </a:r>
            <a:endParaRPr lang="en-US" dirty="0"/>
          </a:p>
        </p:txBody>
      </p:sp>
      <p:sp>
        <p:nvSpPr>
          <p:cNvPr id="6" name="Content Placeholder 5"/>
          <p:cNvSpPr>
            <a:spLocks noGrp="1"/>
          </p:cNvSpPr>
          <p:nvPr>
            <p:ph idx="1"/>
          </p:nvPr>
        </p:nvSpPr>
        <p:spPr/>
        <p:txBody>
          <a:bodyPr/>
          <a:lstStyle/>
          <a:p>
            <a:r>
              <a:rPr lang="en-AU" dirty="0"/>
              <a:t>Uses SNOMED CT concept model</a:t>
            </a:r>
          </a:p>
          <a:p>
            <a:r>
              <a:rPr lang="en-AU" dirty="0"/>
              <a:t>FHIR resource</a:t>
            </a:r>
          </a:p>
          <a:p>
            <a:pPr lvl="1"/>
            <a:r>
              <a:rPr lang="en-AU" dirty="0"/>
              <a:t>Bound to a SNOMED CT Expression Template</a:t>
            </a:r>
          </a:p>
          <a:p>
            <a:pPr lvl="1"/>
            <a:r>
              <a:rPr lang="en-AU" dirty="0"/>
              <a:t>Instantiated using referenced values from resource</a:t>
            </a:r>
          </a:p>
          <a:p>
            <a:pPr lvl="1"/>
            <a:r>
              <a:rPr lang="en-AU" dirty="0"/>
              <a:t>Provides a canonical representation of clinical meaning</a:t>
            </a:r>
          </a:p>
          <a:p>
            <a:pPr lvl="1"/>
            <a:r>
              <a:rPr lang="en-AU" dirty="0"/>
              <a:t>Enables composing of separate values into a single expression</a:t>
            </a:r>
          </a:p>
          <a:p>
            <a:pPr lvl="1"/>
            <a:r>
              <a:rPr lang="en-AU" dirty="0"/>
              <a:t>Allows equivalence and subsumption testing to be performed between resource instances, which use different amounts of </a:t>
            </a:r>
            <a:r>
              <a:rPr lang="en-AU" dirty="0" err="1"/>
              <a:t>precoordination</a:t>
            </a:r>
            <a:r>
              <a:rPr lang="en-AU" dirty="0"/>
              <a:t> versus separate coded data elements</a:t>
            </a:r>
          </a:p>
          <a:p>
            <a:r>
              <a:rPr lang="en-AU" dirty="0"/>
              <a:t>FHIR coded data elements</a:t>
            </a:r>
          </a:p>
          <a:p>
            <a:pPr lvl="1"/>
            <a:r>
              <a:rPr lang="en-AU" dirty="0"/>
              <a:t>Bound to an attribute from the SNOMED CT Concept Model</a:t>
            </a:r>
          </a:p>
          <a:p>
            <a:pPr lvl="1"/>
            <a:r>
              <a:rPr lang="en-AU" dirty="0"/>
              <a:t>Enables decomposing of a precoordinated code into separate data elements</a:t>
            </a:r>
          </a:p>
          <a:p>
            <a:pPr lvl="1"/>
            <a:r>
              <a:rPr lang="en-AU" dirty="0"/>
              <a:t>Enables querying using attribute hierarchy</a:t>
            </a:r>
          </a:p>
          <a:p>
            <a:endParaRPr lang="en-US" dirty="0"/>
          </a:p>
        </p:txBody>
      </p:sp>
      <p:sp>
        <p:nvSpPr>
          <p:cNvPr id="4" name="Slide Number Placeholder 3"/>
          <p:cNvSpPr>
            <a:spLocks noGrp="1"/>
          </p:cNvSpPr>
          <p:nvPr>
            <p:ph type="sldNum" sz="quarter" idx="4"/>
          </p:nvPr>
        </p:nvSpPr>
        <p:spPr/>
        <p:txBody>
          <a:bodyPr/>
          <a:lstStyle/>
          <a:p>
            <a:fld id="{E72A2698-25A6-BB44-BDF3-496AA86874BD}" type="slidenum">
              <a:rPr lang="en-US" smtClean="0"/>
              <a:pPr/>
              <a:t>10</a:t>
            </a:fld>
            <a:endParaRPr lang="en-US"/>
          </a:p>
        </p:txBody>
      </p:sp>
    </p:spTree>
    <p:custDataLst>
      <p:tags r:id="rId1"/>
    </p:custDataLst>
    <p:extLst>
      <p:ext uri="{BB962C8B-B14F-4D97-AF65-F5344CB8AC3E}">
        <p14:creationId xmlns:p14="http://schemas.microsoft.com/office/powerpoint/2010/main" val="234611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4212"/>
            <a:ext cx="8626864" cy="547719"/>
          </a:xfrm>
        </p:spPr>
        <p:txBody>
          <a:bodyPr/>
          <a:lstStyle/>
          <a:p>
            <a:r>
              <a:rPr lang="en-AU" dirty="0"/>
              <a:t>SNOMED CT Value Set Review – Proposed Process</a:t>
            </a:r>
            <a:endParaRPr lang="en-US" dirty="0"/>
          </a:p>
        </p:txBody>
      </p:sp>
      <p:sp>
        <p:nvSpPr>
          <p:cNvPr id="3" name="Content Placeholder 2"/>
          <p:cNvSpPr>
            <a:spLocks noGrp="1"/>
          </p:cNvSpPr>
          <p:nvPr>
            <p:ph idx="1"/>
          </p:nvPr>
        </p:nvSpPr>
        <p:spPr>
          <a:xfrm>
            <a:off x="457200" y="1428736"/>
            <a:ext cx="8626864" cy="4828815"/>
          </a:xfrm>
        </p:spPr>
        <p:txBody>
          <a:bodyPr/>
          <a:lstStyle/>
          <a:p>
            <a:pPr marL="412750" indent="-279400">
              <a:buFont typeface="+mj-lt"/>
              <a:buAutoNum type="arabicPeriod"/>
            </a:pPr>
            <a:r>
              <a:rPr lang="en-AU" dirty="0"/>
              <a:t>Valid display text</a:t>
            </a:r>
          </a:p>
          <a:p>
            <a:pPr marL="876300" lvl="1" indent="-342900"/>
            <a:r>
              <a:rPr lang="en-AU" dirty="0"/>
              <a:t>Display text is an acceptable synonym for the given ‘code’ (</a:t>
            </a:r>
            <a:r>
              <a:rPr lang="en-AU" dirty="0" err="1"/>
              <a:t>en</a:t>
            </a:r>
            <a:r>
              <a:rPr lang="en-AU" dirty="0"/>
              <a:t>-US)</a:t>
            </a:r>
          </a:p>
          <a:p>
            <a:pPr marL="412750" indent="-279400">
              <a:buFont typeface="+mj-lt"/>
              <a:buAutoNum type="arabicPeriod"/>
            </a:pPr>
            <a:r>
              <a:rPr lang="en-AU" dirty="0"/>
              <a:t>Active concepts</a:t>
            </a:r>
          </a:p>
          <a:p>
            <a:pPr marL="876300" lvl="1" indent="-342900"/>
            <a:r>
              <a:rPr lang="en-AU" dirty="0"/>
              <a:t>All concepts in international value sets are active in international edition of SNOMED CT (unless specifically required to be inactive)</a:t>
            </a:r>
          </a:p>
          <a:p>
            <a:pPr marL="412750" indent="-279400">
              <a:buFont typeface="+mj-lt"/>
              <a:buAutoNum type="arabicPeriod"/>
            </a:pPr>
            <a:r>
              <a:rPr lang="en-AU" dirty="0"/>
              <a:t>Appropriate concepts</a:t>
            </a:r>
          </a:p>
          <a:p>
            <a:pPr marL="876300" lvl="1" indent="-342900"/>
            <a:r>
              <a:rPr lang="en-AU" dirty="0"/>
              <a:t>All concepts in the value set are consistent and appropriate for the intended use</a:t>
            </a:r>
            <a:endParaRPr lang="en-US" dirty="0"/>
          </a:p>
          <a:p>
            <a:pPr marL="412750" indent="-279400">
              <a:buFont typeface="+mj-lt"/>
              <a:buAutoNum type="arabicPeriod"/>
            </a:pPr>
            <a:r>
              <a:rPr lang="en-AU" dirty="0"/>
              <a:t>No content gaps</a:t>
            </a:r>
          </a:p>
          <a:p>
            <a:pPr marL="876300" lvl="1" indent="-342900"/>
            <a:r>
              <a:rPr lang="en-AU" dirty="0"/>
              <a:t>No obvious gaps in the content of the value set (for intended use)</a:t>
            </a:r>
          </a:p>
          <a:p>
            <a:pPr marL="412750" indent="-247650">
              <a:buFont typeface="+mj-lt"/>
              <a:buAutoNum type="arabicPeriod"/>
            </a:pPr>
            <a:r>
              <a:rPr lang="en-AU" dirty="0"/>
              <a:t>Clear context and meaning</a:t>
            </a:r>
          </a:p>
          <a:p>
            <a:pPr lvl="1"/>
            <a:r>
              <a:rPr lang="en-AU" dirty="0"/>
              <a:t>Context and qualifying information is represented consistently with no ambiguity, either in the terminology or separate elements</a:t>
            </a:r>
          </a:p>
          <a:p>
            <a:pPr marL="129541" indent="0">
              <a:spcBef>
                <a:spcPts val="1200"/>
              </a:spcBef>
              <a:buNone/>
            </a:pPr>
            <a:r>
              <a:rPr lang="en-AU" dirty="0"/>
              <a:t>A value set version management strategy is also required</a:t>
            </a:r>
            <a:endParaRPr lang="en-US" dirty="0"/>
          </a:p>
        </p:txBody>
      </p:sp>
      <p:sp>
        <p:nvSpPr>
          <p:cNvPr id="4" name="Slide Number Placeholder 3"/>
          <p:cNvSpPr>
            <a:spLocks noGrp="1"/>
          </p:cNvSpPr>
          <p:nvPr>
            <p:ph type="sldNum" sz="quarter" idx="4"/>
          </p:nvPr>
        </p:nvSpPr>
        <p:spPr/>
        <p:txBody>
          <a:bodyPr/>
          <a:lstStyle/>
          <a:p>
            <a:fld id="{E72A2698-25A6-BB44-BDF3-496AA86874BD}" type="slidenum">
              <a:rPr lang="en-US" smtClean="0"/>
              <a:pPr/>
              <a:t>11</a:t>
            </a:fld>
            <a:endParaRPr lang="en-US"/>
          </a:p>
        </p:txBody>
      </p:sp>
    </p:spTree>
    <p:custDataLst>
      <p:tags r:id="rId1"/>
    </p:custDataLst>
    <p:extLst>
      <p:ext uri="{BB962C8B-B14F-4D97-AF65-F5344CB8AC3E}">
        <p14:creationId xmlns:p14="http://schemas.microsoft.com/office/powerpoint/2010/main" val="32379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987" y="1519157"/>
            <a:ext cx="7463834" cy="1671882"/>
          </a:xfrm>
        </p:spPr>
        <p:txBody>
          <a:bodyPr anchor="ctr"/>
          <a:lstStyle/>
          <a:p>
            <a:pPr algn="ctr"/>
            <a:r>
              <a:rPr lang="en-AU" b="1" dirty="0">
                <a:latin typeface="+mj-lt"/>
              </a:rPr>
              <a:t>Testing on FHIR Resources</a:t>
            </a:r>
            <a:endParaRPr lang="en-US" b="1" dirty="0">
              <a:latin typeface="+mj-lt"/>
            </a:endParaRPr>
          </a:p>
        </p:txBody>
      </p:sp>
      <p:sp>
        <p:nvSpPr>
          <p:cNvPr id="4" name="Slide Number Placeholder 3"/>
          <p:cNvSpPr>
            <a:spLocks noGrp="1"/>
          </p:cNvSpPr>
          <p:nvPr>
            <p:ph type="sldNum" sz="quarter" idx="4"/>
          </p:nvPr>
        </p:nvSpPr>
        <p:spPr>
          <a:xfrm>
            <a:off x="7389741" y="6595948"/>
            <a:ext cx="1104971" cy="292079"/>
          </a:xfrm>
        </p:spPr>
        <p:txBody>
          <a:bodyPr/>
          <a:lstStyle/>
          <a:p>
            <a:fld id="{E72A2698-25A6-BB44-BDF3-496AA86874BD}" type="slidenum">
              <a:rPr lang="en-US" smtClean="0"/>
              <a:pPr/>
              <a:t>12</a:t>
            </a:fld>
            <a:endParaRPr lang="en-US"/>
          </a:p>
        </p:txBody>
      </p:sp>
      <p:pic>
        <p:nvPicPr>
          <p:cNvPr id="5" name="Picture 4" descr="fh_asthma_ide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134" y="3470182"/>
            <a:ext cx="4965691" cy="3572511"/>
          </a:xfrm>
          <a:prstGeom prst="rect">
            <a:avLst/>
          </a:prstGeom>
        </p:spPr>
      </p:pic>
      <p:cxnSp>
        <p:nvCxnSpPr>
          <p:cNvPr id="6" name="Curved Connector 5"/>
          <p:cNvCxnSpPr/>
          <p:nvPr/>
        </p:nvCxnSpPr>
        <p:spPr>
          <a:xfrm>
            <a:off x="3297550" y="4369459"/>
            <a:ext cx="2353727" cy="1502963"/>
          </a:xfrm>
          <a:prstGeom prst="curvedConnector3">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rot="5400000">
            <a:off x="1769407" y="5457785"/>
            <a:ext cx="294070" cy="338903"/>
          </a:xfrm>
          <a:prstGeom prst="rect">
            <a:avLst/>
          </a:prstGeom>
          <a:solidFill>
            <a:schemeClr val="accent3">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8134544">
            <a:off x="7118221" y="5787088"/>
            <a:ext cx="294070" cy="338903"/>
          </a:xfrm>
          <a:prstGeom prst="rect">
            <a:avLst/>
          </a:prstGeom>
          <a:solidFill>
            <a:schemeClr val="accent3">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1712861" y="5592801"/>
            <a:ext cx="5639626" cy="795726"/>
          </a:xfrm>
          <a:custGeom>
            <a:avLst/>
            <a:gdLst>
              <a:gd name="connsiteX0" fmla="*/ 0 w 5703331"/>
              <a:gd name="connsiteY0" fmla="*/ 0 h 1273030"/>
              <a:gd name="connsiteX1" fmla="*/ 920518 w 5703331"/>
              <a:gd name="connsiteY1" fmla="*/ 1095183 h 1273030"/>
              <a:gd name="connsiteX2" fmla="*/ 2668336 w 5703331"/>
              <a:gd name="connsiteY2" fmla="*/ 1269946 h 1273030"/>
              <a:gd name="connsiteX3" fmla="*/ 4893890 w 5703331"/>
              <a:gd name="connsiteY3" fmla="*/ 1141787 h 1273030"/>
              <a:gd name="connsiteX4" fmla="*/ 5639626 w 5703331"/>
              <a:gd name="connsiteY4" fmla="*/ 431083 h 1273030"/>
              <a:gd name="connsiteX5" fmla="*/ 5662930 w 5703331"/>
              <a:gd name="connsiteY5" fmla="*/ 617497 h 1273030"/>
              <a:gd name="connsiteX0" fmla="*/ 0 w 5639626"/>
              <a:gd name="connsiteY0" fmla="*/ 0 h 1273030"/>
              <a:gd name="connsiteX1" fmla="*/ 920518 w 5639626"/>
              <a:gd name="connsiteY1" fmla="*/ 1095183 h 1273030"/>
              <a:gd name="connsiteX2" fmla="*/ 2668336 w 5639626"/>
              <a:gd name="connsiteY2" fmla="*/ 1269946 h 1273030"/>
              <a:gd name="connsiteX3" fmla="*/ 4893890 w 5639626"/>
              <a:gd name="connsiteY3" fmla="*/ 1141787 h 1273030"/>
              <a:gd name="connsiteX4" fmla="*/ 5639626 w 5639626"/>
              <a:gd name="connsiteY4" fmla="*/ 431083 h 127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9626" h="1273030">
                <a:moveTo>
                  <a:pt x="0" y="0"/>
                </a:moveTo>
                <a:cubicBezTo>
                  <a:pt x="237897" y="441762"/>
                  <a:pt x="475795" y="883525"/>
                  <a:pt x="920518" y="1095183"/>
                </a:cubicBezTo>
                <a:cubicBezTo>
                  <a:pt x="1365241" y="1306841"/>
                  <a:pt x="2006107" y="1262179"/>
                  <a:pt x="2668336" y="1269946"/>
                </a:cubicBezTo>
                <a:cubicBezTo>
                  <a:pt x="3330565" y="1277713"/>
                  <a:pt x="4398675" y="1281597"/>
                  <a:pt x="4893890" y="1141787"/>
                </a:cubicBezTo>
                <a:cubicBezTo>
                  <a:pt x="5389105" y="1001977"/>
                  <a:pt x="5511453" y="518465"/>
                  <a:pt x="5639626" y="431083"/>
                </a:cubicBezTo>
              </a:path>
            </a:pathLst>
          </a:cu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rot="464642">
            <a:off x="1288862" y="3518234"/>
            <a:ext cx="4740262" cy="420361"/>
          </a:xfrm>
          <a:custGeom>
            <a:avLst/>
            <a:gdLst>
              <a:gd name="connsiteX0" fmla="*/ 3763634 w 3763634"/>
              <a:gd name="connsiteY0" fmla="*/ 781634 h 1037954"/>
              <a:gd name="connsiteX1" fmla="*/ 3600504 w 3763634"/>
              <a:gd name="connsiteY1" fmla="*/ 303948 h 1037954"/>
              <a:gd name="connsiteX2" fmla="*/ 3111115 w 3763634"/>
              <a:gd name="connsiteY2" fmla="*/ 24327 h 1037954"/>
              <a:gd name="connsiteX3" fmla="*/ 629214 w 3763634"/>
              <a:gd name="connsiteY3" fmla="*/ 129185 h 1037954"/>
              <a:gd name="connsiteX4" fmla="*/ 0 w 3763634"/>
              <a:gd name="connsiteY4" fmla="*/ 1037954 h 1037954"/>
              <a:gd name="connsiteX0" fmla="*/ 3763634 w 3763634"/>
              <a:gd name="connsiteY0" fmla="*/ 757307 h 1013627"/>
              <a:gd name="connsiteX1" fmla="*/ 3623808 w 3763634"/>
              <a:gd name="connsiteY1" fmla="*/ 256319 h 1013627"/>
              <a:gd name="connsiteX2" fmla="*/ 3111115 w 3763634"/>
              <a:gd name="connsiteY2" fmla="*/ 0 h 1013627"/>
              <a:gd name="connsiteX3" fmla="*/ 629214 w 3763634"/>
              <a:gd name="connsiteY3" fmla="*/ 104858 h 1013627"/>
              <a:gd name="connsiteX4" fmla="*/ 0 w 3763634"/>
              <a:gd name="connsiteY4" fmla="*/ 1013627 h 1013627"/>
              <a:gd name="connsiteX0" fmla="*/ 3763634 w 3763634"/>
              <a:gd name="connsiteY0" fmla="*/ 757307 h 1013627"/>
              <a:gd name="connsiteX1" fmla="*/ 3623808 w 3763634"/>
              <a:gd name="connsiteY1" fmla="*/ 256319 h 1013627"/>
              <a:gd name="connsiteX2" fmla="*/ 3111115 w 3763634"/>
              <a:gd name="connsiteY2" fmla="*/ 0 h 1013627"/>
              <a:gd name="connsiteX3" fmla="*/ 629214 w 3763634"/>
              <a:gd name="connsiteY3" fmla="*/ 104858 h 1013627"/>
              <a:gd name="connsiteX4" fmla="*/ 0 w 3763634"/>
              <a:gd name="connsiteY4" fmla="*/ 1013627 h 1013627"/>
              <a:gd name="connsiteX0" fmla="*/ 3763634 w 3763634"/>
              <a:gd name="connsiteY0" fmla="*/ 757307 h 1013627"/>
              <a:gd name="connsiteX1" fmla="*/ 3623808 w 3763634"/>
              <a:gd name="connsiteY1" fmla="*/ 256319 h 1013627"/>
              <a:gd name="connsiteX2" fmla="*/ 3111115 w 3763634"/>
              <a:gd name="connsiteY2" fmla="*/ 0 h 1013627"/>
              <a:gd name="connsiteX3" fmla="*/ 1899295 w 3763634"/>
              <a:gd name="connsiteY3" fmla="*/ 49047 h 1013627"/>
              <a:gd name="connsiteX4" fmla="*/ 629214 w 3763634"/>
              <a:gd name="connsiteY4" fmla="*/ 104858 h 1013627"/>
              <a:gd name="connsiteX5" fmla="*/ 0 w 3763634"/>
              <a:gd name="connsiteY5" fmla="*/ 1013627 h 1013627"/>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3634" h="1209813">
                <a:moveTo>
                  <a:pt x="3763634" y="953493"/>
                </a:moveTo>
                <a:cubicBezTo>
                  <a:pt x="3736445" y="777759"/>
                  <a:pt x="3685952" y="590374"/>
                  <a:pt x="3623808" y="452505"/>
                </a:cubicBezTo>
                <a:cubicBezTo>
                  <a:pt x="3561664" y="314636"/>
                  <a:pt x="3400476" y="271603"/>
                  <a:pt x="3111115" y="196186"/>
                </a:cubicBezTo>
                <a:cubicBezTo>
                  <a:pt x="2821754" y="120769"/>
                  <a:pt x="2307119" y="16348"/>
                  <a:pt x="1887643" y="0"/>
                </a:cubicBezTo>
                <a:cubicBezTo>
                  <a:pt x="1456514" y="34952"/>
                  <a:pt x="943821" y="99409"/>
                  <a:pt x="629214" y="301044"/>
                </a:cubicBezTo>
                <a:cubicBezTo>
                  <a:pt x="314607" y="502679"/>
                  <a:pt x="0" y="1209813"/>
                  <a:pt x="0" y="1209813"/>
                </a:cubicBezTo>
              </a:path>
            </a:pathLst>
          </a:cu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276103" y="3408261"/>
            <a:ext cx="1050288" cy="664101"/>
            <a:chOff x="974730" y="3402055"/>
            <a:chExt cx="1050288" cy="664101"/>
          </a:xfrm>
        </p:grpSpPr>
        <p:sp>
          <p:nvSpPr>
            <p:cNvPr id="12" name="Cube 11"/>
            <p:cNvSpPr/>
            <p:nvPr/>
          </p:nvSpPr>
          <p:spPr>
            <a:xfrm rot="10800000" flipH="1">
              <a:off x="1118602" y="3402055"/>
              <a:ext cx="873909" cy="664101"/>
            </a:xfrm>
            <a:prstGeom prst="cube">
              <a:avLst>
                <a:gd name="adj" fmla="val 14473"/>
              </a:avLst>
            </a:prstGeom>
            <a:gradFill>
              <a:gsLst>
                <a:gs pos="0">
                  <a:srgbClr val="FF6600"/>
                </a:gs>
                <a:gs pos="100000">
                  <a:srgbClr val="804000"/>
                </a:gs>
              </a:gsLst>
            </a:gra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974730" y="3402057"/>
              <a:ext cx="1050288" cy="523220"/>
            </a:xfrm>
            <a:prstGeom prst="rect">
              <a:avLst/>
            </a:prstGeom>
            <a:noFill/>
          </p:spPr>
          <p:txBody>
            <a:bodyPr wrap="none" rtlCol="0">
              <a:spAutoFit/>
            </a:bodyPr>
            <a:lstStyle/>
            <a:p>
              <a:pPr algn="ctr"/>
              <a:r>
                <a:rPr lang="en-US" b="1" dirty="0">
                  <a:solidFill>
                    <a:schemeClr val="bg1"/>
                  </a:solidFill>
                </a:rPr>
                <a:t>FHIR </a:t>
              </a:r>
            </a:p>
            <a:p>
              <a:pPr algn="ctr"/>
              <a:r>
                <a:rPr lang="en-US" b="1" dirty="0">
                  <a:solidFill>
                    <a:schemeClr val="bg1"/>
                  </a:solidFill>
                </a:rPr>
                <a:t> Resource</a:t>
              </a:r>
            </a:p>
          </p:txBody>
        </p:sp>
      </p:grpSp>
      <p:cxnSp>
        <p:nvCxnSpPr>
          <p:cNvPr id="14" name="Straight Arrow Connector 13"/>
          <p:cNvCxnSpPr>
            <a:stCxn id="12" idx="0"/>
          </p:cNvCxnSpPr>
          <p:nvPr/>
        </p:nvCxnSpPr>
        <p:spPr>
          <a:xfrm>
            <a:off x="904987" y="4072362"/>
            <a:ext cx="0" cy="401955"/>
          </a:xfrm>
          <a:prstGeom prst="straightConnector1">
            <a:avLst/>
          </a:prstGeom>
          <a:ln>
            <a:solidFill>
              <a:srgbClr val="660066"/>
            </a:solidFill>
            <a:headEnd type="diamond" w="lg" len="lg"/>
            <a:tailEnd type="none"/>
          </a:ln>
        </p:spPr>
        <p:style>
          <a:lnRef idx="2">
            <a:schemeClr val="accent1"/>
          </a:lnRef>
          <a:fillRef idx="0">
            <a:schemeClr val="accent1"/>
          </a:fillRef>
          <a:effectRef idx="1">
            <a:schemeClr val="accent1"/>
          </a:effectRef>
          <a:fontRef idx="minor">
            <a:schemeClr val="tx1"/>
          </a:fontRef>
        </p:style>
      </p:cxnSp>
      <p:pic>
        <p:nvPicPr>
          <p:cNvPr id="15" name="Picture 14" descr="boxes_connected_PA_300_clr_276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94" y="3850201"/>
            <a:ext cx="3810000" cy="2857500"/>
          </a:xfrm>
          <a:prstGeom prst="rect">
            <a:avLst/>
          </a:prstGeom>
        </p:spPr>
      </p:pic>
    </p:spTree>
    <p:custDataLst>
      <p:tags r:id="rId1"/>
    </p:custDataLst>
    <p:extLst>
      <p:ext uri="{BB962C8B-B14F-4D97-AF65-F5344CB8AC3E}">
        <p14:creationId xmlns:p14="http://schemas.microsoft.com/office/powerpoint/2010/main" val="38308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804000"/>
                                      </p:to>
                                    </p:animClr>
                                  </p:sub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0040"/>
                                      </p:to>
                                    </p:animClr>
                                  </p:sub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FHIR Resources</a:t>
            </a:r>
            <a:endParaRPr lang="en-US" dirty="0"/>
          </a:p>
        </p:txBody>
      </p:sp>
      <p:sp>
        <p:nvSpPr>
          <p:cNvPr id="3" name="Content Placeholder 2"/>
          <p:cNvSpPr>
            <a:spLocks noGrp="1"/>
          </p:cNvSpPr>
          <p:nvPr>
            <p:ph idx="1"/>
          </p:nvPr>
        </p:nvSpPr>
        <p:spPr/>
        <p:txBody>
          <a:bodyPr/>
          <a:lstStyle/>
          <a:p>
            <a:r>
              <a:rPr lang="en-AU" dirty="0"/>
              <a:t>Condition</a:t>
            </a:r>
          </a:p>
          <a:p>
            <a:r>
              <a:rPr lang="en-AU" dirty="0"/>
              <a:t>Allergy Intolerance</a:t>
            </a:r>
          </a:p>
          <a:p>
            <a:r>
              <a:rPr lang="en-AU" dirty="0"/>
              <a:t>Procedure</a:t>
            </a:r>
          </a:p>
          <a:p>
            <a:r>
              <a:rPr lang="en-AU" dirty="0"/>
              <a:t>Goal</a:t>
            </a:r>
          </a:p>
          <a:p>
            <a:r>
              <a:rPr lang="en-AU" dirty="0"/>
              <a:t>Family Member History</a:t>
            </a:r>
          </a:p>
          <a:p>
            <a:r>
              <a:rPr lang="en-AU" dirty="0"/>
              <a:t>Specimen</a:t>
            </a:r>
          </a:p>
          <a:p>
            <a:endParaRPr lang="en-US" dirty="0"/>
          </a:p>
        </p:txBody>
      </p:sp>
      <p:sp>
        <p:nvSpPr>
          <p:cNvPr id="4" name="Slide Number Placeholder 3"/>
          <p:cNvSpPr>
            <a:spLocks noGrp="1"/>
          </p:cNvSpPr>
          <p:nvPr>
            <p:ph type="sldNum" sz="quarter" idx="4"/>
          </p:nvPr>
        </p:nvSpPr>
        <p:spPr/>
        <p:txBody>
          <a:bodyPr/>
          <a:lstStyle/>
          <a:p>
            <a:fld id="{E72A2698-25A6-BB44-BDF3-496AA86874BD}" type="slidenum">
              <a:rPr lang="en-US" smtClean="0"/>
              <a:pPr/>
              <a:t>13</a:t>
            </a:fld>
            <a:endParaRPr lang="en-US"/>
          </a:p>
        </p:txBody>
      </p:sp>
    </p:spTree>
    <p:custDataLst>
      <p:tags r:id="rId1"/>
    </p:custDataLst>
    <p:extLst>
      <p:ext uri="{BB962C8B-B14F-4D97-AF65-F5344CB8AC3E}">
        <p14:creationId xmlns:p14="http://schemas.microsoft.com/office/powerpoint/2010/main" val="327633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Overview</a:t>
            </a:r>
          </a:p>
        </p:txBody>
      </p:sp>
      <p:sp>
        <p:nvSpPr>
          <p:cNvPr id="3" name="Content Placeholder 2"/>
          <p:cNvSpPr>
            <a:spLocks noGrp="1"/>
          </p:cNvSpPr>
          <p:nvPr>
            <p:ph idx="1"/>
          </p:nvPr>
        </p:nvSpPr>
        <p:spPr/>
        <p:txBody>
          <a:bodyPr/>
          <a:lstStyle/>
          <a:p>
            <a:r>
              <a:rPr lang="en-AU" dirty="0"/>
              <a:t>Collaboration Overview</a:t>
            </a:r>
          </a:p>
          <a:p>
            <a:r>
              <a:rPr lang="en-AU" dirty="0"/>
              <a:t>Proposed Approach</a:t>
            </a:r>
          </a:p>
          <a:p>
            <a:r>
              <a:rPr lang="en-AU" dirty="0"/>
              <a:t>Testing on FHIR Resources</a:t>
            </a:r>
          </a:p>
          <a:p>
            <a:r>
              <a:rPr lang="en-AU" dirty="0"/>
              <a:t>Questions and Discussion</a:t>
            </a:r>
          </a:p>
          <a:p>
            <a:endParaRPr lang="en-AU" dirty="0"/>
          </a:p>
        </p:txBody>
      </p:sp>
      <p:sp>
        <p:nvSpPr>
          <p:cNvPr id="4" name="Slide Number Placeholder 3"/>
          <p:cNvSpPr>
            <a:spLocks noGrp="1"/>
          </p:cNvSpPr>
          <p:nvPr>
            <p:ph type="sldNum" sz="quarter" idx="4"/>
          </p:nvPr>
        </p:nvSpPr>
        <p:spPr/>
        <p:txBody>
          <a:bodyPr/>
          <a:lstStyle/>
          <a:p>
            <a:fld id="{E72A2698-25A6-BB44-BDF3-496AA86874BD}" type="slidenum">
              <a:rPr lang="en-US" b="1" smtClean="0"/>
              <a:pPr/>
              <a:t>2</a:t>
            </a:fld>
            <a:endParaRPr lang="en-US" b="1" dirty="0"/>
          </a:p>
        </p:txBody>
      </p:sp>
    </p:spTree>
    <p:custDataLst>
      <p:tags r:id="rId1"/>
    </p:custDataLst>
    <p:extLst>
      <p:ext uri="{BB962C8B-B14F-4D97-AF65-F5344CB8AC3E}">
        <p14:creationId xmlns:p14="http://schemas.microsoft.com/office/powerpoint/2010/main" val="83251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193109"/>
            <a:ext cx="4205931" cy="1362075"/>
          </a:xfrm>
        </p:spPr>
        <p:txBody>
          <a:bodyPr/>
          <a:lstStyle/>
          <a:p>
            <a:pPr algn="ctr"/>
            <a:r>
              <a:rPr lang="en-AU" b="1" dirty="0">
                <a:latin typeface="+mj-lt"/>
              </a:rPr>
              <a:t>Collaboration Overview</a:t>
            </a:r>
            <a:endParaRPr lang="en-US" b="1" dirty="0">
              <a:latin typeface="+mj-lt"/>
            </a:endParaRPr>
          </a:p>
        </p:txBody>
      </p:sp>
      <p:sp>
        <p:nvSpPr>
          <p:cNvPr id="4" name="Slide Number Placeholder 3"/>
          <p:cNvSpPr>
            <a:spLocks noGrp="1"/>
          </p:cNvSpPr>
          <p:nvPr>
            <p:ph type="sldNum" sz="quarter" idx="4"/>
          </p:nvPr>
        </p:nvSpPr>
        <p:spPr/>
        <p:txBody>
          <a:bodyPr/>
          <a:lstStyle/>
          <a:p>
            <a:fld id="{E72A2698-25A6-BB44-BDF3-496AA86874BD}" type="slidenum">
              <a:rPr lang="en-US" smtClean="0"/>
              <a:pPr/>
              <a:t>3</a:t>
            </a:fld>
            <a:endParaRPr lang="en-US"/>
          </a:p>
        </p:txBody>
      </p:sp>
    </p:spTree>
    <p:custDataLst>
      <p:tags r:id="rId1"/>
    </p:custDataLst>
    <p:extLst>
      <p:ext uri="{BB962C8B-B14F-4D97-AF65-F5344CB8AC3E}">
        <p14:creationId xmlns:p14="http://schemas.microsoft.com/office/powerpoint/2010/main" val="223786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IHTSDO HL7 Collaborations</a:t>
            </a:r>
            <a:endParaRPr lang="en-US" dirty="0"/>
          </a:p>
        </p:txBody>
      </p:sp>
      <p:sp>
        <p:nvSpPr>
          <p:cNvPr id="3" name="Content Placeholder 2"/>
          <p:cNvSpPr>
            <a:spLocks noGrp="1"/>
          </p:cNvSpPr>
          <p:nvPr>
            <p:ph idx="1"/>
          </p:nvPr>
        </p:nvSpPr>
        <p:spPr/>
        <p:txBody>
          <a:bodyPr/>
          <a:lstStyle/>
          <a:p>
            <a:r>
              <a:rPr lang="en-AU" dirty="0"/>
              <a:t>SNOMED CT FHIR Terminology Binding Collaboration</a:t>
            </a:r>
          </a:p>
          <a:p>
            <a:pPr lvl="1"/>
            <a:r>
              <a:rPr lang="en-AU" dirty="0"/>
              <a:t>Purpose</a:t>
            </a:r>
          </a:p>
          <a:p>
            <a:pPr lvl="2"/>
            <a:r>
              <a:rPr lang="en-AU" dirty="0"/>
              <a:t>For IHTSDO to provide SNOMED CT expert input to assist HL7 International with its efforts to ensure the quality and appropriateness of the use of SNOMED CT in value sets and bindings specified for use in international FHIR resources</a:t>
            </a:r>
          </a:p>
          <a:p>
            <a:pPr lvl="1"/>
            <a:r>
              <a:rPr lang="en-AU" dirty="0"/>
              <a:t>Phase 1 – Development of approach (April to September 2015)</a:t>
            </a:r>
          </a:p>
          <a:p>
            <a:pPr marL="1435100" lvl="2" indent="-457200">
              <a:buFont typeface="+mj-lt"/>
              <a:buAutoNum type="alphaLcParenR"/>
            </a:pPr>
            <a:r>
              <a:rPr lang="en-AU" dirty="0"/>
              <a:t>Model meaning binding approach for Condition resource</a:t>
            </a:r>
          </a:p>
          <a:p>
            <a:pPr marL="1435100" lvl="2" indent="-457200">
              <a:buFont typeface="+mj-lt"/>
              <a:buAutoNum type="alphaLcParenR"/>
            </a:pPr>
            <a:r>
              <a:rPr lang="en-AU" dirty="0"/>
              <a:t>Value set review process for SNOMED CT value sets</a:t>
            </a:r>
          </a:p>
          <a:p>
            <a:pPr lvl="1"/>
            <a:r>
              <a:rPr lang="en-AU" dirty="0"/>
              <a:t>Phase 2 – Testing of approach (September 2015 to June 2016)</a:t>
            </a:r>
          </a:p>
          <a:p>
            <a:pPr marL="1435100" lvl="2" indent="-457200">
              <a:buFont typeface="+mj-lt"/>
              <a:buAutoNum type="alphaLcParenR"/>
            </a:pPr>
            <a:r>
              <a:rPr lang="en-AU" dirty="0"/>
              <a:t>Model meaning binding for Goal, </a:t>
            </a:r>
            <a:r>
              <a:rPr lang="en-AU" dirty="0" err="1"/>
              <a:t>AllergyIntolerance</a:t>
            </a:r>
            <a:r>
              <a:rPr lang="en-AU" dirty="0"/>
              <a:t>, Family history and Specimen</a:t>
            </a:r>
          </a:p>
          <a:p>
            <a:pPr marL="1435100" lvl="2" indent="-457200">
              <a:buFont typeface="+mj-lt"/>
              <a:buAutoNum type="alphaLcParenR"/>
            </a:pPr>
            <a:r>
              <a:rPr lang="en-AU" dirty="0"/>
              <a:t>Value set view process tested on these resources</a:t>
            </a:r>
          </a:p>
          <a:p>
            <a:pPr lvl="1"/>
            <a:r>
              <a:rPr lang="en-AU" dirty="0"/>
              <a:t>Phase 3 – Adoption of approach (July 2016 onwards)</a:t>
            </a:r>
          </a:p>
          <a:p>
            <a:pPr lvl="2"/>
            <a:r>
              <a:rPr lang="en-AU" dirty="0"/>
              <a:t>HL7 to use approaches developed for remaining resources</a:t>
            </a:r>
            <a:endParaRPr lang="en-US" dirty="0"/>
          </a:p>
        </p:txBody>
      </p:sp>
      <p:sp>
        <p:nvSpPr>
          <p:cNvPr id="4" name="Slide Number Placeholder 3"/>
          <p:cNvSpPr>
            <a:spLocks noGrp="1"/>
          </p:cNvSpPr>
          <p:nvPr>
            <p:ph type="sldNum" sz="quarter" idx="4"/>
          </p:nvPr>
        </p:nvSpPr>
        <p:spPr/>
        <p:txBody>
          <a:bodyPr/>
          <a:lstStyle/>
          <a:p>
            <a:fld id="{E72A2698-25A6-BB44-BDF3-496AA86874BD}" type="slidenum">
              <a:rPr lang="en-US" smtClean="0"/>
              <a:pPr/>
              <a:t>4</a:t>
            </a:fld>
            <a:endParaRPr lang="en-US"/>
          </a:p>
        </p:txBody>
      </p:sp>
    </p:spTree>
    <p:custDataLst>
      <p:tags r:id="rId1"/>
    </p:custDataLst>
    <p:extLst>
      <p:ext uri="{BB962C8B-B14F-4D97-AF65-F5344CB8AC3E}">
        <p14:creationId xmlns:p14="http://schemas.microsoft.com/office/powerpoint/2010/main" val="125235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4" y="3355145"/>
            <a:ext cx="4651381" cy="1862126"/>
          </a:xfrm>
        </p:spPr>
        <p:txBody>
          <a:bodyPr anchor="ctr"/>
          <a:lstStyle/>
          <a:p>
            <a:pPr algn="ctr"/>
            <a:r>
              <a:rPr lang="en-AU" b="1" dirty="0">
                <a:latin typeface="+mj-lt"/>
              </a:rPr>
              <a:t>Proposed Approach</a:t>
            </a:r>
            <a:endParaRPr lang="en-US" b="1" dirty="0">
              <a:latin typeface="+mj-lt"/>
            </a:endParaRPr>
          </a:p>
        </p:txBody>
      </p:sp>
      <p:sp>
        <p:nvSpPr>
          <p:cNvPr id="4" name="Slide Number Placeholder 3"/>
          <p:cNvSpPr>
            <a:spLocks noGrp="1"/>
          </p:cNvSpPr>
          <p:nvPr>
            <p:ph type="sldNum" sz="quarter" idx="4"/>
          </p:nvPr>
        </p:nvSpPr>
        <p:spPr>
          <a:xfrm>
            <a:off x="7389741" y="6454797"/>
            <a:ext cx="1104971" cy="292079"/>
          </a:xfrm>
        </p:spPr>
        <p:txBody>
          <a:bodyPr/>
          <a:lstStyle/>
          <a:p>
            <a:fld id="{E72A2698-25A6-BB44-BDF3-496AA86874BD}" type="slidenum">
              <a:rPr lang="en-US" smtClean="0"/>
              <a:pPr/>
              <a:t>5</a:t>
            </a:fld>
            <a:endParaRPr lang="en-US"/>
          </a:p>
        </p:txBody>
      </p:sp>
    </p:spTree>
    <p:custDataLst>
      <p:tags r:id="rId1"/>
    </p:custDataLst>
    <p:extLst>
      <p:ext uri="{BB962C8B-B14F-4D97-AF65-F5344CB8AC3E}">
        <p14:creationId xmlns:p14="http://schemas.microsoft.com/office/powerpoint/2010/main" val="197130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SNOMED CT Terminology Binding – Use Cases</a:t>
            </a:r>
            <a:endParaRPr lang="en-US" dirty="0"/>
          </a:p>
        </p:txBody>
      </p:sp>
      <p:sp>
        <p:nvSpPr>
          <p:cNvPr id="6" name="Content Placeholder 5"/>
          <p:cNvSpPr>
            <a:spLocks noGrp="1"/>
          </p:cNvSpPr>
          <p:nvPr>
            <p:ph idx="1"/>
          </p:nvPr>
        </p:nvSpPr>
        <p:spPr>
          <a:xfrm>
            <a:off x="457199" y="1428736"/>
            <a:ext cx="8343133" cy="4828815"/>
          </a:xfrm>
        </p:spPr>
        <p:txBody>
          <a:bodyPr/>
          <a:lstStyle/>
          <a:p>
            <a:pPr marL="586741" indent="-457200">
              <a:buFont typeface="+mj-lt"/>
              <a:buAutoNum type="arabicPeriod"/>
            </a:pPr>
            <a:r>
              <a:rPr lang="en-AU" dirty="0"/>
              <a:t>Querying instances of FHIR resources</a:t>
            </a:r>
          </a:p>
          <a:p>
            <a:pPr marL="986791" lvl="1" indent="-457200"/>
            <a:r>
              <a:rPr lang="en-AU" dirty="0"/>
              <a:t>Different instances may use different amounts of </a:t>
            </a:r>
            <a:r>
              <a:rPr lang="en-AU" dirty="0" err="1"/>
              <a:t>precoordination</a:t>
            </a:r>
            <a:r>
              <a:rPr lang="en-AU" dirty="0"/>
              <a:t> versus populating separate data elements</a:t>
            </a:r>
          </a:p>
          <a:p>
            <a:pPr marL="986791" lvl="1" indent="-457200"/>
            <a:r>
              <a:rPr lang="en-AU" dirty="0"/>
              <a:t>Data elements in different FHIR resources may have the same or similar meaning</a:t>
            </a:r>
          </a:p>
          <a:p>
            <a:pPr marL="586741" indent="-457200">
              <a:buFont typeface="+mj-lt"/>
              <a:buAutoNum type="arabicPeriod"/>
            </a:pPr>
            <a:r>
              <a:rPr lang="en-AU" dirty="0"/>
              <a:t>Transforming between different representations</a:t>
            </a:r>
          </a:p>
          <a:p>
            <a:pPr marL="986791" lvl="1" indent="-457200"/>
            <a:r>
              <a:rPr lang="en-AU" dirty="0"/>
              <a:t>From separate data elements to (pre or post) coordinated</a:t>
            </a:r>
          </a:p>
          <a:p>
            <a:pPr marL="986791" lvl="1" indent="-457200"/>
            <a:r>
              <a:rPr lang="en-AU" dirty="0"/>
              <a:t>From (pre or post) coordinated to separate data elements</a:t>
            </a:r>
          </a:p>
          <a:p>
            <a:pPr marL="586741" indent="-457200">
              <a:buFont typeface="+mj-lt"/>
              <a:buAutoNum type="arabicPeriod"/>
            </a:pPr>
            <a:r>
              <a:rPr lang="en-AU" dirty="0"/>
              <a:t>Supporting data validation and semantic interoperability</a:t>
            </a:r>
          </a:p>
          <a:p>
            <a:pPr marL="586741" indent="-457200">
              <a:buFont typeface="+mj-lt"/>
              <a:buAutoNum type="arabicPeriod"/>
            </a:pPr>
            <a:r>
              <a:rPr lang="en-AU" dirty="0"/>
              <a:t>Management and quality control of model libraries</a:t>
            </a:r>
          </a:p>
          <a:p>
            <a:pPr marL="986791" lvl="1" indent="-457200"/>
            <a:r>
              <a:rPr lang="en-AU" dirty="0"/>
              <a:t>Search model libraries</a:t>
            </a:r>
          </a:p>
          <a:p>
            <a:pPr marL="986791" lvl="1" indent="-457200"/>
            <a:r>
              <a:rPr lang="en-AU" dirty="0"/>
              <a:t>Identify semantic overlap and inconsistencies between models </a:t>
            </a:r>
            <a:endParaRPr lang="en-US" dirty="0"/>
          </a:p>
        </p:txBody>
      </p:sp>
      <p:sp>
        <p:nvSpPr>
          <p:cNvPr id="4" name="Slide Number Placeholder 3"/>
          <p:cNvSpPr>
            <a:spLocks noGrp="1"/>
          </p:cNvSpPr>
          <p:nvPr>
            <p:ph type="sldNum" sz="quarter" idx="4"/>
          </p:nvPr>
        </p:nvSpPr>
        <p:spPr/>
        <p:txBody>
          <a:bodyPr/>
          <a:lstStyle/>
          <a:p>
            <a:fld id="{E72A2698-25A6-BB44-BDF3-496AA86874BD}" type="slidenum">
              <a:rPr lang="en-US" smtClean="0"/>
              <a:pPr/>
              <a:t>6</a:t>
            </a:fld>
            <a:endParaRPr lang="en-US"/>
          </a:p>
        </p:txBody>
      </p:sp>
    </p:spTree>
    <p:custDataLst>
      <p:tags r:id="rId1"/>
    </p:custDataLst>
    <p:extLst>
      <p:ext uri="{BB962C8B-B14F-4D97-AF65-F5344CB8AC3E}">
        <p14:creationId xmlns:p14="http://schemas.microsoft.com/office/powerpoint/2010/main" val="32805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Example – “Suspected Lung Cancer”</a:t>
            </a:r>
          </a:p>
        </p:txBody>
      </p:sp>
      <p:pic>
        <p:nvPicPr>
          <p:cNvPr id="5" name="Picture 2"/>
          <p:cNvPicPr>
            <a:picLocks noChangeAspect="1" noChangeArrowheads="1"/>
          </p:cNvPicPr>
          <p:nvPr/>
        </p:nvPicPr>
        <p:blipFill>
          <a:blip r:embed="rId3" cstate="print"/>
          <a:srcRect/>
          <a:stretch>
            <a:fillRect/>
          </a:stretch>
        </p:blipFill>
        <p:spPr bwMode="auto">
          <a:xfrm>
            <a:off x="227499" y="2043103"/>
            <a:ext cx="2690568" cy="401010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042161" y="2043102"/>
            <a:ext cx="2876299" cy="4010102"/>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6038725" y="2043101"/>
            <a:ext cx="2871642" cy="401010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6016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6"/>
          <p:cNvPicPr>
            <a:picLocks noChangeArrowheads="1"/>
          </p:cNvPicPr>
          <p:nvPr/>
        </p:nvPicPr>
        <p:blipFill>
          <a:blip r:embed="rId3" cstate="print"/>
          <a:srcRect l="-627" t="-1176" r="-519" b="-1620"/>
          <a:stretch>
            <a:fillRect/>
          </a:stretch>
        </p:blipFill>
        <p:spPr bwMode="auto">
          <a:xfrm>
            <a:off x="0" y="1528465"/>
            <a:ext cx="9144000" cy="5329535"/>
          </a:xfrm>
          <a:prstGeom prst="rect">
            <a:avLst/>
          </a:prstGeom>
          <a:solidFill>
            <a:schemeClr val="bg1"/>
          </a:solidFill>
          <a:ln w="9525">
            <a:noFill/>
            <a:miter lim="800000"/>
            <a:headEnd/>
            <a:tailEnd/>
          </a:ln>
        </p:spPr>
      </p:pic>
      <p:sp>
        <p:nvSpPr>
          <p:cNvPr id="2" name="Title 1"/>
          <p:cNvSpPr>
            <a:spLocks noGrp="1"/>
          </p:cNvSpPr>
          <p:nvPr>
            <p:ph type="title"/>
          </p:nvPr>
        </p:nvSpPr>
        <p:spPr/>
        <p:txBody>
          <a:bodyPr/>
          <a:lstStyle/>
          <a:p>
            <a:r>
              <a:rPr lang="en-AU" sz="3200" dirty="0"/>
              <a:t>Example – “Suspected Lung Cancer”</a:t>
            </a:r>
          </a:p>
        </p:txBody>
      </p:sp>
    </p:spTree>
    <p:custDataLst>
      <p:tags r:id="rId1"/>
    </p:custDataLst>
    <p:extLst>
      <p:ext uri="{BB962C8B-B14F-4D97-AF65-F5344CB8AC3E}">
        <p14:creationId xmlns:p14="http://schemas.microsoft.com/office/powerpoint/2010/main" val="9615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Terminology Binding</a:t>
            </a:r>
          </a:p>
        </p:txBody>
      </p:sp>
      <p:sp>
        <p:nvSpPr>
          <p:cNvPr id="3" name="Content Placeholder 2"/>
          <p:cNvSpPr>
            <a:spLocks noGrp="1"/>
          </p:cNvSpPr>
          <p:nvPr>
            <p:ph idx="1"/>
          </p:nvPr>
        </p:nvSpPr>
        <p:spPr>
          <a:xfrm>
            <a:off x="457200" y="1428736"/>
            <a:ext cx="8469086" cy="4828815"/>
          </a:xfrm>
        </p:spPr>
        <p:txBody>
          <a:bodyPr/>
          <a:lstStyle/>
          <a:p>
            <a:r>
              <a:rPr lang="en-US" b="1" dirty="0">
                <a:solidFill>
                  <a:srgbClr val="1A788E"/>
                </a:solidFill>
              </a:rPr>
              <a:t>Value set binding</a:t>
            </a:r>
            <a:r>
              <a:rPr lang="en-US" dirty="0">
                <a:solidFill>
                  <a:srgbClr val="1A788E"/>
                </a:solidFill>
              </a:rPr>
              <a:t>:</a:t>
            </a:r>
            <a:r>
              <a:rPr lang="en-US" dirty="0"/>
              <a:t> </a:t>
            </a:r>
            <a:r>
              <a:rPr lang="en-AU" sz="2000" dirty="0">
                <a:solidFill>
                  <a:srgbClr val="0070C0"/>
                </a:solidFill>
              </a:rPr>
              <a:t>Records a set of possible values which can populate a coded data element or attribute in an information model</a:t>
            </a:r>
            <a:endParaRPr lang="en-US" sz="2000" dirty="0">
              <a:solidFill>
                <a:srgbClr val="0070C0"/>
              </a:solidFill>
            </a:endParaRPr>
          </a:p>
          <a:p>
            <a:pPr>
              <a:spcBef>
                <a:spcPts val="600"/>
              </a:spcBef>
            </a:pPr>
            <a:r>
              <a:rPr lang="en-AU" b="1" dirty="0">
                <a:solidFill>
                  <a:srgbClr val="1A788E"/>
                </a:solidFill>
              </a:rPr>
              <a:t>Model meaning binding</a:t>
            </a:r>
            <a:r>
              <a:rPr lang="en-AU" dirty="0">
                <a:solidFill>
                  <a:srgbClr val="1A788E"/>
                </a:solidFill>
              </a:rPr>
              <a:t>: </a:t>
            </a:r>
            <a:r>
              <a:rPr lang="en-AU" sz="2000" dirty="0">
                <a:solidFill>
                  <a:srgbClr val="0070C0"/>
                </a:solidFill>
              </a:rPr>
              <a:t>Defines the meaning of an information model </a:t>
            </a:r>
            <a:r>
              <a:rPr lang="en-AU" sz="2000" dirty="0" err="1">
                <a:solidFill>
                  <a:srgbClr val="0070C0"/>
                </a:solidFill>
              </a:rPr>
              <a:t>artifact</a:t>
            </a:r>
            <a:r>
              <a:rPr lang="en-AU" sz="2000" dirty="0">
                <a:solidFill>
                  <a:srgbClr val="0070C0"/>
                </a:solidFill>
              </a:rPr>
              <a:t> using a concept or expression from the terminology</a:t>
            </a:r>
            <a:endParaRPr lang="en-US" sz="2000" dirty="0">
              <a:solidFill>
                <a:srgbClr val="0070C0"/>
              </a:solidFill>
            </a:endParaRPr>
          </a:p>
        </p:txBody>
      </p:sp>
      <p:pic>
        <p:nvPicPr>
          <p:cNvPr id="12" name="Picture 11" descr="fh_asthma_idea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134" y="3470182"/>
            <a:ext cx="4965691" cy="3572511"/>
          </a:xfrm>
          <a:prstGeom prst="rect">
            <a:avLst/>
          </a:prstGeom>
        </p:spPr>
      </p:pic>
      <p:cxnSp>
        <p:nvCxnSpPr>
          <p:cNvPr id="13" name="Curved Connector 12"/>
          <p:cNvCxnSpPr/>
          <p:nvPr/>
        </p:nvCxnSpPr>
        <p:spPr>
          <a:xfrm>
            <a:off x="3297550" y="4369459"/>
            <a:ext cx="2353727" cy="1502963"/>
          </a:xfrm>
          <a:prstGeom prst="curvedConnector3">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5400000">
            <a:off x="1769407" y="5457785"/>
            <a:ext cx="294070" cy="338903"/>
          </a:xfrm>
          <a:prstGeom prst="rect">
            <a:avLst/>
          </a:prstGeom>
          <a:solidFill>
            <a:schemeClr val="accent3">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18134544">
            <a:off x="7118221" y="5787088"/>
            <a:ext cx="294070" cy="338903"/>
          </a:xfrm>
          <a:prstGeom prst="rect">
            <a:avLst/>
          </a:prstGeom>
          <a:solidFill>
            <a:schemeClr val="accent3">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1712861" y="5592801"/>
            <a:ext cx="5639626" cy="795726"/>
          </a:xfrm>
          <a:custGeom>
            <a:avLst/>
            <a:gdLst>
              <a:gd name="connsiteX0" fmla="*/ 0 w 5703331"/>
              <a:gd name="connsiteY0" fmla="*/ 0 h 1273030"/>
              <a:gd name="connsiteX1" fmla="*/ 920518 w 5703331"/>
              <a:gd name="connsiteY1" fmla="*/ 1095183 h 1273030"/>
              <a:gd name="connsiteX2" fmla="*/ 2668336 w 5703331"/>
              <a:gd name="connsiteY2" fmla="*/ 1269946 h 1273030"/>
              <a:gd name="connsiteX3" fmla="*/ 4893890 w 5703331"/>
              <a:gd name="connsiteY3" fmla="*/ 1141787 h 1273030"/>
              <a:gd name="connsiteX4" fmla="*/ 5639626 w 5703331"/>
              <a:gd name="connsiteY4" fmla="*/ 431083 h 1273030"/>
              <a:gd name="connsiteX5" fmla="*/ 5662930 w 5703331"/>
              <a:gd name="connsiteY5" fmla="*/ 617497 h 1273030"/>
              <a:gd name="connsiteX0" fmla="*/ 0 w 5639626"/>
              <a:gd name="connsiteY0" fmla="*/ 0 h 1273030"/>
              <a:gd name="connsiteX1" fmla="*/ 920518 w 5639626"/>
              <a:gd name="connsiteY1" fmla="*/ 1095183 h 1273030"/>
              <a:gd name="connsiteX2" fmla="*/ 2668336 w 5639626"/>
              <a:gd name="connsiteY2" fmla="*/ 1269946 h 1273030"/>
              <a:gd name="connsiteX3" fmla="*/ 4893890 w 5639626"/>
              <a:gd name="connsiteY3" fmla="*/ 1141787 h 1273030"/>
              <a:gd name="connsiteX4" fmla="*/ 5639626 w 5639626"/>
              <a:gd name="connsiteY4" fmla="*/ 431083 h 127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9626" h="1273030">
                <a:moveTo>
                  <a:pt x="0" y="0"/>
                </a:moveTo>
                <a:cubicBezTo>
                  <a:pt x="237897" y="441762"/>
                  <a:pt x="475795" y="883525"/>
                  <a:pt x="920518" y="1095183"/>
                </a:cubicBezTo>
                <a:cubicBezTo>
                  <a:pt x="1365241" y="1306841"/>
                  <a:pt x="2006107" y="1262179"/>
                  <a:pt x="2668336" y="1269946"/>
                </a:cubicBezTo>
                <a:cubicBezTo>
                  <a:pt x="3330565" y="1277713"/>
                  <a:pt x="4398675" y="1281597"/>
                  <a:pt x="4893890" y="1141787"/>
                </a:cubicBezTo>
                <a:cubicBezTo>
                  <a:pt x="5389105" y="1001977"/>
                  <a:pt x="5511453" y="518465"/>
                  <a:pt x="5639626" y="431083"/>
                </a:cubicBezTo>
              </a:path>
            </a:pathLst>
          </a:cu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rot="464642">
            <a:off x="1288862" y="3518234"/>
            <a:ext cx="4740262" cy="420361"/>
          </a:xfrm>
          <a:custGeom>
            <a:avLst/>
            <a:gdLst>
              <a:gd name="connsiteX0" fmla="*/ 3763634 w 3763634"/>
              <a:gd name="connsiteY0" fmla="*/ 781634 h 1037954"/>
              <a:gd name="connsiteX1" fmla="*/ 3600504 w 3763634"/>
              <a:gd name="connsiteY1" fmla="*/ 303948 h 1037954"/>
              <a:gd name="connsiteX2" fmla="*/ 3111115 w 3763634"/>
              <a:gd name="connsiteY2" fmla="*/ 24327 h 1037954"/>
              <a:gd name="connsiteX3" fmla="*/ 629214 w 3763634"/>
              <a:gd name="connsiteY3" fmla="*/ 129185 h 1037954"/>
              <a:gd name="connsiteX4" fmla="*/ 0 w 3763634"/>
              <a:gd name="connsiteY4" fmla="*/ 1037954 h 1037954"/>
              <a:gd name="connsiteX0" fmla="*/ 3763634 w 3763634"/>
              <a:gd name="connsiteY0" fmla="*/ 757307 h 1013627"/>
              <a:gd name="connsiteX1" fmla="*/ 3623808 w 3763634"/>
              <a:gd name="connsiteY1" fmla="*/ 256319 h 1013627"/>
              <a:gd name="connsiteX2" fmla="*/ 3111115 w 3763634"/>
              <a:gd name="connsiteY2" fmla="*/ 0 h 1013627"/>
              <a:gd name="connsiteX3" fmla="*/ 629214 w 3763634"/>
              <a:gd name="connsiteY3" fmla="*/ 104858 h 1013627"/>
              <a:gd name="connsiteX4" fmla="*/ 0 w 3763634"/>
              <a:gd name="connsiteY4" fmla="*/ 1013627 h 1013627"/>
              <a:gd name="connsiteX0" fmla="*/ 3763634 w 3763634"/>
              <a:gd name="connsiteY0" fmla="*/ 757307 h 1013627"/>
              <a:gd name="connsiteX1" fmla="*/ 3623808 w 3763634"/>
              <a:gd name="connsiteY1" fmla="*/ 256319 h 1013627"/>
              <a:gd name="connsiteX2" fmla="*/ 3111115 w 3763634"/>
              <a:gd name="connsiteY2" fmla="*/ 0 h 1013627"/>
              <a:gd name="connsiteX3" fmla="*/ 629214 w 3763634"/>
              <a:gd name="connsiteY3" fmla="*/ 104858 h 1013627"/>
              <a:gd name="connsiteX4" fmla="*/ 0 w 3763634"/>
              <a:gd name="connsiteY4" fmla="*/ 1013627 h 1013627"/>
              <a:gd name="connsiteX0" fmla="*/ 3763634 w 3763634"/>
              <a:gd name="connsiteY0" fmla="*/ 757307 h 1013627"/>
              <a:gd name="connsiteX1" fmla="*/ 3623808 w 3763634"/>
              <a:gd name="connsiteY1" fmla="*/ 256319 h 1013627"/>
              <a:gd name="connsiteX2" fmla="*/ 3111115 w 3763634"/>
              <a:gd name="connsiteY2" fmla="*/ 0 h 1013627"/>
              <a:gd name="connsiteX3" fmla="*/ 1899295 w 3763634"/>
              <a:gd name="connsiteY3" fmla="*/ 49047 h 1013627"/>
              <a:gd name="connsiteX4" fmla="*/ 629214 w 3763634"/>
              <a:gd name="connsiteY4" fmla="*/ 104858 h 1013627"/>
              <a:gd name="connsiteX5" fmla="*/ 0 w 3763634"/>
              <a:gd name="connsiteY5" fmla="*/ 1013627 h 1013627"/>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 name="connsiteX0" fmla="*/ 3763634 w 3763634"/>
              <a:gd name="connsiteY0" fmla="*/ 953493 h 1209813"/>
              <a:gd name="connsiteX1" fmla="*/ 3623808 w 3763634"/>
              <a:gd name="connsiteY1" fmla="*/ 452505 h 1209813"/>
              <a:gd name="connsiteX2" fmla="*/ 3111115 w 3763634"/>
              <a:gd name="connsiteY2" fmla="*/ 196186 h 1209813"/>
              <a:gd name="connsiteX3" fmla="*/ 1887643 w 3763634"/>
              <a:gd name="connsiteY3" fmla="*/ 0 h 1209813"/>
              <a:gd name="connsiteX4" fmla="*/ 629214 w 3763634"/>
              <a:gd name="connsiteY4" fmla="*/ 301044 h 1209813"/>
              <a:gd name="connsiteX5" fmla="*/ 0 w 3763634"/>
              <a:gd name="connsiteY5" fmla="*/ 1209813 h 120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3634" h="1209813">
                <a:moveTo>
                  <a:pt x="3763634" y="953493"/>
                </a:moveTo>
                <a:cubicBezTo>
                  <a:pt x="3736445" y="777759"/>
                  <a:pt x="3685952" y="590374"/>
                  <a:pt x="3623808" y="452505"/>
                </a:cubicBezTo>
                <a:cubicBezTo>
                  <a:pt x="3561664" y="314636"/>
                  <a:pt x="3400476" y="271603"/>
                  <a:pt x="3111115" y="196186"/>
                </a:cubicBezTo>
                <a:cubicBezTo>
                  <a:pt x="2821754" y="120769"/>
                  <a:pt x="2307119" y="16348"/>
                  <a:pt x="1887643" y="0"/>
                </a:cubicBezTo>
                <a:cubicBezTo>
                  <a:pt x="1456514" y="34952"/>
                  <a:pt x="943821" y="99409"/>
                  <a:pt x="629214" y="301044"/>
                </a:cubicBezTo>
                <a:cubicBezTo>
                  <a:pt x="314607" y="502679"/>
                  <a:pt x="0" y="1209813"/>
                  <a:pt x="0" y="1209813"/>
                </a:cubicBezTo>
              </a:path>
            </a:pathLst>
          </a:cu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 name="Group 17"/>
          <p:cNvGrpSpPr/>
          <p:nvPr/>
        </p:nvGrpSpPr>
        <p:grpSpPr>
          <a:xfrm>
            <a:off x="276103" y="3408261"/>
            <a:ext cx="1050288" cy="664101"/>
            <a:chOff x="974730" y="3402055"/>
            <a:chExt cx="1050288" cy="664101"/>
          </a:xfrm>
        </p:grpSpPr>
        <p:sp>
          <p:nvSpPr>
            <p:cNvPr id="19" name="Cube 18"/>
            <p:cNvSpPr/>
            <p:nvPr/>
          </p:nvSpPr>
          <p:spPr>
            <a:xfrm rot="10800000" flipH="1">
              <a:off x="1118602" y="3402055"/>
              <a:ext cx="873909" cy="664101"/>
            </a:xfrm>
            <a:prstGeom prst="cube">
              <a:avLst>
                <a:gd name="adj" fmla="val 14473"/>
              </a:avLst>
            </a:prstGeom>
            <a:gradFill>
              <a:gsLst>
                <a:gs pos="0">
                  <a:srgbClr val="FF6600"/>
                </a:gs>
                <a:gs pos="100000">
                  <a:srgbClr val="804000"/>
                </a:gs>
              </a:gsLst>
            </a:gra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974730" y="3402057"/>
              <a:ext cx="1050288" cy="523220"/>
            </a:xfrm>
            <a:prstGeom prst="rect">
              <a:avLst/>
            </a:prstGeom>
            <a:noFill/>
          </p:spPr>
          <p:txBody>
            <a:bodyPr wrap="none" rtlCol="0">
              <a:spAutoFit/>
            </a:bodyPr>
            <a:lstStyle/>
            <a:p>
              <a:pPr algn="ctr"/>
              <a:r>
                <a:rPr lang="en-US" b="1" dirty="0">
                  <a:solidFill>
                    <a:schemeClr val="bg1"/>
                  </a:solidFill>
                </a:rPr>
                <a:t>FHIR </a:t>
              </a:r>
            </a:p>
            <a:p>
              <a:pPr algn="ctr"/>
              <a:r>
                <a:rPr lang="en-US" b="1" dirty="0">
                  <a:solidFill>
                    <a:schemeClr val="bg1"/>
                  </a:solidFill>
                </a:rPr>
                <a:t> Resource</a:t>
              </a:r>
            </a:p>
          </p:txBody>
        </p:sp>
      </p:grpSp>
      <p:cxnSp>
        <p:nvCxnSpPr>
          <p:cNvPr id="21" name="Straight Arrow Connector 20"/>
          <p:cNvCxnSpPr>
            <a:stCxn id="19" idx="0"/>
          </p:cNvCxnSpPr>
          <p:nvPr/>
        </p:nvCxnSpPr>
        <p:spPr>
          <a:xfrm>
            <a:off x="904987" y="4072362"/>
            <a:ext cx="0" cy="401955"/>
          </a:xfrm>
          <a:prstGeom prst="straightConnector1">
            <a:avLst/>
          </a:prstGeom>
          <a:ln>
            <a:solidFill>
              <a:srgbClr val="660066"/>
            </a:solidFill>
            <a:headEnd type="diamond" w="lg" len="lg"/>
            <a:tailEnd type="none"/>
          </a:ln>
        </p:spPr>
        <p:style>
          <a:lnRef idx="2">
            <a:schemeClr val="accent1"/>
          </a:lnRef>
          <a:fillRef idx="0">
            <a:schemeClr val="accent1"/>
          </a:fillRef>
          <a:effectRef idx="1">
            <a:schemeClr val="accent1"/>
          </a:effectRef>
          <a:fontRef idx="minor">
            <a:schemeClr val="tx1"/>
          </a:fontRef>
        </p:style>
      </p:cxnSp>
      <p:pic>
        <p:nvPicPr>
          <p:cNvPr id="22" name="Picture 21" descr="boxes_connected_PA_300_clr_276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94" y="3850201"/>
            <a:ext cx="3810000" cy="2857500"/>
          </a:xfrm>
          <a:prstGeom prst="rect">
            <a:avLst/>
          </a:prstGeom>
        </p:spPr>
      </p:pic>
    </p:spTree>
    <p:custDataLst>
      <p:tags r:id="rId1"/>
    </p:custDataLst>
    <p:extLst>
      <p:ext uri="{BB962C8B-B14F-4D97-AF65-F5344CB8AC3E}">
        <p14:creationId xmlns:p14="http://schemas.microsoft.com/office/powerpoint/2010/main" val="25161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4000"/>
                                      </p:to>
                                    </p:animClr>
                                  </p:sub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800040"/>
                                      </p:to>
                                    </p:animClr>
                                  </p:sub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76b2351c-cf4d-4ffc-a96a-1bde59e73c98"/>
  <p:tag name="ARTICULATE_PROJECT_CHECK" val="0"/>
  <p:tag name="ARTICULATE_REFERENCE_TYPE_1" val="0"/>
  <p:tag name="ARTICULATE_REFERENCE_1" val="https://docs.google.com/forms/d/1w3Z9BHbIilC35237IJmWgKwWTsso_Ds8FuC2m7HQjSk/viewform?entry.1709364241=FB04)+Concept+model+introduction&amp;entry.1127985862=Comment+about+an+E-Learning+presentation+or+related+materials"/>
  <p:tag name="ARTICULATE_REFERENCE_TITLE_1" val="Submit a comment about this presentation"/>
  <p:tag name="ARTICULATE_REFERENCE_ID_1" val="efb51260-4997-4327-a5ce-42c5f75757a0"/>
  <p:tag name="ARTICULATE_REFERENCE_COUNT" val="1"/>
  <p:tag name="ARTICULATE_PLAYER_GLOSSARY_XML" val="&lt;?xml version=&quot;1.0&quot; encoding=&quot;utf-16&quot;?&gt;&lt;glossary xmlns:xsi=&quot;http://www.w3.org/2001/XMLSchema-instance&quot; xmlns:xsd=&quot;http://www.w3.org/2001/XMLSchema&quot;&gt;&lt;terms /&gt;&lt;/glossary&gt;"/>
  <p:tag name="ARTICULATE_META_COURSE_ID" val="4Z7QY97Dvj1_course_id"/>
  <p:tag name="ARTICULATE_META_NAME" val="Linda Bird"/>
  <p:tag name="ARTICULATE_META_NAME_SET" val="True"/>
  <p:tag name="TAG_BACKING_FORM_KEY" val="12652874-c:\users\linda\documents\ihtsdo\presentations\elearning\implementation course\ic05_refsetdefinitions\elsp_ic05_refsetdefinitions (20150709).pptx"/>
  <p:tag name="ARTICULATE_PRESENTER_VERSION" val="7"/>
  <p:tag name="ARTICULATE_USED_PAGE_ORIENTATION" val="1"/>
  <p:tag name="ARTICULATE_USED_PAGE_SIZE" val="1"/>
  <p:tag name="ARTICULATE_SLIDE_COUNT" val="5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44bb6e0d-2c51-4b0c-b793-a6f146ca6129"/>
  <p:tag name="ARTICULATE_SLIDE_PAUSE" val="0"/>
  <p:tag name="ARTICULATE_LOCK_SLIDE" val="0"/>
  <p:tag name="ARTICULATE_HIDE_SLIDE" val="0"/>
  <p:tag name="ARTICULATE_PLAYER_CONTROL_PREVIOUS" val="True"/>
  <p:tag name="ARTICULATE_PLAYER_CONTROL_NEXT" val="True"/>
  <p:tag name="AUDIO_ID" val="258"/>
  <p:tag name="ARTICULATE_AUDIO_RECORDED" val="1"/>
  <p:tag name="ELAPSEDTIME" val="36"/>
  <p:tag name="ARTICULATE_USED_LAYOUT" val="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67ddda5-b147-4b33-893a-e1f7af63ce94"/>
  <p:tag name="ARTICULATE_SLIDE_PAUSE" val="0"/>
  <p:tag name="ARTICULATE_LOCK_SLIDE" val="0"/>
  <p:tag name="ARTICULATE_HIDE_SLIDE" val="0"/>
  <p:tag name="ARTICULATE_PLAYER_CONTROL_PREVIOUS" val="True"/>
  <p:tag name="ARTICULATE_PLAYER_CONTROL_NEXT" val="True"/>
  <p:tag name="AUDIO_ID" val="356"/>
  <p:tag name="ARTICULATE_AUDIO_RECORDED" val="1"/>
  <p:tag name="TIMELINE" val="18.7/30.7"/>
  <p:tag name="ELAPSEDTIME" val="41.2"/>
  <p:tag name="ARTICULATE_USED_LAYOUT" val="4"/>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486"/>
  <p:tag name="ARTICULATE_AUDIO_RECORDED" val="1"/>
  <p:tag name="ELAPSEDTIME" val="46.4"/>
  <p:tag name="ARTICULATE_NAV_LEVEL" val="2"/>
  <p:tag name="ARTICULATE_SLIDE_PRESENTER_GUID" val="20664d02-2129-45f8-afd1-ed597d1f133e"/>
  <p:tag name="ARTICULATE_SLIDE_PAUSE" val="0"/>
  <p:tag name="ARTICULATE_LOCK_SLIDE" val="0"/>
  <p:tag name="ARTICULATE_HIDE_SLIDE" val="0"/>
  <p:tag name="ARTICULATE_PLAYER_CONTROL_PREVIOUS" val="True"/>
  <p:tag name="ARTICULATE_PLAYER_CONTROL_NEXT" val="True"/>
  <p:tag name="TIMELINE" val="4.00/20.10"/>
  <p:tag name="ARTICULATE_USED_LAYOUT" val="4"/>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BULLET_6"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DUPLICATEID" val="15f364afbda24835957cb6f02f4883db"/>
</p:tagLst>
</file>

<file path=ppt/tags/tag5.xml><?xml version="1.0" encoding="utf-8"?>
<p:tagLst xmlns:a="http://schemas.openxmlformats.org/drawingml/2006/main" xmlns:r="http://schemas.openxmlformats.org/officeDocument/2006/relationships" xmlns:p="http://schemas.openxmlformats.org/presentationml/2006/main">
  <p:tag name="DUPLICATEID" val="abfa9c1b81d44829bb1a1d6e13650d5e"/>
</p:tagLst>
</file>

<file path=ppt/tags/tag6.xml><?xml version="1.0" encoding="utf-8"?>
<p:tagLst xmlns:a="http://schemas.openxmlformats.org/drawingml/2006/main" xmlns:r="http://schemas.openxmlformats.org/officeDocument/2006/relationships" xmlns:p="http://schemas.openxmlformats.org/presentationml/2006/main">
  <p:tag name="DUPLICATEID" val="30103e2fa97e44b2aaaef3a84b1ec3c5"/>
</p:tagLst>
</file>

<file path=ppt/tags/tag7.xml><?xml version="1.0" encoding="utf-8"?>
<p:tagLst xmlns:a="http://schemas.openxmlformats.org/drawingml/2006/main" xmlns:r="http://schemas.openxmlformats.org/officeDocument/2006/relationships" xmlns:p="http://schemas.openxmlformats.org/presentationml/2006/main">
  <p:tag name="DUPLICATEID" val="07575a90f6b740b18764d437f790dd8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HTSDO E-Learning Master">
  <a:themeElements>
    <a:clrScheme name="IHTSDO CIIO">
      <a:dk1>
        <a:srgbClr val="000000"/>
      </a:dk1>
      <a:lt1>
        <a:srgbClr val="FFFFFF"/>
      </a:lt1>
      <a:dk2>
        <a:srgbClr val="000000"/>
      </a:dk2>
      <a:lt2>
        <a:srgbClr val="808080"/>
      </a:lt2>
      <a:accent1>
        <a:srgbClr val="009972"/>
      </a:accent1>
      <a:accent2>
        <a:srgbClr val="3333CC"/>
      </a:accent2>
      <a:accent3>
        <a:srgbClr val="FFFFFF"/>
      </a:accent3>
      <a:accent4>
        <a:srgbClr val="000000"/>
      </a:accent4>
      <a:accent5>
        <a:srgbClr val="00CC99"/>
      </a:accent5>
      <a:accent6>
        <a:srgbClr val="2D2DB9"/>
      </a:accent6>
      <a:hlink>
        <a:srgbClr val="0000E5"/>
      </a:hlink>
      <a:folHlink>
        <a:srgbClr val="2D2D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SnomedCT_ELearning_Template</Template>
  <TotalTime>38404</TotalTime>
  <Words>653</Words>
  <Application>Microsoft Office PowerPoint</Application>
  <PresentationFormat>On-screen Show (4:3)</PresentationFormat>
  <Paragraphs>89</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Museo 300</vt:lpstr>
      <vt:lpstr>Times New Roman</vt:lpstr>
      <vt:lpstr>Trebuchet MS</vt:lpstr>
      <vt:lpstr>Trebuchet MS Bold</vt:lpstr>
      <vt:lpstr>Verdana</vt:lpstr>
      <vt:lpstr>IHTSDO E-Learning Master</vt:lpstr>
      <vt:lpstr>A Proposed Approach to Binding SNOMED CT to HL7 FHIR</vt:lpstr>
      <vt:lpstr>Discussion Overview</vt:lpstr>
      <vt:lpstr>Collaboration Overview</vt:lpstr>
      <vt:lpstr>IHTSDO HL7 Collaborations</vt:lpstr>
      <vt:lpstr>Proposed Approach</vt:lpstr>
      <vt:lpstr>SNOMED CT Terminology Binding – Use Cases</vt:lpstr>
      <vt:lpstr>Example – “Suspected Lung Cancer”</vt:lpstr>
      <vt:lpstr>Example – “Suspected Lung Cancer”</vt:lpstr>
      <vt:lpstr>Types of Terminology Binding</vt:lpstr>
      <vt:lpstr>Model Meaning Bindings – Proposed Approach</vt:lpstr>
      <vt:lpstr>SNOMED CT Value Set Review – Proposed Process</vt:lpstr>
      <vt:lpstr>Testing on FHIR Resources</vt:lpstr>
      <vt:lpstr>FHIR Resources</vt:lpstr>
    </vt:vector>
  </TitlesOfParts>
  <Manager/>
  <Company>IHTSDO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Linda Bird</dc:creator>
  <cp:keywords/>
  <dc:description/>
  <cp:lastModifiedBy>Jay Lyle</cp:lastModifiedBy>
  <cp:revision>986</cp:revision>
  <dcterms:created xsi:type="dcterms:W3CDTF">2014-11-10T09:40:20Z</dcterms:created>
  <dcterms:modified xsi:type="dcterms:W3CDTF">2016-06-07T12:24:13Z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6DAA299F-AC0A-4F0E-B08F-EC029C105D47</vt:lpwstr>
  </property>
  <property fmtid="{D5CDD505-2E9C-101B-9397-08002B2CF9AE}" pid="6" name="ArticulateProjectFull">
    <vt:lpwstr>D:\IHTSDO\Meetings\201605_HL7 (Montreal)\HL7_FHIR_SNOMED_Bindings (20160508).ppta</vt:lpwstr>
  </property>
</Properties>
</file>