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650" r:id="rId2"/>
  </p:sldMasterIdLst>
  <p:notesMasterIdLst>
    <p:notesMasterId r:id="rId21"/>
  </p:notesMasterIdLst>
  <p:handoutMasterIdLst>
    <p:handoutMasterId r:id="rId22"/>
  </p:handoutMasterIdLst>
  <p:sldIdLst>
    <p:sldId id="674" r:id="rId3"/>
    <p:sldId id="511" r:id="rId4"/>
    <p:sldId id="676" r:id="rId5"/>
    <p:sldId id="677" r:id="rId6"/>
    <p:sldId id="693" r:id="rId7"/>
    <p:sldId id="678" r:id="rId8"/>
    <p:sldId id="679" r:id="rId9"/>
    <p:sldId id="690" r:id="rId10"/>
    <p:sldId id="680" r:id="rId11"/>
    <p:sldId id="681" r:id="rId12"/>
    <p:sldId id="682" r:id="rId13"/>
    <p:sldId id="684" r:id="rId14"/>
    <p:sldId id="685" r:id="rId15"/>
    <p:sldId id="686" r:id="rId16"/>
    <p:sldId id="691" r:id="rId17"/>
    <p:sldId id="692" r:id="rId18"/>
    <p:sldId id="688" r:id="rId19"/>
    <p:sldId id="68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7ED8"/>
    <a:srgbClr val="FF5050"/>
    <a:srgbClr val="FF1B1B"/>
    <a:srgbClr val="4A0000"/>
    <a:srgbClr val="0000FF"/>
    <a:srgbClr val="FF6D6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0" autoAdjust="0"/>
    <p:restoredTop sz="91829" autoAdjust="0"/>
  </p:normalViewPr>
  <p:slideViewPr>
    <p:cSldViewPr>
      <p:cViewPr>
        <p:scale>
          <a:sx n="70" d="100"/>
          <a:sy n="70" d="100"/>
        </p:scale>
        <p:origin x="-1170" y="-12"/>
      </p:cViewPr>
      <p:guideLst>
        <p:guide orient="horz" pos="192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FF1A2B-1781-4C8F-BE22-B8BF65991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4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157C20-A87E-4BD0-9C0A-0C57A6AD8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93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A83052C-475E-4FDE-9B1F-BD6D73383F91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4C8D2-514F-4B01-8424-13FB74FCCB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6596DA5-6044-457A-8D50-0B93B241C323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AU">
              <a:latin typeface="Times New Roman" pitchFamily="18" charset="0"/>
            </a:endParaRPr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8229600" y="60769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defRPr/>
            </a:pPr>
            <a:fld id="{737D90C5-57D5-46ED-BFEE-82CF84F2B0CC}" type="slidenum"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7924800" y="6537325"/>
            <a:ext cx="12192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 smtClean="0">
                <a:latin typeface="Arial" charset="0"/>
                <a:cs typeface="Arial" charset="0"/>
              </a:rPr>
              <a:t>Sep 2013</a:t>
            </a:r>
          </a:p>
        </p:txBody>
      </p:sp>
      <p:pic>
        <p:nvPicPr>
          <p:cNvPr id="7" name="Picture 2" descr="C:\Users\C2C99\Desktop\HL7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852738"/>
            <a:ext cx="23368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2C99\Desktop\HL7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457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40"/>
          <p:cNvSpPr txBox="1">
            <a:spLocks noChangeArrowheads="1"/>
          </p:cNvSpPr>
          <p:nvPr userDrawn="1"/>
        </p:nvSpPr>
        <p:spPr bwMode="auto">
          <a:xfrm>
            <a:off x="685800" y="6323013"/>
            <a:ext cx="4191000" cy="458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1" dirty="0" smtClean="0">
                <a:latin typeface="Arial" charset="0"/>
                <a:cs typeface="Arial" charset="0"/>
              </a:rPr>
              <a:t>© 2002-2013 Health Level Seven International ®, Inc. All Rights Reserved. HL7 International and Health Level Seven International are registered trademarks of Health Level Seven International, Inc. Reg. U.S. Pat &amp; TM Off</a:t>
            </a:r>
            <a:r>
              <a:rPr lang="en-US" sz="800" dirty="0" smtClean="0">
                <a:latin typeface="Impact" pitchFamily="34" charset="0"/>
                <a:cs typeface="Arial" charset="0"/>
              </a:rPr>
              <a:t> </a:t>
            </a:r>
          </a:p>
        </p:txBody>
      </p:sp>
      <p:sp>
        <p:nvSpPr>
          <p:cNvPr id="2560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25611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A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68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5008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1226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011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00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1971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6240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657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194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001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E5AB-F661-4227-94E3-82EBF58C6D3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119B-77B1-4140-8740-9C7F3164A77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54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072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0115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0121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2155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1768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8614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593D261-8822-40C4-AF16-BDFCA01A27F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028" name="AutoShape 14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AU">
              <a:latin typeface="Times New Roman" pitchFamily="18" charset="0"/>
            </a:endParaRP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8229600" y="60769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defRPr/>
            </a:pPr>
            <a:fld id="{2A6B2019-4519-40C5-B4E9-2B741AE684FB}" type="slidenum"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5" name="Text Box 24"/>
          <p:cNvSpPr txBox="1">
            <a:spLocks noChangeArrowheads="1"/>
          </p:cNvSpPr>
          <p:nvPr/>
        </p:nvSpPr>
        <p:spPr bwMode="auto">
          <a:xfrm>
            <a:off x="7924800" y="6537325"/>
            <a:ext cx="1219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 smtClean="0">
                <a:latin typeface="Arial" charset="0"/>
                <a:cs typeface="Arial" charset="0"/>
              </a:rPr>
              <a:t>Sep 2013</a:t>
            </a:r>
          </a:p>
        </p:txBody>
      </p:sp>
      <p:sp>
        <p:nvSpPr>
          <p:cNvPr id="19" name="Text Box 1040"/>
          <p:cNvSpPr txBox="1">
            <a:spLocks noChangeArrowheads="1"/>
          </p:cNvSpPr>
          <p:nvPr userDrawn="1"/>
        </p:nvSpPr>
        <p:spPr bwMode="auto">
          <a:xfrm>
            <a:off x="685800" y="6323013"/>
            <a:ext cx="4191000" cy="458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1" dirty="0" smtClean="0">
                <a:latin typeface="Arial" charset="0"/>
                <a:cs typeface="Arial" charset="0"/>
              </a:rPr>
              <a:t>© 2002-2013 Health Level Seven International ®, Inc. All Rights Reserved. HL7 International and Health Level Seven International are registered trademarks of Health Level Seven International, Inc. Reg. U.S. Pat &amp; TM Off</a:t>
            </a:r>
            <a:r>
              <a:rPr lang="en-US" sz="800" dirty="0" smtClean="0">
                <a:latin typeface="Impact" pitchFamily="34" charset="0"/>
                <a:cs typeface="Arial" charset="0"/>
              </a:rPr>
              <a:t> </a:t>
            </a:r>
          </a:p>
        </p:txBody>
      </p:sp>
      <p:pic>
        <p:nvPicPr>
          <p:cNvPr id="1033" name="Picture 2" descr="C:\Users\C2C99\Desktop\HL7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5" r:id="rId2"/>
    <p:sldLayoutId id="2147484646" r:id="rId3"/>
    <p:sldLayoutId id="214748464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sz="2800" b="1">
          <a:solidFill>
            <a:srgbClr val="4A0000"/>
          </a:solidFill>
          <a:latin typeface="+mn-lt"/>
          <a:ea typeface="+mn-ea"/>
          <a:cs typeface="+mn-cs"/>
        </a:defRPr>
      </a:lvl1pPr>
      <a:lvl2pPr marL="803275" indent="-346075" algn="l" rtl="0" eaLnBrk="0" fontAlgn="base" hangingPunct="0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sz="2400" b="1">
          <a:solidFill>
            <a:srgbClr val="4A0000"/>
          </a:solidFill>
          <a:latin typeface="+mn-lt"/>
        </a:defRPr>
      </a:lvl2pPr>
      <a:lvl3pPr marL="1262063" indent="-344488" algn="l" rtl="0" eaLnBrk="0" fontAlgn="base" hangingPunct="0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sz="2000" b="1">
          <a:solidFill>
            <a:srgbClr val="4A0000"/>
          </a:solidFill>
          <a:latin typeface="+mn-lt"/>
        </a:defRPr>
      </a:lvl3pPr>
      <a:lvl4pPr marL="1719263" indent="-342900" algn="l" rtl="0" eaLnBrk="0" fontAlgn="base" hangingPunct="0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b="1">
          <a:solidFill>
            <a:srgbClr val="4A0000"/>
          </a:solidFill>
          <a:latin typeface="+mn-lt"/>
        </a:defRPr>
      </a:lvl4pPr>
      <a:lvl5pPr marL="2176463" indent="-342900" algn="l" rtl="0" eaLnBrk="0" fontAlgn="base" hangingPunct="0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b="1">
          <a:solidFill>
            <a:srgbClr val="4A0000"/>
          </a:solidFill>
          <a:latin typeface="+mn-lt"/>
        </a:defRPr>
      </a:lvl5pPr>
      <a:lvl6pPr marL="2633663" indent="-342900" algn="l" rtl="0" fontAlgn="base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b="1">
          <a:solidFill>
            <a:srgbClr val="4A0000"/>
          </a:solidFill>
          <a:latin typeface="+mn-lt"/>
        </a:defRPr>
      </a:lvl6pPr>
      <a:lvl7pPr marL="3090863" indent="-342900" algn="l" rtl="0" fontAlgn="base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b="1">
          <a:solidFill>
            <a:srgbClr val="4A0000"/>
          </a:solidFill>
          <a:latin typeface="+mn-lt"/>
        </a:defRPr>
      </a:lvl7pPr>
      <a:lvl8pPr marL="3548063" indent="-342900" algn="l" rtl="0" fontAlgn="base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b="1">
          <a:solidFill>
            <a:srgbClr val="4A0000"/>
          </a:solidFill>
          <a:latin typeface="+mn-lt"/>
        </a:defRPr>
      </a:lvl8pPr>
      <a:lvl9pPr marL="4005263" indent="-342900" algn="l" rtl="0" fontAlgn="base">
        <a:spcBef>
          <a:spcPct val="20000"/>
        </a:spcBef>
        <a:spcAft>
          <a:spcPct val="0"/>
        </a:spcAft>
        <a:buClr>
          <a:srgbClr val="FF1B1B"/>
        </a:buClr>
        <a:buFont typeface="Wingdings" pitchFamily="2" charset="2"/>
        <a:buChar char="l"/>
        <a:defRPr b="1">
          <a:solidFill>
            <a:srgbClr val="4A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DBE7BA-64B7-458E-8980-491C80B61DAA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8/21/2013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2DDAE3-1804-413E-943C-441747C8F6C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946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  <p:sldLayoutId id="214748466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dickinson@ehr-standards.com" TargetMode="External"/><Relationship Id="rId2" Type="http://schemas.openxmlformats.org/officeDocument/2006/relationships/hyperlink" Target="mailto:gora@cal2ca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lie@richardsgroup.org" TargetMode="External"/><Relationship Id="rId4" Type="http://schemas.openxmlformats.org/officeDocument/2006/relationships/hyperlink" Target="mailto:hdk1@cdc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hl7.org/images/8/8a/EHRS-FM-R2-MU-FP-Build_Guidance-20130801.pptx" TargetMode="External"/><Relationship Id="rId2" Type="http://schemas.openxmlformats.org/officeDocument/2006/relationships/hyperlink" Target="http://wiki.hl7.org/images/1/15/EHRS-FM-R2-MU-FP-Assignments-20130702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936625" y="228600"/>
            <a:ext cx="7772400" cy="2667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HL7 EHR WG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presents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Meaningful Use Functional Profile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to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CDC EHR FORUM</a:t>
            </a:r>
            <a:r>
              <a:rPr lang="en-US" sz="2000" dirty="0" smtClean="0">
                <a:latin typeface="Calibri" charset="0"/>
              </a:rPr>
              <a:t/>
            </a:r>
            <a:br>
              <a:rPr lang="en-US" sz="2000" dirty="0" smtClean="0">
                <a:latin typeface="Calibri" charset="0"/>
              </a:rPr>
            </a:br>
            <a:r>
              <a:rPr lang="en-US" sz="1600" dirty="0" smtClean="0">
                <a:latin typeface="Calibri" charset="0"/>
              </a:rPr>
              <a:t/>
            </a:r>
            <a:br>
              <a:rPr lang="en-US" sz="1600" dirty="0" smtClean="0">
                <a:latin typeface="Calibri" charset="0"/>
              </a:rPr>
            </a:br>
            <a:r>
              <a:rPr lang="en-US" sz="2800" dirty="0" smtClean="0">
                <a:latin typeface="Calibri" charset="0"/>
              </a:rPr>
              <a:t>September 10, 2013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971800"/>
            <a:ext cx="5257800" cy="35052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Gora Datta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hlinkClick r:id="rId2"/>
              </a:rPr>
              <a:t>gora@cal2cal.com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mtClean="0"/>
              <a:t>Gary </a:t>
            </a:r>
            <a:r>
              <a:rPr lang="en-US" sz="2400" dirty="0"/>
              <a:t>Dickinson </a:t>
            </a:r>
            <a:endParaRPr 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3"/>
              </a:rPr>
              <a:t>gary.dickinson@ehr-standards.com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Hetty Khan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4"/>
              </a:rPr>
              <a:t>hdk1@cdc.gov</a:t>
            </a: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Julie </a:t>
            </a:r>
            <a:r>
              <a:rPr lang="en-US" sz="2400" dirty="0"/>
              <a:t>Richards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5"/>
              </a:rPr>
              <a:t>julie@richardsgroup.org</a:t>
            </a:r>
            <a:r>
              <a:rPr lang="en-US" sz="2000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3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609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Public </a:t>
            </a:r>
            <a:r>
              <a:rPr lang="en-US" dirty="0">
                <a:solidFill>
                  <a:srgbClr val="000000"/>
                </a:solidFill>
              </a:rPr>
              <a:t>Health Functional </a:t>
            </a:r>
            <a:r>
              <a:rPr lang="en-US" dirty="0" smtClean="0">
                <a:solidFill>
                  <a:srgbClr val="000000"/>
                </a:solidFill>
              </a:rPr>
              <a:t>Profile - Purpose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Conforms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>HL7 </a:t>
            </a:r>
            <a:r>
              <a:rPr lang="en-US" dirty="0">
                <a:solidFill>
                  <a:srgbClr val="000000"/>
                </a:solidFill>
              </a:rPr>
              <a:t>Electronic Health Record Systems Functional Model (EHR-S FM)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Includes </a:t>
            </a:r>
            <a:r>
              <a:rPr lang="en-US" dirty="0">
                <a:solidFill>
                  <a:srgbClr val="000000"/>
                </a:solidFill>
              </a:rPr>
              <a:t>a subset of functions of the EHR-S FM </a:t>
            </a:r>
            <a:r>
              <a:rPr lang="en-US" dirty="0" smtClean="0">
                <a:solidFill>
                  <a:srgbClr val="000000"/>
                </a:solidFill>
              </a:rPr>
              <a:t>required </a:t>
            </a:r>
            <a:r>
              <a:rPr lang="en-US" dirty="0">
                <a:solidFill>
                  <a:srgbClr val="000000"/>
                </a:solidFill>
              </a:rPr>
              <a:t>or desired for implementation in EHR systems or health care delivery settings to support the needs of public health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CA" dirty="0" smtClean="0">
                <a:solidFill>
                  <a:srgbClr val="000000"/>
                </a:solidFill>
              </a:rPr>
              <a:t>Describes </a:t>
            </a:r>
            <a:r>
              <a:rPr lang="en-CA" dirty="0">
                <a:solidFill>
                  <a:srgbClr val="000000"/>
                </a:solidFill>
              </a:rPr>
              <a:t>the public health functional requirements that may be included in </a:t>
            </a:r>
            <a:r>
              <a:rPr lang="en-CA" dirty="0" smtClean="0">
                <a:solidFill>
                  <a:srgbClr val="000000"/>
                </a:solidFill>
              </a:rPr>
              <a:t>EHR systems </a:t>
            </a:r>
            <a:r>
              <a:rPr lang="en-CA" dirty="0">
                <a:solidFill>
                  <a:srgbClr val="000000"/>
                </a:solidFill>
              </a:rPr>
              <a:t>to support public health-clinical information exchanges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CA" dirty="0">
                <a:solidFill>
                  <a:srgbClr val="000000"/>
                </a:solidFill>
              </a:rPr>
              <a:t>specific public health programs (</a:t>
            </a:r>
            <a:r>
              <a:rPr lang="en-CA" dirty="0" smtClean="0">
                <a:solidFill>
                  <a:srgbClr val="000000"/>
                </a:solidFill>
              </a:rPr>
              <a:t>domains)</a:t>
            </a:r>
          </a:p>
          <a:p>
            <a:pPr marL="457200" lvl="1" indent="0">
              <a:buNone/>
            </a:pPr>
            <a:endParaRPr lang="en-CA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Articulates the functional requirements needed to support data exchange among providers and public health stakeholders including, but not limited to states, local, and federal agencies</a:t>
            </a:r>
          </a:p>
        </p:txBody>
      </p:sp>
    </p:spTree>
    <p:extLst>
      <p:ext uri="{BB962C8B-B14F-4D97-AF65-F5344CB8AC3E}">
        <p14:creationId xmlns:p14="http://schemas.microsoft.com/office/powerpoint/2010/main" val="3829738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800" b="1" dirty="0"/>
              <a:t>Public Health Functional </a:t>
            </a:r>
            <a:r>
              <a:rPr lang="en-US" sz="2800" b="1" dirty="0" smtClean="0"/>
              <a:t>Profile Vision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Serve as the overarching profile for PH functions relevant to an EHR-S from which other PH profiles may be derived 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Contain a core or common set of functional requirements  identified for all public health domains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Contain unique functional requirements for specific public health domains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Can be useful input into the current work to develop an EHR-S FM Profile for Meaningful Use to clarify PH’s EHR system-related </a:t>
            </a:r>
            <a:r>
              <a:rPr lang="en-US" sz="2000" dirty="0" smtClean="0">
                <a:solidFill>
                  <a:srgbClr val="000000"/>
                </a:solidFill>
              </a:rPr>
              <a:t>requirements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EHR-S FM Meaningful Use Profile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Project Scope</a:t>
            </a:r>
          </a:p>
          <a:p>
            <a:pPr lvl="1"/>
            <a:r>
              <a:rPr lang="en-US" sz="2000" dirty="0" smtClean="0"/>
              <a:t>Develop an EHR-S FM Profile (US Realm) for Meaningful Use (1, 2 &amp; 3); </a:t>
            </a:r>
          </a:p>
          <a:p>
            <a:pPr lvl="1"/>
            <a:r>
              <a:rPr lang="en-US" sz="2000" dirty="0" smtClean="0"/>
              <a:t>Derive from EHR-S FM R2 and ONC 2014 Certification Criteria</a:t>
            </a:r>
          </a:p>
          <a:p>
            <a:r>
              <a:rPr lang="en-US" sz="2400" dirty="0" smtClean="0"/>
              <a:t>Project Need</a:t>
            </a:r>
          </a:p>
          <a:p>
            <a:pPr lvl="1"/>
            <a:r>
              <a:rPr lang="en-CA" sz="2000" dirty="0" smtClean="0"/>
              <a:t>Interest by ONC and others regarding the correspondence of US MU certification criteria with related EHR System functions and conformance criteria</a:t>
            </a:r>
          </a:p>
          <a:p>
            <a:pPr lvl="1"/>
            <a:r>
              <a:rPr lang="en-CA" sz="2000" dirty="0" smtClean="0"/>
              <a:t>Potential for EHR Systems to be certified against MU1,  MU2 (&amp; MU3) criteria (US) and related HL7/ISO 10781 criteria (international) simultaneously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087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EHR-S MU FP: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ONC/NIST EHR-S Test Procedures to related HL7/ISO 10781 EHR-S FM Functions/Criteria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August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4220-BF04-2D44-9A12-88517C99879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7026" y="3658324"/>
            <a:ext cx="1993774" cy="2344801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</a:rPr>
              <a:t>ONC/NIST EHRS Test Procedures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</a:rPr>
              <a:t>(MU Stages 1&amp;2 2014) 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5556312" y="3550190"/>
            <a:ext cx="2139887" cy="2344801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HL7/ISO </a:t>
            </a:r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10781 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EHR-S </a:t>
            </a:r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FM Functions/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Criteria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(R2 May 013)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505057"/>
            <a:ext cx="2031936" cy="662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4111"/>
            <a:ext cx="8001000" cy="685800"/>
          </a:xfrm>
        </p:spPr>
        <p:txBody>
          <a:bodyPr/>
          <a:lstStyle/>
          <a:p>
            <a:r>
              <a:rPr lang="en-US" dirty="0" smtClean="0"/>
              <a:t>Analysis – example from Demographics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4220-BF04-2D44-9A12-88517C998796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889"/>
            <a:ext cx="9144000" cy="2495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708"/>
            <a:ext cx="9144000" cy="23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– example from Syndromic Surveillance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4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01000" cy="685800"/>
          </a:xfrm>
        </p:spPr>
        <p:txBody>
          <a:bodyPr/>
          <a:lstStyle/>
          <a:p>
            <a:r>
              <a:rPr lang="en-US" dirty="0"/>
              <a:t>Relevance to Public Health and the </a:t>
            </a:r>
            <a:r>
              <a:rPr lang="en-US" dirty="0" smtClean="0"/>
              <a:t>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876800"/>
          </a:xfrm>
        </p:spPr>
        <p:txBody>
          <a:bodyPr/>
          <a:lstStyle/>
          <a:p>
            <a:r>
              <a:rPr lang="en-US" dirty="0" smtClean="0"/>
              <a:t>2011 </a:t>
            </a:r>
            <a:r>
              <a:rPr lang="en-US" dirty="0"/>
              <a:t>National Quality Strategy </a:t>
            </a:r>
            <a:r>
              <a:rPr lang="en-US" dirty="0" smtClean="0"/>
              <a:t>Priorities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Population Health (one of the 8 priorities)</a:t>
            </a:r>
          </a:p>
          <a:p>
            <a:pPr marL="455612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MU Stage 1: Key Public Health measures</a:t>
            </a:r>
          </a:p>
          <a:p>
            <a:pPr marL="455612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MU Stage 2: Increasing (“ongoing”) emphasis on various PH measures</a:t>
            </a:r>
          </a:p>
          <a:p>
            <a:pPr marL="455612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MU Stage 3: </a:t>
            </a:r>
            <a:r>
              <a:rPr lang="en-US" dirty="0" smtClean="0"/>
              <a:t>transitions </a:t>
            </a:r>
            <a:r>
              <a:rPr lang="en-US" dirty="0"/>
              <a:t>from a setting-specific focus to a collaborative, </a:t>
            </a:r>
            <a:r>
              <a:rPr lang="en-US" dirty="0" smtClean="0"/>
              <a:t>patient and family- </a:t>
            </a:r>
            <a:r>
              <a:rPr lang="en-US" dirty="0"/>
              <a:t>centric approach.</a:t>
            </a:r>
            <a:endParaRPr lang="en-US" dirty="0" smtClean="0"/>
          </a:p>
          <a:p>
            <a:pPr marL="455612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Conformance to HL7 EHR-S MU FP: a must for all future (certified) EHR Systems!</a:t>
            </a:r>
            <a:endParaRPr lang="en-US" dirty="0"/>
          </a:p>
          <a:p>
            <a:pPr lvl="1"/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7900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How Can You Help?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MU FP team meets every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Tuesdays at 11am PST US (or 2pm EST)</a:t>
            </a:r>
          </a:p>
          <a:p>
            <a:pPr lvl="1"/>
            <a:r>
              <a:rPr lang="de-DE" dirty="0" smtClean="0"/>
              <a:t>EHR </a:t>
            </a:r>
            <a:r>
              <a:rPr lang="de-DE" dirty="0" err="1" smtClean="0"/>
              <a:t>Interop</a:t>
            </a:r>
            <a:r>
              <a:rPr lang="de-DE" dirty="0" smtClean="0"/>
              <a:t> WG </a:t>
            </a:r>
            <a:r>
              <a:rPr lang="de-DE" dirty="0" err="1" smtClean="0"/>
              <a:t>call</a:t>
            </a:r>
            <a:r>
              <a:rPr lang="de-DE" dirty="0" smtClean="0"/>
              <a:t>: 770.657 9270/ 510269#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Material on HL7 Wiki</a:t>
            </a:r>
          </a:p>
          <a:p>
            <a:pPr lvl="1"/>
            <a:r>
              <a:rPr lang="en-US" dirty="0">
                <a:latin typeface="Arial"/>
                <a:cs typeface="Arial"/>
                <a:hlinkClick r:id="rId2"/>
              </a:rPr>
              <a:t>http://wiki.hl7.org/images/1/15/EHRS-FM-R2-MU-FP-Assignments-20130702.</a:t>
            </a:r>
            <a:r>
              <a:rPr lang="en-US" dirty="0" smtClean="0">
                <a:latin typeface="Arial"/>
                <a:cs typeface="Arial"/>
                <a:hlinkClick r:id="rId2"/>
              </a:rPr>
              <a:t>docx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  <a:hlinkClick r:id="rId3"/>
              </a:rPr>
              <a:t>http://wiki.hl7.org/images/8/8a/EHRS-FM-R2-MU-FP-Build_Guidance-20130801.</a:t>
            </a:r>
            <a:r>
              <a:rPr lang="en-US" dirty="0" smtClean="0">
                <a:latin typeface="Arial"/>
                <a:cs typeface="Arial"/>
                <a:hlinkClick r:id="rId3"/>
              </a:rPr>
              <a:t>pptx</a:t>
            </a:r>
            <a:endParaRPr lang="en-US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Spread </a:t>
            </a:r>
            <a:r>
              <a:rPr lang="en-US" dirty="0">
                <a:latin typeface="Arial"/>
                <a:cs typeface="Arial"/>
              </a:rPr>
              <a:t>the word – We need more Volunteers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7200" dirty="0"/>
              <a:t>THANK </a:t>
            </a:r>
            <a:r>
              <a:rPr lang="en-US" sz="7200" dirty="0" smtClean="0"/>
              <a:t>YOU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371600"/>
            <a:ext cx="8153400" cy="1066800"/>
          </a:xfrm>
        </p:spPr>
        <p:txBody>
          <a:bodyPr/>
          <a:lstStyle/>
          <a:p>
            <a:pPr eaLnBrk="1" hangingPunct="1"/>
            <a:r>
              <a:rPr lang="en-US" sz="4800" dirty="0"/>
              <a:t>Questions &amp; </a:t>
            </a:r>
            <a:r>
              <a:rPr lang="en-US" sz="4800" dirty="0" smtClean="0"/>
              <a:t>Discussion</a:t>
            </a:r>
            <a:endParaRPr lang="en-US" sz="4800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3200400" y="2755880"/>
            <a:ext cx="5791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u="sng" dirty="0" smtClean="0">
                <a:latin typeface="Arial"/>
                <a:cs typeface="Arial"/>
              </a:rPr>
              <a:t>HL7 </a:t>
            </a:r>
            <a:r>
              <a:rPr lang="en-US" u="sng" dirty="0">
                <a:latin typeface="Arial"/>
                <a:cs typeface="Arial"/>
              </a:rPr>
              <a:t>EHR WG Weekly </a:t>
            </a:r>
            <a:r>
              <a:rPr lang="en-US" u="sng" dirty="0" smtClean="0">
                <a:latin typeface="Arial"/>
                <a:cs typeface="Arial"/>
              </a:rPr>
              <a:t>Calls</a:t>
            </a:r>
            <a:endParaRPr lang="en-US" u="sng" dirty="0" smtClean="0">
              <a:latin typeface="+mn-lt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Rec </a:t>
            </a:r>
            <a:r>
              <a:rPr lang="en-US" dirty="0" err="1" smtClean="0">
                <a:latin typeface="+mn-lt"/>
                <a:cs typeface="Arial"/>
              </a:rPr>
              <a:t>Mgmt</a:t>
            </a:r>
            <a:r>
              <a:rPr lang="en-US" dirty="0" smtClean="0">
                <a:latin typeface="+mn-lt"/>
                <a:cs typeface="Arial"/>
              </a:rPr>
              <a:t>/Evidentiary </a:t>
            </a:r>
            <a:r>
              <a:rPr lang="en-US" dirty="0">
                <a:latin typeface="+mn-lt"/>
                <a:cs typeface="Arial"/>
              </a:rPr>
              <a:t>Support:  Mon 12 Noon </a:t>
            </a:r>
            <a:r>
              <a:rPr lang="en-US" dirty="0" smtClean="0">
                <a:latin typeface="+mn-lt"/>
                <a:cs typeface="Arial"/>
              </a:rPr>
              <a:t>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EHR </a:t>
            </a:r>
            <a:r>
              <a:rPr lang="en-US" dirty="0" err="1">
                <a:latin typeface="+mn-lt"/>
                <a:cs typeface="Arial"/>
              </a:rPr>
              <a:t>Interop</a:t>
            </a:r>
            <a:r>
              <a:rPr lang="en-US" dirty="0">
                <a:latin typeface="+mn-lt"/>
                <a:cs typeface="Arial"/>
              </a:rPr>
              <a:t> WG (MU, R3):  Tues 2PM </a:t>
            </a:r>
            <a:r>
              <a:rPr lang="en-US" dirty="0" smtClean="0">
                <a:latin typeface="+mn-lt"/>
                <a:cs typeface="Arial"/>
              </a:rPr>
              <a:t>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  <a:cs typeface="Arial"/>
              </a:rPr>
              <a:t>EHR </a:t>
            </a:r>
            <a:r>
              <a:rPr lang="en-US" b="1" dirty="0">
                <a:latin typeface="+mn-lt"/>
                <a:cs typeface="Arial"/>
              </a:rPr>
              <a:t>Work Group:  Tues 3PM</a:t>
            </a:r>
            <a:r>
              <a:rPr lang="en-US" dirty="0">
                <a:latin typeface="+mn-lt"/>
                <a:cs typeface="Arial"/>
              </a:rPr>
              <a:t> </a:t>
            </a:r>
            <a:r>
              <a:rPr lang="en-US" dirty="0" smtClean="0">
                <a:latin typeface="+mn-lt"/>
                <a:cs typeface="Arial"/>
              </a:rPr>
              <a:t>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Personal </a:t>
            </a:r>
            <a:r>
              <a:rPr lang="en-US" dirty="0">
                <a:latin typeface="+mn-lt"/>
                <a:cs typeface="Arial"/>
              </a:rPr>
              <a:t>Health Record WG:  Wed 12 Noon </a:t>
            </a:r>
            <a:r>
              <a:rPr lang="en-US" dirty="0" smtClean="0">
                <a:latin typeface="+mn-lt"/>
                <a:cs typeface="Arial"/>
              </a:rPr>
              <a:t>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EHR </a:t>
            </a:r>
            <a:r>
              <a:rPr lang="en-US" dirty="0">
                <a:latin typeface="+mn-lt"/>
                <a:cs typeface="Arial"/>
              </a:rPr>
              <a:t>Usability WG:  Wed 1PM </a:t>
            </a:r>
            <a:r>
              <a:rPr lang="en-US" dirty="0" smtClean="0">
                <a:latin typeface="+mn-lt"/>
                <a:cs typeface="Arial"/>
              </a:rPr>
              <a:t>ET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0010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Introduction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ISO/TC215,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HL7 &amp; EHR Working Group,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EHR-System Functional Model (EHR-S FM) &amp; Profiles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HL7 Population Health &amp; the Public Health Functional Profile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EHR-S FM Meaningful Use </a:t>
            </a:r>
            <a:r>
              <a:rPr lang="en-US" sz="2000" dirty="0" smtClean="0"/>
              <a:t>Functional Profile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Relevance to Public Health and the CDC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How You Can Help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Questions &amp;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685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Introduction – ISO/TC215, HL7 &amp; EHR WG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ISO – International Standards Organization</a:t>
            </a:r>
          </a:p>
          <a:p>
            <a:pPr lvl="1"/>
            <a:r>
              <a:rPr lang="en-US" dirty="0" smtClean="0"/>
              <a:t>ISO membership - a </a:t>
            </a:r>
            <a:r>
              <a:rPr lang="en-US" dirty="0"/>
              <a:t>network of national standards </a:t>
            </a:r>
            <a:r>
              <a:rPr lang="en-US" dirty="0" smtClean="0"/>
              <a:t>bodies</a:t>
            </a:r>
          </a:p>
          <a:p>
            <a:pPr lvl="1"/>
            <a:r>
              <a:rPr lang="en-US" dirty="0" smtClean="0"/>
              <a:t>National bodies represent </a:t>
            </a:r>
            <a:r>
              <a:rPr lang="en-US" dirty="0"/>
              <a:t>ISO in their </a:t>
            </a:r>
            <a:r>
              <a:rPr lang="en-US" dirty="0" smtClean="0"/>
              <a:t>respective country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 USA – ANSI is the national standards body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ISO TC215 - Technical Committee on – Health Informatics</a:t>
            </a:r>
          </a:p>
          <a:p>
            <a:r>
              <a:rPr lang="en-US" dirty="0" smtClean="0">
                <a:latin typeface="Arial"/>
                <a:cs typeface="Arial"/>
              </a:rPr>
              <a:t>HL7 International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ANSI accredited Standards Development Organization (SDO) for Health IT standards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Individual, Corporate &amp; Governmental membership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International Affiliates in 36 countries (including US)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HL7 EHR Work Group, formed in 2003</a:t>
            </a:r>
          </a:p>
          <a:p>
            <a:r>
              <a:rPr lang="en-US" dirty="0" smtClean="0">
                <a:latin typeface="Arial"/>
                <a:cs typeface="Arial"/>
              </a:rPr>
              <a:t>Many common members between the two entities</a:t>
            </a:r>
          </a:p>
        </p:txBody>
      </p:sp>
    </p:spTree>
    <p:extLst>
      <p:ext uri="{BB962C8B-B14F-4D97-AF65-F5344CB8AC3E}">
        <p14:creationId xmlns:p14="http://schemas.microsoft.com/office/powerpoint/2010/main" val="16968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Introduction </a:t>
            </a:r>
            <a:r>
              <a:rPr lang="en-US" dirty="0" smtClean="0">
                <a:cs typeface="Arial"/>
              </a:rPr>
              <a:t>– EHR-S</a:t>
            </a:r>
            <a:r>
              <a:rPr lang="en-US" dirty="0" smtClean="0">
                <a:latin typeface="Arial"/>
                <a:cs typeface="Arial"/>
              </a:rPr>
              <a:t> FM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HL7/ISO-10781 </a:t>
            </a:r>
            <a:r>
              <a:rPr lang="en-US" u="sng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lectronic </a:t>
            </a:r>
            <a:r>
              <a:rPr lang="en-US" u="sng" dirty="0" smtClean="0">
                <a:latin typeface="Arial"/>
                <a:cs typeface="Arial"/>
              </a:rPr>
              <a:t>H</a:t>
            </a:r>
            <a:r>
              <a:rPr lang="en-US" dirty="0" smtClean="0">
                <a:latin typeface="Arial"/>
                <a:cs typeface="Arial"/>
              </a:rPr>
              <a:t>ealth </a:t>
            </a:r>
            <a:r>
              <a:rPr lang="en-US" u="sng" dirty="0" smtClean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ecord </a:t>
            </a:r>
            <a:r>
              <a:rPr lang="en-US" u="sng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ystem </a:t>
            </a:r>
            <a:r>
              <a:rPr lang="en-US" u="sng" dirty="0" smtClean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unctional </a:t>
            </a:r>
            <a:r>
              <a:rPr lang="en-US" u="sng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odel (EHR-S FM)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Describes functions and related conformance criteria for EHR Systems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HL7 Draft Standard (2004), HL7 Normative R1 (2007), ISO/HL7 Normative R1.1 (2009)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Release 2 in ballot:  HL7 complete, ISO TC215, CEN TC251, IHTSDO, CDISC and GS1 underway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Will publish R2 by January 2014</a:t>
            </a:r>
          </a:p>
        </p:txBody>
      </p:sp>
    </p:spTree>
    <p:extLst>
      <p:ext uri="{BB962C8B-B14F-4D97-AF65-F5344CB8AC3E}">
        <p14:creationId xmlns:p14="http://schemas.microsoft.com/office/powerpoint/2010/main" val="245072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EHR-S FM Chapter (re)Organization</a:t>
            </a:r>
            <a:endParaRPr lang="en-US" dirty="0"/>
          </a:p>
        </p:txBody>
      </p:sp>
      <p:graphicFrame>
        <p:nvGraphicFramePr>
          <p:cNvPr id="4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920309"/>
              </p:ext>
            </p:extLst>
          </p:nvPr>
        </p:nvGraphicFramePr>
        <p:xfrm>
          <a:off x="457200" y="3886200"/>
          <a:ext cx="8267952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84"/>
                <a:gridCol w="2755984"/>
                <a:gridCol w="275598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Overarching (O)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Care Provision (CP)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85852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Care Provision Support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 (CPS)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Population Health Support (POP)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Administrative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 Support (AS)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Record Infrastructure (RI)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Trust Infrastructure (TI)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oup 20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33383"/>
              </p:ext>
            </p:extLst>
          </p:nvPr>
        </p:nvGraphicFramePr>
        <p:xfrm>
          <a:off x="1752600" y="1813560"/>
          <a:ext cx="5410200" cy="1005840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Direct Care (DC)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Supportive (S)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Information Infrastructure (IN)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3899338" y="3139966"/>
            <a:ext cx="901262" cy="670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5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Introduction </a:t>
            </a:r>
            <a:r>
              <a:rPr lang="en-US" dirty="0" smtClean="0">
                <a:cs typeface="Arial"/>
              </a:rPr>
              <a:t>– EHR-S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FM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Conformance Section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EHR Systems do not conform directly to HL7/ISO-10781 Functional Model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Instead</a:t>
            </a:r>
            <a:r>
              <a:rPr lang="en-US" dirty="0" smtClean="0">
                <a:latin typeface="Arial"/>
                <a:cs typeface="Arial"/>
              </a:rPr>
              <a:t> EHR Systems conform to one or more Functional Profiles (of the FM)</a:t>
            </a:r>
          </a:p>
          <a:p>
            <a:r>
              <a:rPr lang="en-US" dirty="0" err="1" smtClean="0">
                <a:latin typeface="Arial"/>
                <a:cs typeface="Arial"/>
              </a:rPr>
              <a:t>FP:Functional</a:t>
            </a:r>
            <a:r>
              <a:rPr lang="en-US" dirty="0" smtClean="0">
                <a:latin typeface="Arial"/>
                <a:cs typeface="Arial"/>
              </a:rPr>
              <a:t> Profiles (of FM R1.1)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Ambulatory Care, Behavioral Health, Child Health, Clinical Research, Emergency Medicine, Long-Term Care, Pharmacy/Pharmacist, Records Management/Evidentiary Support (RM-ES), Vital Records…</a:t>
            </a:r>
          </a:p>
          <a:p>
            <a:r>
              <a:rPr lang="en-US" dirty="0" smtClean="0">
                <a:latin typeface="Arial"/>
                <a:cs typeface="Arial"/>
              </a:rPr>
              <a:t>New with R2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Public Health (8 sub-domains), Dental, Nutrition…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1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Introduction </a:t>
            </a:r>
            <a:r>
              <a:rPr lang="en-US" dirty="0" smtClean="0">
                <a:cs typeface="Arial"/>
              </a:rPr>
              <a:t>– EHR-S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FM &amp; FP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Functional Profiles (FP) are tailored to specific domains, services and specialties</a:t>
            </a:r>
          </a:p>
          <a:p>
            <a:r>
              <a:rPr lang="en-US" dirty="0" smtClean="0">
                <a:latin typeface="Arial"/>
                <a:cs typeface="Arial"/>
              </a:rPr>
              <a:t>Functional Profiles allow: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Required-ness upgrade:  e.g., MAY to SHALL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Designation of applicable FM functions, criteria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New or revised conformance criteria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New or revised functions, statements, descriptions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Proposals for inclusion in next FM release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3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524000" y="3812380"/>
            <a:ext cx="1905000" cy="1624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52890" y="1654980"/>
            <a:ext cx="1905000" cy="1624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77226" y="1663463"/>
            <a:ext cx="1905000" cy="1624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61278"/>
            <a:ext cx="8229600" cy="1234122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Public Health Functional </a:t>
            </a:r>
            <a:r>
              <a:rPr lang="en-US" b="0" dirty="0" smtClean="0"/>
              <a:t>Profile </a:t>
            </a:r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endParaRPr lang="en-US" b="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3468" y="1418748"/>
            <a:ext cx="7162800" cy="4419600"/>
            <a:chOff x="1676400" y="1447800"/>
            <a:chExt cx="5715000" cy="5181600"/>
          </a:xfrm>
        </p:grpSpPr>
        <p:sp>
          <p:nvSpPr>
            <p:cNvPr id="18" name="Oval 17"/>
            <p:cNvSpPr/>
            <p:nvPr/>
          </p:nvSpPr>
          <p:spPr>
            <a:xfrm>
              <a:off x="1676400" y="1447800"/>
              <a:ext cx="5715000" cy="518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95784" y="2687207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0" y="3200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Franklin Gothic Book"/>
                </a:rPr>
                <a:t>Public Health Laboratory</a:t>
              </a:r>
              <a:endParaRPr lang="en-US" sz="1800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24400" y="4217004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4723031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28800" y="2590800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1524000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0401" y="5039479"/>
              <a:ext cx="1981200" cy="108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Franklin Gothic Book"/>
                </a:rPr>
                <a:t>Deep Vein Thrombosis/Pulmonary Embolism</a:t>
              </a:r>
              <a:endParaRPr lang="en-US" sz="1800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6800" y="4587804"/>
              <a:ext cx="1752600" cy="108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Franklin Gothic Book"/>
                </a:rPr>
                <a:t>Occupational Disease, Injury and Fatality</a:t>
              </a:r>
              <a:endParaRPr lang="en-US" sz="1800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400" y="1763877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Franklin Gothic Book"/>
                </a:rPr>
                <a:t>Vital Records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Franklin Gothic Book"/>
                </a:rPr>
                <a:t>(Birth, Death Events)</a:t>
              </a:r>
              <a:endParaRPr lang="en-US" sz="1800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3048000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Franklin Gothic Book"/>
                </a:rPr>
                <a:t>Early Hearing Detection and Intervention</a:t>
              </a:r>
              <a:endParaRPr lang="en-US" sz="1800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330943" y="2821930"/>
              <a:ext cx="2345957" cy="23846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87B92">
                  <a:alpha val="0"/>
                </a:srgbClr>
              </a:solidFill>
              <a:prstDash val="sysDot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3800" y="3429000"/>
              <a:ext cx="144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Franklin Gothic Book"/>
                </a:rPr>
                <a:t>Common Public Health Functions</a:t>
              </a:r>
              <a:endParaRPr lang="en-US" sz="1800" b="1" dirty="0">
                <a:solidFill>
                  <a:prstClr val="black"/>
                </a:solidFill>
                <a:latin typeface="Franklin Gothic Book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09800" y="1759056"/>
            <a:ext cx="99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Franklin Gothic Book"/>
              </a:rPr>
              <a:t>Birth Defects</a:t>
            </a:r>
            <a:endParaRPr lang="en-US" sz="1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956" y="4159073"/>
            <a:ext cx="112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Franklin Gothic Book"/>
              </a:rPr>
              <a:t>Health Statistics</a:t>
            </a:r>
            <a:endParaRPr lang="en-US" sz="1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164" y="1759056"/>
            <a:ext cx="128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Franklin Gothic Book"/>
              </a:rPr>
              <a:t>Cancer Registries</a:t>
            </a:r>
            <a:endParaRPr lang="en-US" sz="18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05602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763000" cy="761999"/>
          </a:xfrm>
          <a:noFill/>
        </p:spPr>
        <p:txBody>
          <a:bodyPr anchor="ctr">
            <a:normAutofit/>
          </a:bodyPr>
          <a:lstStyle/>
          <a:p>
            <a:r>
              <a:rPr lang="en-US" dirty="0" smtClean="0"/>
              <a:t>Public/Population </a:t>
            </a:r>
            <a:r>
              <a:rPr lang="en-US" dirty="0"/>
              <a:t>Health Support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05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Focus on input to systems that perform medical research, promote public health, &amp; improve the quality of care at a multi-patient level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590800"/>
          <a:ext cx="6400800" cy="3645408"/>
        </p:xfrm>
        <a:graphic>
          <a:graphicData uri="http://schemas.openxmlformats.org/drawingml/2006/table">
            <a:tbl>
              <a:tblPr/>
              <a:tblGrid>
                <a:gridCol w="649832"/>
                <a:gridCol w="728802"/>
                <a:gridCol w="5022166"/>
              </a:tblGrid>
              <a:tr h="301336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Population Health Support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POP.1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Support for Health Maintenance, Preventive Care and Wellness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0222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POP.2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Support for Epidemiological Investigations of Clinical Health Within a Population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008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POP.3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Support for Notification and Response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017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POP.4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Support for Monitoring Response Notifications Regarding a Specific Patient’s Health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008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POP.5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Donor Management Support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008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POP.6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Measurement, Analysis, Research and Reports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008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POP.7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 Health Related Updates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008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POP.8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De-Identified Data Request Management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017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latin typeface="Calibri"/>
                          <a:ea typeface="Times New Roman"/>
                          <a:cs typeface="Times New Roman"/>
                        </a:rPr>
                        <a:t>POP.9</a:t>
                      </a:r>
                      <a:endParaRPr lang="en-CA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latin typeface="Calibri"/>
                          <a:ea typeface="Times New Roman"/>
                          <a:cs typeface="Times New Roman"/>
                        </a:rPr>
                        <a:t>Support Consistent Healthcare Management of Patient Groups or Populations</a:t>
                      </a:r>
                      <a:endParaRPr lang="en-CA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2" marR="3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7750" y="5334000"/>
          <a:ext cx="5556250" cy="1164000"/>
        </p:xfrm>
        <a:graphic>
          <a:graphicData uri="http://schemas.openxmlformats.org/drawingml/2006/table">
            <a:tbl>
              <a:tblPr/>
              <a:tblGrid>
                <a:gridCol w="720348"/>
                <a:gridCol w="4835902"/>
              </a:tblGrid>
              <a:tr h="228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Measurement, Analysis, Research and Reports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8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POP.6.1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Outcome Measures and Analysis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8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POP.6.2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Performance and Accountability Measures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8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POP.6.3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 for Process Improvement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POP.6.4</a:t>
                      </a:r>
                    </a:p>
                  </a:txBody>
                  <a:tcPr marL="85725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 for Care System Performance Indicators (Dashboards)</a:t>
                      </a:r>
                    </a:p>
                  </a:txBody>
                  <a:tcPr marL="85725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030910EHR-recon-GLD">
  <a:themeElements>
    <a:clrScheme name="030910EHR-recon-GLD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030910EHR-recon-G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030910EHR-recon-GLD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0910EHR-recon-GLD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910EHR-recon-GLD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910EHR-recon-GLD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HD:Current Docs:030910EHR-recon-GLD.ppt</Template>
  <TotalTime>16888</TotalTime>
  <Words>1096</Words>
  <Application>Microsoft Office PowerPoint</Application>
  <PresentationFormat>On-screen Show (4:3)</PresentationFormat>
  <Paragraphs>175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030910EHR-recon-GLD</vt:lpstr>
      <vt:lpstr>Trek</vt:lpstr>
      <vt:lpstr>HL7 EHR WG presents Meaningful Use Functional Profile to CDC EHR FORUM  September 10, 2013</vt:lpstr>
      <vt:lpstr>Agenda</vt:lpstr>
      <vt:lpstr>Introduction – ISO/TC215, HL7 &amp; EHR WG</vt:lpstr>
      <vt:lpstr>Introduction – EHR-S FM</vt:lpstr>
      <vt:lpstr>EHR-S FM Chapter (re)Organization</vt:lpstr>
      <vt:lpstr>Introduction – EHR-S FM</vt:lpstr>
      <vt:lpstr>Introduction – EHR-S FM &amp; FP</vt:lpstr>
      <vt:lpstr>Public Health Functional Profile  </vt:lpstr>
      <vt:lpstr>Public/Population Health Support</vt:lpstr>
      <vt:lpstr>Public Health Functional Profile - Purpose</vt:lpstr>
      <vt:lpstr>Public Health Functional Profile Vision</vt:lpstr>
      <vt:lpstr>EHR-S FM Meaningful Use Profile</vt:lpstr>
      <vt:lpstr>EHR-S MU FP: Methodology</vt:lpstr>
      <vt:lpstr>Analysis – example from Demographics</vt:lpstr>
      <vt:lpstr>Analysis – example from Syndromic Surveillance </vt:lpstr>
      <vt:lpstr>Relevance to Public Health and the CDC</vt:lpstr>
      <vt:lpstr>How Can You Help?</vt:lpstr>
      <vt:lpstr>THANK YOU</vt:lpstr>
    </vt:vector>
  </TitlesOfParts>
  <Company>Per-Se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Dickinson</dc:creator>
  <cp:lastModifiedBy>GD</cp:lastModifiedBy>
  <cp:revision>643</cp:revision>
  <dcterms:created xsi:type="dcterms:W3CDTF">2003-09-25T16:46:34Z</dcterms:created>
  <dcterms:modified xsi:type="dcterms:W3CDTF">2013-08-21T20:45:46Z</dcterms:modified>
</cp:coreProperties>
</file>