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1" r:id="rId2"/>
    <p:sldId id="304" r:id="rId3"/>
    <p:sldId id="311" r:id="rId4"/>
    <p:sldId id="320" r:id="rId5"/>
    <p:sldId id="322" r:id="rId6"/>
    <p:sldId id="319" r:id="rId7"/>
    <p:sldId id="306" r:id="rId8"/>
    <p:sldId id="312" r:id="rId9"/>
    <p:sldId id="318" r:id="rId10"/>
    <p:sldId id="308" r:id="rId11"/>
    <p:sldId id="317" r:id="rId12"/>
    <p:sldId id="289" r:id="rId13"/>
    <p:sldId id="303" r:id="rId14"/>
    <p:sldId id="299" r:id="rId15"/>
    <p:sldId id="302" r:id="rId16"/>
    <p:sldId id="292" r:id="rId17"/>
    <p:sldId id="301" r:id="rId18"/>
    <p:sldId id="259" r:id="rId19"/>
    <p:sldId id="260" r:id="rId20"/>
    <p:sldId id="30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ufnagel" initials="S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47" autoAdjust="0"/>
  </p:normalViewPr>
  <p:slideViewPr>
    <p:cSldViewPr>
      <p:cViewPr varScale="1">
        <p:scale>
          <a:sx n="80" d="100"/>
          <a:sy n="80" d="100"/>
        </p:scale>
        <p:origin x="-22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2-19T10:45:30.976" idx="5">
    <p:pos x="4896" y="3178"/>
    <p:text>CC#19=CC#20</p:text>
  </p:cm>
  <p:cm authorId="0" dt="2011-12-19T10:47:20.114" idx="6">
    <p:pos x="3581" y="19"/>
    <p:text>Order CCs by SHALLs, SHOULDs, MAYs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12-19T10:47:20.114" idx="2">
    <p:pos x="3581" y="19"/>
    <p:text>Order CCs by SHALLs, SHOULDs, MAYs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12-19T10:45:30.976" idx="3">
    <p:pos x="4896" y="3178"/>
    <p:text>CC#19=CC#20</p:text>
  </p:cm>
  <p:cm authorId="0" dt="2011-12-19T10:47:20.114" idx="4">
    <p:pos x="3581" y="19"/>
    <p:text>Order CCs by SHALLs, SHOULDs, MAYs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EF49ED2-3CBA-4D4D-92A8-ED32E18EFED4}" type="datetimeFigureOut">
              <a:rPr lang="en-US"/>
              <a:pPr>
                <a:defRPr/>
              </a:pPr>
              <a:t>2/28/2012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89C221A-C0CF-4216-BE44-6FC47F565E08}" type="slidenum">
              <a:rPr lang="en-US"/>
              <a:pPr>
                <a:defRPr/>
              </a:pPr>
              <a:t>‹#›</a:t>
            </a:fld>
            <a:endParaRPr lang="en-US"/>
          </a:p>
        </p:txBody>
      </p:sp>
    </p:spTree>
    <p:extLst>
      <p:ext uri="{BB962C8B-B14F-4D97-AF65-F5344CB8AC3E}">
        <p14:creationId xmlns:p14="http://schemas.microsoft.com/office/powerpoint/2010/main" val="345612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2</a:t>
            </a:fld>
            <a:endParaRPr lang="en-US"/>
          </a:p>
        </p:txBody>
      </p:sp>
    </p:spTree>
    <p:extLst>
      <p:ext uri="{BB962C8B-B14F-4D97-AF65-F5344CB8AC3E}">
        <p14:creationId xmlns:p14="http://schemas.microsoft.com/office/powerpoint/2010/main" val="89921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9C221A-C0CF-4216-BE44-6FC47F565E08}" type="slidenum">
              <a:rPr lang="en-US" smtClean="0"/>
              <a:pPr>
                <a:defRPr/>
              </a:pPr>
              <a:t>8</a:t>
            </a:fld>
            <a:endParaRPr lang="en-US"/>
          </a:p>
        </p:txBody>
      </p:sp>
    </p:spTree>
    <p:extLst>
      <p:ext uri="{BB962C8B-B14F-4D97-AF65-F5344CB8AC3E}">
        <p14:creationId xmlns:p14="http://schemas.microsoft.com/office/powerpoint/2010/main" val="20287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AFB10F-782B-40BC-8D67-6E207F29FA23}"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6" name="Slide Number Placeholder 5"/>
          <p:cNvSpPr>
            <a:spLocks noGrp="1"/>
          </p:cNvSpPr>
          <p:nvPr>
            <p:ph type="sldNum" sz="quarter" idx="12"/>
          </p:nvPr>
        </p:nvSpPr>
        <p:spPr/>
        <p:txBody>
          <a:bodyPr/>
          <a:lstStyle>
            <a:lvl1pPr>
              <a:defRPr/>
            </a:lvl1pPr>
          </a:lstStyle>
          <a:p>
            <a:pPr>
              <a:defRPr/>
            </a:pPr>
            <a:fld id="{0FC67A67-0488-438B-B90A-F0E70D1A6D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DB6EDF-D852-42B9-A0C1-1566451CA616}"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6" name="Slide Number Placeholder 5"/>
          <p:cNvSpPr>
            <a:spLocks noGrp="1"/>
          </p:cNvSpPr>
          <p:nvPr>
            <p:ph type="sldNum" sz="quarter" idx="12"/>
          </p:nvPr>
        </p:nvSpPr>
        <p:spPr/>
        <p:txBody>
          <a:bodyPr/>
          <a:lstStyle>
            <a:lvl1pPr>
              <a:defRPr/>
            </a:lvl1pPr>
          </a:lstStyle>
          <a:p>
            <a:pPr>
              <a:defRPr/>
            </a:pPr>
            <a:fld id="{A4F920FC-D7A2-4CAF-85BD-534F7FA767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8C99E0-ACA0-49B8-B244-1A55A509FE2D}"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6" name="Slide Number Placeholder 5"/>
          <p:cNvSpPr>
            <a:spLocks noGrp="1"/>
          </p:cNvSpPr>
          <p:nvPr>
            <p:ph type="sldNum" sz="quarter" idx="12"/>
          </p:nvPr>
        </p:nvSpPr>
        <p:spPr/>
        <p:txBody>
          <a:bodyPr/>
          <a:lstStyle>
            <a:lvl1pPr>
              <a:defRPr/>
            </a:lvl1pPr>
          </a:lstStyle>
          <a:p>
            <a:pPr>
              <a:defRPr/>
            </a:pPr>
            <a:fld id="{968494F8-62A0-4501-A0AD-239695FBCF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1788E4-D98E-4BAD-B4F6-60B9EF37E7B0}"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6" name="Slide Number Placeholder 5"/>
          <p:cNvSpPr>
            <a:spLocks noGrp="1"/>
          </p:cNvSpPr>
          <p:nvPr>
            <p:ph type="sldNum" sz="quarter" idx="12"/>
          </p:nvPr>
        </p:nvSpPr>
        <p:spPr/>
        <p:txBody>
          <a:bodyPr/>
          <a:lstStyle>
            <a:lvl1pPr>
              <a:defRPr/>
            </a:lvl1pPr>
          </a:lstStyle>
          <a:p>
            <a:pPr>
              <a:defRPr/>
            </a:pPr>
            <a:fld id="{3DD54A6A-0F0E-4D61-8B34-8AFEBEED5A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276A3-5FB1-468F-A110-8E6F365B117F}" type="datetime1">
              <a:rPr lang="en-US"/>
              <a:pPr>
                <a:defRPr/>
              </a:pPr>
              <a:t>2/28/2012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6" name="Slide Number Placeholder 5"/>
          <p:cNvSpPr>
            <a:spLocks noGrp="1"/>
          </p:cNvSpPr>
          <p:nvPr>
            <p:ph type="sldNum" sz="quarter" idx="12"/>
          </p:nvPr>
        </p:nvSpPr>
        <p:spPr/>
        <p:txBody>
          <a:bodyPr/>
          <a:lstStyle>
            <a:lvl1pPr>
              <a:defRPr/>
            </a:lvl1pPr>
          </a:lstStyle>
          <a:p>
            <a:pPr>
              <a:defRPr/>
            </a:pPr>
            <a:fld id="{EE768F80-680B-44C5-AC37-D575BF8060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9B941A-3234-48C4-AFBA-DFAE74D04C20}"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7" name="Slide Number Placeholder 5"/>
          <p:cNvSpPr>
            <a:spLocks noGrp="1"/>
          </p:cNvSpPr>
          <p:nvPr>
            <p:ph type="sldNum" sz="quarter" idx="12"/>
          </p:nvPr>
        </p:nvSpPr>
        <p:spPr/>
        <p:txBody>
          <a:bodyPr/>
          <a:lstStyle>
            <a:lvl1pPr>
              <a:defRPr/>
            </a:lvl1pPr>
          </a:lstStyle>
          <a:p>
            <a:pPr>
              <a:defRPr/>
            </a:pPr>
            <a:fld id="{924EEB54-DD8D-46C6-9917-1349D6714D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A15712-3B23-46F1-8DD8-EFEDA1EE6583}" type="datetime1">
              <a:rPr lang="en-US"/>
              <a:pPr>
                <a:defRPr/>
              </a:pPr>
              <a:t>2/28/2012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9" name="Slide Number Placeholder 5"/>
          <p:cNvSpPr>
            <a:spLocks noGrp="1"/>
          </p:cNvSpPr>
          <p:nvPr>
            <p:ph type="sldNum" sz="quarter" idx="12"/>
          </p:nvPr>
        </p:nvSpPr>
        <p:spPr/>
        <p:txBody>
          <a:bodyPr/>
          <a:lstStyle>
            <a:lvl1pPr>
              <a:defRPr/>
            </a:lvl1pPr>
          </a:lstStyle>
          <a:p>
            <a:pPr>
              <a:defRPr/>
            </a:pPr>
            <a:fld id="{CDC89AB4-5A4C-405B-81E6-D4C0B43835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5E4E59-E6F3-4DCD-A450-CC465235A885}" type="datetime1">
              <a:rPr lang="en-US"/>
              <a:pPr>
                <a:defRPr/>
              </a:pPr>
              <a:t>2/28/2012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5" name="Slide Number Placeholder 5"/>
          <p:cNvSpPr>
            <a:spLocks noGrp="1"/>
          </p:cNvSpPr>
          <p:nvPr>
            <p:ph type="sldNum" sz="quarter" idx="12"/>
          </p:nvPr>
        </p:nvSpPr>
        <p:spPr/>
        <p:txBody>
          <a:bodyPr/>
          <a:lstStyle>
            <a:lvl1pPr>
              <a:defRPr/>
            </a:lvl1pPr>
          </a:lstStyle>
          <a:p>
            <a:pPr>
              <a:defRPr/>
            </a:pPr>
            <a:fld id="{A00DAE4D-658E-401A-AD5D-2C57E6E893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8C6824-A049-4A43-BB35-6FDC14FE9378}" type="datetime1">
              <a:rPr lang="en-US"/>
              <a:pPr>
                <a:defRPr/>
              </a:pPr>
              <a:t>2/28/2012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4" name="Slide Number Placeholder 5"/>
          <p:cNvSpPr>
            <a:spLocks noGrp="1"/>
          </p:cNvSpPr>
          <p:nvPr>
            <p:ph type="sldNum" sz="quarter" idx="12"/>
          </p:nvPr>
        </p:nvSpPr>
        <p:spPr/>
        <p:txBody>
          <a:bodyPr/>
          <a:lstStyle>
            <a:lvl1pPr>
              <a:defRPr/>
            </a:lvl1pPr>
          </a:lstStyle>
          <a:p>
            <a:pPr>
              <a:defRPr/>
            </a:pPr>
            <a:fld id="{A3F399E7-43BD-403E-96C3-E6E39692AB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C5E791-C54F-45F6-BBC6-C2E6FEDFC35D}"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7" name="Slide Number Placeholder 5"/>
          <p:cNvSpPr>
            <a:spLocks noGrp="1"/>
          </p:cNvSpPr>
          <p:nvPr>
            <p:ph type="sldNum" sz="quarter" idx="12"/>
          </p:nvPr>
        </p:nvSpPr>
        <p:spPr/>
        <p:txBody>
          <a:bodyPr/>
          <a:lstStyle>
            <a:lvl1pPr>
              <a:defRPr/>
            </a:lvl1pPr>
          </a:lstStyle>
          <a:p>
            <a:pPr>
              <a:defRPr/>
            </a:pPr>
            <a:fld id="{383D9113-38E8-4AC8-9412-8FE6983177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EEE2F8-F6CB-4927-BCB6-84CDD64D0B7F}" type="datetime1">
              <a:rPr lang="en-US"/>
              <a:pPr>
                <a:defRPr/>
              </a:pPr>
              <a:t>2/28/2012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DRAFT WORKING DOCUMENT</a:t>
            </a:r>
          </a:p>
        </p:txBody>
      </p:sp>
      <p:sp>
        <p:nvSpPr>
          <p:cNvPr id="7" name="Slide Number Placeholder 5"/>
          <p:cNvSpPr>
            <a:spLocks noGrp="1"/>
          </p:cNvSpPr>
          <p:nvPr>
            <p:ph type="sldNum" sz="quarter" idx="12"/>
          </p:nvPr>
        </p:nvSpPr>
        <p:spPr/>
        <p:txBody>
          <a:bodyPr/>
          <a:lstStyle>
            <a:lvl1pPr>
              <a:defRPr/>
            </a:lvl1pPr>
          </a:lstStyle>
          <a:p>
            <a:pPr>
              <a:defRPr/>
            </a:pPr>
            <a:fld id="{FD6DF241-C008-4535-A726-C7AE1AFF56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F5B3D6A-E27A-41F6-9B4E-C9AA719B41A0}" type="datetime1">
              <a:rPr lang="en-US"/>
              <a:pPr>
                <a:defRPr/>
              </a:pPr>
              <a:t>2/28/2012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DRAFT WORKING DOCUMENT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806EB9-47B8-4C9E-8A79-2094CCA9D0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tephen.Hufnagel@tma.osd.mil" TargetMode="External"/><Relationship Id="rId1" Type="http://schemas.openxmlformats.org/officeDocument/2006/relationships/slideLayout" Target="../slideLayouts/slideLayout1.xml"/><Relationship Id="rId4" Type="http://schemas.openxmlformats.org/officeDocument/2006/relationships/hyperlink" Target="http://wiki.hl7.org/index.php?title=EHR_Interoperability_W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52400" y="0"/>
            <a:ext cx="8991600" cy="3276600"/>
          </a:xfrm>
        </p:spPr>
        <p:txBody>
          <a:bodyPr/>
          <a:lstStyle/>
          <a:p>
            <a:pPr eaLnBrk="1" hangingPunct="1"/>
            <a:r>
              <a:rPr lang="en-US" sz="3200" b="1" dirty="0"/>
              <a:t>EHR System Function </a:t>
            </a:r>
            <a:br>
              <a:rPr lang="en-US" sz="3200" b="1" dirty="0"/>
            </a:br>
            <a:r>
              <a:rPr lang="en-US" sz="3200" b="1" dirty="0"/>
              <a:t>and Information Model </a:t>
            </a:r>
            <a:br>
              <a:rPr lang="en-US" sz="3200" b="1" dirty="0"/>
            </a:br>
            <a:r>
              <a:rPr lang="en-US" sz="3200" b="1" dirty="0"/>
              <a:t>(EHR-S FIM is based on EHR-S FM R2.0)</a:t>
            </a:r>
            <a:r>
              <a:rPr lang="en-US" sz="3200" b="1" dirty="0" smtClean="0"/>
              <a:t/>
            </a:r>
            <a:br>
              <a:rPr lang="en-US" sz="3200" b="1" dirty="0" smtClean="0"/>
            </a:br>
            <a:r>
              <a:rPr lang="en-US" sz="3200" b="1" dirty="0" smtClean="0"/>
              <a:t> </a:t>
            </a:r>
            <a:br>
              <a:rPr lang="en-US" sz="3200" b="1" dirty="0" smtClean="0"/>
            </a:br>
            <a:r>
              <a:rPr lang="en-US" sz="3200" b="1" dirty="0">
                <a:solidFill>
                  <a:srgbClr val="0000CC"/>
                </a:solidFill>
                <a:latin typeface="Arial Narrow" pitchFamily="34" charset="0"/>
              </a:rPr>
              <a:t>CP.6.2 Manage Immunization Administration</a:t>
            </a:r>
            <a:r>
              <a:rPr lang="en-US" sz="3200" b="1" dirty="0" smtClean="0">
                <a:solidFill>
                  <a:srgbClr val="0000CC"/>
                </a:solidFill>
              </a:rPr>
              <a:t/>
            </a:r>
            <a:br>
              <a:rPr lang="en-US" sz="3200" b="1" dirty="0" smtClean="0">
                <a:solidFill>
                  <a:srgbClr val="0000CC"/>
                </a:solidFill>
              </a:rPr>
            </a:br>
            <a:r>
              <a:rPr lang="en-US" sz="3200" b="1" dirty="0">
                <a:solidFill>
                  <a:srgbClr val="0000CC"/>
                </a:solidFill>
              </a:rPr>
              <a:t>aka DC.1.8.2 in EHR-S FM R 1.1</a:t>
            </a:r>
          </a:p>
        </p:txBody>
      </p:sp>
      <p:sp>
        <p:nvSpPr>
          <p:cNvPr id="14338" name="Subtitle 2"/>
          <p:cNvSpPr>
            <a:spLocks noGrp="1"/>
          </p:cNvSpPr>
          <p:nvPr>
            <p:ph type="subTitle" idx="1"/>
          </p:nvPr>
        </p:nvSpPr>
        <p:spPr>
          <a:xfrm>
            <a:off x="1371600" y="3352800"/>
            <a:ext cx="7010400" cy="1828800"/>
          </a:xfrm>
        </p:spPr>
        <p:txBody>
          <a:bodyPr/>
          <a:lstStyle/>
          <a:p>
            <a:pPr eaLnBrk="1" hangingPunct="1"/>
            <a:r>
              <a:rPr lang="en-US" sz="3000" dirty="0" smtClean="0">
                <a:solidFill>
                  <a:srgbClr val="898989"/>
                </a:solidFill>
                <a:hlinkClick r:id="rId2"/>
              </a:rPr>
              <a:t>Stephen.Hufnagel@tma.osd.mil</a:t>
            </a:r>
            <a:r>
              <a:rPr lang="en-US" sz="3000" dirty="0" smtClean="0">
                <a:solidFill>
                  <a:srgbClr val="898989"/>
                </a:solidFill>
              </a:rPr>
              <a:t> , facilitator</a:t>
            </a:r>
          </a:p>
          <a:p>
            <a:pPr eaLnBrk="1" hangingPunct="1"/>
            <a:r>
              <a:rPr lang="en-US" sz="3000" dirty="0" smtClean="0">
                <a:solidFill>
                  <a:srgbClr val="898989"/>
                </a:solidFill>
              </a:rPr>
              <a:t>December 5, 2011, Original</a:t>
            </a:r>
          </a:p>
          <a:p>
            <a:pPr eaLnBrk="1" hangingPunct="1"/>
            <a:r>
              <a:rPr lang="en-US" sz="3000" dirty="0" smtClean="0">
                <a:solidFill>
                  <a:srgbClr val="898989"/>
                </a:solidFill>
              </a:rPr>
              <a:t>February </a:t>
            </a:r>
            <a:r>
              <a:rPr lang="en-US" sz="3000" dirty="0" smtClean="0">
                <a:solidFill>
                  <a:srgbClr val="898989"/>
                </a:solidFill>
              </a:rPr>
              <a:t>28, </a:t>
            </a:r>
            <a:r>
              <a:rPr lang="en-US" sz="3000" dirty="0" smtClean="0">
                <a:solidFill>
                  <a:srgbClr val="898989"/>
                </a:solidFill>
              </a:rPr>
              <a:t>2012, Last Updated</a:t>
            </a:r>
          </a:p>
        </p:txBody>
      </p:sp>
      <p:sp>
        <p:nvSpPr>
          <p:cNvPr id="4" name="Date Placeholder 3"/>
          <p:cNvSpPr>
            <a:spLocks noGrp="1"/>
          </p:cNvSpPr>
          <p:nvPr>
            <p:ph type="dt" sz="quarter" idx="10"/>
          </p:nvPr>
        </p:nvSpPr>
        <p:spPr>
          <a:xfrm>
            <a:off x="457200" y="6492875"/>
            <a:ext cx="2133600" cy="365125"/>
          </a:xfrm>
        </p:spPr>
        <p:txBody>
          <a:bodyPr/>
          <a:lstStyle/>
          <a:p>
            <a:pPr>
              <a:defRPr/>
            </a:pPr>
            <a:fld id="{1E0288CD-4F2C-449B-AF58-49110641B3C3}" type="datetime1">
              <a:rPr lang="en-US"/>
              <a:pPr>
                <a:defRPr/>
              </a:pPr>
              <a:t>2/28/2012</a:t>
            </a:fld>
            <a:endParaRPr lang="en-US"/>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DRAFT WORKING DOCUMENT</a:t>
            </a:r>
          </a:p>
        </p:txBody>
      </p:sp>
      <p:sp>
        <p:nvSpPr>
          <p:cNvPr id="6" name="Slide Number Placeholder 5"/>
          <p:cNvSpPr>
            <a:spLocks noGrp="1"/>
          </p:cNvSpPr>
          <p:nvPr>
            <p:ph type="sldNum" sz="quarter" idx="12"/>
          </p:nvPr>
        </p:nvSpPr>
        <p:spPr>
          <a:xfrm>
            <a:off x="6553200" y="6492875"/>
            <a:ext cx="2133600" cy="365125"/>
          </a:xfrm>
        </p:spPr>
        <p:txBody>
          <a:bodyPr/>
          <a:lstStyle/>
          <a:p>
            <a:pPr>
              <a:defRPr/>
            </a:pPr>
            <a:fld id="{DBFCCA51-7E5E-4B1D-BC0F-1BC7B06D981F}" type="slidenum">
              <a:rPr lang="en-US"/>
              <a:pPr>
                <a:defRPr/>
              </a:pPr>
              <a:t>1</a:t>
            </a:fld>
            <a:endParaRPr lang="en-US"/>
          </a:p>
        </p:txBody>
      </p:sp>
      <p:pic>
        <p:nvPicPr>
          <p:cNvPr id="14342" name="Picture 13" descr="HL7 International Logo"/>
          <p:cNvPicPr>
            <a:picLocks noChangeAspect="1" noChangeArrowheads="1"/>
          </p:cNvPicPr>
          <p:nvPr/>
        </p:nvPicPr>
        <p:blipFill>
          <a:blip r:embed="rId3"/>
          <a:srcRect/>
          <a:stretch>
            <a:fillRect/>
          </a:stretch>
        </p:blipFill>
        <p:spPr bwMode="auto">
          <a:xfrm>
            <a:off x="8077200" y="0"/>
            <a:ext cx="1109662" cy="1143000"/>
          </a:xfrm>
          <a:prstGeom prst="rect">
            <a:avLst/>
          </a:prstGeom>
          <a:noFill/>
          <a:ln w="9525">
            <a:noFill/>
            <a:miter lim="800000"/>
            <a:headEnd/>
            <a:tailEnd/>
          </a:ln>
        </p:spPr>
      </p:pic>
      <p:sp>
        <p:nvSpPr>
          <p:cNvPr id="14343" name="Line 5"/>
          <p:cNvSpPr>
            <a:spLocks noChangeShapeType="1"/>
          </p:cNvSpPr>
          <p:nvPr/>
        </p:nvSpPr>
        <p:spPr bwMode="auto">
          <a:xfrm>
            <a:off x="461963" y="3276600"/>
            <a:ext cx="8296275" cy="0"/>
          </a:xfrm>
          <a:prstGeom prst="line">
            <a:avLst/>
          </a:prstGeom>
          <a:noFill/>
          <a:ln w="38100">
            <a:solidFill>
              <a:srgbClr val="FF0000"/>
            </a:solidFill>
            <a:round/>
            <a:headEnd/>
            <a:tailEnd/>
          </a:ln>
        </p:spPr>
        <p:txBody>
          <a:bodyPr/>
          <a:lstStyle/>
          <a:p>
            <a:endParaRPr lang="en-US"/>
          </a:p>
        </p:txBody>
      </p:sp>
      <p:sp>
        <p:nvSpPr>
          <p:cNvPr id="9" name="TextBox 8"/>
          <p:cNvSpPr txBox="1"/>
          <p:nvPr/>
        </p:nvSpPr>
        <p:spPr>
          <a:xfrm>
            <a:off x="0" y="5518475"/>
            <a:ext cx="9144000" cy="1015663"/>
          </a:xfrm>
          <a:prstGeom prst="rect">
            <a:avLst/>
          </a:prstGeom>
          <a:noFill/>
        </p:spPr>
        <p:txBody>
          <a:bodyPr wrap="square" rtlCol="0">
            <a:spAutoFit/>
          </a:bodyPr>
          <a:lstStyle/>
          <a:p>
            <a:pPr algn="ctr"/>
            <a:r>
              <a:rPr lang="en-US" dirty="0" smtClean="0">
                <a:solidFill>
                  <a:srgbClr val="0000CC"/>
                </a:solidFill>
                <a:latin typeface="Comic Sans MS" pitchFamily="66" charset="0"/>
              </a:rPr>
              <a:t>Call for Participation</a:t>
            </a:r>
          </a:p>
          <a:p>
            <a:pPr algn="ctr"/>
            <a:r>
              <a:rPr lang="en-US" sz="1400" dirty="0" smtClean="0">
                <a:latin typeface="Arial" pitchFamily="34" charset="0"/>
                <a:cs typeface="Arial" pitchFamily="34" charset="0"/>
              </a:rPr>
              <a:t>This work is being done by the HL7 EHR Interoperability Work-group, </a:t>
            </a:r>
          </a:p>
          <a:p>
            <a:pPr algn="ctr"/>
            <a:r>
              <a:rPr lang="en-US" sz="1400" dirty="0" smtClean="0">
                <a:latin typeface="Arial" pitchFamily="34" charset="0"/>
                <a:cs typeface="Arial" pitchFamily="34" charset="0"/>
              </a:rPr>
              <a:t>meeting every Tuesday at 4PM ET, dial-in: 1-770-657-9270</a:t>
            </a:r>
            <a:r>
              <a:rPr lang="en-US" sz="1400" dirty="0">
                <a:latin typeface="Arial" pitchFamily="34" charset="0"/>
                <a:cs typeface="Arial" pitchFamily="34" charset="0"/>
              </a:rPr>
              <a:t>, Passcode: 510269# </a:t>
            </a:r>
          </a:p>
          <a:p>
            <a:pPr algn="ctr"/>
            <a:r>
              <a:rPr lang="en-US" sz="1400" dirty="0">
                <a:latin typeface="Arial" pitchFamily="34" charset="0"/>
                <a:cs typeface="Arial" pitchFamily="34" charset="0"/>
              </a:rPr>
              <a:t> The most current artifacts are at: </a:t>
            </a:r>
            <a:r>
              <a:rPr lang="en-US" sz="1400" u="sng" dirty="0">
                <a:latin typeface="Arial" pitchFamily="34" charset="0"/>
                <a:cs typeface="Arial" pitchFamily="34" charset="0"/>
                <a:hlinkClick r:id="rId4"/>
              </a:rPr>
              <a:t>http://wiki.hl7.org/index.php?title=EHR_Interoperability_WG</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51984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EHR-S FM Action Verb Hierarches</a:t>
            </a:r>
            <a:endParaRPr lang="en-US" dirty="0"/>
          </a:p>
        </p:txBody>
      </p:sp>
      <p:sp>
        <p:nvSpPr>
          <p:cNvPr id="4" name="Date Placeholder 3"/>
          <p:cNvSpPr>
            <a:spLocks noGrp="1"/>
          </p:cNvSpPr>
          <p:nvPr>
            <p:ph type="dt" sz="half" idx="10"/>
          </p:nvPr>
        </p:nvSpPr>
        <p:spPr>
          <a:xfrm>
            <a:off x="0" y="6629400"/>
            <a:ext cx="2133600" cy="228600"/>
          </a:xfrm>
        </p:spPr>
        <p:txBody>
          <a:bodyPr/>
          <a:lstStyle/>
          <a:p>
            <a:pPr>
              <a:defRPr/>
            </a:pPr>
            <a:fld id="{B81788E4-D98E-4BAD-B4F6-60B9EF37E7B0}" type="datetime1">
              <a:rPr lang="en-US" smtClean="0"/>
              <a:pPr>
                <a:defRPr/>
              </a:pPr>
              <a:t>2/28/2012</a:t>
            </a:fld>
            <a:endParaRPr lang="en-US" dirty="0"/>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dirty="0" smtClean="0"/>
              <a:t>DRAFT WORKING DOCUMENT</a:t>
            </a:r>
            <a:endParaRPr lang="en-US" dirty="0"/>
          </a:p>
        </p:txBody>
      </p:sp>
      <p:sp>
        <p:nvSpPr>
          <p:cNvPr id="6" name="Slide Number Placeholder 5"/>
          <p:cNvSpPr>
            <a:spLocks noGrp="1"/>
          </p:cNvSpPr>
          <p:nvPr>
            <p:ph type="sldNum" sz="quarter" idx="12"/>
          </p:nvPr>
        </p:nvSpPr>
        <p:spPr>
          <a:xfrm>
            <a:off x="7010400" y="6629400"/>
            <a:ext cx="2133600" cy="228600"/>
          </a:xfrm>
        </p:spPr>
        <p:txBody>
          <a:bodyPr/>
          <a:lstStyle/>
          <a:p>
            <a:pPr>
              <a:defRPr/>
            </a:pPr>
            <a:fld id="{3DD54A6A-0F0E-4D61-8B34-8AFEBEED5A2B}" type="slidenum">
              <a:rPr lang="en-US" smtClean="0"/>
              <a:pPr>
                <a:defRPr/>
              </a:pPr>
              <a:t>10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964132300"/>
              </p:ext>
            </p:extLst>
          </p:nvPr>
        </p:nvGraphicFramePr>
        <p:xfrm>
          <a:off x="2" y="1219200"/>
          <a:ext cx="9143997" cy="4881841"/>
        </p:xfrm>
        <a:graphic>
          <a:graphicData uri="http://schemas.openxmlformats.org/drawingml/2006/table">
            <a:tbl>
              <a:tblPr firstRow="1" firstCol="1" bandRow="1" bandCol="1">
                <a:tableStyleId>{5C22544A-7EE6-4342-B048-85BDC9FD1C3A}</a:tableStyleId>
              </a:tblPr>
              <a:tblGrid>
                <a:gridCol w="838198"/>
                <a:gridCol w="838200"/>
                <a:gridCol w="914400"/>
                <a:gridCol w="762000"/>
                <a:gridCol w="762000"/>
                <a:gridCol w="838200"/>
                <a:gridCol w="838200"/>
                <a:gridCol w="914400"/>
                <a:gridCol w="762000"/>
                <a:gridCol w="685800"/>
                <a:gridCol w="990599"/>
              </a:tblGrid>
              <a:tr h="345479">
                <a:tc gridSpan="11">
                  <a:txBody>
                    <a:bodyPr/>
                    <a:lstStyle/>
                    <a:p>
                      <a:pPr marL="0" marR="0" algn="ctr">
                        <a:spcBef>
                          <a:spcPts val="300"/>
                        </a:spcBef>
                        <a:spcAft>
                          <a:spcPts val="300"/>
                        </a:spcAft>
                      </a:pPr>
                      <a:r>
                        <a:rPr lang="en-US" sz="2800" dirty="0">
                          <a:effectLst/>
                          <a:latin typeface="Arial Narrow" pitchFamily="34" charset="0"/>
                        </a:rPr>
                        <a:t>Manage (Data)</a:t>
                      </a:r>
                      <a:endParaRPr lang="en-US" sz="3600" b="1" dirty="0">
                        <a:effectLst/>
                        <a:latin typeface="Arial Narrow" pitchFamily="34" charset="0"/>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2520">
                <a:tc>
                  <a:txBody>
                    <a:bodyPr/>
                    <a:lstStyle/>
                    <a:p>
                      <a:pPr marL="0" marR="0" algn="ctr">
                        <a:spcBef>
                          <a:spcPts val="300"/>
                        </a:spcBef>
                        <a:spcAft>
                          <a:spcPts val="300"/>
                        </a:spcAft>
                      </a:pPr>
                      <a:r>
                        <a:rPr lang="en-US" sz="1600">
                          <a:effectLst/>
                        </a:rPr>
                        <a:t>Capture</a:t>
                      </a:r>
                      <a:endParaRPr lang="en-US" sz="2000" b="1">
                        <a:effectLst/>
                        <a:latin typeface="Arial"/>
                        <a:ea typeface="Times New Roman"/>
                      </a:endParaRPr>
                    </a:p>
                  </a:txBody>
                  <a:tcPr marL="68580" marR="68580" marT="0" marB="0" anchor="ctr"/>
                </a:tc>
                <a:tc gridSpan="3">
                  <a:txBody>
                    <a:bodyPr/>
                    <a:lstStyle/>
                    <a:p>
                      <a:pPr marL="0" marR="0" algn="ctr">
                        <a:spcBef>
                          <a:spcPts val="300"/>
                        </a:spcBef>
                        <a:spcAft>
                          <a:spcPts val="300"/>
                        </a:spcAft>
                      </a:pPr>
                      <a:r>
                        <a:rPr lang="en-US" sz="1600" dirty="0">
                          <a:effectLst/>
                          <a:latin typeface="Arial Narrow" pitchFamily="34" charset="0"/>
                        </a:rPr>
                        <a:t>Maintain</a:t>
                      </a:r>
                      <a:endParaRPr lang="en-US" sz="2000" b="1" dirty="0">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300"/>
                        </a:spcBef>
                        <a:spcAft>
                          <a:spcPts val="300"/>
                        </a:spcAft>
                      </a:pPr>
                      <a:r>
                        <a:rPr lang="en-US" sz="1600">
                          <a:effectLst/>
                          <a:latin typeface="Arial Narrow" pitchFamily="34" charset="0"/>
                        </a:rPr>
                        <a:t>Render</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1600">
                          <a:effectLst/>
                          <a:latin typeface="Arial Narrow" pitchFamily="34" charset="0"/>
                        </a:rPr>
                        <a:t>Exchange</a:t>
                      </a:r>
                      <a:endParaRPr lang="en-US" sz="2000" b="1">
                        <a:effectLst/>
                        <a:latin typeface="Arial Narrow" pitchFamily="34" charset="0"/>
                        <a:ea typeface="Times New Roman"/>
                      </a:endParaRPr>
                    </a:p>
                  </a:txBody>
                  <a:tcPr marL="68580" marR="68580" marT="0" marB="0" anchor="ctr"/>
                </a:tc>
                <a:tc gridSpan="2">
                  <a:txBody>
                    <a:bodyPr/>
                    <a:lstStyle/>
                    <a:p>
                      <a:pPr marL="0" marR="0" algn="ctr">
                        <a:spcBef>
                          <a:spcPts val="300"/>
                        </a:spcBef>
                        <a:spcAft>
                          <a:spcPts val="300"/>
                        </a:spcAft>
                      </a:pPr>
                      <a:r>
                        <a:rPr lang="en-US" sz="1600">
                          <a:effectLst/>
                          <a:latin typeface="Arial Narrow" pitchFamily="34" charset="0"/>
                        </a:rPr>
                        <a:t>Determine</a:t>
                      </a:r>
                      <a:endParaRPr lang="en-US" sz="2000" b="1">
                        <a:effectLst/>
                        <a:latin typeface="Arial Narrow" pitchFamily="34" charset="0"/>
                        <a:ea typeface="Times New Roman"/>
                      </a:endParaRPr>
                    </a:p>
                  </a:txBody>
                  <a:tcPr marL="68580" marR="68580" marT="0" marB="0" anchor="ctr"/>
                </a:tc>
                <a:tc hMerge="1">
                  <a:txBody>
                    <a:bodyPr/>
                    <a:lstStyle/>
                    <a:p>
                      <a:endParaRPr lang="en-US"/>
                    </a:p>
                  </a:txBody>
                  <a:tcPr/>
                </a:tc>
                <a:tc>
                  <a:txBody>
                    <a:bodyPr/>
                    <a:lstStyle/>
                    <a:p>
                      <a:pPr marL="0" marR="0" algn="ctr">
                        <a:spcBef>
                          <a:spcPts val="300"/>
                        </a:spcBef>
                        <a:spcAft>
                          <a:spcPts val="300"/>
                        </a:spcAft>
                      </a:pPr>
                      <a:r>
                        <a:rPr lang="en-US" sz="1600" dirty="0">
                          <a:effectLst/>
                          <a:latin typeface="Arial Narrow" pitchFamily="34" charset="0"/>
                        </a:rPr>
                        <a:t>Manage-Data-Visibility</a:t>
                      </a:r>
                      <a:endParaRPr lang="en-US" sz="2000" b="1" dirty="0">
                        <a:effectLst/>
                        <a:latin typeface="Arial Narrow" pitchFamily="34" charset="0"/>
                        <a:ea typeface="Times New Roman"/>
                      </a:endParaRPr>
                    </a:p>
                  </a:txBody>
                  <a:tcPr marL="68580" marR="68580" marT="0" marB="0"/>
                </a:tc>
              </a:tr>
              <a:tr h="618767">
                <a:tc rowSpan="2">
                  <a:txBody>
                    <a:bodyPr/>
                    <a:lstStyle/>
                    <a:p>
                      <a:pPr marL="0" marR="0">
                        <a:spcBef>
                          <a:spcPts val="0"/>
                        </a:spcBef>
                        <a:spcAft>
                          <a:spcPts val="0"/>
                        </a:spcAft>
                      </a:pPr>
                      <a:r>
                        <a:rPr lang="pt-BR" sz="1400">
                          <a:effectLst/>
                        </a:rPr>
                        <a:t>Auto-Populate</a:t>
                      </a:r>
                      <a:endParaRPr lang="en-US" sz="1400">
                        <a:effectLst/>
                      </a:endParaRPr>
                    </a:p>
                    <a:p>
                      <a:pPr marL="0" marR="0">
                        <a:spcBef>
                          <a:spcPts val="0"/>
                        </a:spcBef>
                        <a:spcAft>
                          <a:spcPts val="0"/>
                        </a:spcAft>
                      </a:pPr>
                      <a:r>
                        <a:rPr lang="pt-BR" sz="1400">
                          <a:effectLst/>
                        </a:rPr>
                        <a:t>Enter</a:t>
                      </a:r>
                      <a:endParaRPr lang="en-US" sz="1400">
                        <a:effectLst/>
                      </a:endParaRPr>
                    </a:p>
                    <a:p>
                      <a:pPr marL="0" marR="0">
                        <a:spcBef>
                          <a:spcPts val="0"/>
                        </a:spcBef>
                        <a:spcAft>
                          <a:spcPts val="0"/>
                        </a:spcAft>
                      </a:pPr>
                      <a:r>
                        <a:rPr lang="pt-BR" sz="1400">
                          <a:effectLst/>
                        </a:rPr>
                        <a:t>Import</a:t>
                      </a:r>
                      <a:endParaRPr lang="en-US" sz="1400">
                        <a:effectLst/>
                      </a:endParaRPr>
                    </a:p>
                    <a:p>
                      <a:pPr marL="0" marR="0">
                        <a:spcBef>
                          <a:spcPts val="0"/>
                        </a:spcBef>
                        <a:spcAft>
                          <a:spcPts val="0"/>
                        </a:spcAft>
                      </a:pPr>
                      <a:r>
                        <a:rPr lang="pt-BR" sz="1400">
                          <a:effectLst/>
                        </a:rPr>
                        <a:t>Receive</a:t>
                      </a:r>
                      <a:endParaRPr lang="en-US" sz="1400">
                        <a:effectLst/>
                        <a:latin typeface="Calibri"/>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Store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a:effectLst/>
                          <a:latin typeface="Arial Narrow" pitchFamily="34" charset="0"/>
                        </a:rPr>
                        <a:t>Update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Remove</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Extract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Present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Transmit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Export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Import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Receive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Transmit</a:t>
                      </a:r>
                      <a:endParaRPr lang="en-US" sz="1400" dirty="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Analyze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a:effectLst/>
                          <a:latin typeface="Arial Narrow" pitchFamily="34" charset="0"/>
                        </a:rPr>
                        <a:t>Decide</a:t>
                      </a:r>
                      <a:endParaRPr lang="en-US" sz="1400">
                        <a:effectLst/>
                        <a:latin typeface="Arial Narrow" pitchFamily="34" charset="0"/>
                        <a:ea typeface="Times New Roman"/>
                        <a:cs typeface="Calibri"/>
                      </a:endParaRPr>
                    </a:p>
                  </a:txBody>
                  <a:tcPr marL="68580" marR="68580" marT="0" marB="0"/>
                </a:tc>
                <a:tc rowSpan="2">
                  <a:txBody>
                    <a:bodyPr/>
                    <a:lstStyle/>
                    <a:p>
                      <a:pPr marL="0" marR="0">
                        <a:spcBef>
                          <a:spcPts val="0"/>
                        </a:spcBef>
                        <a:spcAft>
                          <a:spcPts val="0"/>
                        </a:spcAft>
                      </a:pPr>
                      <a:r>
                        <a:rPr lang="pt-BR" sz="1400" dirty="0">
                          <a:effectLst/>
                          <a:latin typeface="Arial Narrow" pitchFamily="34" charset="0"/>
                        </a:rPr>
                        <a:t>De-Identify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Mask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Re-Identify</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Unhide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Unmask</a:t>
                      </a:r>
                      <a:endParaRPr lang="en-US" sz="1400" dirty="0">
                        <a:effectLst/>
                        <a:latin typeface="Arial Narrow" pitchFamily="34" charset="0"/>
                        <a:ea typeface="Times New Roman"/>
                        <a:cs typeface="Calibri"/>
                      </a:endParaRPr>
                    </a:p>
                  </a:txBody>
                  <a:tcPr marL="68580" marR="68580" marT="0" marB="0"/>
                </a:tc>
              </a:tr>
              <a:tr h="3093834">
                <a:tc vMerge="1">
                  <a:txBody>
                    <a:bodyPr/>
                    <a:lstStyle/>
                    <a:p>
                      <a:endParaRPr lang="en-US"/>
                    </a:p>
                  </a:txBody>
                  <a:tcPr/>
                </a:tc>
                <a:tc>
                  <a:txBody>
                    <a:bodyPr/>
                    <a:lstStyle/>
                    <a:p>
                      <a:pPr marL="0" marR="0">
                        <a:spcBef>
                          <a:spcPts val="0"/>
                        </a:spcBef>
                        <a:spcAft>
                          <a:spcPts val="0"/>
                        </a:spcAft>
                      </a:pPr>
                      <a:r>
                        <a:rPr lang="pt-BR" sz="1400">
                          <a:effectLst/>
                          <a:latin typeface="Arial Narrow" pitchFamily="34" charset="0"/>
                        </a:rPr>
                        <a:t>Archive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Backup</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Decrypt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Encrypt</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Recover</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Restore</a:t>
                      </a:r>
                      <a:endParaRPr lang="en-US" sz="1400">
                        <a:effectLst/>
                        <a:latin typeface="Arial Narrow" pitchFamily="34" charset="0"/>
                      </a:endParaRPr>
                    </a:p>
                    <a:p>
                      <a:pPr marL="0" marR="0">
                        <a:spcBef>
                          <a:spcPts val="0"/>
                        </a:spcBef>
                        <a:spcAft>
                          <a:spcPts val="0"/>
                        </a:spcAft>
                      </a:pPr>
                      <a:r>
                        <a:rPr lang="pt-BR" sz="1400">
                          <a:effectLst/>
                          <a:latin typeface="Arial Narrow" pitchFamily="34" charset="0"/>
                        </a:rPr>
                        <a:t>Save</a:t>
                      </a:r>
                      <a:endParaRPr lang="en-US" sz="140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Annotate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Attest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Edit</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Harmonize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Integrate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Link</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Tag</a:t>
                      </a:r>
                      <a:endParaRPr lang="en-US" sz="1400" dirty="0">
                        <a:effectLst/>
                        <a:latin typeface="Arial Narrow" pitchFamily="34" charset="0"/>
                        <a:ea typeface="Times New Roman"/>
                        <a:cs typeface="Calibri"/>
                      </a:endParaRPr>
                    </a:p>
                  </a:txBody>
                  <a:tcPr marL="68580" marR="68580" marT="0" marB="0"/>
                </a:tc>
                <a:tc>
                  <a:txBody>
                    <a:bodyPr/>
                    <a:lstStyle/>
                    <a:p>
                      <a:pPr marL="0" marR="0">
                        <a:spcBef>
                          <a:spcPts val="0"/>
                        </a:spcBef>
                        <a:spcAft>
                          <a:spcPts val="0"/>
                        </a:spcAft>
                      </a:pPr>
                      <a:r>
                        <a:rPr lang="pt-BR" sz="1400" dirty="0">
                          <a:effectLst/>
                          <a:latin typeface="Arial Narrow" pitchFamily="34" charset="0"/>
                        </a:rPr>
                        <a:t>Delete</a:t>
                      </a:r>
                      <a:endParaRPr lang="en-US" sz="1400" dirty="0">
                        <a:effectLst/>
                        <a:latin typeface="Arial Narrow" pitchFamily="34" charset="0"/>
                      </a:endParaRPr>
                    </a:p>
                    <a:p>
                      <a:pPr marL="0" marR="0">
                        <a:spcBef>
                          <a:spcPts val="0"/>
                        </a:spcBef>
                        <a:spcAft>
                          <a:spcPts val="0"/>
                        </a:spcAft>
                      </a:pPr>
                      <a:r>
                        <a:rPr lang="pt-BR" sz="1400" dirty="0">
                          <a:effectLst/>
                          <a:latin typeface="Arial Narrow" pitchFamily="34" charset="0"/>
                        </a:rPr>
                        <a:t>Purge</a:t>
                      </a:r>
                      <a:endParaRPr lang="en-US" sz="1400" dirty="0">
                        <a:effectLst/>
                        <a:latin typeface="Arial Narrow" pitchFamily="34" charset="0"/>
                        <a:ea typeface="Times New Roman"/>
                        <a:cs typeface="Calibri"/>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919469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a:t>
            </a:r>
            <a:endParaRPr lang="en-US" dirty="0"/>
          </a:p>
        </p:txBody>
      </p:sp>
      <p:sp>
        <p:nvSpPr>
          <p:cNvPr id="3" name="Content Placeholder 2"/>
          <p:cNvSpPr>
            <a:spLocks noGrp="1"/>
          </p:cNvSpPr>
          <p:nvPr>
            <p:ph idx="1"/>
          </p:nvPr>
        </p:nvSpPr>
        <p:spPr/>
        <p:txBody>
          <a:bodyPr/>
          <a:lstStyle/>
          <a:p>
            <a:r>
              <a:rPr lang="en-US" dirty="0" smtClean="0"/>
              <a:t>Older slides</a:t>
            </a:r>
            <a:endParaRPr lang="en-US" dirty="0"/>
          </a:p>
        </p:txBody>
      </p:sp>
      <p:sp>
        <p:nvSpPr>
          <p:cNvPr id="4" name="Date Placeholder 3"/>
          <p:cNvSpPr>
            <a:spLocks noGrp="1"/>
          </p:cNvSpPr>
          <p:nvPr>
            <p:ph type="dt" sz="half" idx="10"/>
          </p:nvPr>
        </p:nvSpPr>
        <p:spPr/>
        <p:txBody>
          <a:bodyPr/>
          <a:lstStyle/>
          <a:p>
            <a:pPr>
              <a:defRPr/>
            </a:pPr>
            <a:fld id="{B81788E4-D98E-4BAD-B4F6-60B9EF37E7B0}" type="datetime1">
              <a:rPr lang="en-US" smtClean="0"/>
              <a:pPr>
                <a:defRPr/>
              </a:pPr>
              <a:t>2/28/2012</a:t>
            </a:fld>
            <a:endParaRPr lang="en-US"/>
          </a:p>
        </p:txBody>
      </p:sp>
      <p:sp>
        <p:nvSpPr>
          <p:cNvPr id="5" name="Footer Placeholder 4"/>
          <p:cNvSpPr>
            <a:spLocks noGrp="1"/>
          </p:cNvSpPr>
          <p:nvPr>
            <p:ph type="ftr" sz="quarter" idx="11"/>
          </p:nvPr>
        </p:nvSpPr>
        <p:spPr/>
        <p:txBody>
          <a:bodyPr/>
          <a:lstStyle/>
          <a:p>
            <a:pPr>
              <a:defRPr/>
            </a:pPr>
            <a:r>
              <a:rPr lang="en-US" smtClean="0"/>
              <a:t>DRAFT WORKING DOCUMENT</a:t>
            </a:r>
            <a:endParaRPr lang="en-US"/>
          </a:p>
        </p:txBody>
      </p:sp>
      <p:sp>
        <p:nvSpPr>
          <p:cNvPr id="6" name="Slide Number Placeholder 5"/>
          <p:cNvSpPr>
            <a:spLocks noGrp="1"/>
          </p:cNvSpPr>
          <p:nvPr>
            <p:ph type="sldNum" sz="quarter" idx="12"/>
          </p:nvPr>
        </p:nvSpPr>
        <p:spPr/>
        <p:txBody>
          <a:bodyPr/>
          <a:lstStyle/>
          <a:p>
            <a:pPr>
              <a:defRPr/>
            </a:pPr>
            <a:fld id="{3DD54A6A-0F0E-4D61-8B34-8AFEBEED5A2B}" type="slidenum">
              <a:rPr lang="en-US" smtClean="0"/>
              <a:pPr>
                <a:defRPr/>
              </a:pPr>
              <a:t>11</a:t>
            </a:fld>
            <a:endParaRPr lang="en-US"/>
          </a:p>
        </p:txBody>
      </p:sp>
    </p:spTree>
    <p:extLst>
      <p:ext uri="{BB962C8B-B14F-4D97-AF65-F5344CB8AC3E}">
        <p14:creationId xmlns:p14="http://schemas.microsoft.com/office/powerpoint/2010/main" val="94517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838200"/>
          </a:xfrm>
        </p:spPr>
        <p:txBody>
          <a:bodyPr/>
          <a:lstStyle/>
          <a:p>
            <a:pPr eaLnBrk="1" hangingPunct="1"/>
            <a:r>
              <a:rPr lang="en-US" sz="2800" b="1" smtClean="0"/>
              <a:t>Sample DC.1.8.2 OPERATIONAL NODE CONNECTIVITY DESCRIPTION (OV-2) Manage Immunization Administration</a:t>
            </a:r>
          </a:p>
        </p:txBody>
      </p:sp>
      <p:sp>
        <p:nvSpPr>
          <p:cNvPr id="4" name="Date Placeholder 3"/>
          <p:cNvSpPr>
            <a:spLocks noGrp="1"/>
          </p:cNvSpPr>
          <p:nvPr>
            <p:ph type="dt" sz="quarter" idx="10"/>
          </p:nvPr>
        </p:nvSpPr>
        <p:spPr/>
        <p:txBody>
          <a:bodyPr/>
          <a:lstStyle/>
          <a:p>
            <a:pPr>
              <a:defRPr/>
            </a:pPr>
            <a:fld id="{6BD98FEB-5F35-4773-8716-8B508CF9F68C}" type="datetime1">
              <a:rPr lang="en-US"/>
              <a:pPr>
                <a:defRPr/>
              </a:pPr>
              <a:t>2/28/2012</a:t>
            </a:fld>
            <a:endParaRPr lang="en-US"/>
          </a:p>
        </p:txBody>
      </p:sp>
      <p:sp>
        <p:nvSpPr>
          <p:cNvPr id="5" name="Footer Placeholder 4"/>
          <p:cNvSpPr>
            <a:spLocks noGrp="1"/>
          </p:cNvSpPr>
          <p:nvPr>
            <p:ph type="ftr" sz="quarter" idx="11"/>
          </p:nvPr>
        </p:nvSpPr>
        <p:spPr/>
        <p:txBody>
          <a:bodyPr/>
          <a:lstStyle/>
          <a:p>
            <a:pPr>
              <a:defRPr/>
            </a:pPr>
            <a:r>
              <a:rPr lang="en-US"/>
              <a:t>DRAFT WORKING DOCUMENT</a:t>
            </a:r>
          </a:p>
        </p:txBody>
      </p:sp>
      <p:sp>
        <p:nvSpPr>
          <p:cNvPr id="6" name="Slide Number Placeholder 5"/>
          <p:cNvSpPr>
            <a:spLocks noGrp="1"/>
          </p:cNvSpPr>
          <p:nvPr>
            <p:ph type="sldNum" sz="quarter" idx="12"/>
          </p:nvPr>
        </p:nvSpPr>
        <p:spPr/>
        <p:txBody>
          <a:bodyPr/>
          <a:lstStyle/>
          <a:p>
            <a:pPr>
              <a:defRPr/>
            </a:pPr>
            <a:fld id="{0B9465D5-9439-49AB-BB2B-103200E6A028}" type="slidenum">
              <a:rPr lang="en-US"/>
              <a:pPr>
                <a:defRPr/>
              </a:pPr>
              <a:t>12</a:t>
            </a:fld>
            <a:endParaRPr lang="en-US"/>
          </a:p>
        </p:txBody>
      </p:sp>
      <p:pic>
        <p:nvPicPr>
          <p:cNvPr id="18437" name="Picture 5"/>
          <p:cNvPicPr>
            <a:picLocks noChangeAspect="1" noChangeArrowheads="1"/>
          </p:cNvPicPr>
          <p:nvPr/>
        </p:nvPicPr>
        <p:blipFill>
          <a:blip r:embed="rId2"/>
          <a:srcRect/>
          <a:stretch>
            <a:fillRect/>
          </a:stretch>
        </p:blipFill>
        <p:spPr bwMode="auto">
          <a:xfrm>
            <a:off x="-4763" y="838200"/>
            <a:ext cx="9148763" cy="6019800"/>
          </a:xfrm>
          <a:prstGeom prst="rect">
            <a:avLst/>
          </a:prstGeom>
          <a:noFill/>
          <a:ln w="9525">
            <a:noFill/>
            <a:miter lim="800000"/>
            <a:headEnd/>
            <a:tailEnd/>
          </a:ln>
        </p:spPr>
      </p:pic>
      <p:sp>
        <p:nvSpPr>
          <p:cNvPr id="2" name="TextBox 1"/>
          <p:cNvSpPr txBox="1"/>
          <p:nvPr/>
        </p:nvSpPr>
        <p:spPr>
          <a:xfrm>
            <a:off x="5334000" y="4953000"/>
            <a:ext cx="3352800" cy="1200329"/>
          </a:xfrm>
          <a:prstGeom prst="rect">
            <a:avLst/>
          </a:prstGeom>
          <a:noFill/>
        </p:spPr>
        <p:txBody>
          <a:bodyPr wrap="square" rtlCol="0">
            <a:spAutoFit/>
          </a:bodyPr>
          <a:lstStyle/>
          <a:p>
            <a:r>
              <a:rPr lang="en-US" dirty="0" smtClean="0">
                <a:solidFill>
                  <a:srgbClr val="FF0000"/>
                </a:solidFill>
              </a:rPr>
              <a:t>This view was done as an experiment; it was decided that the activity diagram is more intuitive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868362"/>
          </a:xfrm>
        </p:spPr>
        <p:txBody>
          <a:bodyPr>
            <a:normAutofit fontScale="90000"/>
          </a:bodyPr>
          <a:lstStyle/>
          <a:p>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b="1" dirty="0" smtClean="0"/>
              <a:t>Conformance Criteria</a:t>
            </a:r>
            <a:endParaRPr lang="en-US" sz="2800" b="1" dirty="0"/>
          </a:p>
        </p:txBody>
      </p:sp>
      <p:sp>
        <p:nvSpPr>
          <p:cNvPr id="3" name="Content Placeholder 2"/>
          <p:cNvSpPr>
            <a:spLocks noGrp="1"/>
          </p:cNvSpPr>
          <p:nvPr>
            <p:ph idx="1"/>
          </p:nvPr>
        </p:nvSpPr>
        <p:spPr>
          <a:xfrm>
            <a:off x="0" y="914400"/>
            <a:ext cx="9144000" cy="5943600"/>
          </a:xfrm>
        </p:spPr>
        <p:txBody>
          <a:bodyPr>
            <a:noAutofit/>
          </a:bodyPr>
          <a:lstStyle/>
          <a:p>
            <a:pPr>
              <a:buFont typeface="+mj-lt"/>
              <a:buAutoNum type="arabicPeriod"/>
            </a:pPr>
            <a:r>
              <a:rPr lang="en-US" sz="1800" dirty="0" smtClean="0">
                <a:latin typeface="Arial Narrow" pitchFamily="34" charset="0"/>
              </a:rPr>
              <a:t>The </a:t>
            </a:r>
            <a:r>
              <a:rPr lang="en-US" sz="1800" dirty="0">
                <a:latin typeface="Arial Narrow" pitchFamily="34" charset="0"/>
              </a:rPr>
              <a:t>system </a:t>
            </a:r>
            <a:r>
              <a:rPr lang="en-US" sz="1800" b="1" dirty="0">
                <a:latin typeface="Arial Narrow" pitchFamily="34" charset="0"/>
              </a:rPr>
              <a:t>SHALL</a:t>
            </a:r>
            <a:r>
              <a:rPr lang="en-US" sz="1800" dirty="0">
                <a:latin typeface="Arial Narrow" pitchFamily="34" charset="0"/>
              </a:rPr>
              <a:t> provide the ability to capture, maintain and render immunization administration details as discrete data, including:(1) the immunization name/type, strength and dose;(2) date and time of administration;(3) manufacturer, lot number, expiration date,(4) route and site of administration;(5) administering provider;(6) observations, reactions and complications;(7) reason immunization not given and/or immunization related activity not performed</a:t>
            </a:r>
            <a:r>
              <a:rPr lang="en-US" sz="1800" dirty="0" smtClean="0">
                <a:latin typeface="Arial Narrow" pitchFamily="34" charset="0"/>
              </a:rPr>
              <a:t>; according </a:t>
            </a:r>
            <a:r>
              <a:rPr lang="en-US" sz="1800" dirty="0">
                <a:latin typeface="Arial Narrow" pitchFamily="34" charset="0"/>
              </a:rPr>
              <a:t>to scope of practice, organizational policy and/or jurisdictional law."</a:t>
            </a:r>
          </a:p>
          <a:p>
            <a:pPr>
              <a:buFont typeface="+mj-lt"/>
              <a:buAutoNum type="arabicPeriod"/>
            </a:pPr>
            <a:r>
              <a:rPr lang="en-US" sz="1800" dirty="0">
                <a:latin typeface="Arial Narrow" pitchFamily="34" charset="0"/>
              </a:rPr>
              <a:t>The system MAY auto-populate the   immunization administration record as a by-product of verification of administering provider, patient, medication, dose, route and time according to scope of practice, organizational policy and/or jurisdictional law.</a:t>
            </a:r>
          </a:p>
          <a:p>
            <a:pPr>
              <a:buFont typeface="+mj-lt"/>
              <a:buAutoNum type="arabicPeriod"/>
            </a:pPr>
            <a:r>
              <a:rPr lang="en-US" sz="1800" dirty="0" smtClean="0">
                <a:latin typeface="Arial Narrow" pitchFamily="34" charset="0"/>
              </a:rPr>
              <a:t>The </a:t>
            </a:r>
            <a:r>
              <a:rPr lang="en-US" sz="1800" dirty="0">
                <a:latin typeface="Arial Narrow" pitchFamily="34" charset="0"/>
              </a:rPr>
              <a:t>system </a:t>
            </a:r>
            <a:r>
              <a:rPr lang="en-US" sz="1800" b="1" dirty="0">
                <a:latin typeface="Arial Narrow" pitchFamily="34" charset="0"/>
              </a:rPr>
              <a:t>SHALL</a:t>
            </a:r>
            <a:r>
              <a:rPr lang="en-US" sz="1800" dirty="0">
                <a:latin typeface="Arial Narrow" pitchFamily="34" charset="0"/>
              </a:rPr>
              <a:t> provide the ability to determine and render required immunizations, and when they are due, based on widely accepted immunization schedules, when rendering encounter information.  </a:t>
            </a:r>
          </a:p>
          <a:p>
            <a:pPr>
              <a:buFont typeface="+mj-lt"/>
              <a:buAutoNum type="arabicPeriod"/>
            </a:pPr>
            <a:r>
              <a:rPr lang="en-US" sz="1800" dirty="0">
                <a:latin typeface="Arial Narrow" pitchFamily="34" charset="0"/>
              </a:rPr>
              <a:t>The system SHOULD provide the ability to capture, in a discrete field, an allergy/adverse reaction to a specific </a:t>
            </a:r>
            <a:r>
              <a:rPr lang="en-US" sz="1800" dirty="0" smtClean="0">
                <a:latin typeface="Arial Narrow" pitchFamily="34" charset="0"/>
              </a:rPr>
              <a:t>immunization.</a:t>
            </a:r>
          </a:p>
          <a:p>
            <a:pPr>
              <a:buFont typeface="+mj-lt"/>
              <a:buAutoNum type="arabicPeriod"/>
            </a:pPr>
            <a:r>
              <a:rPr lang="en-US" sz="1800" dirty="0" smtClean="0">
                <a:latin typeface="Arial Narrow" pitchFamily="34" charset="0"/>
              </a:rPr>
              <a:t>The system </a:t>
            </a:r>
            <a:r>
              <a:rPr lang="en-US" sz="1800" b="1" dirty="0" smtClean="0">
                <a:latin typeface="Arial Narrow" pitchFamily="34" charset="0"/>
              </a:rPr>
              <a:t>SHALL</a:t>
            </a:r>
            <a:r>
              <a:rPr lang="en-US" sz="1800" dirty="0" smtClean="0">
                <a:latin typeface="Arial Narrow" pitchFamily="34" charset="0"/>
              </a:rPr>
              <a:t> conform to function CP.3.2 (Manage Patient Clinical Measurements) to capture other clinical data pertinent to the immunization administration (e.g., vital signs).</a:t>
            </a:r>
          </a:p>
          <a:p>
            <a:pPr>
              <a:buFont typeface="+mj-lt"/>
              <a:buAutoNum type="arabicPeriod"/>
            </a:pPr>
            <a:r>
              <a:rPr lang="en-US" sz="1800" dirty="0" smtClean="0">
                <a:latin typeface="Arial Narrow" pitchFamily="34" charset="0"/>
              </a:rPr>
              <a:t>The </a:t>
            </a:r>
            <a:r>
              <a:rPr lang="en-US" sz="1800" dirty="0">
                <a:latin typeface="Arial Narrow" pitchFamily="34" charset="0"/>
              </a:rPr>
              <a:t>system SHOULD provide the ability to link standard codes (e.g. NDC, LOINC, SNOMED or CPT) with discrete data elements associated with an immunization. </a:t>
            </a:r>
          </a:p>
          <a:p>
            <a:pPr>
              <a:buFont typeface="+mj-lt"/>
              <a:buAutoNum type="arabicPeriod"/>
            </a:pPr>
            <a:r>
              <a:rPr lang="en-US" sz="1800" dirty="0" smtClean="0">
                <a:latin typeface="Arial Narrow" pitchFamily="34" charset="0"/>
              </a:rPr>
              <a:t>The </a:t>
            </a:r>
            <a:r>
              <a:rPr lang="en-US" sz="1800" dirty="0">
                <a:latin typeface="Arial Narrow" pitchFamily="34" charset="0"/>
              </a:rPr>
              <a:t>system </a:t>
            </a:r>
            <a:r>
              <a:rPr lang="en-US" sz="1800" b="1" dirty="0">
                <a:latin typeface="Arial Narrow" pitchFamily="34" charset="0"/>
              </a:rPr>
              <a:t>SHALL</a:t>
            </a:r>
            <a:r>
              <a:rPr lang="en-US" sz="1800" dirty="0">
                <a:latin typeface="Arial Narrow" pitchFamily="34" charset="0"/>
              </a:rPr>
              <a:t> provide the ability to maintain the immunization schedule</a:t>
            </a:r>
            <a:r>
              <a:rPr lang="en-US" sz="1800" dirty="0" smtClean="0">
                <a:latin typeface="Arial Narrow" pitchFamily="34" charset="0"/>
              </a:rPr>
              <a:t>.</a:t>
            </a:r>
            <a:endParaRPr lang="en-US" sz="1800" dirty="0">
              <a:latin typeface="Arial Narrow" pitchFamily="34" charset="0"/>
            </a:endParaRPr>
          </a:p>
        </p:txBody>
      </p:sp>
      <p:sp>
        <p:nvSpPr>
          <p:cNvPr id="4" name="Date Placeholder 3"/>
          <p:cNvSpPr>
            <a:spLocks noGrp="1"/>
          </p:cNvSpPr>
          <p:nvPr>
            <p:ph type="dt" sz="half" idx="10"/>
          </p:nvPr>
        </p:nvSpPr>
        <p:spPr/>
        <p:txBody>
          <a:bodyPr/>
          <a:lstStyle/>
          <a:p>
            <a:fld id="{6BD98FEB-5F35-4773-8716-8B508CF9F68C}" type="datetime1">
              <a:rPr lang="en-US" smtClean="0"/>
              <a:pPr/>
              <a:t>2/28/2012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pPr/>
              <a:t>13</a:t>
            </a:fld>
            <a:endParaRPr lang="en-US"/>
          </a:p>
        </p:txBody>
      </p:sp>
      <p:sp>
        <p:nvSpPr>
          <p:cNvPr id="7" name="TextBox 6"/>
          <p:cNvSpPr txBox="1"/>
          <p:nvPr/>
        </p:nvSpPr>
        <p:spPr>
          <a:xfrm>
            <a:off x="2590800" y="6178629"/>
            <a:ext cx="5257800" cy="369332"/>
          </a:xfrm>
          <a:prstGeom prst="rect">
            <a:avLst/>
          </a:prstGeom>
          <a:noFill/>
        </p:spPr>
        <p:txBody>
          <a:bodyPr wrap="square" rtlCol="0">
            <a:spAutoFit/>
          </a:bodyPr>
          <a:lstStyle/>
          <a:p>
            <a:r>
              <a:rPr lang="en-US" b="1" dirty="0" smtClean="0">
                <a:solidFill>
                  <a:srgbClr val="FF0000"/>
                </a:solidFill>
              </a:rPr>
              <a:t>Suggestion</a:t>
            </a:r>
            <a:r>
              <a:rPr lang="en-US" dirty="0" smtClean="0"/>
              <a:t>: Order by SHALL/SHOULD/MAY</a:t>
            </a:r>
            <a:endParaRPr lang="en-US" dirty="0"/>
          </a:p>
        </p:txBody>
      </p:sp>
      <p:sp>
        <p:nvSpPr>
          <p:cNvPr id="8" name="TextBox 7"/>
          <p:cNvSpPr txBox="1"/>
          <p:nvPr/>
        </p:nvSpPr>
        <p:spPr>
          <a:xfrm>
            <a:off x="2938955" y="6488668"/>
            <a:ext cx="3200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spTree>
    <p:extLst>
      <p:ext uri="{BB962C8B-B14F-4D97-AF65-F5344CB8AC3E}">
        <p14:creationId xmlns:p14="http://schemas.microsoft.com/office/powerpoint/2010/main" val="3545081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792162"/>
          </a:xfrm>
        </p:spPr>
        <p:txBody>
          <a:bodyPr>
            <a:normAutofit fontScale="90000"/>
          </a:bodyPr>
          <a:lstStyle/>
          <a:p>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b="1" dirty="0" smtClean="0"/>
              <a:t>Conformance Criteria</a:t>
            </a:r>
            <a:endParaRPr lang="en-US" sz="2800" b="1" dirty="0"/>
          </a:p>
        </p:txBody>
      </p:sp>
      <p:sp>
        <p:nvSpPr>
          <p:cNvPr id="3" name="Content Placeholder 2"/>
          <p:cNvSpPr>
            <a:spLocks noGrp="1"/>
          </p:cNvSpPr>
          <p:nvPr>
            <p:ph idx="1"/>
          </p:nvPr>
        </p:nvSpPr>
        <p:spPr>
          <a:xfrm>
            <a:off x="0" y="914400"/>
            <a:ext cx="9144000" cy="5943600"/>
          </a:xfrm>
        </p:spPr>
        <p:txBody>
          <a:bodyPr>
            <a:noAutofit/>
          </a:bodyPr>
          <a:lstStyle/>
          <a:p>
            <a:pPr>
              <a:buFont typeface="+mj-lt"/>
              <a:buAutoNum type="arabicPeriod" startAt="8"/>
            </a:pPr>
            <a:r>
              <a:rPr lang="en-US" sz="1800" dirty="0" smtClean="0">
                <a:latin typeface="Arial Narrow" pitchFamily="34" charset="0"/>
              </a:rPr>
              <a:t>The </a:t>
            </a:r>
            <a:r>
              <a:rPr lang="en-US" sz="1800" dirty="0">
                <a:latin typeface="Arial Narrow" pitchFamily="34" charset="0"/>
              </a:rPr>
              <a:t>system </a:t>
            </a:r>
            <a:r>
              <a:rPr lang="en-US" sz="1800" b="1" dirty="0">
                <a:latin typeface="Arial Narrow" pitchFamily="34" charset="0"/>
              </a:rPr>
              <a:t>SHALL</a:t>
            </a:r>
            <a:r>
              <a:rPr lang="en-US" sz="1800" dirty="0">
                <a:latin typeface="Arial Narrow" pitchFamily="34" charset="0"/>
              </a:rPr>
              <a:t> provide the ability to render a patient‘s immunization history upon request for appropriate authorities such as schools or day-care centers.</a:t>
            </a:r>
          </a:p>
          <a:p>
            <a:pPr>
              <a:buFont typeface="+mj-lt"/>
              <a:buAutoNum type="arabicPeriod" startAt="8"/>
            </a:pPr>
            <a:r>
              <a:rPr lang="en-US" sz="1800" dirty="0" smtClean="0">
                <a:latin typeface="Arial Narrow" pitchFamily="34" charset="0"/>
              </a:rPr>
              <a:t>The </a:t>
            </a:r>
            <a:r>
              <a:rPr lang="en-US" sz="1800" dirty="0">
                <a:latin typeface="Arial Narrow" pitchFamily="34" charset="0"/>
              </a:rPr>
              <a:t>system </a:t>
            </a:r>
            <a:r>
              <a:rPr lang="en-US" sz="1800" b="1" dirty="0">
                <a:latin typeface="Arial Narrow" pitchFamily="34" charset="0"/>
              </a:rPr>
              <a:t>SHALL</a:t>
            </a:r>
            <a:r>
              <a:rPr lang="en-US" sz="1800" dirty="0">
                <a:latin typeface="Arial Narrow" pitchFamily="34" charset="0"/>
              </a:rPr>
              <a:t> conform to function CP.1.2 (Manage Allergy, Intolerance and Adverse Reaction List).</a:t>
            </a:r>
          </a:p>
          <a:p>
            <a:pPr>
              <a:buFont typeface="+mj-lt"/>
              <a:buAutoNum type="arabicPeriod" startAt="8"/>
            </a:pPr>
            <a:r>
              <a:rPr lang="en-US" sz="1800" dirty="0" smtClean="0">
                <a:latin typeface="Arial Narrow" pitchFamily="34" charset="0"/>
              </a:rPr>
              <a:t>The </a:t>
            </a:r>
            <a:r>
              <a:rPr lang="en-US" sz="1800" dirty="0">
                <a:latin typeface="Arial Narrow" pitchFamily="34" charset="0"/>
              </a:rPr>
              <a:t>system SHOULD transmit required immunization administration information to a public health immunization registry according to scope of practice, organizational policy and/or jurisdictional law.</a:t>
            </a:r>
          </a:p>
          <a:p>
            <a:pPr>
              <a:buFont typeface="+mj-lt"/>
              <a:buAutoNum type="arabicPeriod" startAt="8"/>
            </a:pPr>
            <a:r>
              <a:rPr lang="en-US" sz="1800" dirty="0" smtClean="0">
                <a:latin typeface="Arial Narrow" pitchFamily="34" charset="0"/>
              </a:rPr>
              <a:t>The </a:t>
            </a:r>
            <a:r>
              <a:rPr lang="en-US" sz="1800" dirty="0">
                <a:latin typeface="Arial Narrow" pitchFamily="34" charset="0"/>
              </a:rPr>
              <a:t>system SHOULD exchange immunization histories with public health immunization registries according to scope of practice, organizational policy and/or jurisdictional law</a:t>
            </a:r>
            <a:r>
              <a:rPr lang="en-US" sz="1800" dirty="0" smtClean="0">
                <a:latin typeface="Arial Narrow" pitchFamily="34" charset="0"/>
              </a:rPr>
              <a:t>.</a:t>
            </a:r>
          </a:p>
          <a:p>
            <a:pPr>
              <a:buFont typeface="+mj-lt"/>
              <a:buAutoNum type="arabicPeriod" startAt="12"/>
            </a:pPr>
            <a:r>
              <a:rPr lang="en-US" sz="1800" dirty="0">
                <a:latin typeface="Arial Narrow" pitchFamily="34" charset="0"/>
              </a:rPr>
              <a:t>The system SHOULD harmonize Immunization histories with a public health immunization registry according to scope of practice, organizational policy and/or jurisdictional law.</a:t>
            </a:r>
          </a:p>
          <a:p>
            <a:pPr>
              <a:buFont typeface="+mj-lt"/>
              <a:buAutoNum type="arabicPeriod" startAt="12"/>
            </a:pPr>
            <a:r>
              <a:rPr lang="en-US" sz="1800" dirty="0">
                <a:latin typeface="Arial Narrow" pitchFamily="34" charset="0"/>
              </a:rPr>
              <a:t>The system SHOULD capture and render immunization histories from a public health immunization registry.</a:t>
            </a:r>
          </a:p>
          <a:p>
            <a:pPr>
              <a:buFont typeface="+mj-lt"/>
              <a:buAutoNum type="arabicPeriod" startAt="12"/>
            </a:pPr>
            <a:r>
              <a:rPr lang="en-US" sz="1800" dirty="0">
                <a:latin typeface="Arial Narrow" pitchFamily="34" charset="0"/>
              </a:rPr>
              <a:t>The system SHALL conform to function CP.1.6 (Manage Immunization List</a:t>
            </a:r>
            <a:r>
              <a:rPr lang="en-US" sz="1800" dirty="0" smtClean="0">
                <a:latin typeface="Arial Narrow" pitchFamily="34" charset="0"/>
              </a:rPr>
              <a:t>).</a:t>
            </a:r>
          </a:p>
          <a:p>
            <a:pPr>
              <a:buFont typeface="+mj-lt"/>
              <a:buAutoNum type="arabicPeriod" startAt="12"/>
            </a:pPr>
            <a:r>
              <a:rPr lang="en-US" sz="1800" dirty="0">
                <a:latin typeface="Arial Narrow" pitchFamily="34" charset="0"/>
              </a:rPr>
              <a:t>The system SHOULD provide the ability to update immunization histories at the time of capturing an immunization administration.</a:t>
            </a:r>
          </a:p>
          <a:p>
            <a:pPr>
              <a:buFont typeface="+mj-lt"/>
              <a:buAutoNum type="arabicPeriod" startAt="8"/>
            </a:pPr>
            <a:endParaRPr lang="en-US" sz="1800" dirty="0">
              <a:latin typeface="Arial Narrow" pitchFamily="34" charset="0"/>
            </a:endParaRPr>
          </a:p>
        </p:txBody>
      </p:sp>
      <p:sp>
        <p:nvSpPr>
          <p:cNvPr id="4" name="Date Placeholder 3"/>
          <p:cNvSpPr>
            <a:spLocks noGrp="1"/>
          </p:cNvSpPr>
          <p:nvPr>
            <p:ph type="dt" sz="half" idx="10"/>
          </p:nvPr>
        </p:nvSpPr>
        <p:spPr/>
        <p:txBody>
          <a:bodyPr/>
          <a:lstStyle/>
          <a:p>
            <a:fld id="{6BD98FEB-5F35-4773-8716-8B508CF9F68C}" type="datetime1">
              <a:rPr lang="en-US" smtClean="0"/>
              <a:pPr/>
              <a:t>2/28/2012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pPr/>
              <a:t>14</a:t>
            </a:fld>
            <a:endParaRPr lang="en-US"/>
          </a:p>
        </p:txBody>
      </p:sp>
      <p:sp>
        <p:nvSpPr>
          <p:cNvPr id="8" name="TextBox 7"/>
          <p:cNvSpPr txBox="1"/>
          <p:nvPr/>
        </p:nvSpPr>
        <p:spPr>
          <a:xfrm>
            <a:off x="2938955" y="6488668"/>
            <a:ext cx="3200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spTree>
    <p:extLst>
      <p:ext uri="{BB962C8B-B14F-4D97-AF65-F5344CB8AC3E}">
        <p14:creationId xmlns:p14="http://schemas.microsoft.com/office/powerpoint/2010/main" val="1721216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sz="2800" b="1" dirty="0">
                <a:solidFill>
                  <a:srgbClr val="0000CC"/>
                </a:solidFill>
                <a:latin typeface="Arial Narrow" pitchFamily="34" charset="0"/>
              </a:rPr>
              <a:t>CP.6.2 Manage Immunization Administration</a:t>
            </a:r>
            <a:r>
              <a:rPr lang="en-US" sz="2800" b="1" dirty="0" smtClean="0">
                <a:solidFill>
                  <a:srgbClr val="0000CC"/>
                </a:solidFill>
              </a:rPr>
              <a:t/>
            </a:r>
            <a:br>
              <a:rPr lang="en-US" sz="2800" b="1" dirty="0" smtClean="0">
                <a:solidFill>
                  <a:srgbClr val="0000CC"/>
                </a:solidFill>
              </a:rPr>
            </a:br>
            <a:r>
              <a:rPr lang="en-US" sz="2800" b="1" dirty="0" smtClean="0"/>
              <a:t>Conformance Criteria</a:t>
            </a:r>
            <a:endParaRPr lang="en-US" sz="2800" b="1" dirty="0"/>
          </a:p>
        </p:txBody>
      </p:sp>
      <p:sp>
        <p:nvSpPr>
          <p:cNvPr id="3" name="Content Placeholder 2"/>
          <p:cNvSpPr>
            <a:spLocks noGrp="1"/>
          </p:cNvSpPr>
          <p:nvPr>
            <p:ph idx="1"/>
          </p:nvPr>
        </p:nvSpPr>
        <p:spPr>
          <a:xfrm>
            <a:off x="0" y="1066800"/>
            <a:ext cx="9144000" cy="5410200"/>
          </a:xfrm>
        </p:spPr>
        <p:txBody>
          <a:bodyPr>
            <a:noAutofit/>
          </a:bodyPr>
          <a:lstStyle/>
          <a:p>
            <a:pPr>
              <a:buFont typeface="+mj-lt"/>
              <a:buAutoNum type="arabicPeriod" startAt="16"/>
            </a:pPr>
            <a:r>
              <a:rPr lang="en-US" sz="1800" dirty="0" smtClean="0">
                <a:latin typeface="Arial Narrow" pitchFamily="34" charset="0"/>
              </a:rPr>
              <a:t>The </a:t>
            </a:r>
            <a:r>
              <a:rPr lang="en-US" sz="1800" dirty="0">
                <a:latin typeface="Arial Narrow" pitchFamily="34" charset="0"/>
              </a:rPr>
              <a:t>system </a:t>
            </a:r>
            <a:r>
              <a:rPr lang="en-US" sz="1800" b="1" dirty="0">
                <a:latin typeface="Arial Narrow" pitchFamily="34" charset="0"/>
              </a:rPr>
              <a:t>SHALL</a:t>
            </a:r>
            <a:r>
              <a:rPr lang="en-US" sz="1800" dirty="0">
                <a:latin typeface="Arial Narrow" pitchFamily="34" charset="0"/>
              </a:rPr>
              <a:t> provide the ability to render the immunization order as written (i.e., exact clinician order language) when rendering administration information. </a:t>
            </a:r>
          </a:p>
          <a:p>
            <a:pPr>
              <a:buFont typeface="+mj-lt"/>
              <a:buAutoNum type="arabicPeriod" startAt="16"/>
            </a:pPr>
            <a:r>
              <a:rPr lang="en-US" sz="1800" dirty="0">
                <a:solidFill>
                  <a:srgbClr val="FF0000"/>
                </a:solidFill>
                <a:latin typeface="Arial Narrow" pitchFamily="34" charset="0"/>
              </a:rPr>
              <a:t>"</a:t>
            </a:r>
            <a:r>
              <a:rPr lang="en-US" sz="1800" dirty="0">
                <a:latin typeface="Arial Narrow" pitchFamily="34" charset="0"/>
              </a:rPr>
              <a:t>The system </a:t>
            </a:r>
            <a:r>
              <a:rPr lang="en-US" sz="1800" b="1" dirty="0">
                <a:latin typeface="Arial Narrow" pitchFamily="34" charset="0"/>
              </a:rPr>
              <a:t>SHALL</a:t>
            </a:r>
            <a:r>
              <a:rPr lang="en-US" sz="1800" dirty="0">
                <a:latin typeface="Arial Narrow" pitchFamily="34" charset="0"/>
              </a:rPr>
              <a:t> provide the ability to determine due and overdue ordered immunizations and render a notification.</a:t>
            </a:r>
            <a:r>
              <a:rPr lang="en-US" sz="1800" dirty="0">
                <a:solidFill>
                  <a:srgbClr val="FF0000"/>
                </a:solidFill>
                <a:latin typeface="Arial Narrow" pitchFamily="34" charset="0"/>
              </a:rPr>
              <a:t> "</a:t>
            </a:r>
          </a:p>
          <a:p>
            <a:pPr>
              <a:buFont typeface="+mj-lt"/>
              <a:buAutoNum type="arabicPeriod" startAt="16"/>
            </a:pPr>
            <a:r>
              <a:rPr lang="en-US" sz="1800" dirty="0">
                <a:latin typeface="Arial Narrow" pitchFamily="34" charset="0"/>
              </a:rPr>
              <a:t>The system </a:t>
            </a:r>
            <a:r>
              <a:rPr lang="en-US" sz="1800" b="1" dirty="0">
                <a:latin typeface="Arial Narrow" pitchFamily="34" charset="0"/>
              </a:rPr>
              <a:t>SHALL</a:t>
            </a:r>
            <a:r>
              <a:rPr lang="en-US" sz="1800" dirty="0">
                <a:latin typeface="Arial Narrow" pitchFamily="34" charset="0"/>
              </a:rPr>
              <a:t> provide the ability to render a patient educational information regarding the administration (e.g., Vaccine Information Statement (</a:t>
            </a:r>
            <a:r>
              <a:rPr lang="en-US" sz="1800" b="1" dirty="0">
                <a:latin typeface="Arial Narrow" pitchFamily="34" charset="0"/>
              </a:rPr>
              <a:t>VIS</a:t>
            </a:r>
            <a:r>
              <a:rPr lang="en-US" sz="1800" dirty="0">
                <a:latin typeface="Arial Narrow" pitchFamily="34" charset="0"/>
              </a:rPr>
              <a:t>)).</a:t>
            </a:r>
          </a:p>
          <a:p>
            <a:pPr>
              <a:buFont typeface="+mj-lt"/>
              <a:buAutoNum type="arabicPeriod" startAt="16"/>
            </a:pPr>
            <a:r>
              <a:rPr lang="en-US" sz="1800" dirty="0">
                <a:latin typeface="Arial Narrow" pitchFamily="34" charset="0"/>
              </a:rPr>
              <a:t>The system </a:t>
            </a:r>
            <a:r>
              <a:rPr lang="en-US" sz="1800" b="1" dirty="0">
                <a:latin typeface="Arial Narrow" pitchFamily="34" charset="0"/>
              </a:rPr>
              <a:t>SHALL</a:t>
            </a:r>
            <a:r>
              <a:rPr lang="en-US" sz="1800" dirty="0">
                <a:latin typeface="Arial Narrow" pitchFamily="34" charset="0"/>
              </a:rPr>
              <a:t> provide the ability to capture that </a:t>
            </a:r>
            <a:r>
              <a:rPr lang="en-US" sz="1800" dirty="0" smtClean="0">
                <a:latin typeface="Arial Narrow" pitchFamily="34" charset="0"/>
              </a:rPr>
              <a:t>patient </a:t>
            </a:r>
            <a:r>
              <a:rPr lang="en-US" sz="1800" dirty="0">
                <a:latin typeface="Arial Narrow" pitchFamily="34" charset="0"/>
              </a:rPr>
              <a:t>educational information (e.g., VIS) was provided at the time of immunization administration.</a:t>
            </a:r>
          </a:p>
          <a:p>
            <a:pPr>
              <a:buFont typeface="+mj-lt"/>
              <a:buAutoNum type="arabicPeriod" startAt="16"/>
            </a:pPr>
            <a:r>
              <a:rPr lang="en-US" sz="1800" dirty="0">
                <a:latin typeface="Arial Narrow" pitchFamily="34" charset="0"/>
              </a:rPr>
              <a:t>The system </a:t>
            </a:r>
            <a:r>
              <a:rPr lang="en-US" sz="1800" b="1" dirty="0">
                <a:latin typeface="Arial Narrow" pitchFamily="34" charset="0"/>
              </a:rPr>
              <a:t>SHALL</a:t>
            </a:r>
            <a:r>
              <a:rPr lang="en-US" sz="1800" dirty="0">
                <a:latin typeface="Arial Narrow" pitchFamily="34" charset="0"/>
              </a:rPr>
              <a:t> provide the ability to capture documentation that patient educational information (e.g., VIS) was provided at the time of immunization administration.</a:t>
            </a:r>
          </a:p>
          <a:p>
            <a:pPr>
              <a:buFont typeface="+mj-lt"/>
              <a:buAutoNum type="arabicPeriod" startAt="16"/>
            </a:pPr>
            <a:r>
              <a:rPr lang="en-US" sz="1800" dirty="0">
                <a:latin typeface="Arial Narrow" pitchFamily="34" charset="0"/>
              </a:rPr>
              <a:t>The system </a:t>
            </a:r>
            <a:r>
              <a:rPr lang="en-US" sz="1800" b="1" dirty="0">
                <a:latin typeface="Arial Narrow" pitchFamily="34" charset="0"/>
              </a:rPr>
              <a:t>SHALL</a:t>
            </a:r>
            <a:r>
              <a:rPr lang="en-US" sz="1800" dirty="0">
                <a:latin typeface="Arial Narrow" pitchFamily="34" charset="0"/>
              </a:rPr>
              <a:t> provide the ability to capture the receiving entity  (e.g., patient, representative, organization) when patient education information is provided at the time of immunization administration.</a:t>
            </a:r>
          </a:p>
          <a:p>
            <a:pPr>
              <a:buFont typeface="+mj-lt"/>
              <a:buAutoNum type="arabicPeriod" startAt="16"/>
            </a:pPr>
            <a:r>
              <a:rPr lang="en-US" sz="1800" dirty="0">
                <a:latin typeface="Arial Narrow" pitchFamily="34" charset="0"/>
              </a:rPr>
              <a:t>The system SHOULD provide the ability to capture and maintain immunization refusal reasons as discrete data.</a:t>
            </a:r>
          </a:p>
          <a:p>
            <a:pPr>
              <a:buFont typeface="+mj-lt"/>
              <a:buAutoNum type="arabicPeriod" startAt="16"/>
            </a:pPr>
            <a:r>
              <a:rPr lang="en-US" sz="1800" dirty="0">
                <a:latin typeface="Arial Narrow" pitchFamily="34" charset="0"/>
              </a:rPr>
              <a:t>The system SHOULD provide the ability to capture patient preferences regarding receipt of immunization (e.g. refusal of certain vaccine types) at time of immunization administration.</a:t>
            </a:r>
          </a:p>
          <a:p>
            <a:pPr>
              <a:buFont typeface="+mj-lt"/>
              <a:buAutoNum type="arabicPeriod" startAt="16"/>
            </a:pPr>
            <a:endParaRPr lang="en-US" sz="1800" dirty="0">
              <a:latin typeface="Arial Narrow" pitchFamily="34" charset="0"/>
            </a:endParaRPr>
          </a:p>
        </p:txBody>
      </p:sp>
      <p:sp>
        <p:nvSpPr>
          <p:cNvPr id="4" name="Date Placeholder 3"/>
          <p:cNvSpPr>
            <a:spLocks noGrp="1"/>
          </p:cNvSpPr>
          <p:nvPr>
            <p:ph type="dt" sz="half" idx="10"/>
          </p:nvPr>
        </p:nvSpPr>
        <p:spPr/>
        <p:txBody>
          <a:bodyPr/>
          <a:lstStyle/>
          <a:p>
            <a:fld id="{6BD98FEB-5F35-4773-8716-8B508CF9F68C}" type="datetime1">
              <a:rPr lang="en-US" smtClean="0"/>
              <a:pPr/>
              <a:t>2/28/2012</a:t>
            </a:fld>
            <a:endParaRPr lang="en-US"/>
          </a:p>
        </p:txBody>
      </p:sp>
      <p:sp>
        <p:nvSpPr>
          <p:cNvPr id="5" name="Footer Placeholder 4"/>
          <p:cNvSpPr>
            <a:spLocks noGrp="1"/>
          </p:cNvSpPr>
          <p:nvPr>
            <p:ph type="ftr" sz="quarter" idx="11"/>
          </p:nvPr>
        </p:nvSpPr>
        <p:spPr/>
        <p:txBody>
          <a:bodyPr/>
          <a:lstStyle/>
          <a:p>
            <a:r>
              <a:rPr lang="en-US" smtClean="0"/>
              <a:t>DRAFT WORKING DOCUMENT</a:t>
            </a:r>
            <a:endParaRPr lang="en-US"/>
          </a:p>
        </p:txBody>
      </p:sp>
      <p:sp>
        <p:nvSpPr>
          <p:cNvPr id="6" name="Slide Number Placeholder 5"/>
          <p:cNvSpPr>
            <a:spLocks noGrp="1"/>
          </p:cNvSpPr>
          <p:nvPr>
            <p:ph type="sldNum" sz="quarter" idx="12"/>
          </p:nvPr>
        </p:nvSpPr>
        <p:spPr/>
        <p:txBody>
          <a:bodyPr/>
          <a:lstStyle/>
          <a:p>
            <a:fld id="{3EC92E35-3162-4C06-AF9B-83D7C7AEF58C}" type="slidenum">
              <a:rPr lang="en-US" smtClean="0"/>
              <a:pPr/>
              <a:t>15</a:t>
            </a:fld>
            <a:endParaRPr lang="en-US"/>
          </a:p>
        </p:txBody>
      </p:sp>
      <p:sp>
        <p:nvSpPr>
          <p:cNvPr id="8" name="TextBox 7"/>
          <p:cNvSpPr txBox="1"/>
          <p:nvPr/>
        </p:nvSpPr>
        <p:spPr>
          <a:xfrm>
            <a:off x="2938955" y="6488668"/>
            <a:ext cx="3200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spTree>
    <p:extLst>
      <p:ext uri="{BB962C8B-B14F-4D97-AF65-F5344CB8AC3E}">
        <p14:creationId xmlns:p14="http://schemas.microsoft.com/office/powerpoint/2010/main" val="2683857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noChangeArrowheads="1"/>
          </p:cNvPicPr>
          <p:nvPr/>
        </p:nvPicPr>
        <p:blipFill>
          <a:blip r:embed="rId2"/>
          <a:srcRect/>
          <a:stretch>
            <a:fillRect/>
          </a:stretch>
        </p:blipFill>
        <p:spPr bwMode="auto">
          <a:xfrm>
            <a:off x="-14288" y="990600"/>
            <a:ext cx="9158288" cy="5813425"/>
          </a:xfrm>
          <a:prstGeom prst="rect">
            <a:avLst/>
          </a:prstGeom>
          <a:noFill/>
          <a:ln w="9525">
            <a:noFill/>
            <a:miter lim="800000"/>
            <a:headEnd/>
            <a:tailEnd/>
          </a:ln>
        </p:spPr>
      </p:pic>
      <p:sp>
        <p:nvSpPr>
          <p:cNvPr id="2" name="Title 1"/>
          <p:cNvSpPr>
            <a:spLocks noGrp="1"/>
          </p:cNvSpPr>
          <p:nvPr>
            <p:ph type="title"/>
          </p:nvPr>
        </p:nvSpPr>
        <p:spPr>
          <a:xfrm>
            <a:off x="381000" y="76200"/>
            <a:ext cx="8229600" cy="838200"/>
          </a:xfrm>
        </p:spPr>
        <p:txBody>
          <a:bodyPr>
            <a:normAutofit/>
          </a:bodyPr>
          <a:lstStyle/>
          <a:p>
            <a:pPr eaLnBrk="1" hangingPunct="1">
              <a:lnSpc>
                <a:spcPct val="80000"/>
              </a:lnSpc>
            </a:pPr>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b="1" dirty="0" smtClean="0">
                <a:latin typeface="Arial Narrow" pitchFamily="34" charset="0"/>
              </a:rPr>
              <a:t>Activities</a:t>
            </a:r>
            <a:endParaRPr lang="en-US" sz="2800" dirty="0" smtClean="0"/>
          </a:p>
        </p:txBody>
      </p:sp>
      <p:sp>
        <p:nvSpPr>
          <p:cNvPr id="3" name="Date Placeholder 2"/>
          <p:cNvSpPr>
            <a:spLocks noGrp="1"/>
          </p:cNvSpPr>
          <p:nvPr>
            <p:ph type="dt" sz="quarter" idx="10"/>
          </p:nvPr>
        </p:nvSpPr>
        <p:spPr>
          <a:xfrm>
            <a:off x="457200" y="6492875"/>
            <a:ext cx="2133600" cy="365125"/>
          </a:xfrm>
        </p:spPr>
        <p:txBody>
          <a:bodyPr/>
          <a:lstStyle/>
          <a:p>
            <a:pPr>
              <a:defRPr/>
            </a:pPr>
            <a:fld id="{0AE0901C-85C9-47E6-B6B1-6A00C64E8494}" type="datetime1">
              <a:rPr lang="en-US"/>
              <a:pPr>
                <a:defRPr/>
              </a:pPr>
              <a:t>2/28/2012</a:t>
            </a:fld>
            <a:endParaRPr lang="en-US"/>
          </a:p>
        </p:txBody>
      </p:sp>
      <p:sp>
        <p:nvSpPr>
          <p:cNvPr id="4" name="Footer Placeholder 3"/>
          <p:cNvSpPr>
            <a:spLocks noGrp="1"/>
          </p:cNvSpPr>
          <p:nvPr>
            <p:ph type="ftr" sz="quarter" idx="11"/>
          </p:nvPr>
        </p:nvSpPr>
        <p:spPr>
          <a:xfrm>
            <a:off x="3124200" y="6492875"/>
            <a:ext cx="2895600" cy="365125"/>
          </a:xfrm>
        </p:spPr>
        <p:txBody>
          <a:bodyPr/>
          <a:lstStyle/>
          <a:p>
            <a:pPr>
              <a:defRPr/>
            </a:pPr>
            <a:r>
              <a:rPr lang="en-US"/>
              <a:t>DRAFT WORKING DOCUMENT</a:t>
            </a:r>
          </a:p>
        </p:txBody>
      </p:sp>
      <p:sp>
        <p:nvSpPr>
          <p:cNvPr id="5" name="Slide Number Placeholder 4"/>
          <p:cNvSpPr>
            <a:spLocks noGrp="1"/>
          </p:cNvSpPr>
          <p:nvPr>
            <p:ph type="sldNum" sz="quarter" idx="12"/>
          </p:nvPr>
        </p:nvSpPr>
        <p:spPr>
          <a:xfrm>
            <a:off x="6553200" y="6492875"/>
            <a:ext cx="2133600" cy="365125"/>
          </a:xfrm>
        </p:spPr>
        <p:txBody>
          <a:bodyPr/>
          <a:lstStyle/>
          <a:p>
            <a:pPr>
              <a:defRPr/>
            </a:pPr>
            <a:fld id="{979990B5-52E7-47B4-8C9D-492A6DD6077B}" type="slidenum">
              <a:rPr lang="en-US"/>
              <a:pPr>
                <a:defRPr/>
              </a:pPr>
              <a:t>16</a:t>
            </a:fld>
            <a:endParaRPr lang="en-US"/>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17415" name="TextBox 9"/>
          <p:cNvSpPr txBox="1">
            <a:spLocks noChangeArrowheads="1"/>
          </p:cNvSpPr>
          <p:nvPr/>
        </p:nvSpPr>
        <p:spPr bwMode="auto">
          <a:xfrm>
            <a:off x="6172200" y="1258888"/>
            <a:ext cx="2971800" cy="646112"/>
          </a:xfrm>
          <a:prstGeom prst="rect">
            <a:avLst/>
          </a:prstGeom>
          <a:noFill/>
          <a:ln w="9525">
            <a:noFill/>
            <a:miter lim="800000"/>
            <a:headEnd/>
            <a:tailEnd/>
          </a:ln>
        </p:spPr>
        <p:txBody>
          <a:bodyPr>
            <a:spAutoFit/>
          </a:bodyPr>
          <a:lstStyle/>
          <a:p>
            <a:r>
              <a:rPr lang="en-US">
                <a:solidFill>
                  <a:srgbClr val="FF0000"/>
                </a:solidFill>
                <a:latin typeface="Calibri" pitchFamily="34" charset="0"/>
              </a:rPr>
              <a:t>Note:</a:t>
            </a:r>
            <a:r>
              <a:rPr lang="en-US">
                <a:latin typeface="Calibri" pitchFamily="34" charset="0"/>
              </a:rPr>
              <a:t> This view shows input &amp; output parameters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a:t>Dependencies: </a:t>
            </a:r>
            <a:r>
              <a:rPr lang="en-US" sz="2800" b="1" dirty="0" smtClean="0">
                <a:solidFill>
                  <a:srgbClr val="0000CC"/>
                </a:solidFill>
              </a:rPr>
              <a:t>Overarching</a:t>
            </a:r>
            <a:endParaRPr lang="en-US" sz="2800" dirty="0"/>
          </a:p>
        </p:txBody>
      </p:sp>
      <p:sp>
        <p:nvSpPr>
          <p:cNvPr id="3" name="Content Placeholder 2"/>
          <p:cNvSpPr>
            <a:spLocks noGrp="1"/>
          </p:cNvSpPr>
          <p:nvPr>
            <p:ph idx="1"/>
          </p:nvPr>
        </p:nvSpPr>
        <p:spPr>
          <a:xfrm>
            <a:off x="533400" y="609600"/>
            <a:ext cx="8229600" cy="6096000"/>
          </a:xfrm>
        </p:spPr>
        <p:txBody>
          <a:bodyPr>
            <a:normAutofit fontScale="77500" lnSpcReduction="20000"/>
          </a:bodyPr>
          <a:lstStyle/>
          <a:p>
            <a:pPr>
              <a:buFont typeface="+mj-lt"/>
              <a:buAutoNum type="arabicPeriod"/>
            </a:pPr>
            <a:r>
              <a:rPr lang="en-US" sz="1400" dirty="0">
                <a:latin typeface="Arial Narrow" pitchFamily="34" charset="0"/>
              </a:rPr>
              <a:t>The system SHALL conform to function CP.9.1 (</a:t>
            </a:r>
            <a:r>
              <a:rPr lang="en-US" sz="1400" b="1" dirty="0">
                <a:latin typeface="Arial Narrow" pitchFamily="34" charset="0"/>
              </a:rPr>
              <a:t>Produce a Summary Record of Care</a:t>
            </a:r>
            <a:r>
              <a:rPr lang="en-US" sz="1400" dirty="0" smtClean="0">
                <a:latin typeface="Arial Narrow" pitchFamily="34" charset="0"/>
              </a:rPr>
              <a:t>).</a:t>
            </a:r>
          </a:p>
          <a:p>
            <a:pPr>
              <a:buFont typeface="+mj-lt"/>
              <a:buAutoNum type="arabicPeriod"/>
            </a:pPr>
            <a:r>
              <a:rPr lang="en-US" sz="1400" dirty="0">
                <a:latin typeface="Arial Narrow" pitchFamily="34" charset="0"/>
              </a:rPr>
              <a:t>The system SHALL conform to function CPS.9.3 (</a:t>
            </a:r>
            <a:r>
              <a:rPr lang="en-US" sz="1400" b="1" dirty="0">
                <a:latin typeface="Arial Narrow" pitchFamily="34" charset="0"/>
              </a:rPr>
              <a:t>Health Record Output</a:t>
            </a:r>
            <a:r>
              <a:rPr lang="en-US" sz="1400" dirty="0" smtClean="0">
                <a:latin typeface="Arial Narrow" pitchFamily="34" charset="0"/>
              </a:rPr>
              <a:t>).</a:t>
            </a:r>
          </a:p>
          <a:p>
            <a:pPr>
              <a:buFont typeface="+mj-lt"/>
              <a:buAutoNum type="arabicPeriod"/>
            </a:pPr>
            <a:r>
              <a:rPr lang="en-US" sz="1400" dirty="0">
                <a:latin typeface="Arial Narrow" pitchFamily="34" charset="0"/>
              </a:rPr>
              <a:t>The system SHALL conform to function CPS.9.4 (</a:t>
            </a:r>
            <a:r>
              <a:rPr lang="en-US" sz="1400" b="1" dirty="0">
                <a:latin typeface="Arial Narrow" pitchFamily="34" charset="0"/>
              </a:rPr>
              <a:t>Standard Report Generation</a:t>
            </a:r>
            <a:r>
              <a:rPr lang="en-US" sz="1400" dirty="0">
                <a:latin typeface="Arial Narrow" pitchFamily="34" charset="0"/>
              </a:rPr>
              <a:t>).</a:t>
            </a:r>
          </a:p>
          <a:p>
            <a:pPr>
              <a:buFont typeface="+mj-lt"/>
              <a:buAutoNum type="arabicPeriod"/>
            </a:pPr>
            <a:r>
              <a:rPr lang="en-US" sz="1400" dirty="0">
                <a:latin typeface="Arial Narrow" pitchFamily="34" charset="0"/>
              </a:rPr>
              <a:t>The system SHALL conform to function RI.1.1 (Record Lifecycle) and all child functions.</a:t>
            </a:r>
          </a:p>
          <a:p>
            <a:pPr>
              <a:buFont typeface="+mj-lt"/>
              <a:buAutoNum type="arabicPeriod"/>
            </a:pPr>
            <a:r>
              <a:rPr lang="en-US" sz="1400" dirty="0">
                <a:latin typeface="Arial Narrow" pitchFamily="34" charset="0"/>
              </a:rPr>
              <a:t>The system SHALL conform to function RI.1.2 (Record Lifespan) and all child functions.</a:t>
            </a:r>
          </a:p>
          <a:p>
            <a:pPr>
              <a:buFont typeface="+mj-lt"/>
              <a:buAutoNum type="arabicPeriod"/>
            </a:pPr>
            <a:r>
              <a:rPr lang="en-US" sz="1400" dirty="0">
                <a:latin typeface="Arial Narrow" pitchFamily="34" charset="0"/>
              </a:rPr>
              <a:t>The system SHALL conform to function RI.2 (Record Synchronization).</a:t>
            </a:r>
          </a:p>
          <a:p>
            <a:pPr>
              <a:buFont typeface="+mj-lt"/>
              <a:buAutoNum type="arabicPeriod"/>
            </a:pPr>
            <a:r>
              <a:rPr lang="en-US" sz="1400" dirty="0">
                <a:latin typeface="Arial Narrow" pitchFamily="34" charset="0"/>
              </a:rPr>
              <a:t>The system SHALL conform to function RI.3 (Record Archive and Restore).</a:t>
            </a:r>
          </a:p>
          <a:p>
            <a:pPr>
              <a:buFont typeface="+mj-lt"/>
              <a:buAutoNum type="arabicPeriod"/>
            </a:pPr>
            <a:r>
              <a:rPr lang="en-US" sz="1400" dirty="0">
                <a:latin typeface="Arial Narrow" pitchFamily="34" charset="0"/>
              </a:rPr>
              <a:t>The system SHALL conform to function TI.1.1 (Entity Authentication).</a:t>
            </a:r>
          </a:p>
          <a:p>
            <a:pPr>
              <a:buFont typeface="+mj-lt"/>
              <a:buAutoNum type="arabicPeriod"/>
            </a:pPr>
            <a:r>
              <a:rPr lang="en-US" sz="1400" dirty="0">
                <a:latin typeface="Arial Narrow" pitchFamily="34" charset="0"/>
              </a:rPr>
              <a:t>The system SHALL conform to function TI.1.2 (Entity Authorization) .</a:t>
            </a:r>
          </a:p>
          <a:p>
            <a:pPr>
              <a:buFont typeface="+mj-lt"/>
              <a:buAutoNum type="arabicPeriod"/>
            </a:pPr>
            <a:r>
              <a:rPr lang="en-US" sz="1400" dirty="0">
                <a:latin typeface="Arial Narrow" pitchFamily="34" charset="0"/>
              </a:rPr>
              <a:t>The system SHALL conform to function TI.1.3 (Entity Access Control).</a:t>
            </a:r>
          </a:p>
          <a:p>
            <a:pPr>
              <a:buFont typeface="+mj-lt"/>
              <a:buAutoNum type="arabicPeriod"/>
            </a:pPr>
            <a:r>
              <a:rPr lang="en-US" sz="1400" dirty="0">
                <a:latin typeface="Arial Narrow" pitchFamily="34" charset="0"/>
              </a:rPr>
              <a:t>The system SHALL conform to function TI.1.4 (Patient Access Management).</a:t>
            </a:r>
          </a:p>
          <a:p>
            <a:pPr>
              <a:buFont typeface="+mj-lt"/>
              <a:buAutoNum type="arabicPeriod"/>
            </a:pPr>
            <a:r>
              <a:rPr lang="en-US" sz="1400" dirty="0">
                <a:latin typeface="Arial Narrow" pitchFamily="34" charset="0"/>
              </a:rPr>
              <a:t>The system SHALL conform to function TI.1.5 (Non-Repudiation).</a:t>
            </a:r>
          </a:p>
          <a:p>
            <a:pPr>
              <a:buFont typeface="+mj-lt"/>
              <a:buAutoNum type="arabicPeriod"/>
            </a:pPr>
            <a:r>
              <a:rPr lang="en-US" sz="1400" dirty="0">
                <a:latin typeface="Arial Narrow" pitchFamily="34" charset="0"/>
              </a:rPr>
              <a:t>IF the system transmits data to or receives data from a system outside of a secure network, THEN the system SHALL conform to function TI.1.6 (Secure Data Exchange), to ensure that the data are protected.</a:t>
            </a:r>
          </a:p>
          <a:p>
            <a:pPr>
              <a:buFont typeface="+mj-lt"/>
              <a:buAutoNum type="arabicPeriod"/>
            </a:pPr>
            <a:r>
              <a:rPr lang="en-US" sz="1400" dirty="0">
                <a:latin typeface="Arial Narrow" pitchFamily="34" charset="0"/>
              </a:rPr>
              <a:t>IF the system transmits data to or receives data from a system outside of a secure network, THEN the system SHALL conform to function TI.1.7 (Secure Data Routing), to ensure that the exchange occurs only among authorized senders and receivers.</a:t>
            </a:r>
          </a:p>
          <a:p>
            <a:pPr>
              <a:buFont typeface="+mj-lt"/>
              <a:buAutoNum type="arabicPeriod"/>
            </a:pPr>
            <a:r>
              <a:rPr lang="en-US" sz="1400" dirty="0">
                <a:latin typeface="Arial Narrow" pitchFamily="34" charset="0"/>
              </a:rPr>
              <a:t>The system SHALL conform to function TI.1.8 (Patient Privacy and Confidentiality).</a:t>
            </a:r>
          </a:p>
          <a:p>
            <a:pPr>
              <a:buFont typeface="+mj-lt"/>
              <a:buAutoNum type="arabicPeriod"/>
            </a:pPr>
            <a:r>
              <a:rPr lang="en-US" sz="1400" dirty="0">
                <a:latin typeface="Arial Narrow" pitchFamily="34" charset="0"/>
              </a:rPr>
              <a:t>The system SHALL conform to function TI.2 (Audit) and all child functions.</a:t>
            </a:r>
          </a:p>
          <a:p>
            <a:pPr>
              <a:buFont typeface="+mj-lt"/>
              <a:buAutoNum type="arabicPeriod"/>
            </a:pPr>
            <a:r>
              <a:rPr lang="en-US" sz="1400" dirty="0">
                <a:latin typeface="Arial Narrow" pitchFamily="34" charset="0"/>
              </a:rPr>
              <a:t>The system SHOULD conform to function TI.3 (Registry and Directory Services).</a:t>
            </a:r>
          </a:p>
          <a:p>
            <a:pPr>
              <a:buFont typeface="+mj-lt"/>
              <a:buAutoNum type="arabicPeriod"/>
            </a:pPr>
            <a:r>
              <a:rPr lang="en-US" sz="1400" dirty="0">
                <a:latin typeface="Arial Narrow" pitchFamily="34" charset="0"/>
              </a:rPr>
              <a:t>The system SHALL conform to function TI.4 (Standard Terminology and Terminology Services).</a:t>
            </a:r>
          </a:p>
          <a:p>
            <a:pPr>
              <a:buFont typeface="+mj-lt"/>
              <a:buAutoNum type="arabicPeriod"/>
            </a:pPr>
            <a:r>
              <a:rPr lang="en-US" sz="1400" dirty="0">
                <a:latin typeface="Arial Narrow" pitchFamily="34" charset="0"/>
              </a:rPr>
              <a:t>IF the system manages data for which standard terminologies have been established, THEN the system SHALL conform to function TI.4.1 (Standard Terminologies and Terminology Models) to support semantic interoperability.</a:t>
            </a:r>
          </a:p>
          <a:p>
            <a:pPr>
              <a:buFont typeface="+mj-lt"/>
              <a:buAutoNum type="arabicPeriod"/>
            </a:pPr>
            <a:r>
              <a:rPr lang="en-US" sz="1400" dirty="0">
                <a:latin typeface="Arial Narrow" pitchFamily="34" charset="0"/>
              </a:rPr>
              <a:t>IF the system manages data for which standard terminologies have been established, THEN the system SHALL conform to function TI.4.2 (Maintenance and Versioning of Standard Terminologies) to preserve the semantics of coded data over time.</a:t>
            </a:r>
          </a:p>
          <a:p>
            <a:pPr>
              <a:buFont typeface="+mj-lt"/>
              <a:buAutoNum type="arabicPeriod"/>
            </a:pPr>
            <a:r>
              <a:rPr lang="en-US" sz="1400" dirty="0">
                <a:latin typeface="Arial Narrow" pitchFamily="34" charset="0"/>
              </a:rPr>
              <a:t>IF terminology mapping is implemented within the system, THEN the system SHALL conform to function TI.4.3 (Terminology Mapping).</a:t>
            </a:r>
          </a:p>
          <a:p>
            <a:pPr>
              <a:buFont typeface="+mj-lt"/>
              <a:buAutoNum type="arabicPeriod"/>
            </a:pPr>
            <a:r>
              <a:rPr lang="en-US" sz="1400" dirty="0">
                <a:latin typeface="Arial Narrow" pitchFamily="34" charset="0"/>
              </a:rPr>
              <a:t>IF the system receives or transmits data for which jurisdictionally established interchange standards exist, THEN the system SHALL conform to function TI.5.1 (Application and Structured-Document Interchange Standards) to support interoperability.</a:t>
            </a:r>
          </a:p>
          <a:p>
            <a:pPr>
              <a:buFont typeface="+mj-lt"/>
              <a:buAutoNum type="arabicPeriod"/>
            </a:pPr>
            <a:r>
              <a:rPr lang="en-US" sz="1400" dirty="0">
                <a:latin typeface="Arial Narrow" pitchFamily="34" charset="0"/>
              </a:rPr>
              <a:t>IF the system receives and transmits data for which generally accepted interchange standards have been established, THEN the system SHALL conform to function TI.5.2 (Interchange Standards Versioning and Maintenance), to accommodate the inevitable evolution of interchange standards.</a:t>
            </a:r>
          </a:p>
          <a:p>
            <a:pPr>
              <a:buFont typeface="+mj-lt"/>
              <a:buAutoNum type="arabicPeriod"/>
            </a:pPr>
            <a:r>
              <a:rPr lang="en-US" sz="1400" dirty="0">
                <a:latin typeface="Arial Narrow" pitchFamily="34" charset="0"/>
              </a:rPr>
              <a:t>The system SHOULD conform to function TI.5.3 (Standards-based Application Integration).</a:t>
            </a:r>
          </a:p>
          <a:p>
            <a:pPr>
              <a:buFont typeface="+mj-lt"/>
              <a:buAutoNum type="arabicPeriod"/>
            </a:pPr>
            <a:r>
              <a:rPr lang="en-US" sz="1400" dirty="0">
                <a:latin typeface="Arial Narrow" pitchFamily="34" charset="0"/>
              </a:rPr>
              <a:t>IF the system receives and transmits data with other systems outside itself, THEN the system SHALL conform to function TI.5.4 (Interchange Agreements), to define how the sender and receiver will exchange data.</a:t>
            </a:r>
          </a:p>
          <a:p>
            <a:pPr>
              <a:buFont typeface="+mj-lt"/>
              <a:buAutoNum type="arabicPeriod"/>
            </a:pPr>
            <a:r>
              <a:rPr lang="en-US" sz="1400" dirty="0">
                <a:latin typeface="Arial Narrow" pitchFamily="34" charset="0"/>
              </a:rPr>
              <a:t>The system SHOULD conform to function TI.6 (Business Rules Management).</a:t>
            </a:r>
          </a:p>
          <a:p>
            <a:pPr>
              <a:buFont typeface="+mj-lt"/>
              <a:buAutoNum type="arabicPeriod"/>
            </a:pPr>
            <a:r>
              <a:rPr lang="en-US" sz="1400" dirty="0">
                <a:latin typeface="Arial Narrow" pitchFamily="34" charset="0"/>
              </a:rPr>
              <a:t>The system SHOULD conform to function TI.7 (Workflow Management).</a:t>
            </a:r>
          </a:p>
          <a:p>
            <a:pPr>
              <a:buFont typeface="+mj-lt"/>
              <a:buAutoNum type="arabicPeriod"/>
            </a:pPr>
            <a:r>
              <a:rPr lang="en-US" sz="1400" dirty="0">
                <a:latin typeface="Arial Narrow" pitchFamily="34" charset="0"/>
              </a:rPr>
              <a:t>The system SHALL conform to function TI.8 (Database Backup and Recovery).</a:t>
            </a:r>
          </a:p>
          <a:p>
            <a:pPr>
              <a:buFont typeface="+mj-lt"/>
              <a:buAutoNum type="arabicPeriod"/>
            </a:pPr>
            <a:r>
              <a:rPr lang="en-US" sz="1400" dirty="0">
                <a:latin typeface="Arial Narrow" pitchFamily="34" charset="0"/>
              </a:rPr>
              <a:t>The system SHALL conform to function TI.9 (System Management Operations and Performance).</a:t>
            </a:r>
          </a:p>
        </p:txBody>
      </p:sp>
      <p:sp>
        <p:nvSpPr>
          <p:cNvPr id="4" name="Date Placeholder 3"/>
          <p:cNvSpPr>
            <a:spLocks noGrp="1"/>
          </p:cNvSpPr>
          <p:nvPr>
            <p:ph type="dt" sz="half" idx="10"/>
          </p:nvPr>
        </p:nvSpPr>
        <p:spPr>
          <a:xfrm>
            <a:off x="457200" y="6569075"/>
            <a:ext cx="2133600" cy="365125"/>
          </a:xfrm>
        </p:spPr>
        <p:txBody>
          <a:bodyPr/>
          <a:lstStyle/>
          <a:p>
            <a:fld id="{6BD98FEB-5F35-4773-8716-8B508CF9F68C}" type="datetime1">
              <a:rPr lang="en-US" smtClean="0"/>
              <a:t>2/28/2012</a:t>
            </a:fld>
            <a:endParaRPr lang="en-US"/>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6553200" y="6569075"/>
            <a:ext cx="2133600" cy="365125"/>
          </a:xfrm>
        </p:spPr>
        <p:txBody>
          <a:bodyPr/>
          <a:lstStyle/>
          <a:p>
            <a:fld id="{3EC92E35-3162-4C06-AF9B-83D7C7AEF58C}" type="slidenum">
              <a:rPr lang="en-US" smtClean="0"/>
              <a:t>17</a:t>
            </a:fld>
            <a:endParaRPr lang="en-US"/>
          </a:p>
        </p:txBody>
      </p:sp>
      <p:sp>
        <p:nvSpPr>
          <p:cNvPr id="7" name="TextBox 6"/>
          <p:cNvSpPr txBox="1"/>
          <p:nvPr/>
        </p:nvSpPr>
        <p:spPr>
          <a:xfrm>
            <a:off x="4953000" y="1515070"/>
            <a:ext cx="4191000" cy="923330"/>
          </a:xfrm>
          <a:prstGeom prst="rect">
            <a:avLst/>
          </a:prstGeom>
          <a:noFill/>
        </p:spPr>
        <p:txBody>
          <a:bodyPr wrap="square" rtlCol="0">
            <a:spAutoFit/>
          </a:bodyPr>
          <a:lstStyle/>
          <a:p>
            <a:r>
              <a:rPr lang="en-US" b="1" dirty="0" smtClean="0">
                <a:solidFill>
                  <a:srgbClr val="FF0000"/>
                </a:solidFill>
              </a:rPr>
              <a:t>Suggestion</a:t>
            </a:r>
            <a:r>
              <a:rPr lang="en-US" dirty="0" smtClean="0"/>
              <a:t>: Add overarching as all of: </a:t>
            </a:r>
          </a:p>
          <a:p>
            <a:r>
              <a:rPr lang="en-US" dirty="0" smtClean="0"/>
              <a:t> - Trust Infrastructure</a:t>
            </a:r>
          </a:p>
          <a:p>
            <a:r>
              <a:rPr lang="en-US" dirty="0"/>
              <a:t> </a:t>
            </a:r>
            <a:r>
              <a:rPr lang="en-US" dirty="0" smtClean="0"/>
              <a:t>- Records Infrastructure </a:t>
            </a:r>
            <a:endParaRPr lang="en-US" dirty="0"/>
          </a:p>
        </p:txBody>
      </p:sp>
    </p:spTree>
    <p:extLst>
      <p:ext uri="{BB962C8B-B14F-4D97-AF65-F5344CB8AC3E}">
        <p14:creationId xmlns:p14="http://schemas.microsoft.com/office/powerpoint/2010/main" val="1844571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0" y="0"/>
            <a:ext cx="9332913" cy="6858000"/>
          </a:xfrm>
          <a:prstGeom prst="rect">
            <a:avLst/>
          </a:prstGeom>
          <a:noFill/>
          <a:ln w="9525">
            <a:noFill/>
            <a:miter lim="800000"/>
            <a:headEnd/>
            <a:tailEnd/>
          </a:ln>
        </p:spPr>
      </p:pic>
      <p:sp>
        <p:nvSpPr>
          <p:cNvPr id="2" name="Date Placeholder 1"/>
          <p:cNvSpPr>
            <a:spLocks noGrp="1"/>
          </p:cNvSpPr>
          <p:nvPr>
            <p:ph type="dt" sz="quarter" idx="10"/>
          </p:nvPr>
        </p:nvSpPr>
        <p:spPr>
          <a:xfrm>
            <a:off x="457200" y="6492875"/>
            <a:ext cx="2133600" cy="365125"/>
          </a:xfrm>
        </p:spPr>
        <p:txBody>
          <a:bodyPr/>
          <a:lstStyle/>
          <a:p>
            <a:pPr>
              <a:defRPr/>
            </a:pPr>
            <a:fld id="{CC5A25E6-3E64-4397-BDD8-C0090976FBA2}" type="datetime1">
              <a:rPr lang="en-US"/>
              <a:pPr>
                <a:defRPr/>
              </a:pPr>
              <a:t>2/28/2012</a:t>
            </a:fld>
            <a:endParaRPr lang="en-US"/>
          </a:p>
        </p:txBody>
      </p:sp>
      <p:sp>
        <p:nvSpPr>
          <p:cNvPr id="3" name="Footer Placeholder 2"/>
          <p:cNvSpPr>
            <a:spLocks noGrp="1"/>
          </p:cNvSpPr>
          <p:nvPr>
            <p:ph type="ftr" sz="quarter" idx="11"/>
          </p:nvPr>
        </p:nvSpPr>
        <p:spPr>
          <a:xfrm>
            <a:off x="3124200" y="6492875"/>
            <a:ext cx="2895600" cy="365125"/>
          </a:xfrm>
        </p:spPr>
        <p:txBody>
          <a:bodyPr/>
          <a:lstStyle/>
          <a:p>
            <a:pPr>
              <a:defRPr/>
            </a:pPr>
            <a:r>
              <a:rPr lang="en-US"/>
              <a:t>DRAFT WORKING DOCUMENT</a:t>
            </a:r>
          </a:p>
        </p:txBody>
      </p:sp>
      <p:sp>
        <p:nvSpPr>
          <p:cNvPr id="4" name="Slide Number Placeholder 3"/>
          <p:cNvSpPr>
            <a:spLocks noGrp="1"/>
          </p:cNvSpPr>
          <p:nvPr>
            <p:ph type="sldNum" sz="quarter" idx="12"/>
          </p:nvPr>
        </p:nvSpPr>
        <p:spPr>
          <a:xfrm>
            <a:off x="6553200" y="6492875"/>
            <a:ext cx="2133600" cy="365125"/>
          </a:xfrm>
        </p:spPr>
        <p:txBody>
          <a:bodyPr/>
          <a:lstStyle/>
          <a:p>
            <a:pPr>
              <a:defRPr/>
            </a:pPr>
            <a:fld id="{907BEA2C-F29C-4A7D-A947-88B0C327D6F3}"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457200" y="6492875"/>
            <a:ext cx="2133600" cy="365125"/>
          </a:xfrm>
        </p:spPr>
        <p:txBody>
          <a:bodyPr/>
          <a:lstStyle/>
          <a:p>
            <a:pPr>
              <a:defRPr/>
            </a:pPr>
            <a:fld id="{838F6C79-EB71-4641-B44F-E3F68966C7E9}" type="datetime1">
              <a:rPr lang="en-US"/>
              <a:pPr>
                <a:defRPr/>
              </a:pPr>
              <a:t>2/28/2012</a:t>
            </a:fld>
            <a:endParaRPr lang="en-US"/>
          </a:p>
        </p:txBody>
      </p:sp>
      <p:sp>
        <p:nvSpPr>
          <p:cNvPr id="3" name="Footer Placeholder 2"/>
          <p:cNvSpPr>
            <a:spLocks noGrp="1"/>
          </p:cNvSpPr>
          <p:nvPr>
            <p:ph type="ftr" sz="quarter" idx="11"/>
          </p:nvPr>
        </p:nvSpPr>
        <p:spPr>
          <a:xfrm>
            <a:off x="3124200" y="6492875"/>
            <a:ext cx="2895600" cy="365125"/>
          </a:xfrm>
        </p:spPr>
        <p:txBody>
          <a:bodyPr/>
          <a:lstStyle/>
          <a:p>
            <a:pPr>
              <a:defRPr/>
            </a:pPr>
            <a:r>
              <a:rPr lang="en-US"/>
              <a:t>DRAFT WORKING DOCUMENT</a:t>
            </a:r>
          </a:p>
        </p:txBody>
      </p:sp>
      <p:sp>
        <p:nvSpPr>
          <p:cNvPr id="4" name="Slide Number Placeholder 3"/>
          <p:cNvSpPr>
            <a:spLocks noGrp="1"/>
          </p:cNvSpPr>
          <p:nvPr>
            <p:ph type="sldNum" sz="quarter" idx="12"/>
          </p:nvPr>
        </p:nvSpPr>
        <p:spPr>
          <a:xfrm>
            <a:off x="6553200" y="6492875"/>
            <a:ext cx="2133600" cy="365125"/>
          </a:xfrm>
        </p:spPr>
        <p:txBody>
          <a:bodyPr/>
          <a:lstStyle/>
          <a:p>
            <a:pPr>
              <a:defRPr/>
            </a:pPr>
            <a:fld id="{C0FE17DD-5C10-4C49-8A5F-6736A6418BEF}" type="slidenum">
              <a:rPr lang="en-US"/>
              <a:pPr>
                <a:defRPr/>
              </a:pPr>
              <a:t>19</a:t>
            </a:fld>
            <a:endParaRPr lang="en-US"/>
          </a:p>
        </p:txBody>
      </p:sp>
      <p:sp>
        <p:nvSpPr>
          <p:cNvPr id="6" name="Right Brace 5"/>
          <p:cNvSpPr/>
          <p:nvPr/>
        </p:nvSpPr>
        <p:spPr>
          <a:xfrm>
            <a:off x="5495925" y="3581400"/>
            <a:ext cx="609600" cy="914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1509" name="TextBox 6"/>
          <p:cNvSpPr txBox="1">
            <a:spLocks noChangeArrowheads="1"/>
          </p:cNvSpPr>
          <p:nvPr/>
        </p:nvSpPr>
        <p:spPr bwMode="auto">
          <a:xfrm>
            <a:off x="6105525" y="3897313"/>
            <a:ext cx="2428875" cy="369887"/>
          </a:xfrm>
          <a:prstGeom prst="rect">
            <a:avLst/>
          </a:prstGeom>
          <a:noFill/>
          <a:ln w="9525">
            <a:noFill/>
            <a:miter lim="800000"/>
            <a:headEnd/>
            <a:tailEnd/>
          </a:ln>
        </p:spPr>
        <p:txBody>
          <a:bodyPr>
            <a:spAutoFit/>
          </a:bodyPr>
          <a:lstStyle/>
          <a:p>
            <a:r>
              <a:rPr lang="en-US" b="1">
                <a:solidFill>
                  <a:srgbClr val="FF0000"/>
                </a:solidFill>
                <a:latin typeface="Calibri" pitchFamily="34" charset="0"/>
              </a:rPr>
              <a:t>NOTE</a:t>
            </a:r>
            <a:r>
              <a:rPr lang="en-US">
                <a:latin typeface="Calibri" pitchFamily="34" charset="0"/>
              </a:rPr>
              <a:t>: synonyms</a:t>
            </a:r>
          </a:p>
        </p:txBody>
      </p:sp>
      <p:pic>
        <p:nvPicPr>
          <p:cNvPr id="21510" name="Picture 2"/>
          <p:cNvPicPr>
            <a:picLocks noChangeAspect="1" noChangeArrowheads="1"/>
          </p:cNvPicPr>
          <p:nvPr/>
        </p:nvPicPr>
        <p:blipFill>
          <a:blip r:embed="rId2"/>
          <a:srcRect/>
          <a:stretch>
            <a:fillRect/>
          </a:stretch>
        </p:blipFill>
        <p:spPr bwMode="auto">
          <a:xfrm>
            <a:off x="0" y="17463"/>
            <a:ext cx="9144000"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838200"/>
          </a:xfrm>
        </p:spPr>
        <p:txBody>
          <a:bodyPr>
            <a:normAutofit/>
          </a:bodyPr>
          <a:lstStyle/>
          <a:p>
            <a:pPr>
              <a:lnSpc>
                <a:spcPct val="85000"/>
              </a:lnSpc>
            </a:pPr>
            <a:r>
              <a:rPr lang="en-US" sz="2800" b="1" dirty="0">
                <a:solidFill>
                  <a:srgbClr val="0000CC"/>
                </a:solidFill>
                <a:latin typeface="Arial Narrow" pitchFamily="34" charset="0"/>
              </a:rPr>
              <a:t>CP.6.2 Manage Immunization Administration</a:t>
            </a:r>
          </a:p>
        </p:txBody>
      </p:sp>
      <p:sp>
        <p:nvSpPr>
          <p:cNvPr id="3" name="Date Placeholder 2"/>
          <p:cNvSpPr>
            <a:spLocks noGrp="1"/>
          </p:cNvSpPr>
          <p:nvPr>
            <p:ph type="dt" sz="quarter" idx="10"/>
          </p:nvPr>
        </p:nvSpPr>
        <p:spPr>
          <a:xfrm>
            <a:off x="0" y="6492875"/>
            <a:ext cx="2133600" cy="365125"/>
          </a:xfrm>
        </p:spPr>
        <p:txBody>
          <a:bodyPr/>
          <a:lstStyle/>
          <a:p>
            <a:pPr>
              <a:defRPr/>
            </a:pPr>
            <a:fld id="{0AE0901C-85C9-47E6-B6B1-6A00C64E8494}" type="datetime1">
              <a:rPr lang="en-US"/>
              <a:pPr>
                <a:defRPr/>
              </a:pPr>
              <a:t>2/28/2012</a:t>
            </a:fld>
            <a:endParaRPr lang="en-US" dirty="0"/>
          </a:p>
        </p:txBody>
      </p:sp>
      <p:sp>
        <p:nvSpPr>
          <p:cNvPr id="4" name="Footer Placeholder 3"/>
          <p:cNvSpPr>
            <a:spLocks noGrp="1"/>
          </p:cNvSpPr>
          <p:nvPr>
            <p:ph type="ftr" sz="quarter" idx="11"/>
          </p:nvPr>
        </p:nvSpPr>
        <p:spPr>
          <a:xfrm>
            <a:off x="3124200" y="6492875"/>
            <a:ext cx="2895600" cy="365125"/>
          </a:xfrm>
        </p:spPr>
        <p:txBody>
          <a:bodyPr/>
          <a:lstStyle/>
          <a:p>
            <a:pPr>
              <a:defRPr/>
            </a:pPr>
            <a:r>
              <a:rPr lang="en-US"/>
              <a:t>DRAFT WORKING DOCUMENT</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979990B5-52E7-47B4-8C9D-492A6DD6077B}" type="slidenum">
              <a:rPr lang="en-US"/>
              <a:pPr>
                <a:defRPr/>
              </a:pPr>
              <a:t>2</a:t>
            </a:fld>
            <a:endParaRPr lang="en-US" dirty="0"/>
          </a:p>
        </p:txBody>
      </p:sp>
      <p:sp>
        <p:nvSpPr>
          <p:cNvPr id="17414" name="Line 5"/>
          <p:cNvSpPr>
            <a:spLocks noChangeShapeType="1"/>
          </p:cNvSpPr>
          <p:nvPr/>
        </p:nvSpPr>
        <p:spPr bwMode="auto">
          <a:xfrm>
            <a:off x="461963" y="990600"/>
            <a:ext cx="8296275" cy="0"/>
          </a:xfrm>
          <a:prstGeom prst="line">
            <a:avLst/>
          </a:prstGeom>
          <a:noFill/>
          <a:ln w="38100">
            <a:solidFill>
              <a:srgbClr val="FF0000"/>
            </a:solidFill>
            <a:round/>
            <a:headEnd/>
            <a:tailEnd/>
          </a:ln>
        </p:spPr>
        <p:txBody>
          <a:bodyPr/>
          <a:lstStyle/>
          <a:p>
            <a:endParaRPr lang="en-US"/>
          </a:p>
        </p:txBody>
      </p:sp>
      <p:sp>
        <p:nvSpPr>
          <p:cNvPr id="7" name="TextBox 6"/>
          <p:cNvSpPr txBox="1"/>
          <p:nvPr/>
        </p:nvSpPr>
        <p:spPr>
          <a:xfrm>
            <a:off x="76200" y="1066800"/>
            <a:ext cx="9067800" cy="4801314"/>
          </a:xfrm>
          <a:prstGeom prst="rect">
            <a:avLst/>
          </a:prstGeom>
          <a:noFill/>
        </p:spPr>
        <p:txBody>
          <a:bodyPr wrap="square" rtlCol="0">
            <a:spAutoFit/>
          </a:bodyPr>
          <a:lstStyle/>
          <a:p>
            <a:r>
              <a:rPr lang="en-US" b="1" dirty="0">
                <a:latin typeface="Arial Narrow" pitchFamily="34" charset="0"/>
              </a:rPr>
              <a:t>Statement</a:t>
            </a:r>
            <a:r>
              <a:rPr lang="en-US" dirty="0">
                <a:latin typeface="Arial Narrow" pitchFamily="34" charset="0"/>
              </a:rPr>
              <a:t>: Capture and maintain discrete data concerning immunizations given to a patient including date administered, type, manufacturer, lot number, and any allergic or adverse reactions. Facilitate the interaction with an immunization registry to allow maintenance of a patient’s immunization history</a:t>
            </a:r>
            <a:r>
              <a:rPr lang="en-US" dirty="0" smtClean="0">
                <a:latin typeface="Arial Narrow" pitchFamily="34" charset="0"/>
              </a:rPr>
              <a:t>.</a:t>
            </a:r>
          </a:p>
          <a:p>
            <a:endParaRPr lang="en-US" dirty="0" smtClean="0">
              <a:latin typeface="Arial Narrow" pitchFamily="34" charset="0"/>
            </a:endParaRPr>
          </a:p>
          <a:p>
            <a:r>
              <a:rPr lang="en-US" b="1" dirty="0" smtClean="0">
                <a:latin typeface="Arial Narrow" pitchFamily="34" charset="0"/>
              </a:rPr>
              <a:t>Description</a:t>
            </a:r>
            <a:r>
              <a:rPr lang="en-US" dirty="0">
                <a:latin typeface="Arial Narrow" pitchFamily="34" charset="0"/>
              </a:rPr>
              <a:t>: During an encounter, recommendations based on accepted immunization schedules are presented to the provider. Allergen and adverse reaction histories are checked prior to giving the immunization. If an immunization is administered, discrete data elements associated with the immunization including date, type, manufacturer and lot number are recorded. Any new adverse or allergic reactions are noted. If required, a report is made to the public health immunization registry or other organization (e.g. military unit commander, refugee program leadership</a:t>
            </a:r>
            <a:r>
              <a:rPr lang="en-US" dirty="0" smtClean="0">
                <a:latin typeface="Arial Narrow" pitchFamily="34" charset="0"/>
              </a:rPr>
              <a:t>).</a:t>
            </a:r>
          </a:p>
          <a:p>
            <a:endParaRPr lang="en-US" dirty="0" smtClean="0">
              <a:latin typeface="Arial Narrow" pitchFamily="34" charset="0"/>
            </a:endParaRPr>
          </a:p>
          <a:p>
            <a:r>
              <a:rPr lang="en-US" b="1" dirty="0" smtClean="0">
                <a:latin typeface="Arial Narrow" pitchFamily="34" charset="0"/>
              </a:rPr>
              <a:t>Example</a:t>
            </a:r>
            <a:r>
              <a:rPr lang="en-US" dirty="0">
                <a:latin typeface="Arial Narrow" pitchFamily="34" charset="0"/>
              </a:rPr>
              <a:t>: </a:t>
            </a:r>
            <a:r>
              <a:rPr lang="en-US" dirty="0" smtClean="0">
                <a:solidFill>
                  <a:srgbClr val="0000CC"/>
                </a:solidFill>
                <a:latin typeface="Arial Narrow" pitchFamily="34" charset="0"/>
              </a:rPr>
              <a:t>(Notional Scenario) During </a:t>
            </a:r>
            <a:r>
              <a:rPr lang="en-US" dirty="0">
                <a:solidFill>
                  <a:srgbClr val="0000CC"/>
                </a:solidFill>
                <a:latin typeface="Arial Narrow" pitchFamily="34" charset="0"/>
              </a:rPr>
              <a:t>an encounter, recommendations based on accepted immunization schedules </a:t>
            </a:r>
            <a:r>
              <a:rPr lang="en-US" dirty="0" smtClean="0">
                <a:solidFill>
                  <a:srgbClr val="0000CC"/>
                </a:solidFill>
                <a:latin typeface="Arial Narrow" pitchFamily="34" charset="0"/>
              </a:rPr>
              <a:t>and previous </a:t>
            </a:r>
            <a:r>
              <a:rPr lang="en-US" dirty="0">
                <a:solidFill>
                  <a:srgbClr val="0000CC"/>
                </a:solidFill>
                <a:latin typeface="Arial Narrow" pitchFamily="34" charset="0"/>
              </a:rPr>
              <a:t>adverse or allergic </a:t>
            </a:r>
            <a:r>
              <a:rPr lang="en-US" dirty="0" smtClean="0">
                <a:solidFill>
                  <a:srgbClr val="0000CC"/>
                </a:solidFill>
                <a:latin typeface="Arial Narrow" pitchFamily="34" charset="0"/>
              </a:rPr>
              <a:t>reactions are </a:t>
            </a:r>
            <a:r>
              <a:rPr lang="en-US" dirty="0">
                <a:solidFill>
                  <a:srgbClr val="0000CC"/>
                </a:solidFill>
                <a:latin typeface="Arial Narrow" pitchFamily="34" charset="0"/>
              </a:rPr>
              <a:t>presented to the provider</a:t>
            </a:r>
            <a:r>
              <a:rPr lang="en-US" dirty="0" smtClean="0">
                <a:solidFill>
                  <a:srgbClr val="0000CC"/>
                </a:solidFill>
                <a:latin typeface="Arial Narrow" pitchFamily="34" charset="0"/>
              </a:rPr>
              <a:t>. </a:t>
            </a:r>
            <a:r>
              <a:rPr lang="en-US" dirty="0">
                <a:solidFill>
                  <a:srgbClr val="0000CC"/>
                </a:solidFill>
                <a:latin typeface="Arial Narrow" pitchFamily="34" charset="0"/>
              </a:rPr>
              <a:t>If an immunization is administered, discrete data elements associated with the immunization </a:t>
            </a:r>
            <a:r>
              <a:rPr lang="en-US" dirty="0" smtClean="0">
                <a:solidFill>
                  <a:srgbClr val="0000CC"/>
                </a:solidFill>
                <a:latin typeface="Arial Narrow" pitchFamily="34" charset="0"/>
              </a:rPr>
              <a:t>are recorded and any </a:t>
            </a:r>
            <a:r>
              <a:rPr lang="en-US" dirty="0">
                <a:solidFill>
                  <a:srgbClr val="0000CC"/>
                </a:solidFill>
                <a:latin typeface="Arial Narrow" pitchFamily="34" charset="0"/>
              </a:rPr>
              <a:t>new adverse or allergic reactions are noted. </a:t>
            </a:r>
            <a:r>
              <a:rPr lang="en-US" dirty="0" smtClean="0">
                <a:solidFill>
                  <a:srgbClr val="0000CC"/>
                </a:solidFill>
                <a:latin typeface="Arial Narrow" pitchFamily="34" charset="0"/>
              </a:rPr>
              <a:t>A </a:t>
            </a:r>
            <a:r>
              <a:rPr lang="en-US" dirty="0">
                <a:solidFill>
                  <a:srgbClr val="0000CC"/>
                </a:solidFill>
                <a:latin typeface="Arial Narrow" pitchFamily="34" charset="0"/>
              </a:rPr>
              <a:t>report is made to the public health immunization registry or other </a:t>
            </a:r>
            <a:r>
              <a:rPr lang="en-US" dirty="0" smtClean="0">
                <a:solidFill>
                  <a:srgbClr val="0000CC"/>
                </a:solidFill>
                <a:latin typeface="Arial Narrow" pitchFamily="34" charset="0"/>
              </a:rPr>
              <a:t>organization, </a:t>
            </a:r>
            <a:r>
              <a:rPr lang="en-US" dirty="0">
                <a:solidFill>
                  <a:srgbClr val="0000CC"/>
                </a:solidFill>
                <a:latin typeface="Arial Narrow" pitchFamily="34" charset="0"/>
              </a:rPr>
              <a:t>according to scope of practice, organizational policy and/or jurisdictional law</a:t>
            </a:r>
            <a:r>
              <a:rPr lang="en-US" dirty="0" smtClean="0">
                <a:solidFill>
                  <a:srgbClr val="0000CC"/>
                </a:solidFill>
                <a:latin typeface="Arial Narrow" pitchFamily="34" charset="0"/>
              </a:rPr>
              <a:t>.</a:t>
            </a:r>
            <a:endParaRPr lang="en-US" dirty="0">
              <a:solidFill>
                <a:srgbClr val="0000CC"/>
              </a:solidFill>
              <a:latin typeface="Arial Narrow" pitchFamily="34" charset="0"/>
            </a:endParaRPr>
          </a:p>
          <a:p>
            <a:endParaRPr lang="en-US" dirty="0">
              <a:solidFill>
                <a:srgbClr val="0000CC"/>
              </a:solidFill>
              <a:latin typeface="Arial Narrow" pitchFamily="34" charset="0"/>
            </a:endParaRPr>
          </a:p>
        </p:txBody>
      </p:sp>
      <p:sp>
        <p:nvSpPr>
          <p:cNvPr id="8" name="TextBox 7"/>
          <p:cNvSpPr txBox="1"/>
          <p:nvPr/>
        </p:nvSpPr>
        <p:spPr>
          <a:xfrm>
            <a:off x="2938955" y="6488668"/>
            <a:ext cx="3200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spTree>
    <p:extLst>
      <p:ext uri="{BB962C8B-B14F-4D97-AF65-F5344CB8AC3E}">
        <p14:creationId xmlns:p14="http://schemas.microsoft.com/office/powerpoint/2010/main" val="2106159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590800"/>
            <a:ext cx="91535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62000"/>
          </a:xfrm>
        </p:spPr>
        <p:txBody>
          <a:bodyPr>
            <a:normAutofit fontScale="90000"/>
          </a:bodyPr>
          <a:lstStyle/>
          <a:p>
            <a:r>
              <a:rPr lang="en-US" sz="2800" b="1" dirty="0" smtClean="0">
                <a:solidFill>
                  <a:srgbClr val="0000CC"/>
                </a:solidFill>
              </a:rPr>
              <a:t>CP.6.2 </a:t>
            </a:r>
            <a:r>
              <a:rPr lang="en-US" sz="2800" b="1" dirty="0">
                <a:solidFill>
                  <a:srgbClr val="0000CC"/>
                </a:solidFill>
              </a:rPr>
              <a:t>Immunization </a:t>
            </a:r>
            <a:r>
              <a:rPr lang="en-US" sz="2800" b="1" dirty="0" smtClean="0">
                <a:solidFill>
                  <a:srgbClr val="0000CC"/>
                </a:solidFill>
              </a:rPr>
              <a:t>Management</a:t>
            </a:r>
            <a:br>
              <a:rPr lang="en-US" sz="2800" b="1" dirty="0" smtClean="0">
                <a:solidFill>
                  <a:srgbClr val="0000CC"/>
                </a:solidFill>
              </a:rPr>
            </a:br>
            <a:r>
              <a:rPr lang="en-US" sz="2800" b="1" dirty="0"/>
              <a:t>“See Also” Dependencies</a:t>
            </a:r>
          </a:p>
        </p:txBody>
      </p:sp>
      <p:sp>
        <p:nvSpPr>
          <p:cNvPr id="3" name="Content Placeholder 2"/>
          <p:cNvSpPr>
            <a:spLocks noGrp="1"/>
          </p:cNvSpPr>
          <p:nvPr>
            <p:ph idx="1"/>
          </p:nvPr>
        </p:nvSpPr>
        <p:spPr>
          <a:xfrm>
            <a:off x="0" y="838200"/>
            <a:ext cx="9144000" cy="4800600"/>
          </a:xfrm>
        </p:spPr>
        <p:txBody>
          <a:bodyPr>
            <a:noAutofit/>
          </a:bodyPr>
          <a:lstStyle/>
          <a:p>
            <a:pPr>
              <a:lnSpc>
                <a:spcPct val="85000"/>
              </a:lnSpc>
            </a:pPr>
            <a:r>
              <a:rPr lang="en-US" sz="1200" dirty="0" smtClean="0">
                <a:latin typeface="Arial Narrow" pitchFamily="34" charset="0"/>
              </a:rPr>
              <a:t>CP.1.2 	Manage </a:t>
            </a:r>
            <a:r>
              <a:rPr lang="en-US" sz="1200" dirty="0">
                <a:latin typeface="Arial Narrow" pitchFamily="34" charset="0"/>
              </a:rPr>
              <a:t>Allergy, Intolerance and Adverse Reaction List</a:t>
            </a:r>
            <a:endParaRPr lang="en-US" sz="1200" dirty="0" smtClean="0">
              <a:latin typeface="Arial Narrow" pitchFamily="34" charset="0"/>
            </a:endParaRPr>
          </a:p>
          <a:p>
            <a:pPr>
              <a:lnSpc>
                <a:spcPct val="85000"/>
              </a:lnSpc>
            </a:pPr>
            <a:r>
              <a:rPr lang="en-US" sz="1200" dirty="0" smtClean="0">
                <a:latin typeface="Arial Narrow" pitchFamily="34" charset="0"/>
              </a:rPr>
              <a:t>CP.1.6 	Manage </a:t>
            </a:r>
            <a:r>
              <a:rPr lang="en-US" sz="1200" dirty="0">
                <a:latin typeface="Arial Narrow" pitchFamily="34" charset="0"/>
              </a:rPr>
              <a:t>Immunization </a:t>
            </a:r>
            <a:r>
              <a:rPr lang="en-US" sz="1200" dirty="0" smtClean="0">
                <a:latin typeface="Arial Narrow" pitchFamily="34" charset="0"/>
              </a:rPr>
              <a:t>List (DC.1.4.4) </a:t>
            </a:r>
          </a:p>
          <a:p>
            <a:pPr>
              <a:lnSpc>
                <a:spcPct val="85000"/>
              </a:lnSpc>
            </a:pPr>
            <a:r>
              <a:rPr lang="en-US" sz="1200" dirty="0">
                <a:latin typeface="Arial Narrow" pitchFamily="34" charset="0"/>
              </a:rPr>
              <a:t>CPS.1.7.2 </a:t>
            </a:r>
            <a:r>
              <a:rPr lang="en-US" sz="1200" dirty="0" smtClean="0">
                <a:latin typeface="Arial Narrow" pitchFamily="34" charset="0"/>
              </a:rPr>
              <a:t>Manage </a:t>
            </a:r>
            <a:r>
              <a:rPr lang="en-US" sz="1200" dirty="0">
                <a:latin typeface="Arial Narrow" pitchFamily="34" charset="0"/>
              </a:rPr>
              <a:t>Patient Advance Directives (DC.1.3.2) </a:t>
            </a:r>
          </a:p>
          <a:p>
            <a:pPr>
              <a:lnSpc>
                <a:spcPct val="85000"/>
              </a:lnSpc>
            </a:pPr>
            <a:r>
              <a:rPr lang="en-US" sz="1200" dirty="0">
                <a:latin typeface="Arial Narrow" pitchFamily="34" charset="0"/>
              </a:rPr>
              <a:t>CPS.3.9 	Clinical Decision Support System Guidelines Updates (S.3.7.1)     </a:t>
            </a:r>
          </a:p>
          <a:p>
            <a:pPr>
              <a:lnSpc>
                <a:spcPct val="85000"/>
              </a:lnSpc>
            </a:pPr>
            <a:r>
              <a:rPr lang="en-US" sz="1200" dirty="0">
                <a:latin typeface="Arial Narrow" pitchFamily="34" charset="0"/>
              </a:rPr>
              <a:t>CPS.9.4 	Standard Report Generation (S.2.2.2)</a:t>
            </a:r>
          </a:p>
          <a:p>
            <a:pPr>
              <a:lnSpc>
                <a:spcPct val="85000"/>
              </a:lnSpc>
            </a:pPr>
            <a:r>
              <a:rPr lang="en-US" sz="1200" dirty="0" smtClean="0">
                <a:latin typeface="Arial Narrow" pitchFamily="34" charset="0"/>
              </a:rPr>
              <a:t>AS.4.1 	Manage </a:t>
            </a:r>
            <a:r>
              <a:rPr lang="en-US" sz="1200" dirty="0">
                <a:latin typeface="Arial Narrow" pitchFamily="34" charset="0"/>
              </a:rPr>
              <a:t>Registry Communication </a:t>
            </a:r>
            <a:r>
              <a:rPr lang="en-US" sz="1200" dirty="0" smtClean="0">
                <a:latin typeface="Arial Narrow" pitchFamily="34" charset="0"/>
              </a:rPr>
              <a:t>(S.1.1 </a:t>
            </a:r>
            <a:r>
              <a:rPr lang="en-US" sz="1200" dirty="0">
                <a:latin typeface="Arial Narrow" pitchFamily="34" charset="0"/>
              </a:rPr>
              <a:t>Registry Notification</a:t>
            </a:r>
            <a:r>
              <a:rPr lang="en-US" sz="1200" dirty="0" smtClean="0">
                <a:latin typeface="Arial Narrow" pitchFamily="34" charset="0"/>
              </a:rPr>
              <a:t>)</a:t>
            </a:r>
          </a:p>
          <a:p>
            <a:pPr eaLnBrk="1" hangingPunct="1">
              <a:lnSpc>
                <a:spcPct val="80000"/>
              </a:lnSpc>
            </a:pPr>
            <a:r>
              <a:rPr lang="en-US" sz="1200" dirty="0">
                <a:solidFill>
                  <a:srgbClr val="0000CC"/>
                </a:solidFill>
                <a:latin typeface="Arial Narrow" pitchFamily="34" charset="0"/>
              </a:rPr>
              <a:t>OVERARCHING:</a:t>
            </a:r>
          </a:p>
          <a:p>
            <a:pPr lvl="1" eaLnBrk="1" hangingPunct="1">
              <a:lnSpc>
                <a:spcPct val="80000"/>
              </a:lnSpc>
            </a:pPr>
            <a:r>
              <a:rPr lang="en-US" sz="1200" dirty="0">
                <a:solidFill>
                  <a:srgbClr val="0000CC"/>
                </a:solidFill>
                <a:latin typeface="Arial Narrow" pitchFamily="34" charset="0"/>
              </a:rPr>
              <a:t>Trust Infrastructure</a:t>
            </a:r>
          </a:p>
          <a:p>
            <a:pPr lvl="1" eaLnBrk="1" hangingPunct="1">
              <a:lnSpc>
                <a:spcPct val="80000"/>
              </a:lnSpc>
            </a:pPr>
            <a:r>
              <a:rPr lang="en-US" sz="1200" dirty="0">
                <a:solidFill>
                  <a:srgbClr val="0000CC"/>
                </a:solidFill>
                <a:latin typeface="Arial Narrow" pitchFamily="34" charset="0"/>
              </a:rPr>
              <a:t>Record  Infrastructure</a:t>
            </a:r>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pPr/>
              <a:t>2/28/2012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pPr/>
              <a:t>20</a:t>
            </a:fld>
            <a:endParaRPr lang="en-US" dirty="0"/>
          </a:p>
        </p:txBody>
      </p:sp>
    </p:spTree>
    <p:extLst>
      <p:ext uri="{BB962C8B-B14F-4D97-AF65-F5344CB8AC3E}">
        <p14:creationId xmlns:p14="http://schemas.microsoft.com/office/powerpoint/2010/main" val="728364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p:spPr>
        <p:txBody>
          <a:bodyPr>
            <a:normAutofit fontScale="90000"/>
          </a:bodyPr>
          <a:lstStyle/>
          <a:p>
            <a:pPr eaLnBrk="1" hangingPunct="1"/>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dirty="0"/>
              <a:t>Activities Mapped-to System-Components</a:t>
            </a:r>
            <a:r>
              <a:rPr lang="en-US" sz="2800" b="1" dirty="0" smtClean="0">
                <a:latin typeface="Arial Narrow" pitchFamily="34" charset="0"/>
              </a:rPr>
              <a:t> </a:t>
            </a:r>
            <a:endParaRPr lang="en-US" sz="2800" dirty="0" smtClean="0"/>
          </a:p>
        </p:txBody>
      </p:sp>
      <p:sp>
        <p:nvSpPr>
          <p:cNvPr id="3" name="Date Placeholder 2"/>
          <p:cNvSpPr>
            <a:spLocks noGrp="1"/>
          </p:cNvSpPr>
          <p:nvPr>
            <p:ph type="dt" sz="quarter" idx="10"/>
          </p:nvPr>
        </p:nvSpPr>
        <p:spPr>
          <a:xfrm>
            <a:off x="457200" y="6553200"/>
            <a:ext cx="2133600" cy="365125"/>
          </a:xfrm>
        </p:spPr>
        <p:txBody>
          <a:bodyPr/>
          <a:lstStyle/>
          <a:p>
            <a:pPr>
              <a:defRPr/>
            </a:pPr>
            <a:fld id="{0AE0901C-85C9-47E6-B6B1-6A00C64E8494}" type="datetime1">
              <a:rPr lang="en-US"/>
              <a:pPr>
                <a:defRPr/>
              </a:pPr>
              <a:t>2/28/2012</a:t>
            </a:fld>
            <a:endParaRPr lang="en-US"/>
          </a:p>
        </p:txBody>
      </p:sp>
      <p:sp>
        <p:nvSpPr>
          <p:cNvPr id="4" name="Footer Placeholder 3"/>
          <p:cNvSpPr>
            <a:spLocks noGrp="1"/>
          </p:cNvSpPr>
          <p:nvPr>
            <p:ph type="ftr" sz="quarter" idx="11"/>
          </p:nvPr>
        </p:nvSpPr>
        <p:spPr>
          <a:xfrm>
            <a:off x="3124200" y="6553200"/>
            <a:ext cx="2895600" cy="365125"/>
          </a:xfrm>
        </p:spPr>
        <p:txBody>
          <a:bodyPr/>
          <a:lstStyle/>
          <a:p>
            <a:pPr>
              <a:defRPr/>
            </a:pPr>
            <a:r>
              <a:rPr lang="en-US"/>
              <a:t>DRAFT WORKING DOCUMENT</a:t>
            </a:r>
          </a:p>
        </p:txBody>
      </p:sp>
      <p:sp>
        <p:nvSpPr>
          <p:cNvPr id="5" name="Slide Number Placeholder 4"/>
          <p:cNvSpPr>
            <a:spLocks noGrp="1"/>
          </p:cNvSpPr>
          <p:nvPr>
            <p:ph type="sldNum" sz="quarter" idx="12"/>
          </p:nvPr>
        </p:nvSpPr>
        <p:spPr>
          <a:xfrm>
            <a:off x="6553200" y="6553200"/>
            <a:ext cx="2133600" cy="365125"/>
          </a:xfrm>
        </p:spPr>
        <p:txBody>
          <a:bodyPr/>
          <a:lstStyle/>
          <a:p>
            <a:pPr>
              <a:defRPr/>
            </a:pPr>
            <a:fld id="{979990B5-52E7-47B4-8C9D-492A6DD6077B}" type="slidenum">
              <a:rPr lang="en-US"/>
              <a:pPr>
                <a:defRPr/>
              </a:pPr>
              <a:t>3</a:t>
            </a:fld>
            <a:endParaRPr lang="en-US"/>
          </a:p>
        </p:txBody>
      </p:sp>
      <p:sp>
        <p:nvSpPr>
          <p:cNvPr id="7" name="TextBox 6"/>
          <p:cNvSpPr txBox="1"/>
          <p:nvPr/>
        </p:nvSpPr>
        <p:spPr>
          <a:xfrm>
            <a:off x="2938955" y="6488668"/>
            <a:ext cx="3200400" cy="369332"/>
          </a:xfrm>
          <a:prstGeom prst="rect">
            <a:avLst/>
          </a:prstGeom>
          <a:solidFill>
            <a:schemeClr val="bg1"/>
          </a:solidFill>
        </p:spPr>
        <p:txBody>
          <a:bodyPr wrap="square" rtlCol="0">
            <a:spAutoFit/>
          </a:bodyPr>
          <a:lstStyle/>
          <a:p>
            <a:pPr algn="ctr"/>
            <a:r>
              <a:rPr lang="en-US" dirty="0" smtClean="0">
                <a:solidFill>
                  <a:srgbClr val="FF0000"/>
                </a:solidFill>
              </a:rPr>
              <a:t>RED</a:t>
            </a:r>
            <a:r>
              <a:rPr lang="en-US" dirty="0" smtClean="0"/>
              <a:t>: delete, </a:t>
            </a:r>
            <a:r>
              <a:rPr lang="en-US" dirty="0" smtClean="0">
                <a:solidFill>
                  <a:srgbClr val="0000CC"/>
                </a:solidFill>
              </a:rPr>
              <a:t>Blue</a:t>
            </a:r>
            <a:r>
              <a:rPr lang="en-US" dirty="0" smtClean="0"/>
              <a:t>: insert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2" y="914400"/>
            <a:ext cx="937528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1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45275"/>
            <a:ext cx="2133600" cy="212725"/>
          </a:xfrm>
        </p:spPr>
        <p:txBody>
          <a:bodyPr/>
          <a:lstStyle/>
          <a:p>
            <a:pPr>
              <a:defRPr/>
            </a:pPr>
            <a:fld id="{838F6C79-EB71-4641-B44F-E3F68966C7E9}" type="datetime1">
              <a:rPr lang="en-US"/>
              <a:pPr>
                <a:defRPr/>
              </a:pPr>
              <a:t>2/28/2012</a:t>
            </a:fld>
            <a:endParaRPr lang="en-US" dirty="0"/>
          </a:p>
        </p:txBody>
      </p:sp>
      <p:sp>
        <p:nvSpPr>
          <p:cNvPr id="3" name="Footer Placeholder 2"/>
          <p:cNvSpPr>
            <a:spLocks noGrp="1"/>
          </p:cNvSpPr>
          <p:nvPr>
            <p:ph type="ftr" sz="quarter" idx="11"/>
          </p:nvPr>
        </p:nvSpPr>
        <p:spPr>
          <a:xfrm>
            <a:off x="3124200" y="6645275"/>
            <a:ext cx="2895600" cy="212725"/>
          </a:xfrm>
        </p:spPr>
        <p:txBody>
          <a:bodyPr/>
          <a:lstStyle/>
          <a:p>
            <a:pPr>
              <a:defRPr/>
            </a:pPr>
            <a:r>
              <a:rPr lang="en-US" dirty="0"/>
              <a:t>DRAFT WORKING DOCUMENT</a:t>
            </a:r>
          </a:p>
        </p:txBody>
      </p:sp>
      <p:sp>
        <p:nvSpPr>
          <p:cNvPr id="4" name="Slide Number Placeholder 3"/>
          <p:cNvSpPr>
            <a:spLocks noGrp="1"/>
          </p:cNvSpPr>
          <p:nvPr>
            <p:ph type="sldNum" sz="quarter" idx="12"/>
          </p:nvPr>
        </p:nvSpPr>
        <p:spPr>
          <a:xfrm>
            <a:off x="7010400" y="6645275"/>
            <a:ext cx="2133600" cy="212725"/>
          </a:xfrm>
        </p:spPr>
        <p:txBody>
          <a:bodyPr/>
          <a:lstStyle/>
          <a:p>
            <a:pPr>
              <a:defRPr/>
            </a:pPr>
            <a:fld id="{C0FE17DD-5C10-4C49-8A5F-6736A6418BEF}" type="slidenum">
              <a:rPr lang="en-US"/>
              <a:pPr>
                <a:defRPr/>
              </a:pPr>
              <a:t>4</a:t>
            </a:fld>
            <a:endParaRPr lang="en-US" dirty="0"/>
          </a:p>
        </p:txBody>
      </p:sp>
      <p:sp>
        <p:nvSpPr>
          <p:cNvPr id="7" name="Title 1"/>
          <p:cNvSpPr>
            <a:spLocks noGrp="1"/>
          </p:cNvSpPr>
          <p:nvPr>
            <p:ph type="title"/>
          </p:nvPr>
        </p:nvSpPr>
        <p:spPr>
          <a:xfrm>
            <a:off x="0" y="76200"/>
            <a:ext cx="9144000" cy="838200"/>
          </a:xfrm>
        </p:spPr>
        <p:txBody>
          <a:bodyPr>
            <a:normAutofit/>
          </a:bodyPr>
          <a:lstStyle/>
          <a:p>
            <a:pPr eaLnBrk="1" hangingPunct="1">
              <a:lnSpc>
                <a:spcPct val="80000"/>
              </a:lnSpc>
            </a:pPr>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dirty="0">
                <a:latin typeface="Arial Narrow" pitchFamily="34" charset="0"/>
              </a:rPr>
              <a:t>Conceptual Information Model (CIM) Mapped to EHR-S Functions</a:t>
            </a:r>
            <a:endParaRPr lang="en-US" sz="2800" dirty="0" smtClean="0">
              <a:latin typeface="Arial Narrow"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2700"/>
            <a:ext cx="9144000" cy="61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31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45275"/>
            <a:ext cx="2133600" cy="212725"/>
          </a:xfrm>
        </p:spPr>
        <p:txBody>
          <a:bodyPr/>
          <a:lstStyle/>
          <a:p>
            <a:pPr>
              <a:defRPr/>
            </a:pPr>
            <a:fld id="{838F6C79-EB71-4641-B44F-E3F68966C7E9}" type="datetime1">
              <a:rPr lang="en-US"/>
              <a:pPr>
                <a:defRPr/>
              </a:pPr>
              <a:t>2/28/2012</a:t>
            </a:fld>
            <a:endParaRPr lang="en-US" dirty="0"/>
          </a:p>
        </p:txBody>
      </p:sp>
      <p:sp>
        <p:nvSpPr>
          <p:cNvPr id="3" name="Footer Placeholder 2"/>
          <p:cNvSpPr>
            <a:spLocks noGrp="1"/>
          </p:cNvSpPr>
          <p:nvPr>
            <p:ph type="ftr" sz="quarter" idx="11"/>
          </p:nvPr>
        </p:nvSpPr>
        <p:spPr>
          <a:xfrm>
            <a:off x="3124200" y="6645275"/>
            <a:ext cx="2895600" cy="212725"/>
          </a:xfrm>
        </p:spPr>
        <p:txBody>
          <a:bodyPr/>
          <a:lstStyle/>
          <a:p>
            <a:pPr>
              <a:defRPr/>
            </a:pPr>
            <a:r>
              <a:rPr lang="en-US" dirty="0"/>
              <a:t>DRAFT WORKING DOCUMENT</a:t>
            </a:r>
          </a:p>
        </p:txBody>
      </p:sp>
      <p:sp>
        <p:nvSpPr>
          <p:cNvPr id="4" name="Slide Number Placeholder 3"/>
          <p:cNvSpPr>
            <a:spLocks noGrp="1"/>
          </p:cNvSpPr>
          <p:nvPr>
            <p:ph type="sldNum" sz="quarter" idx="12"/>
          </p:nvPr>
        </p:nvSpPr>
        <p:spPr>
          <a:xfrm>
            <a:off x="7010400" y="6645275"/>
            <a:ext cx="2133600" cy="212725"/>
          </a:xfrm>
        </p:spPr>
        <p:txBody>
          <a:bodyPr/>
          <a:lstStyle/>
          <a:p>
            <a:pPr>
              <a:defRPr/>
            </a:pPr>
            <a:fld id="{C0FE17DD-5C10-4C49-8A5F-6736A6418BEF}" type="slidenum">
              <a:rPr lang="en-US"/>
              <a:pPr>
                <a:defRPr/>
              </a:pPr>
              <a:t>5</a:t>
            </a:fld>
            <a:endParaRPr lang="en-US" dirty="0"/>
          </a:p>
        </p:txBody>
      </p:sp>
      <p:sp>
        <p:nvSpPr>
          <p:cNvPr id="7" name="Title 1"/>
          <p:cNvSpPr>
            <a:spLocks noGrp="1"/>
          </p:cNvSpPr>
          <p:nvPr>
            <p:ph type="title"/>
          </p:nvPr>
        </p:nvSpPr>
        <p:spPr>
          <a:xfrm>
            <a:off x="0" y="76200"/>
            <a:ext cx="9144000" cy="838200"/>
          </a:xfrm>
        </p:spPr>
        <p:txBody>
          <a:bodyPr>
            <a:normAutofit/>
          </a:bodyPr>
          <a:lstStyle/>
          <a:p>
            <a:pPr eaLnBrk="1" hangingPunct="1">
              <a:lnSpc>
                <a:spcPct val="80000"/>
              </a:lnSpc>
            </a:pPr>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dirty="0" smtClean="0">
                <a:latin typeface="Arial Narrow" pitchFamily="34" charset="0"/>
              </a:rPr>
              <a:t>Information Exchanges Mapped-to Conformance Criteria</a:t>
            </a:r>
          </a:p>
        </p:txBody>
      </p:sp>
      <p:sp>
        <p:nvSpPr>
          <p:cNvPr id="8" name="TextBox 7"/>
          <p:cNvSpPr txBox="1"/>
          <p:nvPr/>
        </p:nvSpPr>
        <p:spPr>
          <a:xfrm>
            <a:off x="17646" y="3555096"/>
            <a:ext cx="1506354" cy="1015663"/>
          </a:xfrm>
          <a:prstGeom prst="rect">
            <a:avLst/>
          </a:prstGeom>
          <a:noFill/>
        </p:spPr>
        <p:txBody>
          <a:bodyPr wrap="square" rtlCol="0">
            <a:spAutoFit/>
          </a:bodyPr>
          <a:lstStyle/>
          <a:p>
            <a:pPr algn="ctr"/>
            <a:r>
              <a:rPr lang="en-US" sz="1200" b="1" dirty="0" smtClean="0">
                <a:solidFill>
                  <a:srgbClr val="0000CC"/>
                </a:solidFill>
              </a:rPr>
              <a:t>SHALL CCs have bolded borders. </a:t>
            </a:r>
          </a:p>
          <a:p>
            <a:pPr algn="ctr"/>
            <a:r>
              <a:rPr lang="en-US" sz="1200" b="1" dirty="0" smtClean="0">
                <a:solidFill>
                  <a:srgbClr val="0000CC"/>
                </a:solidFill>
              </a:rPr>
              <a:t>See individual EHR-S Function’s slide deck for CC details</a:t>
            </a:r>
            <a:endParaRPr lang="en-US" sz="1200" b="1" dirty="0">
              <a:solidFill>
                <a:srgbClr val="0000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9220200" cy="600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593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45275"/>
            <a:ext cx="2133600" cy="212725"/>
          </a:xfrm>
        </p:spPr>
        <p:txBody>
          <a:bodyPr/>
          <a:lstStyle/>
          <a:p>
            <a:pPr>
              <a:defRPr/>
            </a:pPr>
            <a:fld id="{838F6C79-EB71-4641-B44F-E3F68966C7E9}" type="datetime1">
              <a:rPr lang="en-US"/>
              <a:pPr>
                <a:defRPr/>
              </a:pPr>
              <a:t>2/28/2012</a:t>
            </a:fld>
            <a:endParaRPr lang="en-US" dirty="0"/>
          </a:p>
        </p:txBody>
      </p:sp>
      <p:sp>
        <p:nvSpPr>
          <p:cNvPr id="3" name="Footer Placeholder 2"/>
          <p:cNvSpPr>
            <a:spLocks noGrp="1"/>
          </p:cNvSpPr>
          <p:nvPr>
            <p:ph type="ftr" sz="quarter" idx="11"/>
          </p:nvPr>
        </p:nvSpPr>
        <p:spPr>
          <a:xfrm>
            <a:off x="3124200" y="6645275"/>
            <a:ext cx="2895600" cy="212725"/>
          </a:xfrm>
        </p:spPr>
        <p:txBody>
          <a:bodyPr/>
          <a:lstStyle/>
          <a:p>
            <a:pPr>
              <a:defRPr/>
            </a:pPr>
            <a:r>
              <a:rPr lang="en-US" dirty="0"/>
              <a:t>DRAFT WORKING DOCUMENT</a:t>
            </a:r>
          </a:p>
        </p:txBody>
      </p:sp>
      <p:sp>
        <p:nvSpPr>
          <p:cNvPr id="4" name="Slide Number Placeholder 3"/>
          <p:cNvSpPr>
            <a:spLocks noGrp="1"/>
          </p:cNvSpPr>
          <p:nvPr>
            <p:ph type="sldNum" sz="quarter" idx="12"/>
          </p:nvPr>
        </p:nvSpPr>
        <p:spPr>
          <a:xfrm>
            <a:off x="7010400" y="6645275"/>
            <a:ext cx="2133600" cy="212725"/>
          </a:xfrm>
        </p:spPr>
        <p:txBody>
          <a:bodyPr/>
          <a:lstStyle/>
          <a:p>
            <a:pPr>
              <a:defRPr/>
            </a:pPr>
            <a:fld id="{C0FE17DD-5C10-4C49-8A5F-6736A6418BEF}" type="slidenum">
              <a:rPr lang="en-US"/>
              <a:pPr>
                <a:defRPr/>
              </a:pPr>
              <a:t>6</a:t>
            </a:fld>
            <a:endParaRPr lang="en-US" dirty="0"/>
          </a:p>
        </p:txBody>
      </p:sp>
      <p:sp>
        <p:nvSpPr>
          <p:cNvPr id="7" name="Title 1"/>
          <p:cNvSpPr>
            <a:spLocks noGrp="1"/>
          </p:cNvSpPr>
          <p:nvPr>
            <p:ph type="title"/>
          </p:nvPr>
        </p:nvSpPr>
        <p:spPr>
          <a:xfrm>
            <a:off x="381000" y="76200"/>
            <a:ext cx="8229600" cy="838200"/>
          </a:xfrm>
        </p:spPr>
        <p:txBody>
          <a:bodyPr>
            <a:normAutofit/>
          </a:bodyPr>
          <a:lstStyle/>
          <a:p>
            <a:pPr eaLnBrk="1" hangingPunct="1">
              <a:lnSpc>
                <a:spcPct val="80000"/>
              </a:lnSpc>
            </a:pPr>
            <a:r>
              <a:rPr lang="en-US" sz="2800" b="1" dirty="0">
                <a:solidFill>
                  <a:srgbClr val="0000CC"/>
                </a:solidFill>
                <a:latin typeface="Arial Narrow" pitchFamily="34" charset="0"/>
              </a:rPr>
              <a:t>CP.6.2 Manage Immunization </a:t>
            </a:r>
            <a:r>
              <a:rPr lang="en-US" sz="2800" b="1" dirty="0" smtClean="0">
                <a:solidFill>
                  <a:srgbClr val="0000CC"/>
                </a:solidFill>
                <a:latin typeface="Arial Narrow" pitchFamily="34" charset="0"/>
              </a:rPr>
              <a:t>Administration</a:t>
            </a:r>
            <a:br>
              <a:rPr lang="en-US" sz="2800" b="1" dirty="0" smtClean="0">
                <a:solidFill>
                  <a:srgbClr val="0000CC"/>
                </a:solidFill>
                <a:latin typeface="Arial Narrow" pitchFamily="34" charset="0"/>
              </a:rPr>
            </a:br>
            <a:r>
              <a:rPr lang="en-US" sz="2800" dirty="0" smtClean="0">
                <a:latin typeface="Arial Narrow" pitchFamily="34" charset="0"/>
              </a:rPr>
              <a:t>Conceptual Data Model (CDM) </a:t>
            </a:r>
            <a:endParaRPr lang="en-US" sz="2800"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202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2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29400"/>
            <a:ext cx="2133600" cy="228600"/>
          </a:xfrm>
        </p:spPr>
        <p:txBody>
          <a:bodyPr/>
          <a:lstStyle/>
          <a:p>
            <a:pPr>
              <a:defRPr/>
            </a:pPr>
            <a:fld id="{9AA5803A-C54C-45CF-9D31-DD3EF279C821}" type="datetime1">
              <a:rPr lang="en-US"/>
              <a:pPr>
                <a:defRPr/>
              </a:pPr>
              <a:t>2/28/2012</a:t>
            </a:fld>
            <a:endParaRPr lang="en-US" dirty="0"/>
          </a:p>
        </p:txBody>
      </p:sp>
      <p:sp>
        <p:nvSpPr>
          <p:cNvPr id="3" name="Footer Placeholder 2"/>
          <p:cNvSpPr>
            <a:spLocks noGrp="1"/>
          </p:cNvSpPr>
          <p:nvPr>
            <p:ph type="ftr" sz="quarter" idx="11"/>
          </p:nvPr>
        </p:nvSpPr>
        <p:spPr>
          <a:xfrm>
            <a:off x="3124200" y="6629400"/>
            <a:ext cx="2895600" cy="228600"/>
          </a:xfrm>
        </p:spPr>
        <p:txBody>
          <a:bodyPr/>
          <a:lstStyle/>
          <a:p>
            <a:pPr>
              <a:defRPr/>
            </a:pPr>
            <a:r>
              <a:rPr lang="en-US" dirty="0"/>
              <a:t>DRAFT WORKING DOCUMENT</a:t>
            </a:r>
          </a:p>
        </p:txBody>
      </p:sp>
      <p:sp>
        <p:nvSpPr>
          <p:cNvPr id="4" name="Slide Number Placeholder 3"/>
          <p:cNvSpPr>
            <a:spLocks noGrp="1"/>
          </p:cNvSpPr>
          <p:nvPr>
            <p:ph type="sldNum" sz="quarter" idx="12"/>
          </p:nvPr>
        </p:nvSpPr>
        <p:spPr>
          <a:xfrm>
            <a:off x="7010400" y="6629400"/>
            <a:ext cx="2133600" cy="212725"/>
          </a:xfrm>
        </p:spPr>
        <p:txBody>
          <a:bodyPr/>
          <a:lstStyle/>
          <a:p>
            <a:pPr>
              <a:defRPr/>
            </a:pPr>
            <a:fld id="{19AC79AF-36C2-4145-B24E-A7377A790B85}" type="slidenum">
              <a:rPr lang="en-US"/>
              <a:pPr>
                <a:defRPr/>
              </a:pPr>
              <a:t>7</a:t>
            </a:fld>
            <a:endParaRPr lang="en-US" dirty="0"/>
          </a:p>
        </p:txBody>
      </p:sp>
      <p:sp>
        <p:nvSpPr>
          <p:cNvPr id="6" name="Title 1"/>
          <p:cNvSpPr>
            <a:spLocks noGrp="1"/>
          </p:cNvSpPr>
          <p:nvPr>
            <p:ph type="title"/>
          </p:nvPr>
        </p:nvSpPr>
        <p:spPr>
          <a:xfrm>
            <a:off x="0" y="76200"/>
            <a:ext cx="9144000" cy="838200"/>
          </a:xfrm>
        </p:spPr>
        <p:txBody>
          <a:bodyPr>
            <a:noAutofit/>
          </a:bodyPr>
          <a:lstStyle/>
          <a:p>
            <a:pPr eaLnBrk="1" hangingPunct="1">
              <a:lnSpc>
                <a:spcPct val="80000"/>
              </a:lnSpc>
            </a:pPr>
            <a:r>
              <a:rPr lang="en-US" sz="2800" b="1" dirty="0">
                <a:solidFill>
                  <a:srgbClr val="0000CC"/>
                </a:solidFill>
                <a:latin typeface="Arial Narrow" pitchFamily="34" charset="0"/>
              </a:rPr>
              <a:t>CP.6.2 Manage Immunization Administration</a:t>
            </a:r>
            <a:r>
              <a:rPr lang="en-US" sz="2800" dirty="0">
                <a:latin typeface="Arial Narrow" pitchFamily="34" charset="0"/>
              </a:rPr>
              <a:t/>
            </a:r>
            <a:br>
              <a:rPr lang="en-US" sz="2800" dirty="0">
                <a:latin typeface="Arial Narrow" pitchFamily="34" charset="0"/>
              </a:rPr>
            </a:br>
            <a:r>
              <a:rPr lang="en-US" sz="2800" dirty="0">
                <a:latin typeface="Arial Narrow" pitchFamily="34" charset="0"/>
              </a:rPr>
              <a:t>Components mapped to Requirements</a:t>
            </a:r>
            <a:endParaRPr lang="en-US" sz="28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838200"/>
            <a:ext cx="9139238"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8112" y="1219200"/>
            <a:ext cx="2362200" cy="923330"/>
          </a:xfrm>
          <a:prstGeom prst="rect">
            <a:avLst/>
          </a:prstGeom>
          <a:noFill/>
        </p:spPr>
        <p:txBody>
          <a:bodyPr wrap="square" rtlCol="0">
            <a:spAutoFit/>
          </a:bodyPr>
          <a:lstStyle/>
          <a:p>
            <a:r>
              <a:rPr lang="en-US" b="1" dirty="0" smtClean="0"/>
              <a:t>NOTE</a:t>
            </a:r>
            <a:r>
              <a:rPr lang="en-US" dirty="0" smtClean="0"/>
              <a:t>: SHALL conformance criteria have bolded borders</a:t>
            </a:r>
            <a:endParaRPr lang="en-US" dirty="0"/>
          </a:p>
        </p:txBody>
      </p:sp>
    </p:spTree>
    <p:extLst>
      <p:ext uri="{BB962C8B-B14F-4D97-AF65-F5344CB8AC3E}">
        <p14:creationId xmlns:p14="http://schemas.microsoft.com/office/powerpoint/2010/main" val="142785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a:xfrm>
            <a:off x="0" y="6629400"/>
            <a:ext cx="2133600" cy="228600"/>
          </a:xfrm>
        </p:spPr>
        <p:txBody>
          <a:bodyPr/>
          <a:lstStyle/>
          <a:p>
            <a:pPr>
              <a:defRPr/>
            </a:pPr>
            <a:fld id="{9AA5803A-C54C-45CF-9D31-DD3EF279C821}" type="datetime1">
              <a:rPr lang="en-US"/>
              <a:pPr>
                <a:defRPr/>
              </a:pPr>
              <a:t>2/28/2012</a:t>
            </a:fld>
            <a:endParaRPr lang="en-US" dirty="0"/>
          </a:p>
        </p:txBody>
      </p:sp>
      <p:sp>
        <p:nvSpPr>
          <p:cNvPr id="3" name="Footer Placeholder 2"/>
          <p:cNvSpPr>
            <a:spLocks noGrp="1"/>
          </p:cNvSpPr>
          <p:nvPr>
            <p:ph type="ftr" sz="quarter" idx="11"/>
          </p:nvPr>
        </p:nvSpPr>
        <p:spPr>
          <a:xfrm>
            <a:off x="3124200" y="6629400"/>
            <a:ext cx="2895600" cy="228600"/>
          </a:xfrm>
        </p:spPr>
        <p:txBody>
          <a:bodyPr/>
          <a:lstStyle/>
          <a:p>
            <a:pPr>
              <a:defRPr/>
            </a:pPr>
            <a:r>
              <a:rPr lang="en-US" dirty="0"/>
              <a:t>DRAFT WORKING DOCUMENT</a:t>
            </a:r>
          </a:p>
        </p:txBody>
      </p:sp>
      <p:sp>
        <p:nvSpPr>
          <p:cNvPr id="4" name="Slide Number Placeholder 3"/>
          <p:cNvSpPr>
            <a:spLocks noGrp="1"/>
          </p:cNvSpPr>
          <p:nvPr>
            <p:ph type="sldNum" sz="quarter" idx="12"/>
          </p:nvPr>
        </p:nvSpPr>
        <p:spPr>
          <a:xfrm>
            <a:off x="7010400" y="6629400"/>
            <a:ext cx="2133600" cy="212725"/>
          </a:xfrm>
        </p:spPr>
        <p:txBody>
          <a:bodyPr/>
          <a:lstStyle/>
          <a:p>
            <a:pPr>
              <a:defRPr/>
            </a:pPr>
            <a:fld id="{19AC79AF-36C2-4145-B24E-A7377A790B85}" type="slidenum">
              <a:rPr lang="en-US"/>
              <a:pPr>
                <a:defRPr/>
              </a:pPr>
              <a:t>8</a:t>
            </a:fld>
            <a:endParaRPr lang="en-US" dirty="0"/>
          </a:p>
        </p:txBody>
      </p:sp>
      <p:sp>
        <p:nvSpPr>
          <p:cNvPr id="6" name="Title 1"/>
          <p:cNvSpPr>
            <a:spLocks noGrp="1"/>
          </p:cNvSpPr>
          <p:nvPr>
            <p:ph type="title"/>
          </p:nvPr>
        </p:nvSpPr>
        <p:spPr>
          <a:xfrm>
            <a:off x="0" y="0"/>
            <a:ext cx="9144000" cy="838200"/>
          </a:xfrm>
        </p:spPr>
        <p:txBody>
          <a:bodyPr>
            <a:noAutofit/>
          </a:bodyPr>
          <a:lstStyle/>
          <a:p>
            <a:pPr eaLnBrk="1" hangingPunct="1">
              <a:lnSpc>
                <a:spcPct val="80000"/>
              </a:lnSpc>
            </a:pPr>
            <a:r>
              <a:rPr lang="en-US" sz="2800" b="1" dirty="0">
                <a:solidFill>
                  <a:srgbClr val="0000CC"/>
                </a:solidFill>
                <a:latin typeface="Arial Narrow" pitchFamily="34" charset="0"/>
              </a:rPr>
              <a:t>CP.6.2 Manage Immunization Administration</a:t>
            </a:r>
            <a:r>
              <a:rPr lang="en-US" sz="2800" dirty="0">
                <a:latin typeface="Arial Narrow" pitchFamily="34" charset="0"/>
              </a:rPr>
              <a:t/>
            </a:r>
            <a:br>
              <a:rPr lang="en-US" sz="2800" dirty="0">
                <a:latin typeface="Arial Narrow" pitchFamily="34" charset="0"/>
              </a:rPr>
            </a:br>
            <a:r>
              <a:rPr lang="en-US" sz="2800" dirty="0" smtClean="0">
                <a:latin typeface="Arial Narrow" pitchFamily="34" charset="0"/>
              </a:rPr>
              <a:t>Components mapped to Requirements </a:t>
            </a:r>
            <a:endParaRPr lang="en-US" sz="2800" dirty="0" smtClean="0"/>
          </a:p>
        </p:txBody>
      </p:sp>
      <p:sp>
        <p:nvSpPr>
          <p:cNvPr id="7" name="TextBox 6"/>
          <p:cNvSpPr txBox="1"/>
          <p:nvPr/>
        </p:nvSpPr>
        <p:spPr>
          <a:xfrm>
            <a:off x="2286000" y="6215062"/>
            <a:ext cx="3048000" cy="646331"/>
          </a:xfrm>
          <a:prstGeom prst="rect">
            <a:avLst/>
          </a:prstGeom>
          <a:solidFill>
            <a:schemeClr val="bg1"/>
          </a:solidFill>
        </p:spPr>
        <p:txBody>
          <a:bodyPr wrap="square" rtlCol="0">
            <a:spAutoFit/>
          </a:bodyPr>
          <a:lstStyle/>
          <a:p>
            <a:r>
              <a:rPr lang="en-US" b="1" dirty="0" smtClean="0"/>
              <a:t>NOTE</a:t>
            </a:r>
            <a:r>
              <a:rPr lang="en-US" dirty="0" smtClean="0"/>
              <a:t>: SHALL conformance criteria have bolded borders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296399"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534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2800" b="1" dirty="0" smtClean="0">
                <a:solidFill>
                  <a:srgbClr val="0000CC"/>
                </a:solidFill>
              </a:rPr>
              <a:t>CP.6.2 </a:t>
            </a:r>
            <a:r>
              <a:rPr lang="en-US" sz="2800" b="1" dirty="0">
                <a:solidFill>
                  <a:srgbClr val="0000CC"/>
                </a:solidFill>
              </a:rPr>
              <a:t>Immunization </a:t>
            </a:r>
            <a:r>
              <a:rPr lang="en-US" sz="2800" b="1" dirty="0" smtClean="0">
                <a:solidFill>
                  <a:srgbClr val="0000CC"/>
                </a:solidFill>
              </a:rPr>
              <a:t>Management</a:t>
            </a:r>
            <a:br>
              <a:rPr lang="en-US" sz="2800" b="1" dirty="0" smtClean="0">
                <a:solidFill>
                  <a:srgbClr val="0000CC"/>
                </a:solidFill>
              </a:rPr>
            </a:br>
            <a:r>
              <a:rPr lang="en-US" sz="2800" dirty="0"/>
              <a:t>“See Also” Dependencies</a:t>
            </a:r>
          </a:p>
        </p:txBody>
      </p:sp>
      <p:sp>
        <p:nvSpPr>
          <p:cNvPr id="4" name="Date Placeholder 3"/>
          <p:cNvSpPr>
            <a:spLocks noGrp="1"/>
          </p:cNvSpPr>
          <p:nvPr>
            <p:ph type="dt" sz="half" idx="10"/>
          </p:nvPr>
        </p:nvSpPr>
        <p:spPr>
          <a:xfrm>
            <a:off x="0" y="6569075"/>
            <a:ext cx="2133600" cy="365125"/>
          </a:xfrm>
        </p:spPr>
        <p:txBody>
          <a:bodyPr/>
          <a:lstStyle/>
          <a:p>
            <a:fld id="{6BD98FEB-5F35-4773-8716-8B508CF9F68C}" type="datetime1">
              <a:rPr lang="en-US" smtClean="0"/>
              <a:pPr/>
              <a:t>2/28/2012</a:t>
            </a:fld>
            <a:endParaRPr lang="en-US" dirty="0"/>
          </a:p>
        </p:txBody>
      </p:sp>
      <p:sp>
        <p:nvSpPr>
          <p:cNvPr id="5" name="Footer Placeholder 4"/>
          <p:cNvSpPr>
            <a:spLocks noGrp="1"/>
          </p:cNvSpPr>
          <p:nvPr>
            <p:ph type="ftr" sz="quarter" idx="11"/>
          </p:nvPr>
        </p:nvSpPr>
        <p:spPr>
          <a:xfrm>
            <a:off x="3124200" y="6569075"/>
            <a:ext cx="2895600" cy="365125"/>
          </a:xfrm>
        </p:spPr>
        <p:txBody>
          <a:bodyPr/>
          <a:lstStyle/>
          <a:p>
            <a:r>
              <a:rPr lang="en-US" smtClean="0"/>
              <a:t>DRAFT WORKING DOCUMENT</a:t>
            </a:r>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3EC92E35-3162-4C06-AF9B-83D7C7AEF58C}" type="slidenum">
              <a:rPr lang="en-US" smtClean="0"/>
              <a:pPr/>
              <a:t>9</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762000"/>
            <a:ext cx="925521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04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10612</TotalTime>
  <Words>1783</Words>
  <Application>Microsoft Office PowerPoint</Application>
  <PresentationFormat>On-screen Show (4:3)</PresentationFormat>
  <Paragraphs>215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EHR System Function  and Information Model  (EHR-S FIM is based on EHR-S FM R2.0)   CP.6.2 Manage Immunization Administration aka DC.1.8.2 in EHR-S FM R 1.1</vt:lpstr>
      <vt:lpstr>CP.6.2 Manage Immunization Administration</vt:lpstr>
      <vt:lpstr>CP.6.2 Manage Immunization Administration Activities Mapped-to System-Components </vt:lpstr>
      <vt:lpstr>CP.6.2 Manage Immunization Administration Conceptual Information Model (CIM) Mapped to EHR-S Functions</vt:lpstr>
      <vt:lpstr>CP.6.2 Manage Immunization Administration Information Exchanges Mapped-to Conformance Criteria</vt:lpstr>
      <vt:lpstr>CP.6.2 Manage Immunization Administration Conceptual Data Model (CDM) </vt:lpstr>
      <vt:lpstr>CP.6.2 Manage Immunization Administration Components mapped to Requirements</vt:lpstr>
      <vt:lpstr>CP.6.2 Manage Immunization Administration Components mapped to Requirements </vt:lpstr>
      <vt:lpstr>CP.6.2 Immunization Management “See Also” Dependencies</vt:lpstr>
      <vt:lpstr>EHR-S FM Action Verb Hierarches</vt:lpstr>
      <vt:lpstr>Archive</vt:lpstr>
      <vt:lpstr>Sample DC.1.8.2 OPERATIONAL NODE CONNECTIVITY DESCRIPTION (OV-2) Manage Immunization Administration</vt:lpstr>
      <vt:lpstr>CP.6.2 Manage Immunization Administration Conformance Criteria</vt:lpstr>
      <vt:lpstr>CP.6.2 Manage Immunization Administration Conformance Criteria</vt:lpstr>
      <vt:lpstr>CP.6.2 Manage Immunization Administration Conformance Criteria</vt:lpstr>
      <vt:lpstr>CP.6.2 Manage Immunization Administration Activities</vt:lpstr>
      <vt:lpstr>Dependencies: Overarching</vt:lpstr>
      <vt:lpstr>PowerPoint Presentation</vt:lpstr>
      <vt:lpstr>PowerPoint Presentation</vt:lpstr>
      <vt:lpstr>CP.6.2 Immunization Management “See Also” Dependencies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Hufnagel</dc:creator>
  <cp:lastModifiedBy>Steve Hufnagel</cp:lastModifiedBy>
  <cp:revision>219</cp:revision>
  <dcterms:created xsi:type="dcterms:W3CDTF">2011-11-03T13:07:09Z</dcterms:created>
  <dcterms:modified xsi:type="dcterms:W3CDTF">2012-02-28T22:02:15Z</dcterms:modified>
</cp:coreProperties>
</file>