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4"/>
  </p:notesMasterIdLst>
  <p:sldIdLst>
    <p:sldId id="256" r:id="rId2"/>
    <p:sldId id="263" r:id="rId3"/>
    <p:sldId id="265" r:id="rId4"/>
    <p:sldId id="264" r:id="rId5"/>
    <p:sldId id="257" r:id="rId6"/>
    <p:sldId id="267" r:id="rId7"/>
    <p:sldId id="258" r:id="rId8"/>
    <p:sldId id="268" r:id="rId9"/>
    <p:sldId id="260" r:id="rId10"/>
    <p:sldId id="259" r:id="rId11"/>
    <p:sldId id="261" r:id="rId12"/>
    <p:sldId id="262"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587" autoAdjust="0"/>
  </p:normalViewPr>
  <p:slideViewPr>
    <p:cSldViewPr>
      <p:cViewPr>
        <p:scale>
          <a:sx n="90" d="100"/>
          <a:sy n="90" d="100"/>
        </p:scale>
        <p:origin x="-8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592D5FE-85CA-40E6-8273-48A5F35DE016}" type="slidenum">
              <a:rPr lang="en-US"/>
              <a:pPr/>
              <a:t>‹#›</a:t>
            </a:fld>
            <a:endParaRPr lang="en-US"/>
          </a:p>
        </p:txBody>
      </p:sp>
    </p:spTree>
    <p:extLst>
      <p:ext uri="{BB962C8B-B14F-4D97-AF65-F5344CB8AC3E}">
        <p14:creationId xmlns:p14="http://schemas.microsoft.com/office/powerpoint/2010/main" val="23972828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E_Act_Reference_NEW"/><Relationship Id="rId7" Type="http://schemas.openxmlformats.org/officeDocument/2006/relationships/hyperlink" Target="#E_Progress_Toward_Goal_Observation_NEW"/><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E_Intervention_Act_NEW"/><Relationship Id="rId5" Type="http://schemas.openxmlformats.org/officeDocument/2006/relationships/hyperlink" Target="#E_Goal_Observation_NEW"/><Relationship Id="rId4" Type="http://schemas.openxmlformats.org/officeDocument/2006/relationships/hyperlink" Target="#U_Author_Participation_NEW"/></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Health Status Observation</a:t>
            </a:r>
            <a:r>
              <a:rPr lang="en-AU" dirty="0" smtClean="0"/>
              <a:t>: </a:t>
            </a:r>
            <a:r>
              <a:rPr lang="en-US" sz="1200" kern="1200" dirty="0" smtClean="0">
                <a:solidFill>
                  <a:schemeClr val="tx1"/>
                </a:solidFill>
                <a:effectLst/>
                <a:latin typeface="Arial" charset="0"/>
                <a:ea typeface="+mn-ea"/>
                <a:cs typeface="+mn-cs"/>
              </a:rPr>
              <a:t>This template represents observations regarding the outcome of care from the interventions used to treat the patient. These observations represent status, at points in time, related to established care plan goals and/or interventions (Contains “Outcome</a:t>
            </a:r>
            <a:r>
              <a:rPr lang="en-US" sz="1200" kern="1200" baseline="0" dirty="0" smtClean="0">
                <a:solidFill>
                  <a:schemeClr val="tx1"/>
                </a:solidFill>
                <a:effectLst/>
                <a:latin typeface="Arial" charset="0"/>
                <a:ea typeface="+mn-ea"/>
                <a:cs typeface="+mn-cs"/>
              </a:rPr>
              <a:t> Observation” template)</a:t>
            </a:r>
          </a:p>
          <a:p>
            <a:r>
              <a:rPr lang="en-US" sz="1200" kern="1200" baseline="0" dirty="0" smtClean="0">
                <a:solidFill>
                  <a:schemeClr val="tx1"/>
                </a:solidFill>
                <a:effectLst/>
                <a:latin typeface="Arial" charset="0"/>
                <a:ea typeface="+mn-ea"/>
                <a:cs typeface="+mn-cs"/>
              </a:rPr>
              <a:t>Outcome Observation contains: </a:t>
            </a:r>
            <a:r>
              <a:rPr lang="en-US" sz="1200" u="sng" strike="noStrike" kern="1200" dirty="0" smtClean="0">
                <a:solidFill>
                  <a:schemeClr val="tx1"/>
                </a:solidFill>
                <a:effectLst/>
                <a:latin typeface="Arial" charset="0"/>
                <a:ea typeface="+mn-ea"/>
                <a:cs typeface="+mn-cs"/>
                <a:hlinkClick r:id="rId3" action="ppaction://hlinkfile"/>
              </a:rPr>
              <a:t>Act Reference (NEW)</a:t>
            </a:r>
            <a:r>
              <a:rPr lang="en-AU" sz="1200" u="none" strike="noStrike" kern="1200" dirty="0" smtClean="0">
                <a:solidFill>
                  <a:schemeClr val="tx1"/>
                </a:solidFill>
                <a:effectLst/>
                <a:latin typeface="Arial" charset="0"/>
                <a:ea typeface="+mn-ea"/>
                <a:cs typeface="+mn-cs"/>
              </a:rPr>
              <a:t>;</a:t>
            </a:r>
            <a:r>
              <a:rPr lang="en-AU" sz="1200" u="none" strike="noStrike" kern="1200" baseline="0" dirty="0" smtClean="0">
                <a:solidFill>
                  <a:schemeClr val="tx1"/>
                </a:solidFill>
                <a:effectLst/>
                <a:latin typeface="Arial" charset="0"/>
                <a:ea typeface="+mn-ea"/>
                <a:cs typeface="+mn-cs"/>
              </a:rPr>
              <a:t> </a:t>
            </a:r>
            <a:r>
              <a:rPr lang="en-US" sz="1200" u="sng" strike="noStrike" kern="1200" dirty="0" smtClean="0">
                <a:solidFill>
                  <a:schemeClr val="tx1"/>
                </a:solidFill>
                <a:effectLst/>
                <a:latin typeface="Arial" charset="0"/>
                <a:ea typeface="+mn-ea"/>
                <a:cs typeface="+mn-cs"/>
                <a:hlinkClick r:id="rId4" action="ppaction://hlinkfile"/>
              </a:rPr>
              <a:t>Author Participation (NEW)</a:t>
            </a:r>
            <a:r>
              <a:rPr lang="en-AU" sz="1200" u="none" strike="noStrike" kern="1200" dirty="0" smtClean="0">
                <a:solidFill>
                  <a:schemeClr val="tx1"/>
                </a:solidFill>
                <a:effectLst/>
                <a:latin typeface="Arial" charset="0"/>
                <a:ea typeface="+mn-ea"/>
                <a:cs typeface="+mn-cs"/>
              </a:rPr>
              <a:t>;</a:t>
            </a:r>
            <a:r>
              <a:rPr lang="en-AU" sz="1200" u="none" strike="noStrike" kern="1200" baseline="0" dirty="0" smtClean="0">
                <a:solidFill>
                  <a:schemeClr val="tx1"/>
                </a:solidFill>
                <a:effectLst/>
                <a:latin typeface="Arial" charset="0"/>
                <a:ea typeface="+mn-ea"/>
                <a:cs typeface="+mn-cs"/>
              </a:rPr>
              <a:t> </a:t>
            </a:r>
            <a:r>
              <a:rPr lang="en-US" sz="1200" u="sng" strike="noStrike" kern="1200" dirty="0" smtClean="0">
                <a:solidFill>
                  <a:schemeClr val="tx1"/>
                </a:solidFill>
                <a:effectLst/>
                <a:latin typeface="Arial" charset="0"/>
                <a:ea typeface="+mn-ea"/>
                <a:cs typeface="+mn-cs"/>
                <a:hlinkClick r:id="rId5" action="ppaction://hlinkfile"/>
              </a:rPr>
              <a:t>Goal Observation (NEW)</a:t>
            </a:r>
            <a:r>
              <a:rPr lang="en-AU" sz="1200" u="none" strike="noStrike" kern="1200" dirty="0" smtClean="0">
                <a:solidFill>
                  <a:schemeClr val="tx1"/>
                </a:solidFill>
                <a:effectLst/>
                <a:latin typeface="Arial" charset="0"/>
                <a:ea typeface="+mn-ea"/>
                <a:cs typeface="+mn-cs"/>
              </a:rPr>
              <a:t>;</a:t>
            </a:r>
            <a:r>
              <a:rPr lang="en-AU" sz="1200" u="none" strike="noStrike" kern="1200" baseline="0" dirty="0" smtClean="0">
                <a:solidFill>
                  <a:schemeClr val="tx1"/>
                </a:solidFill>
                <a:effectLst/>
                <a:latin typeface="Arial" charset="0"/>
                <a:ea typeface="+mn-ea"/>
                <a:cs typeface="+mn-cs"/>
              </a:rPr>
              <a:t> </a:t>
            </a:r>
            <a:r>
              <a:rPr lang="en-US" sz="1200" u="sng" strike="noStrike" kern="1200" dirty="0" smtClean="0">
                <a:solidFill>
                  <a:schemeClr val="tx1"/>
                </a:solidFill>
                <a:effectLst/>
                <a:latin typeface="Arial" charset="0"/>
                <a:ea typeface="+mn-ea"/>
                <a:cs typeface="+mn-cs"/>
                <a:hlinkClick r:id="rId6" action="ppaction://hlinkfile"/>
              </a:rPr>
              <a:t>Intervention Act (NEW)</a:t>
            </a:r>
            <a:r>
              <a:rPr lang="en-AU" sz="1200" u="none" strike="noStrike" kern="1200" dirty="0" smtClean="0">
                <a:solidFill>
                  <a:schemeClr val="tx1"/>
                </a:solidFill>
                <a:effectLst/>
                <a:latin typeface="Arial" charset="0"/>
                <a:ea typeface="+mn-ea"/>
                <a:cs typeface="+mn-cs"/>
              </a:rPr>
              <a:t>;</a:t>
            </a:r>
            <a:r>
              <a:rPr lang="en-AU" sz="1200" u="none" strike="noStrike" kern="1200" baseline="0" dirty="0" smtClean="0">
                <a:solidFill>
                  <a:schemeClr val="tx1"/>
                </a:solidFill>
                <a:effectLst/>
                <a:latin typeface="Arial" charset="0"/>
                <a:ea typeface="+mn-ea"/>
                <a:cs typeface="+mn-cs"/>
              </a:rPr>
              <a:t> </a:t>
            </a:r>
            <a:r>
              <a:rPr lang="en-US" sz="1200" u="sng" strike="noStrike" kern="1200" dirty="0" smtClean="0">
                <a:solidFill>
                  <a:schemeClr val="tx1"/>
                </a:solidFill>
                <a:effectLst/>
                <a:latin typeface="Arial" charset="0"/>
                <a:ea typeface="+mn-ea"/>
                <a:cs typeface="+mn-cs"/>
                <a:hlinkClick r:id="rId7" action="ppaction://hlinkfile"/>
              </a:rPr>
              <a:t>Progress Toward Goal Observation (NEW)</a:t>
            </a:r>
            <a:endParaRPr lang="en-AU"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4</a:t>
            </a:fld>
            <a:endParaRPr lang="en-US"/>
          </a:p>
        </p:txBody>
      </p:sp>
    </p:spTree>
    <p:extLst>
      <p:ext uri="{BB962C8B-B14F-4D97-AF65-F5344CB8AC3E}">
        <p14:creationId xmlns:p14="http://schemas.microsoft.com/office/powerpoint/2010/main" val="331967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152400" y="152400"/>
            <a:ext cx="8839200" cy="6477000"/>
            <a:chOff x="240" y="288"/>
            <a:chExt cx="5290" cy="3504"/>
          </a:xfrm>
        </p:grpSpPr>
        <p:sp>
          <p:nvSpPr>
            <p:cNvPr id="3379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7" name="Line 5"/>
            <p:cNvSpPr>
              <a:spLocks noChangeShapeType="1"/>
            </p:cNvSpPr>
            <p:nvPr/>
          </p:nvSpPr>
          <p:spPr bwMode="auto">
            <a:xfrm>
              <a:off x="576" y="2256"/>
              <a:ext cx="4608" cy="0"/>
            </a:xfrm>
            <a:prstGeom prst="line">
              <a:avLst/>
            </a:prstGeom>
            <a:noFill/>
            <a:ln w="38100">
              <a:solidFill>
                <a:schemeClr val="accent1"/>
              </a:solidFill>
              <a:round/>
              <a:headEnd/>
              <a:tailEnd/>
            </a:ln>
            <a:effectLst/>
          </p:spPr>
          <p:txBody>
            <a:bodyPr wrap="none" anchor="ctr"/>
            <a:lstStyle/>
            <a:p>
              <a:endParaRPr lang="en-US"/>
            </a:p>
          </p:txBody>
        </p:sp>
      </p:gr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33804" name="Rectangle 12"/>
          <p:cNvSpPr>
            <a:spLocks noChangeArrowheads="1"/>
          </p:cNvSpPr>
          <p:nvPr userDrawn="1"/>
        </p:nvSpPr>
        <p:spPr bwMode="auto">
          <a:xfrm>
            <a:off x="76200" y="6629400"/>
            <a:ext cx="5715000" cy="276225"/>
          </a:xfrm>
          <a:prstGeom prst="rect">
            <a:avLst/>
          </a:prstGeom>
          <a:noFill/>
          <a:ln w="9525">
            <a:noFill/>
            <a:miter lim="800000"/>
            <a:headEnd/>
            <a:tailEnd/>
          </a:ln>
          <a:effectLst/>
        </p:spPr>
        <p:txBody>
          <a:bodyPr>
            <a:spAutoFit/>
          </a:bodyPr>
          <a:lstStyle/>
          <a:p>
            <a:r>
              <a:rPr lang="en-US" sz="600" b="1" dirty="0"/>
              <a:t>© </a:t>
            </a:r>
            <a:r>
              <a:rPr lang="en-US" sz="600" b="1" dirty="0" smtClean="0"/>
              <a:t>2014 </a:t>
            </a:r>
            <a:r>
              <a:rPr lang="en-US" sz="600" b="1" dirty="0"/>
              <a:t>Health Level Seven ® International. All Rights Reserved. </a:t>
            </a:r>
          </a:p>
          <a:p>
            <a:r>
              <a:rPr lang="en-US" sz="600" b="1" dirty="0"/>
              <a:t>HL7 and Health Level Seven are registered trademarks of Health Level Seven International. Reg. U.S. TM Office.</a:t>
            </a:r>
          </a:p>
        </p:txBody>
      </p:sp>
      <p:pic>
        <p:nvPicPr>
          <p:cNvPr id="33805" name="Picture 13" descr="HL7 International Logo"/>
          <p:cNvPicPr>
            <a:picLocks noChangeAspect="1" noChangeArrowheads="1"/>
          </p:cNvPicPr>
          <p:nvPr userDrawn="1"/>
        </p:nvPicPr>
        <p:blipFill>
          <a:blip r:embed="rId2" cstate="print"/>
          <a:srcRect/>
          <a:stretch>
            <a:fillRect/>
          </a:stretch>
        </p:blipFill>
        <p:spPr bwMode="auto">
          <a:xfrm>
            <a:off x="7650163" y="304800"/>
            <a:ext cx="1109662" cy="1143000"/>
          </a:xfrm>
          <a:prstGeom prst="rect">
            <a:avLst/>
          </a:prstGeom>
          <a:noFill/>
        </p:spPr>
      </p:pic>
      <p:sp>
        <p:nvSpPr>
          <p:cNvPr id="10" name="Date Placeholder 9"/>
          <p:cNvSpPr>
            <a:spLocks noGrp="1"/>
          </p:cNvSpPr>
          <p:nvPr>
            <p:ph type="dt" sz="half" idx="10"/>
          </p:nvPr>
        </p:nvSpPr>
        <p:spPr/>
        <p:txBody>
          <a:bodyPr/>
          <a:lstStyle/>
          <a:p>
            <a:r>
              <a:rPr lang="en-US" dirty="0" smtClean="0"/>
              <a:t>01/01/2014</a:t>
            </a:r>
            <a:endParaRPr lang="en-US" dirty="0"/>
          </a:p>
        </p:txBody>
      </p:sp>
      <p:sp>
        <p:nvSpPr>
          <p:cNvPr id="11" name="Slide Number Placeholder 10"/>
          <p:cNvSpPr>
            <a:spLocks noGrp="1"/>
          </p:cNvSpPr>
          <p:nvPr>
            <p:ph type="sldNum" sz="quarter" idx="11"/>
          </p:nvPr>
        </p:nvSpPr>
        <p:spPr/>
        <p:txBody>
          <a:bodyPr/>
          <a:lstStyle/>
          <a:p>
            <a:fld id="{DD8FDF0E-2772-4D89-9F72-F3CB15D8B8AB}"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43B471-FB90-46FA-8B98-F55B29ABD840}" type="datetime1">
              <a:rPr lang="en-US"/>
              <a:pPr/>
              <a:t>9/16/2014</a:t>
            </a:fld>
            <a:endParaRPr lang="en-US"/>
          </a:p>
        </p:txBody>
      </p:sp>
      <p:sp>
        <p:nvSpPr>
          <p:cNvPr id="5" name="Slide Number Placeholder 4"/>
          <p:cNvSpPr>
            <a:spLocks noGrp="1"/>
          </p:cNvSpPr>
          <p:nvPr>
            <p:ph type="sldNum" sz="quarter" idx="11"/>
          </p:nvPr>
        </p:nvSpPr>
        <p:spPr/>
        <p:txBody>
          <a:bodyPr/>
          <a:lstStyle>
            <a:lvl1pPr>
              <a:defRPr/>
            </a:lvl1pPr>
          </a:lstStyle>
          <a:p>
            <a:fld id="{E07DD071-FAF0-42AF-BCBC-4495406D14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73075"/>
            <a:ext cx="20955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73075"/>
            <a:ext cx="61341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9DD8C03-4B48-4E6D-AEDF-1A9300C7BAEF}" type="datetime1">
              <a:rPr lang="en-US"/>
              <a:pPr/>
              <a:t>9/16/2014</a:t>
            </a:fld>
            <a:endParaRPr lang="en-US"/>
          </a:p>
        </p:txBody>
      </p:sp>
      <p:sp>
        <p:nvSpPr>
          <p:cNvPr id="5" name="Slide Number Placeholder 4"/>
          <p:cNvSpPr>
            <a:spLocks noGrp="1"/>
          </p:cNvSpPr>
          <p:nvPr>
            <p:ph type="sldNum" sz="quarter" idx="11"/>
          </p:nvPr>
        </p:nvSpPr>
        <p:spPr/>
        <p:txBody>
          <a:bodyPr/>
          <a:lstStyle>
            <a:lvl1pPr>
              <a:defRPr/>
            </a:lvl1pPr>
          </a:lstStyle>
          <a:p>
            <a:fld id="{DE69C5E0-66B6-492B-B5B1-955EA64CE5F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lvl1pPr>
              <a:defRPr/>
            </a:lvl1pPr>
          </a:lstStyle>
          <a:p>
            <a:fld id="{2CD36790-EF9F-4521-A783-189BE19EEE4B}" type="slidenum">
              <a:rPr lang="en-US"/>
              <a:pPr/>
              <a:t>‹#›</a:t>
            </a:fld>
            <a:endParaRPr lang="en-US"/>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A22CAAC-72B4-49BF-8D8A-B248BD60D0AB}" type="datetime1">
              <a:rPr lang="en-US"/>
              <a:pPr/>
              <a:t>9/16/2014</a:t>
            </a:fld>
            <a:endParaRPr lang="en-US"/>
          </a:p>
        </p:txBody>
      </p:sp>
      <p:sp>
        <p:nvSpPr>
          <p:cNvPr id="5" name="Slide Number Placeholder 4"/>
          <p:cNvSpPr>
            <a:spLocks noGrp="1"/>
          </p:cNvSpPr>
          <p:nvPr>
            <p:ph type="sldNum" sz="quarter" idx="11"/>
          </p:nvPr>
        </p:nvSpPr>
        <p:spPr/>
        <p:txBody>
          <a:bodyPr/>
          <a:lstStyle>
            <a:lvl1pPr>
              <a:defRPr/>
            </a:lvl1pPr>
          </a:lstStyle>
          <a:p>
            <a:fld id="{D9717A56-5D33-48BC-B612-81C2A448BE8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B08C14C-5A61-4D4D-B38C-096C9971D9C2}" type="datetime1">
              <a:rPr lang="en-US"/>
              <a:pPr/>
              <a:t>9/16/2014</a:t>
            </a:fld>
            <a:endParaRPr lang="en-US"/>
          </a:p>
        </p:txBody>
      </p:sp>
      <p:sp>
        <p:nvSpPr>
          <p:cNvPr id="6" name="Slide Number Placeholder 5"/>
          <p:cNvSpPr>
            <a:spLocks noGrp="1"/>
          </p:cNvSpPr>
          <p:nvPr>
            <p:ph type="sldNum" sz="quarter" idx="11"/>
          </p:nvPr>
        </p:nvSpPr>
        <p:spPr/>
        <p:txBody>
          <a:bodyPr/>
          <a:lstStyle>
            <a:lvl1pPr>
              <a:defRPr/>
            </a:lvl1pPr>
          </a:lstStyle>
          <a:p>
            <a:fld id="{C9422542-FAC0-4800-BAC9-80AE50E939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9C45C78-7BD8-47C0-88A0-6DA77AB0E0BB}" type="datetime1">
              <a:rPr lang="en-US"/>
              <a:pPr/>
              <a:t>9/16/2014</a:t>
            </a:fld>
            <a:endParaRPr lang="en-US"/>
          </a:p>
        </p:txBody>
      </p:sp>
      <p:sp>
        <p:nvSpPr>
          <p:cNvPr id="8" name="Slide Number Placeholder 7"/>
          <p:cNvSpPr>
            <a:spLocks noGrp="1"/>
          </p:cNvSpPr>
          <p:nvPr>
            <p:ph type="sldNum" sz="quarter" idx="11"/>
          </p:nvPr>
        </p:nvSpPr>
        <p:spPr/>
        <p:txBody>
          <a:bodyPr/>
          <a:lstStyle>
            <a:lvl1pPr>
              <a:defRPr/>
            </a:lvl1pPr>
          </a:lstStyle>
          <a:p>
            <a:fld id="{04E51A7F-C561-42D3-BDE2-6604AC35B1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6621641-DE6C-4460-BF47-734601E4A699}" type="datetime1">
              <a:rPr lang="en-US"/>
              <a:pPr/>
              <a:t>9/16/2014</a:t>
            </a:fld>
            <a:endParaRPr lang="en-US"/>
          </a:p>
        </p:txBody>
      </p:sp>
      <p:sp>
        <p:nvSpPr>
          <p:cNvPr id="4" name="Slide Number Placeholder 3"/>
          <p:cNvSpPr>
            <a:spLocks noGrp="1"/>
          </p:cNvSpPr>
          <p:nvPr>
            <p:ph type="sldNum" sz="quarter" idx="11"/>
          </p:nvPr>
        </p:nvSpPr>
        <p:spPr/>
        <p:txBody>
          <a:bodyPr/>
          <a:lstStyle>
            <a:lvl1pPr>
              <a:defRPr/>
            </a:lvl1pPr>
          </a:lstStyle>
          <a:p>
            <a:fld id="{C429D7E7-1099-47AD-B3F2-624E90DDB7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60E83B5-0457-4AA6-A2AF-7E85AB57C9B7}" type="datetime1">
              <a:rPr lang="en-US"/>
              <a:pPr/>
              <a:t>9/16/2014</a:t>
            </a:fld>
            <a:endParaRPr lang="en-US"/>
          </a:p>
        </p:txBody>
      </p:sp>
      <p:sp>
        <p:nvSpPr>
          <p:cNvPr id="3" name="Slide Number Placeholder 2"/>
          <p:cNvSpPr>
            <a:spLocks noGrp="1"/>
          </p:cNvSpPr>
          <p:nvPr>
            <p:ph type="sldNum" sz="quarter" idx="11"/>
          </p:nvPr>
        </p:nvSpPr>
        <p:spPr/>
        <p:txBody>
          <a:bodyPr/>
          <a:lstStyle>
            <a:lvl1pPr>
              <a:defRPr/>
            </a:lvl1pPr>
          </a:lstStyle>
          <a:p>
            <a:fld id="{EE098B49-91C9-4AE6-BCDD-3C6B3DE25E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6B80F34-8997-452F-82F9-376965C1575F}" type="datetime1">
              <a:rPr lang="en-US"/>
              <a:pPr/>
              <a:t>9/16/2014</a:t>
            </a:fld>
            <a:endParaRPr lang="en-US"/>
          </a:p>
        </p:txBody>
      </p:sp>
      <p:sp>
        <p:nvSpPr>
          <p:cNvPr id="6" name="Slide Number Placeholder 5"/>
          <p:cNvSpPr>
            <a:spLocks noGrp="1"/>
          </p:cNvSpPr>
          <p:nvPr>
            <p:ph type="sldNum" sz="quarter" idx="11"/>
          </p:nvPr>
        </p:nvSpPr>
        <p:spPr/>
        <p:txBody>
          <a:bodyPr/>
          <a:lstStyle>
            <a:lvl1pPr>
              <a:defRPr/>
            </a:lvl1pPr>
          </a:lstStyle>
          <a:p>
            <a:fld id="{16501C3C-0F9F-4B82-B0E4-702459263B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C570FB-6AC0-4D6C-9E03-450BCCB52573}" type="datetime1">
              <a:rPr lang="en-US"/>
              <a:pPr/>
              <a:t>9/16/2014</a:t>
            </a:fld>
            <a:endParaRPr lang="en-US"/>
          </a:p>
        </p:txBody>
      </p:sp>
      <p:sp>
        <p:nvSpPr>
          <p:cNvPr id="6" name="Slide Number Placeholder 5"/>
          <p:cNvSpPr>
            <a:spLocks noGrp="1"/>
          </p:cNvSpPr>
          <p:nvPr>
            <p:ph type="sldNum" sz="quarter" idx="11"/>
          </p:nvPr>
        </p:nvSpPr>
        <p:spPr/>
        <p:txBody>
          <a:bodyPr/>
          <a:lstStyle>
            <a:lvl1pPr>
              <a:defRPr/>
            </a:lvl1pPr>
          </a:lstStyle>
          <a:p>
            <a:fld id="{6511F142-224D-427D-930A-AAAE46FDAB7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52400" y="152400"/>
            <a:ext cx="8839200" cy="6477000"/>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2"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3" name="Line 5"/>
          <p:cNvSpPr>
            <a:spLocks noChangeShapeType="1"/>
          </p:cNvSpPr>
          <p:nvPr/>
        </p:nvSpPr>
        <p:spPr bwMode="auto">
          <a:xfrm>
            <a:off x="461963" y="1600200"/>
            <a:ext cx="8296275" cy="0"/>
          </a:xfrm>
          <a:prstGeom prst="line">
            <a:avLst/>
          </a:prstGeom>
          <a:noFill/>
          <a:ln w="38100">
            <a:solidFill>
              <a:schemeClr val="accent1"/>
            </a:solidFill>
            <a:round/>
            <a:headEnd/>
            <a:tailEnd/>
          </a:ln>
          <a:effectLst/>
        </p:spPr>
        <p:txBody>
          <a:bodyPr/>
          <a:lstStyle/>
          <a:p>
            <a:endParaRPr lang="en-US"/>
          </a:p>
        </p:txBody>
      </p:sp>
      <p:sp>
        <p:nvSpPr>
          <p:cNvPr id="32774" name="Rectangle 6"/>
          <p:cNvSpPr>
            <a:spLocks noGrp="1" noChangeArrowheads="1"/>
          </p:cNvSpPr>
          <p:nvPr>
            <p:ph type="title"/>
          </p:nvPr>
        </p:nvSpPr>
        <p:spPr bwMode="auto">
          <a:xfrm>
            <a:off x="533400" y="473075"/>
            <a:ext cx="8153400" cy="822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2775" name="Rectangle 7"/>
          <p:cNvSpPr>
            <a:spLocks noGrp="1" noChangeArrowheads="1"/>
          </p:cNvSpPr>
          <p:nvPr>
            <p:ph type="body" idx="1"/>
          </p:nvPr>
        </p:nvSpPr>
        <p:spPr bwMode="auto">
          <a:xfrm>
            <a:off x="381000" y="1828800"/>
            <a:ext cx="8382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781" name="Rectangle 13"/>
          <p:cNvSpPr>
            <a:spLocks noChangeArrowheads="1"/>
          </p:cNvSpPr>
          <p:nvPr userDrawn="1"/>
        </p:nvSpPr>
        <p:spPr bwMode="auto">
          <a:xfrm>
            <a:off x="228600" y="6629400"/>
            <a:ext cx="4419600" cy="276225"/>
          </a:xfrm>
          <a:prstGeom prst="rect">
            <a:avLst/>
          </a:prstGeom>
          <a:noFill/>
          <a:ln w="9525">
            <a:noFill/>
            <a:miter lim="800000"/>
            <a:headEnd/>
            <a:tailEnd/>
          </a:ln>
          <a:effectLst/>
        </p:spPr>
        <p:txBody>
          <a:bodyPr>
            <a:spAutoFit/>
          </a:bodyPr>
          <a:lstStyle/>
          <a:p>
            <a:r>
              <a:rPr lang="en-US" sz="600" b="1" dirty="0"/>
              <a:t>© </a:t>
            </a:r>
            <a:r>
              <a:rPr lang="en-US" sz="600" b="1" dirty="0" smtClean="0"/>
              <a:t>2014 </a:t>
            </a:r>
            <a:r>
              <a:rPr lang="en-US" sz="600" b="1" dirty="0"/>
              <a:t>Health Level Seven ® International. All Rights Reserved. </a:t>
            </a:r>
          </a:p>
          <a:p>
            <a:r>
              <a:rPr lang="en-US" sz="600" b="1" dirty="0"/>
              <a:t>HL7 and Health Level Seven are registered trademarks of Health Level Seven International. Reg. U.S. TM Office.</a:t>
            </a:r>
          </a:p>
        </p:txBody>
      </p:sp>
      <p:pic>
        <p:nvPicPr>
          <p:cNvPr id="32783" name="Picture 15" descr="HL7 International Logo"/>
          <p:cNvPicPr>
            <a:picLocks noChangeAspect="1" noChangeArrowheads="1"/>
          </p:cNvPicPr>
          <p:nvPr userDrawn="1"/>
        </p:nvPicPr>
        <p:blipFill>
          <a:blip r:embed="rId13" cstate="print"/>
          <a:srcRect/>
          <a:stretch>
            <a:fillRect/>
          </a:stretch>
        </p:blipFill>
        <p:spPr bwMode="auto">
          <a:xfrm>
            <a:off x="76200" y="6629400"/>
            <a:ext cx="228600" cy="228600"/>
          </a:xfrm>
          <a:prstGeom prst="rect">
            <a:avLst/>
          </a:prstGeom>
          <a:noFill/>
        </p:spPr>
      </p:pic>
      <p:sp>
        <p:nvSpPr>
          <p:cNvPr id="32784" name="Rectangle 16"/>
          <p:cNvSpPr>
            <a:spLocks noGrp="1" noChangeArrowheads="1"/>
          </p:cNvSpPr>
          <p:nvPr>
            <p:ph type="dt" sz="half" idx="2"/>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600"/>
            </a:lvl1pPr>
          </a:lstStyle>
          <a:p>
            <a:r>
              <a:rPr lang="en-US" dirty="0" smtClean="0"/>
              <a:t>1/7/2014</a:t>
            </a:r>
            <a:endParaRPr lang="en-US" dirty="0"/>
          </a:p>
        </p:txBody>
      </p:sp>
      <p:sp>
        <p:nvSpPr>
          <p:cNvPr id="32786" name="Rectangle 18"/>
          <p:cNvSpPr>
            <a:spLocks noGrp="1" noChangeArrowheads="1"/>
          </p:cNvSpPr>
          <p:nvPr>
            <p:ph type="sldNum" sz="quarter" idx="4"/>
          </p:nvPr>
        </p:nvSpPr>
        <p:spPr bwMode="auto">
          <a:xfrm>
            <a:off x="4343400" y="6534150"/>
            <a:ext cx="5334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lvl1pPr>
          </a:lstStyle>
          <a:p>
            <a:fld id="{DD8FDF0E-2772-4D89-9F72-F3CB15D8B8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Verdana" pitchFamily="34" charset="0"/>
        </a:defRPr>
      </a:lvl2pPr>
      <a:lvl3pPr algn="l" rtl="0" fontAlgn="base">
        <a:lnSpc>
          <a:spcPct val="80000"/>
        </a:lnSpc>
        <a:spcBef>
          <a:spcPct val="0"/>
        </a:spcBef>
        <a:spcAft>
          <a:spcPct val="0"/>
        </a:spcAft>
        <a:defRPr sz="4000">
          <a:solidFill>
            <a:schemeClr val="tx2"/>
          </a:solidFill>
          <a:latin typeface="Verdana" pitchFamily="34" charset="0"/>
        </a:defRPr>
      </a:lvl3pPr>
      <a:lvl4pPr algn="l" rtl="0" fontAlgn="base">
        <a:lnSpc>
          <a:spcPct val="80000"/>
        </a:lnSpc>
        <a:spcBef>
          <a:spcPct val="0"/>
        </a:spcBef>
        <a:spcAft>
          <a:spcPct val="0"/>
        </a:spcAft>
        <a:defRPr sz="4000">
          <a:solidFill>
            <a:schemeClr val="tx2"/>
          </a:solidFill>
          <a:latin typeface="Verdana" pitchFamily="34" charset="0"/>
        </a:defRPr>
      </a:lvl4pPr>
      <a:lvl5pPr algn="l" rtl="0" fontAlgn="base">
        <a:lnSpc>
          <a:spcPct val="80000"/>
        </a:lnSpc>
        <a:spcBef>
          <a:spcPct val="0"/>
        </a:spcBef>
        <a:spcAft>
          <a:spcPct val="0"/>
        </a:spcAft>
        <a:defRPr sz="4000">
          <a:solidFill>
            <a:schemeClr val="tx2"/>
          </a:solidFill>
          <a:latin typeface="Verdana" pitchFamily="34" charset="0"/>
        </a:defRPr>
      </a:lvl5pPr>
      <a:lvl6pPr marL="457200" algn="l" rtl="0" fontAlgn="base">
        <a:lnSpc>
          <a:spcPct val="80000"/>
        </a:lnSpc>
        <a:spcBef>
          <a:spcPct val="0"/>
        </a:spcBef>
        <a:spcAft>
          <a:spcPct val="0"/>
        </a:spcAft>
        <a:defRPr sz="4000">
          <a:solidFill>
            <a:schemeClr val="tx2"/>
          </a:solidFill>
          <a:latin typeface="Verdana" pitchFamily="34" charset="0"/>
        </a:defRPr>
      </a:lvl6pPr>
      <a:lvl7pPr marL="914400" algn="l" rtl="0" fontAlgn="base">
        <a:lnSpc>
          <a:spcPct val="80000"/>
        </a:lnSpc>
        <a:spcBef>
          <a:spcPct val="0"/>
        </a:spcBef>
        <a:spcAft>
          <a:spcPct val="0"/>
        </a:spcAft>
        <a:defRPr sz="4000">
          <a:solidFill>
            <a:schemeClr val="tx2"/>
          </a:solidFill>
          <a:latin typeface="Verdana" pitchFamily="34" charset="0"/>
        </a:defRPr>
      </a:lvl7pPr>
      <a:lvl8pPr marL="1371600" algn="l" rtl="0" fontAlgn="base">
        <a:lnSpc>
          <a:spcPct val="80000"/>
        </a:lnSpc>
        <a:spcBef>
          <a:spcPct val="0"/>
        </a:spcBef>
        <a:spcAft>
          <a:spcPct val="0"/>
        </a:spcAft>
        <a:defRPr sz="4000">
          <a:solidFill>
            <a:schemeClr val="tx2"/>
          </a:solidFill>
          <a:latin typeface="Verdana" pitchFamily="34" charset="0"/>
        </a:defRPr>
      </a:lvl8pPr>
      <a:lvl9pPr marL="1828800" algn="l" rtl="0" fontAlgn="base">
        <a:lnSpc>
          <a:spcPct val="80000"/>
        </a:lnSpc>
        <a:spcBef>
          <a:spcPct val="0"/>
        </a:spcBef>
        <a:spcAft>
          <a:spcPct val="0"/>
        </a:spcAft>
        <a:defRPr sz="4000">
          <a:solidFill>
            <a:schemeClr val="tx2"/>
          </a:solidFill>
          <a:latin typeface="Verdana" pitchFamily="34" charset="0"/>
        </a:defRPr>
      </a:lvl9pPr>
    </p:titleStyle>
    <p:body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smtClean="0"/>
              <a:t>PCWG – Chicago WGM</a:t>
            </a:r>
            <a:br>
              <a:rPr lang="en-US" dirty="0" smtClean="0"/>
            </a:br>
            <a:r>
              <a:rPr lang="en-US" dirty="0" smtClean="0"/>
              <a:t/>
            </a:r>
            <a:br>
              <a:rPr lang="en-US" dirty="0" smtClean="0"/>
            </a:br>
            <a:r>
              <a:rPr lang="en-US" sz="2800" dirty="0" smtClean="0"/>
              <a:t>C-CDA: Problem/Allergy Problem Status Observation Templates</a:t>
            </a:r>
            <a:endParaRPr lang="en-US" sz="2800" dirty="0"/>
          </a:p>
        </p:txBody>
      </p:sp>
      <p:sp>
        <p:nvSpPr>
          <p:cNvPr id="2051" name="Rectangle 3"/>
          <p:cNvSpPr>
            <a:spLocks noGrp="1" noChangeArrowheads="1"/>
          </p:cNvSpPr>
          <p:nvPr>
            <p:ph type="subTitle" idx="1"/>
          </p:nvPr>
        </p:nvSpPr>
        <p:spPr>
          <a:xfrm>
            <a:off x="1371600" y="3962400"/>
            <a:ext cx="6400800" cy="2362200"/>
          </a:xfrm>
        </p:spPr>
        <p:txBody>
          <a:bodyPr/>
          <a:lstStyle/>
          <a:p>
            <a:pPr algn="l"/>
            <a:r>
              <a:rPr lang="en-US" sz="2000" dirty="0" smtClean="0"/>
              <a:t>Stephen Chu, PCWG co-chair</a:t>
            </a:r>
          </a:p>
          <a:p>
            <a:pPr algn="l"/>
            <a:r>
              <a:rPr lang="en-US" sz="2000" dirty="0" smtClean="0"/>
              <a:t>Russ </a:t>
            </a:r>
            <a:r>
              <a:rPr lang="en-US" sz="2000" dirty="0" err="1" smtClean="0"/>
              <a:t>Leftwich</a:t>
            </a:r>
            <a:r>
              <a:rPr lang="en-US" sz="2000" dirty="0" smtClean="0"/>
              <a:t>, PCWG co-chair</a:t>
            </a:r>
          </a:p>
          <a:p>
            <a:pPr algn="l"/>
            <a:r>
              <a:rPr lang="en-US" sz="2000" dirty="0" smtClean="0"/>
              <a:t>Elaine Ayres, PCWG co-chair</a:t>
            </a:r>
          </a:p>
          <a:p>
            <a:pPr algn="l"/>
            <a:r>
              <a:rPr lang="en-US" sz="2000" dirty="0" smtClean="0"/>
              <a:t>Laura </a:t>
            </a:r>
            <a:r>
              <a:rPr lang="en-US" sz="2000" dirty="0" err="1" smtClean="0"/>
              <a:t>Heermann</a:t>
            </a:r>
            <a:r>
              <a:rPr lang="en-US" sz="2000" dirty="0" smtClean="0"/>
              <a:t> Langford, PCWG co-chair</a:t>
            </a:r>
          </a:p>
          <a:p>
            <a:pPr algn="l"/>
            <a:r>
              <a:rPr lang="en-US" sz="2000" dirty="0" smtClean="0"/>
              <a:t>Rob </a:t>
            </a:r>
            <a:r>
              <a:rPr lang="en-US" sz="2000" dirty="0" err="1" smtClean="0"/>
              <a:t>Hausam</a:t>
            </a:r>
            <a:r>
              <a:rPr lang="en-US" sz="2000" dirty="0" smtClean="0"/>
              <a:t>, vocab facilitator</a:t>
            </a:r>
          </a:p>
          <a:p>
            <a:pPr algn="l"/>
            <a:r>
              <a:rPr lang="en-US" sz="2000" dirty="0" smtClean="0"/>
              <a:t>Lisa Nelson, PCWG Liaison from SDWG</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1"/>
            <a:ext cx="8153400" cy="1066800"/>
          </a:xfrm>
        </p:spPr>
        <p:txBody>
          <a:bodyPr/>
          <a:lstStyle/>
          <a:p>
            <a:r>
              <a:rPr lang="en-AU" sz="3200" dirty="0" smtClean="0"/>
              <a:t>Semantics of clinical status:</a:t>
            </a:r>
            <a:br>
              <a:rPr lang="en-AU" sz="3200" dirty="0" smtClean="0"/>
            </a:br>
            <a:r>
              <a:rPr lang="en-AU" sz="3200" dirty="0" smtClean="0"/>
              <a:t>much more complex</a:t>
            </a:r>
            <a:endParaRPr lang="en-AU" sz="3200" dirty="0"/>
          </a:p>
        </p:txBody>
      </p:sp>
      <p:sp>
        <p:nvSpPr>
          <p:cNvPr id="3" name="Content Placeholder 2"/>
          <p:cNvSpPr>
            <a:spLocks noGrp="1"/>
          </p:cNvSpPr>
          <p:nvPr>
            <p:ph idx="1"/>
          </p:nvPr>
        </p:nvSpPr>
        <p:spPr/>
        <p:txBody>
          <a:bodyPr/>
          <a:lstStyle/>
          <a:p>
            <a:r>
              <a:rPr lang="en-AU" dirty="0" smtClean="0"/>
              <a:t>The status of most clinical problems or conditions (allergy and intolerance included) need to be represented by one of the following values:</a:t>
            </a:r>
          </a:p>
          <a:p>
            <a:pPr lvl="1"/>
            <a:r>
              <a:rPr lang="en-AU" sz="2800" dirty="0" smtClean="0"/>
              <a:t>Active</a:t>
            </a:r>
          </a:p>
          <a:p>
            <a:pPr lvl="1"/>
            <a:r>
              <a:rPr lang="en-AU" sz="2800" dirty="0" smtClean="0"/>
              <a:t>Inactive (semantically different from resolved)</a:t>
            </a:r>
          </a:p>
          <a:p>
            <a:pPr lvl="1"/>
            <a:r>
              <a:rPr lang="en-AU" sz="2800" dirty="0" smtClean="0"/>
              <a:t>Resolved</a:t>
            </a:r>
          </a:p>
          <a:p>
            <a:pPr lvl="1"/>
            <a:r>
              <a:rPr lang="en-AU" sz="2800" dirty="0" smtClean="0"/>
              <a:t>Refuted</a:t>
            </a:r>
            <a:endParaRPr lang="en-AU" sz="2800" dirty="0"/>
          </a:p>
        </p:txBody>
      </p:sp>
      <p:sp>
        <p:nvSpPr>
          <p:cNvPr id="4" name="Date Placeholder 3"/>
          <p:cNvSpPr>
            <a:spLocks noGrp="1"/>
          </p:cNvSpPr>
          <p:nvPr>
            <p:ph type="dt" sz="half" idx="10"/>
          </p:nvPr>
        </p:nvSpPr>
        <p:spPr/>
        <p:txBody>
          <a:body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10</a:t>
            </a:fld>
            <a:endParaRPr lang="en-US"/>
          </a:p>
        </p:txBody>
      </p:sp>
    </p:spTree>
    <p:extLst>
      <p:ext uri="{BB962C8B-B14F-4D97-AF65-F5344CB8AC3E}">
        <p14:creationId xmlns:p14="http://schemas.microsoft.com/office/powerpoint/2010/main" val="27518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1"/>
            <a:ext cx="8153400" cy="1066800"/>
          </a:xfrm>
        </p:spPr>
        <p:txBody>
          <a:bodyPr/>
          <a:lstStyle/>
          <a:p>
            <a:r>
              <a:rPr lang="en-AU" sz="3200" dirty="0" smtClean="0"/>
              <a:t>Semantics of clinical status:</a:t>
            </a:r>
            <a:br>
              <a:rPr lang="en-AU" sz="3200" dirty="0" smtClean="0"/>
            </a:br>
            <a:r>
              <a:rPr lang="en-AU" sz="3200" dirty="0" smtClean="0"/>
              <a:t>much more complex</a:t>
            </a:r>
            <a:endParaRPr lang="en-AU" sz="3200" dirty="0"/>
          </a:p>
        </p:txBody>
      </p:sp>
      <p:sp>
        <p:nvSpPr>
          <p:cNvPr id="3" name="Content Placeholder 2"/>
          <p:cNvSpPr>
            <a:spLocks noGrp="1"/>
          </p:cNvSpPr>
          <p:nvPr>
            <p:ph idx="1"/>
          </p:nvPr>
        </p:nvSpPr>
        <p:spPr>
          <a:xfrm>
            <a:off x="381000" y="1600200"/>
            <a:ext cx="8382000" cy="4876800"/>
          </a:xfrm>
        </p:spPr>
        <p:txBody>
          <a:bodyPr/>
          <a:lstStyle/>
          <a:p>
            <a:r>
              <a:rPr lang="en-AU" sz="2400" dirty="0" smtClean="0"/>
              <a:t>Cancer, psychiatric/psychological problems (substances dependencies included) require additional status values:</a:t>
            </a:r>
          </a:p>
          <a:p>
            <a:pPr lvl="1"/>
            <a:r>
              <a:rPr lang="en-AU" sz="2800" dirty="0" smtClean="0"/>
              <a:t>Remission states</a:t>
            </a:r>
          </a:p>
          <a:p>
            <a:pPr lvl="2"/>
            <a:r>
              <a:rPr lang="en-AU" sz="2200" dirty="0" smtClean="0"/>
              <a:t>In remission</a:t>
            </a:r>
          </a:p>
          <a:p>
            <a:pPr lvl="2"/>
            <a:r>
              <a:rPr lang="en-AU" sz="2200" dirty="0" smtClean="0"/>
              <a:t>Partial remission</a:t>
            </a:r>
          </a:p>
          <a:p>
            <a:pPr lvl="2"/>
            <a:r>
              <a:rPr lang="en-AU" sz="2200" dirty="0" smtClean="0"/>
              <a:t>Full/complete remission</a:t>
            </a:r>
          </a:p>
          <a:p>
            <a:pPr lvl="2"/>
            <a:r>
              <a:rPr lang="en-AU" sz="2200" dirty="0" smtClean="0"/>
              <a:t>Early full/partial remission</a:t>
            </a:r>
          </a:p>
          <a:p>
            <a:pPr lvl="2"/>
            <a:r>
              <a:rPr lang="en-AU" sz="2200" dirty="0" smtClean="0"/>
              <a:t>Sustained full/partial remission</a:t>
            </a:r>
          </a:p>
          <a:p>
            <a:pPr lvl="1"/>
            <a:r>
              <a:rPr lang="en-AU" dirty="0" smtClean="0"/>
              <a:t>Relapse states</a:t>
            </a:r>
          </a:p>
          <a:p>
            <a:pPr lvl="2"/>
            <a:r>
              <a:rPr lang="en-AU" sz="2000" dirty="0" smtClean="0"/>
              <a:t>Relapse</a:t>
            </a:r>
          </a:p>
          <a:p>
            <a:pPr lvl="2"/>
            <a:r>
              <a:rPr lang="en-AU" sz="2000" dirty="0"/>
              <a:t>relapse after partial </a:t>
            </a:r>
            <a:r>
              <a:rPr lang="en-AU" sz="2000" dirty="0" smtClean="0"/>
              <a:t>remission</a:t>
            </a:r>
          </a:p>
          <a:p>
            <a:pPr lvl="2"/>
            <a:r>
              <a:rPr lang="en-AU" sz="2000" dirty="0"/>
              <a:t>relapse after </a:t>
            </a:r>
            <a:r>
              <a:rPr lang="en-AU" sz="2000" dirty="0" smtClean="0"/>
              <a:t>full </a:t>
            </a:r>
            <a:r>
              <a:rPr lang="en-AU" sz="2000" dirty="0"/>
              <a:t>remission</a:t>
            </a:r>
          </a:p>
        </p:txBody>
      </p:sp>
      <p:sp>
        <p:nvSpPr>
          <p:cNvPr id="4" name="Date Placeholder 3"/>
          <p:cNvSpPr>
            <a:spLocks noGrp="1"/>
          </p:cNvSpPr>
          <p:nvPr>
            <p:ph type="dt" sz="half" idx="10"/>
          </p:nvPr>
        </p:nvSpPr>
        <p:spPr/>
        <p:txBody>
          <a:body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11</a:t>
            </a:fld>
            <a:endParaRPr lang="en-US"/>
          </a:p>
        </p:txBody>
      </p:sp>
    </p:spTree>
    <p:extLst>
      <p:ext uri="{BB962C8B-B14F-4D97-AF65-F5344CB8AC3E}">
        <p14:creationId xmlns:p14="http://schemas.microsoft.com/office/powerpoint/2010/main" val="126651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1"/>
            <a:ext cx="8153400" cy="990600"/>
          </a:xfrm>
        </p:spPr>
        <p:txBody>
          <a:bodyPr/>
          <a:lstStyle/>
          <a:p>
            <a:r>
              <a:rPr lang="en-AU" sz="3200" dirty="0"/>
              <a:t>Semantics of clinical status:</a:t>
            </a:r>
            <a:br>
              <a:rPr lang="en-AU" sz="3200" dirty="0"/>
            </a:br>
            <a:r>
              <a:rPr lang="en-AU" sz="3200" dirty="0"/>
              <a:t>much more complex</a:t>
            </a:r>
          </a:p>
        </p:txBody>
      </p:sp>
      <p:sp>
        <p:nvSpPr>
          <p:cNvPr id="3" name="Content Placeholder 2"/>
          <p:cNvSpPr>
            <a:spLocks noGrp="1"/>
          </p:cNvSpPr>
          <p:nvPr>
            <p:ph idx="1"/>
          </p:nvPr>
        </p:nvSpPr>
        <p:spPr/>
        <p:txBody>
          <a:bodyPr/>
          <a:lstStyle/>
          <a:p>
            <a:r>
              <a:rPr lang="en-AU" dirty="0" smtClean="0"/>
              <a:t>The semantic complexity requires the reinstatement of:</a:t>
            </a:r>
          </a:p>
          <a:p>
            <a:pPr lvl="1"/>
            <a:r>
              <a:rPr lang="en-AU" sz="2800" dirty="0" smtClean="0"/>
              <a:t>Problem status template</a:t>
            </a:r>
          </a:p>
          <a:p>
            <a:pPr lvl="1"/>
            <a:r>
              <a:rPr lang="en-AU" sz="2800" dirty="0" smtClean="0"/>
              <a:t>Allergy status observation template</a:t>
            </a:r>
            <a:endParaRPr lang="en-AU" sz="2800" dirty="0"/>
          </a:p>
        </p:txBody>
      </p:sp>
      <p:sp>
        <p:nvSpPr>
          <p:cNvPr id="4" name="Date Placeholder 3"/>
          <p:cNvSpPr>
            <a:spLocks noGrp="1"/>
          </p:cNvSpPr>
          <p:nvPr>
            <p:ph type="dt" sz="half" idx="10"/>
          </p:nvPr>
        </p:nvSpPr>
        <p:spPr/>
        <p:txBody>
          <a:body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12</a:t>
            </a:fld>
            <a:endParaRPr lang="en-US"/>
          </a:p>
        </p:txBody>
      </p:sp>
    </p:spTree>
    <p:extLst>
      <p:ext uri="{BB962C8B-B14F-4D97-AF65-F5344CB8AC3E}">
        <p14:creationId xmlns:p14="http://schemas.microsoft.com/office/powerpoint/2010/main" val="400388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1"/>
            <a:ext cx="8153400" cy="1066800"/>
          </a:xfrm>
        </p:spPr>
        <p:txBody>
          <a:bodyPr/>
          <a:lstStyle/>
          <a:p>
            <a:r>
              <a:rPr lang="en-AU" sz="3200" dirty="0" smtClean="0"/>
              <a:t>Allergy Problem Observation in</a:t>
            </a:r>
            <a:br>
              <a:rPr lang="en-AU" sz="3200" dirty="0" smtClean="0"/>
            </a:br>
            <a:r>
              <a:rPr lang="en-AU" sz="3200" dirty="0" smtClean="0"/>
              <a:t>C-CDA 1.1</a:t>
            </a:r>
            <a:endParaRPr lang="en-AU" sz="3200" dirty="0"/>
          </a:p>
        </p:txBody>
      </p:sp>
      <p:sp>
        <p:nvSpPr>
          <p:cNvPr id="4" name="Date Placeholder 3"/>
          <p:cNvSpPr>
            <a:spLocks noGrp="1"/>
          </p:cNvSpPr>
          <p:nvPr>
            <p:ph type="dt" sz="half" idx="10"/>
          </p:nvPr>
        </p:nvSpPr>
        <p:spPr/>
        <p:txBody>
          <a:body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2</a:t>
            </a:fld>
            <a:endParaRPr lang="en-US"/>
          </a:p>
        </p:txBody>
      </p:sp>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458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12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066800"/>
          </a:xfrm>
        </p:spPr>
        <p:txBody>
          <a:bodyPr/>
          <a:lstStyle/>
          <a:p>
            <a:r>
              <a:rPr lang="en-AU" sz="3200" dirty="0" smtClean="0"/>
              <a:t>Allergy Status Observation in</a:t>
            </a:r>
            <a:br>
              <a:rPr lang="en-AU" sz="3200" dirty="0" smtClean="0"/>
            </a:br>
            <a:r>
              <a:rPr lang="en-AU" sz="3200" dirty="0" smtClean="0"/>
              <a:t>C-CDA 1.1</a:t>
            </a:r>
            <a:endParaRPr lang="en-AU" sz="3200" dirty="0"/>
          </a:p>
        </p:txBody>
      </p:sp>
      <p:sp>
        <p:nvSpPr>
          <p:cNvPr id="4" name="Date Placeholder 3"/>
          <p:cNvSpPr>
            <a:spLocks noGrp="1"/>
          </p:cNvSpPr>
          <p:nvPr>
            <p:ph type="dt" sz="half" idx="10"/>
          </p:nvPr>
        </p:nvSpPr>
        <p:spPr/>
        <p:txBody>
          <a:body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3</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334664"/>
            <a:ext cx="6629400" cy="294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00114"/>
            <a:ext cx="6134100" cy="219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85750" y="1809065"/>
            <a:ext cx="2146742" cy="646331"/>
          </a:xfrm>
          <a:prstGeom prst="rect">
            <a:avLst/>
          </a:prstGeom>
          <a:noFill/>
        </p:spPr>
        <p:txBody>
          <a:bodyPr wrap="none" rtlCol="0">
            <a:spAutoFit/>
          </a:bodyPr>
          <a:lstStyle/>
          <a:p>
            <a:r>
              <a:rPr lang="en-AU" dirty="0" smtClean="0"/>
              <a:t>Table 126: Allergy </a:t>
            </a:r>
          </a:p>
          <a:p>
            <a:r>
              <a:rPr lang="en-AU" dirty="0" smtClean="0"/>
              <a:t>Status Observation</a:t>
            </a:r>
            <a:endParaRPr lang="en-AU" dirty="0"/>
          </a:p>
        </p:txBody>
      </p:sp>
      <p:sp>
        <p:nvSpPr>
          <p:cNvPr id="6" name="Right Brace 5"/>
          <p:cNvSpPr/>
          <p:nvPr/>
        </p:nvSpPr>
        <p:spPr bwMode="auto">
          <a:xfrm>
            <a:off x="6324600" y="4495800"/>
            <a:ext cx="457200" cy="1905000"/>
          </a:xfrm>
          <a:prstGeom prst="rightBrac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cxnSp>
        <p:nvCxnSpPr>
          <p:cNvPr id="8" name="Straight Arrow Connector 7"/>
          <p:cNvCxnSpPr>
            <a:endCxn id="6" idx="1"/>
          </p:cNvCxnSpPr>
          <p:nvPr/>
        </p:nvCxnSpPr>
        <p:spPr bwMode="auto">
          <a:xfrm flipH="1">
            <a:off x="6781800" y="4114800"/>
            <a:ext cx="990600" cy="1333500"/>
          </a:xfrm>
          <a:prstGeom prst="straightConnector1">
            <a:avLst/>
          </a:prstGeom>
          <a:solidFill>
            <a:schemeClr val="accent1"/>
          </a:solidFill>
          <a:ln w="9525"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345253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1"/>
            <a:ext cx="8153400" cy="1066800"/>
          </a:xfrm>
        </p:spPr>
        <p:txBody>
          <a:bodyPr/>
          <a:lstStyle/>
          <a:p>
            <a:r>
              <a:rPr lang="en-AU" sz="3200" dirty="0" smtClean="0"/>
              <a:t>Problem Observation in</a:t>
            </a:r>
            <a:br>
              <a:rPr lang="en-AU" sz="3200" dirty="0" smtClean="0"/>
            </a:br>
            <a:r>
              <a:rPr lang="en-AU" sz="3200" dirty="0" smtClean="0"/>
              <a:t>C-CDA 1.1</a:t>
            </a:r>
            <a:endParaRPr lang="en-AU" sz="3200" dirty="0"/>
          </a:p>
        </p:txBody>
      </p:sp>
      <p:sp>
        <p:nvSpPr>
          <p:cNvPr id="4" name="Date Placeholder 3"/>
          <p:cNvSpPr>
            <a:spLocks noGrp="1"/>
          </p:cNvSpPr>
          <p:nvPr>
            <p:ph type="dt" sz="half" idx="10"/>
          </p:nvPr>
        </p:nvSpPr>
        <p:spPr/>
        <p:txBody>
          <a:body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4</a:t>
            </a:fld>
            <a:endParaRPr lang="en-US"/>
          </a:p>
        </p:txBody>
      </p:sp>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676400"/>
            <a:ext cx="8534400" cy="402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66800" y="5835134"/>
            <a:ext cx="7507183" cy="646331"/>
          </a:xfrm>
          <a:prstGeom prst="rect">
            <a:avLst/>
          </a:prstGeom>
          <a:noFill/>
        </p:spPr>
        <p:txBody>
          <a:bodyPr wrap="none" rtlCol="0">
            <a:spAutoFit/>
          </a:bodyPr>
          <a:lstStyle/>
          <a:p>
            <a:r>
              <a:rPr lang="en-AU" dirty="0" smtClean="0"/>
              <a:t>The “Problem Status” Observation uses the same </a:t>
            </a:r>
            <a:r>
              <a:rPr lang="en-AU" dirty="0" err="1" smtClean="0"/>
              <a:t>HITSPProblemStatus</a:t>
            </a:r>
            <a:endParaRPr lang="en-AU" dirty="0" smtClean="0"/>
          </a:p>
          <a:p>
            <a:r>
              <a:rPr lang="en-AU" dirty="0" smtClean="0"/>
              <a:t>values</a:t>
            </a:r>
            <a:endParaRPr lang="en-AU" dirty="0"/>
          </a:p>
        </p:txBody>
      </p:sp>
      <p:cxnSp>
        <p:nvCxnSpPr>
          <p:cNvPr id="7" name="Straight Arrow Connector 6"/>
          <p:cNvCxnSpPr/>
          <p:nvPr/>
        </p:nvCxnSpPr>
        <p:spPr bwMode="auto">
          <a:xfrm flipH="1" flipV="1">
            <a:off x="6858000" y="4038600"/>
            <a:ext cx="304800" cy="1796534"/>
          </a:xfrm>
          <a:prstGeom prst="straightConnector1">
            <a:avLst/>
          </a:prstGeom>
          <a:solidFill>
            <a:schemeClr val="accent1"/>
          </a:solidFill>
          <a:ln w="9525"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296455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04801"/>
            <a:ext cx="8153400" cy="1219200"/>
          </a:xfrm>
        </p:spPr>
        <p:txBody>
          <a:bodyPr/>
          <a:lstStyle/>
          <a:p>
            <a:r>
              <a:rPr lang="en-US" sz="2800" dirty="0"/>
              <a:t>I</a:t>
            </a:r>
            <a:r>
              <a:rPr lang="en-US" sz="2800" dirty="0" smtClean="0"/>
              <a:t>n C-CDA 2.0</a:t>
            </a:r>
            <a:br>
              <a:rPr lang="en-US" sz="2800" dirty="0" smtClean="0"/>
            </a:br>
            <a:r>
              <a:rPr lang="en-US" sz="2800" dirty="0" smtClean="0"/>
              <a:t>Allergy </a:t>
            </a:r>
            <a:r>
              <a:rPr lang="en-US" sz="2800" dirty="0"/>
              <a:t>Status </a:t>
            </a:r>
            <a:r>
              <a:rPr lang="en-US" sz="2800" dirty="0" smtClean="0"/>
              <a:t>Observation and Problem Status templates are deprecated</a:t>
            </a:r>
            <a:endParaRPr lang="en-US" sz="2800" dirty="0"/>
          </a:p>
        </p:txBody>
      </p:sp>
      <p:sp>
        <p:nvSpPr>
          <p:cNvPr id="4" name="Date Placeholder 3"/>
          <p:cNvSpPr>
            <a:spLocks noGrp="1"/>
          </p:cNvSpPr>
          <p:nvPr>
            <p:ph type="dt" sz="half" idx="10"/>
          </p:nvPr>
        </p:nvSpPr>
        <p:spPr/>
        <p:txBody>
          <a:bodyPr/>
          <a:lstStyle/>
          <a:p>
            <a:fld id="{A8E00907-A9CB-4DBB-BAE8-69E7A2D691E2}" type="datetime1">
              <a:rPr lang="en-US" smtClean="0"/>
              <a:t>9/16/2014</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64071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04801"/>
            <a:ext cx="8153400" cy="1219200"/>
          </a:xfrm>
        </p:spPr>
        <p:txBody>
          <a:bodyPr/>
          <a:lstStyle/>
          <a:p>
            <a:r>
              <a:rPr lang="en-US" sz="2800" dirty="0"/>
              <a:t>I</a:t>
            </a:r>
            <a:r>
              <a:rPr lang="en-US" sz="2800" dirty="0" smtClean="0"/>
              <a:t>n C-CDA 2.0</a:t>
            </a:r>
            <a:br>
              <a:rPr lang="en-US" sz="2800" dirty="0" smtClean="0"/>
            </a:br>
            <a:r>
              <a:rPr lang="en-US" sz="2800" dirty="0" smtClean="0"/>
              <a:t>Allergy </a:t>
            </a:r>
            <a:r>
              <a:rPr lang="en-US" sz="2800" dirty="0"/>
              <a:t>Status </a:t>
            </a:r>
            <a:r>
              <a:rPr lang="en-US" sz="2800" dirty="0" smtClean="0"/>
              <a:t>Observation and Problem Status templates are deprecated</a:t>
            </a:r>
            <a:endParaRPr lang="en-US" sz="2800" dirty="0"/>
          </a:p>
        </p:txBody>
      </p:sp>
      <p:sp>
        <p:nvSpPr>
          <p:cNvPr id="4" name="Date Placeholder 3"/>
          <p:cNvSpPr>
            <a:spLocks noGrp="1"/>
          </p:cNvSpPr>
          <p:nvPr>
            <p:ph type="dt" sz="half" idx="10"/>
          </p:nvPr>
        </p:nvSpPr>
        <p:spPr/>
        <p:txBody>
          <a:bodyPr/>
          <a:lstStyle/>
          <a:p>
            <a:fld id="{A8E00907-A9CB-4DBB-BAE8-69E7A2D691E2}" type="datetime1">
              <a:rPr lang="en-US" smtClean="0"/>
              <a:t>9/16/2014</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51860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52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686800" cy="914399"/>
          </a:xfrm>
        </p:spPr>
        <p:txBody>
          <a:bodyPr/>
          <a:lstStyle/>
          <a:p>
            <a:r>
              <a:rPr lang="en-AU" sz="2800" dirty="0" smtClean="0"/>
              <a:t>Determining </a:t>
            </a:r>
            <a:r>
              <a:rPr lang="en-AU" sz="2800" dirty="0"/>
              <a:t>Problem </a:t>
            </a:r>
            <a:r>
              <a:rPr lang="en-AU" sz="2800" dirty="0" smtClean="0"/>
              <a:t>status in absence of </a:t>
            </a:r>
            <a:r>
              <a:rPr lang="en-US" sz="2800" dirty="0"/>
              <a:t>Allergy Status Observation and </a:t>
            </a:r>
            <a:r>
              <a:rPr lang="en-US" sz="2800" dirty="0" smtClean="0"/>
              <a:t>Problem </a:t>
            </a:r>
            <a:r>
              <a:rPr lang="en-US" sz="2800" dirty="0"/>
              <a:t>Status</a:t>
            </a:r>
            <a:endParaRPr lang="en-AU" sz="2800" dirty="0"/>
          </a:p>
        </p:txBody>
      </p:sp>
      <p:sp>
        <p:nvSpPr>
          <p:cNvPr id="4" name="Date Placeholder 3"/>
          <p:cNvSpPr>
            <a:spLocks noGrp="1"/>
          </p:cNvSpPr>
          <p:nvPr>
            <p:ph type="dt" sz="half" idx="10"/>
          </p:nvPr>
        </p:nvSpPr>
        <p:spPr/>
        <p:txBody>
          <a:body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7</a:t>
            </a:fld>
            <a:endParaRPr lang="en-US"/>
          </a:p>
        </p:txBody>
      </p:sp>
      <p:sp>
        <p:nvSpPr>
          <p:cNvPr id="7" name="TextBox 6"/>
          <p:cNvSpPr txBox="1"/>
          <p:nvPr/>
        </p:nvSpPr>
        <p:spPr>
          <a:xfrm>
            <a:off x="533400" y="6172200"/>
            <a:ext cx="8163453" cy="369332"/>
          </a:xfrm>
          <a:prstGeom prst="rect">
            <a:avLst/>
          </a:prstGeom>
          <a:noFill/>
        </p:spPr>
        <p:txBody>
          <a:bodyPr wrap="none" rtlCol="0">
            <a:spAutoFit/>
          </a:bodyPr>
          <a:lstStyle/>
          <a:p>
            <a:r>
              <a:rPr lang="en-AU" b="1" dirty="0" smtClean="0"/>
              <a:t>Using “</a:t>
            </a:r>
            <a:r>
              <a:rPr lang="en-AU" b="1" dirty="0" err="1" smtClean="0"/>
              <a:t>statusCode</a:t>
            </a:r>
            <a:r>
              <a:rPr lang="en-AU" b="1" dirty="0" smtClean="0"/>
              <a:t> + </a:t>
            </a:r>
            <a:r>
              <a:rPr lang="en-AU" b="1" dirty="0" err="1" smtClean="0"/>
              <a:t>effectiveTime</a:t>
            </a:r>
            <a:r>
              <a:rPr lang="en-AU" b="1" dirty="0" smtClean="0"/>
              <a:t> to communicate “status”: inadequate</a:t>
            </a:r>
            <a:endParaRPr lang="en-AU" b="1" dirty="0"/>
          </a:p>
        </p:txBody>
      </p:sp>
      <p:sp>
        <p:nvSpPr>
          <p:cNvPr id="3" name="TextBox 2"/>
          <p:cNvSpPr txBox="1"/>
          <p:nvPr/>
        </p:nvSpPr>
        <p:spPr>
          <a:xfrm>
            <a:off x="7677912" y="1676400"/>
            <a:ext cx="1428596" cy="1384995"/>
          </a:xfrm>
          <a:prstGeom prst="rect">
            <a:avLst/>
          </a:prstGeom>
          <a:solidFill>
            <a:schemeClr val="accent5">
              <a:lumMod val="40000"/>
              <a:lumOff val="60000"/>
            </a:schemeClr>
          </a:solidFill>
        </p:spPr>
        <p:txBody>
          <a:bodyPr wrap="none" rtlCol="0">
            <a:spAutoFit/>
          </a:bodyPr>
          <a:lstStyle/>
          <a:p>
            <a:r>
              <a:rPr lang="en-AU" sz="1400" dirty="0" smtClean="0"/>
              <a:t>inadequate for</a:t>
            </a:r>
          </a:p>
          <a:p>
            <a:r>
              <a:rPr lang="en-AU" sz="1400" dirty="0"/>
              <a:t>e</a:t>
            </a:r>
            <a:r>
              <a:rPr lang="en-AU" sz="1400" dirty="0" smtClean="0"/>
              <a:t>xpressing the</a:t>
            </a:r>
          </a:p>
          <a:p>
            <a:r>
              <a:rPr lang="en-AU" sz="1400" dirty="0" smtClean="0"/>
              <a:t>rich semantics</a:t>
            </a:r>
          </a:p>
          <a:p>
            <a:r>
              <a:rPr lang="en-AU" sz="1400" dirty="0" smtClean="0"/>
              <a:t>clinical status</a:t>
            </a:r>
          </a:p>
          <a:p>
            <a:r>
              <a:rPr lang="en-AU" sz="1400" dirty="0"/>
              <a:t>o</a:t>
            </a:r>
            <a:r>
              <a:rPr lang="en-AU" sz="1400" dirty="0" smtClean="0"/>
              <a:t>f the problem </a:t>
            </a:r>
          </a:p>
          <a:p>
            <a:r>
              <a:rPr lang="en-AU" sz="1400" dirty="0"/>
              <a:t>o</a:t>
            </a:r>
            <a:r>
              <a:rPr lang="en-AU" sz="1400" dirty="0" smtClean="0"/>
              <a:t>r concern</a:t>
            </a:r>
            <a:endParaRPr lang="en-AU" sz="1400" dirty="0"/>
          </a:p>
        </p:txBody>
      </p:sp>
      <p:grpSp>
        <p:nvGrpSpPr>
          <p:cNvPr id="18" name="Group 17"/>
          <p:cNvGrpSpPr/>
          <p:nvPr/>
        </p:nvGrpSpPr>
        <p:grpSpPr>
          <a:xfrm>
            <a:off x="228600" y="1600200"/>
            <a:ext cx="7449312" cy="4572000"/>
            <a:chOff x="228600" y="1600200"/>
            <a:chExt cx="7449312" cy="4572000"/>
          </a:xfrm>
        </p:grpSpPr>
        <p:grpSp>
          <p:nvGrpSpPr>
            <p:cNvPr id="10" name="Group 9"/>
            <p:cNvGrpSpPr/>
            <p:nvPr/>
          </p:nvGrpSpPr>
          <p:grpSpPr>
            <a:xfrm>
              <a:off x="228600" y="1600200"/>
              <a:ext cx="7449312" cy="4572000"/>
              <a:chOff x="228600" y="1600200"/>
              <a:chExt cx="7449312" cy="4572000"/>
            </a:xfrm>
          </p:grpSpPr>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74493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685800" y="3752850"/>
                <a:ext cx="1219200" cy="628650"/>
              </a:xfrm>
              <a:prstGeom prst="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4191000" y="3752850"/>
                <a:ext cx="3048000" cy="20955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grpSp>
        <p:sp>
          <p:nvSpPr>
            <p:cNvPr id="15" name="Rectangle 14"/>
            <p:cNvSpPr/>
            <p:nvPr/>
          </p:nvSpPr>
          <p:spPr bwMode="auto">
            <a:xfrm>
              <a:off x="4191000" y="3124200"/>
              <a:ext cx="3048000" cy="4638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grpSp>
      <p:cxnSp>
        <p:nvCxnSpPr>
          <p:cNvPr id="17" name="Straight Arrow Connector 16"/>
          <p:cNvCxnSpPr>
            <a:stCxn id="3" idx="2"/>
            <a:endCxn id="15" idx="3"/>
          </p:cNvCxnSpPr>
          <p:nvPr/>
        </p:nvCxnSpPr>
        <p:spPr bwMode="auto">
          <a:xfrm flipH="1">
            <a:off x="7239000" y="3061395"/>
            <a:ext cx="1153210" cy="29475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0" name="Straight Arrow Connector 19"/>
          <p:cNvCxnSpPr>
            <a:stCxn id="3" idx="2"/>
          </p:cNvCxnSpPr>
          <p:nvPr/>
        </p:nvCxnSpPr>
        <p:spPr bwMode="auto">
          <a:xfrm flipH="1">
            <a:off x="7239000" y="3061395"/>
            <a:ext cx="1153210" cy="82480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2" name="Straight Arrow Connector 21"/>
          <p:cNvCxnSpPr>
            <a:stCxn id="3" idx="2"/>
          </p:cNvCxnSpPr>
          <p:nvPr/>
        </p:nvCxnSpPr>
        <p:spPr bwMode="auto">
          <a:xfrm flipH="1">
            <a:off x="7315200" y="3061395"/>
            <a:ext cx="1077010" cy="120580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6" name="TextBox 5"/>
          <p:cNvSpPr txBox="1"/>
          <p:nvPr/>
        </p:nvSpPr>
        <p:spPr>
          <a:xfrm>
            <a:off x="7700949" y="3962400"/>
            <a:ext cx="1397627" cy="2031325"/>
          </a:xfrm>
          <a:prstGeom prst="rect">
            <a:avLst/>
          </a:prstGeom>
          <a:solidFill>
            <a:srgbClr val="FFFFCC"/>
          </a:solidFill>
        </p:spPr>
        <p:txBody>
          <a:bodyPr wrap="none" rtlCol="0">
            <a:spAutoFit/>
          </a:bodyPr>
          <a:lstStyle/>
          <a:p>
            <a:r>
              <a:rPr lang="en-AU" sz="1400" b="1" dirty="0" err="1" smtClean="0"/>
              <a:t>statusCode</a:t>
            </a:r>
            <a:r>
              <a:rPr lang="en-AU" sz="1400" dirty="0" smtClean="0"/>
              <a:t>:</a:t>
            </a:r>
          </a:p>
          <a:p>
            <a:r>
              <a:rPr lang="en-AU" sz="1400" dirty="0" smtClean="0"/>
              <a:t>- metadata</a:t>
            </a:r>
          </a:p>
          <a:p>
            <a:r>
              <a:rPr lang="en-AU" sz="1400" dirty="0" smtClean="0"/>
              <a:t>Not displayed</a:t>
            </a:r>
          </a:p>
          <a:p>
            <a:r>
              <a:rPr lang="en-AU" sz="1400" dirty="0"/>
              <a:t>a</a:t>
            </a:r>
            <a:r>
              <a:rPr lang="en-AU" sz="1400" dirty="0" smtClean="0"/>
              <a:t>s human</a:t>
            </a:r>
          </a:p>
          <a:p>
            <a:r>
              <a:rPr lang="en-AU" sz="1400" dirty="0"/>
              <a:t>r</a:t>
            </a:r>
            <a:r>
              <a:rPr lang="en-AU" sz="1400" dirty="0" smtClean="0"/>
              <a:t>eadable data.</a:t>
            </a:r>
          </a:p>
          <a:p>
            <a:r>
              <a:rPr lang="en-AU" sz="1400" dirty="0" smtClean="0"/>
              <a:t>How is that</a:t>
            </a:r>
          </a:p>
          <a:p>
            <a:r>
              <a:rPr lang="en-AU" sz="1400" dirty="0"/>
              <a:t>u</a:t>
            </a:r>
            <a:r>
              <a:rPr lang="en-AU" sz="1400" dirty="0" smtClean="0"/>
              <a:t>seful for</a:t>
            </a:r>
          </a:p>
          <a:p>
            <a:r>
              <a:rPr lang="en-AU" sz="1400" dirty="0" smtClean="0"/>
              <a:t>expressing</a:t>
            </a:r>
          </a:p>
          <a:p>
            <a:r>
              <a:rPr lang="en-AU" sz="1400" dirty="0"/>
              <a:t>c</a:t>
            </a:r>
            <a:r>
              <a:rPr lang="en-AU" sz="1400" dirty="0" smtClean="0"/>
              <a:t>linical status?</a:t>
            </a:r>
            <a:endParaRPr lang="en-AU" sz="1400" dirty="0"/>
          </a:p>
        </p:txBody>
      </p:sp>
      <p:cxnSp>
        <p:nvCxnSpPr>
          <p:cNvPr id="11" name="Straight Arrow Connector 10"/>
          <p:cNvCxnSpPr>
            <a:stCxn id="6" idx="1"/>
          </p:cNvCxnSpPr>
          <p:nvPr/>
        </p:nvCxnSpPr>
        <p:spPr bwMode="auto">
          <a:xfrm flipH="1" flipV="1">
            <a:off x="1752601" y="3664297"/>
            <a:ext cx="5948348" cy="1313766"/>
          </a:xfrm>
          <a:prstGeom prst="straightConnector1">
            <a:avLst/>
          </a:prstGeom>
          <a:solidFill>
            <a:schemeClr val="accent1"/>
          </a:solidFill>
          <a:ln w="28575" cap="flat" cmpd="sng" algn="ctr">
            <a:solidFill>
              <a:srgbClr val="FFC000"/>
            </a:solidFill>
            <a:prstDash val="solid"/>
            <a:round/>
            <a:headEnd type="none" w="med" len="med"/>
            <a:tailEnd type="arrow"/>
          </a:ln>
          <a:effectLst/>
        </p:spPr>
      </p:cxnSp>
    </p:spTree>
    <p:extLst>
      <p:ext uri="{BB962C8B-B14F-4D97-AF65-F5344CB8AC3E}">
        <p14:creationId xmlns:p14="http://schemas.microsoft.com/office/powerpoint/2010/main" val="218922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8</a:t>
            </a:fld>
            <a:endParaRPr lang="en-US"/>
          </a:p>
        </p:txBody>
      </p:sp>
      <p:sp>
        <p:nvSpPr>
          <p:cNvPr id="6" name="Rectangle 2"/>
          <p:cNvSpPr>
            <a:spLocks noGrp="1" noChangeArrowheads="1"/>
          </p:cNvSpPr>
          <p:nvPr>
            <p:ph type="title"/>
          </p:nvPr>
        </p:nvSpPr>
        <p:spPr>
          <a:xfrm>
            <a:off x="685800" y="304800"/>
            <a:ext cx="8153400" cy="1219200"/>
          </a:xfrm>
        </p:spPr>
        <p:txBody>
          <a:bodyPr/>
          <a:lstStyle/>
          <a:p>
            <a:r>
              <a:rPr lang="en-US" sz="2800" dirty="0"/>
              <a:t>I</a:t>
            </a:r>
            <a:r>
              <a:rPr lang="en-US" sz="2800" dirty="0" smtClean="0"/>
              <a:t>n C-CDA 2.0</a:t>
            </a:r>
            <a:br>
              <a:rPr lang="en-US" sz="2800" dirty="0" smtClean="0"/>
            </a:br>
            <a:r>
              <a:rPr lang="en-US" sz="2800" dirty="0" smtClean="0"/>
              <a:t>Allergy </a:t>
            </a:r>
            <a:r>
              <a:rPr lang="en-US" sz="2800" dirty="0"/>
              <a:t>Status </a:t>
            </a:r>
            <a:r>
              <a:rPr lang="en-US" sz="2800" dirty="0" smtClean="0"/>
              <a:t>Observation and Problem Status templates are deprecated</a:t>
            </a:r>
            <a:endParaRPr lang="en-US" sz="2800" dirty="0"/>
          </a:p>
        </p:txBody>
      </p:sp>
      <p:sp>
        <p:nvSpPr>
          <p:cNvPr id="7" name="Rectangle 3"/>
          <p:cNvSpPr>
            <a:spLocks noGrp="1" noChangeArrowheads="1"/>
          </p:cNvSpPr>
          <p:nvPr>
            <p:ph idx="1"/>
          </p:nvPr>
        </p:nvSpPr>
        <p:spPr>
          <a:xfrm>
            <a:off x="381000" y="1752600"/>
            <a:ext cx="8382000" cy="4724400"/>
          </a:xfrm>
        </p:spPr>
        <p:txBody>
          <a:bodyPr/>
          <a:lstStyle/>
          <a:p>
            <a:r>
              <a:rPr lang="en-US" sz="2600" dirty="0" smtClean="0"/>
              <a:t>Determining “Problem Concern Status” in the absence of these templates:</a:t>
            </a:r>
          </a:p>
          <a:p>
            <a:pPr lvl="1"/>
            <a:r>
              <a:rPr lang="en-US" sz="2400" dirty="0"/>
              <a:t>The </a:t>
            </a:r>
            <a:r>
              <a:rPr lang="en-US" sz="2400" dirty="0" err="1"/>
              <a:t>statusCode</a:t>
            </a:r>
            <a:r>
              <a:rPr lang="en-US" sz="2400" dirty="0"/>
              <a:t> of the Problem </a:t>
            </a:r>
            <a:r>
              <a:rPr lang="en-US" sz="2400" dirty="0" smtClean="0"/>
              <a:t>Concern Observation </a:t>
            </a:r>
            <a:r>
              <a:rPr lang="en-US" sz="2400" dirty="0"/>
              <a:t>is the definitive indication of the status of the </a:t>
            </a:r>
            <a:r>
              <a:rPr lang="en-US" sz="2400" dirty="0" smtClean="0"/>
              <a:t>concern</a:t>
            </a:r>
          </a:p>
          <a:p>
            <a:pPr lvl="2"/>
            <a:r>
              <a:rPr lang="en-US" sz="2200" dirty="0" smtClean="0"/>
              <a:t>Issues</a:t>
            </a:r>
          </a:p>
          <a:p>
            <a:pPr lvl="3"/>
            <a:r>
              <a:rPr lang="en-US" sz="2200" dirty="0" smtClean="0">
                <a:solidFill>
                  <a:schemeClr val="bg1">
                    <a:lumMod val="50000"/>
                  </a:schemeClr>
                </a:solidFill>
              </a:rPr>
              <a:t>Status of the concern = status of the Act (status of workflow)</a:t>
            </a:r>
          </a:p>
          <a:p>
            <a:pPr lvl="3"/>
            <a:r>
              <a:rPr lang="en-US" sz="2200" dirty="0" smtClean="0">
                <a:solidFill>
                  <a:schemeClr val="bg1">
                    <a:lumMod val="50000"/>
                  </a:schemeClr>
                </a:solidFill>
              </a:rPr>
              <a:t>≠ rich semantics of clinical status of the problem/concern</a:t>
            </a:r>
          </a:p>
          <a:p>
            <a:pPr lvl="1"/>
            <a:r>
              <a:rPr lang="en-US" sz="2400" dirty="0"/>
              <a:t>The </a:t>
            </a:r>
            <a:r>
              <a:rPr lang="en-US" sz="2400" dirty="0" err="1"/>
              <a:t>effectiveTime</a:t>
            </a:r>
            <a:r>
              <a:rPr lang="en-US" sz="2400" dirty="0"/>
              <a:t> of the Problem Observation is the definitive indication of whether or not the underlying condition is resolved</a:t>
            </a:r>
          </a:p>
        </p:txBody>
      </p:sp>
    </p:spTree>
    <p:extLst>
      <p:ext uri="{BB962C8B-B14F-4D97-AF65-F5344CB8AC3E}">
        <p14:creationId xmlns:p14="http://schemas.microsoft.com/office/powerpoint/2010/main" val="372267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Determining Allergy Status</a:t>
            </a:r>
            <a:endParaRPr lang="en-AU" dirty="0"/>
          </a:p>
        </p:txBody>
      </p:sp>
      <p:sp>
        <p:nvSpPr>
          <p:cNvPr id="3" name="Content Placeholder 2"/>
          <p:cNvSpPr>
            <a:spLocks noGrp="1"/>
          </p:cNvSpPr>
          <p:nvPr>
            <p:ph idx="1"/>
          </p:nvPr>
        </p:nvSpPr>
        <p:spPr/>
        <p:txBody>
          <a:bodyPr/>
          <a:lstStyle/>
          <a:p>
            <a:r>
              <a:rPr lang="en-US" sz="3000" dirty="0" smtClean="0"/>
              <a:t>The Allergy Status Observation </a:t>
            </a:r>
            <a:r>
              <a:rPr lang="en-US" sz="3000" dirty="0"/>
              <a:t>template has been deprecated in Consolidated CDA Release </a:t>
            </a:r>
            <a:r>
              <a:rPr lang="en-US" sz="3000" dirty="0" smtClean="0"/>
              <a:t>2</a:t>
            </a:r>
          </a:p>
          <a:p>
            <a:r>
              <a:rPr lang="en-US" sz="3000" dirty="0"/>
              <a:t>"Determining a Clinical Statement's Status</a:t>
            </a:r>
            <a:r>
              <a:rPr lang="en-US" sz="3000" dirty="0" smtClean="0"/>
              <a:t>", i.e. </a:t>
            </a:r>
            <a:r>
              <a:rPr lang="en-US" sz="3000" dirty="0"/>
              <a:t>the status of an allergy is determined based on attributes of the Allergy Problem Act and Allergy - Intolerance </a:t>
            </a:r>
            <a:r>
              <a:rPr lang="en-US" sz="3000" dirty="0" smtClean="0"/>
              <a:t>Observation</a:t>
            </a:r>
          </a:p>
          <a:p>
            <a:pPr lvl="1"/>
            <a:r>
              <a:rPr lang="en-US" sz="2800" dirty="0" err="1" smtClean="0"/>
              <a:t>statusCode</a:t>
            </a:r>
            <a:r>
              <a:rPr lang="en-US" sz="2800" dirty="0" smtClean="0"/>
              <a:t> + </a:t>
            </a:r>
            <a:r>
              <a:rPr lang="en-US" sz="2800" dirty="0" err="1" smtClean="0"/>
              <a:t>effectiveTime</a:t>
            </a:r>
            <a:endParaRPr lang="en-AU" sz="2800" dirty="0"/>
          </a:p>
        </p:txBody>
      </p:sp>
      <p:sp>
        <p:nvSpPr>
          <p:cNvPr id="4" name="Date Placeholder 3"/>
          <p:cNvSpPr>
            <a:spLocks noGrp="1"/>
          </p:cNvSpPr>
          <p:nvPr>
            <p:ph type="dt" sz="half" idx="10"/>
          </p:nvPr>
        </p:nvSpPr>
        <p:spPr/>
        <p:txBody>
          <a:bodyPr/>
          <a:lstStyle/>
          <a:p>
            <a:fld id="{41955A95-33DE-47FA-8BBF-7739EFDB6290}" type="datetime1">
              <a:rPr lang="en-US" smtClean="0"/>
              <a:t>9/16/2014</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9</a:t>
            </a:fld>
            <a:endParaRPr lang="en-US"/>
          </a:p>
        </p:txBody>
      </p:sp>
    </p:spTree>
    <p:extLst>
      <p:ext uri="{BB962C8B-B14F-4D97-AF65-F5344CB8AC3E}">
        <p14:creationId xmlns:p14="http://schemas.microsoft.com/office/powerpoint/2010/main" val="770731447"/>
      </p:ext>
    </p:extLst>
  </p:cSld>
  <p:clrMapOvr>
    <a:masterClrMapping/>
  </p:clrMapOvr>
</p:sld>
</file>

<file path=ppt/theme/theme1.xml><?xml version="1.0" encoding="utf-8"?>
<a:theme xmlns:a="http://schemas.openxmlformats.org/drawingml/2006/main" name="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TotalTime>
  <Words>464</Words>
  <Application>Microsoft Office PowerPoint</Application>
  <PresentationFormat>On-screen Show (4:3)</PresentationFormat>
  <Paragraphs>94</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Refined</vt:lpstr>
      <vt:lpstr>PCWG – Chicago WGM  C-CDA: Problem/Allergy Problem Status Observation Templates</vt:lpstr>
      <vt:lpstr>Allergy Problem Observation in C-CDA 1.1</vt:lpstr>
      <vt:lpstr>Allergy Status Observation in C-CDA 1.1</vt:lpstr>
      <vt:lpstr>Problem Observation in C-CDA 1.1</vt:lpstr>
      <vt:lpstr>In C-CDA 2.0 Allergy Status Observation and Problem Status templates are deprecated</vt:lpstr>
      <vt:lpstr>In C-CDA 2.0 Allergy Status Observation and Problem Status templates are deprecated</vt:lpstr>
      <vt:lpstr>Determining Problem status in absence of Allergy Status Observation and Problem Status</vt:lpstr>
      <vt:lpstr>In C-CDA 2.0 Allergy Status Observation and Problem Status templates are deprecated</vt:lpstr>
      <vt:lpstr>Determining Allergy Status</vt:lpstr>
      <vt:lpstr>Semantics of clinical status: much more complex</vt:lpstr>
      <vt:lpstr>Semantics of clinical status: much more complex</vt:lpstr>
      <vt:lpstr>Semantics of clinical status: much more complex</vt:lpstr>
    </vt:vector>
  </TitlesOfParts>
  <Company>Stewardshop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Ross</dc:creator>
  <cp:lastModifiedBy>Stephen Chu</cp:lastModifiedBy>
  <cp:revision>50</cp:revision>
  <dcterms:created xsi:type="dcterms:W3CDTF">2008-01-21T06:12:12Z</dcterms:created>
  <dcterms:modified xsi:type="dcterms:W3CDTF">2014-09-16T02:44:01Z</dcterms:modified>
</cp:coreProperties>
</file>