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340" r:id="rId3"/>
    <p:sldId id="346" r:id="rId4"/>
    <p:sldId id="379" r:id="rId5"/>
    <p:sldId id="356" r:id="rId6"/>
    <p:sldId id="369" r:id="rId7"/>
    <p:sldId id="377" r:id="rId8"/>
    <p:sldId id="378" r:id="rId9"/>
    <p:sldId id="382" r:id="rId10"/>
    <p:sldId id="380" r:id="rId11"/>
    <p:sldId id="370" r:id="rId12"/>
    <p:sldId id="350" r:id="rId13"/>
    <p:sldId id="381" r:id="rId14"/>
    <p:sldId id="365" r:id="rId15"/>
    <p:sldId id="383" r:id="rId16"/>
    <p:sldId id="386" r:id="rId17"/>
    <p:sldId id="374" r:id="rId18"/>
    <p:sldId id="38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9" autoAdjust="0"/>
    <p:restoredTop sz="88777" autoAdjust="0"/>
  </p:normalViewPr>
  <p:slideViewPr>
    <p:cSldViewPr>
      <p:cViewPr>
        <p:scale>
          <a:sx n="100" d="100"/>
          <a:sy n="100" d="100"/>
        </p:scale>
        <p:origin x="58" y="-9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AEDA1-E5FE-47F7-86DE-2489B7318792}" type="doc">
      <dgm:prSet loTypeId="urn:microsoft.com/office/officeart/2005/8/layout/cycle5" loCatId="cycle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C0B0C8-9D49-4656-8FCD-B90D8F9898F5}">
      <dgm:prSet phldrT="[Text]"/>
      <dgm:spPr/>
      <dgm:t>
        <a:bodyPr/>
        <a:lstStyle/>
        <a:p>
          <a:r>
            <a:rPr lang="en-US" b="1" dirty="0" smtClean="0"/>
            <a:t>Assessment</a:t>
          </a:r>
          <a:endParaRPr lang="en-US" b="1" dirty="0"/>
        </a:p>
      </dgm:t>
    </dgm:pt>
    <dgm:pt modelId="{7ED3E9F7-88FF-42CA-B1E4-AA1D21F61765}" type="parTrans" cxnId="{4193AAF9-5114-4330-B2B4-D76D1BDBEFEC}">
      <dgm:prSet/>
      <dgm:spPr/>
      <dgm:t>
        <a:bodyPr/>
        <a:lstStyle/>
        <a:p>
          <a:endParaRPr lang="en-US"/>
        </a:p>
      </dgm:t>
    </dgm:pt>
    <dgm:pt modelId="{93A17B07-D159-4AA6-827E-6F27E67FBCC9}" type="sibTrans" cxnId="{4193AAF9-5114-4330-B2B4-D76D1BDBEFEC}">
      <dgm:prSet/>
      <dgm:spPr/>
      <dgm:t>
        <a:bodyPr/>
        <a:lstStyle/>
        <a:p>
          <a:endParaRPr lang="en-US"/>
        </a:p>
      </dgm:t>
    </dgm:pt>
    <dgm:pt modelId="{0A4F2E37-43EB-49C6-A35C-A92B587FDC58}">
      <dgm:prSet phldrT="[Text]"/>
      <dgm:spPr/>
      <dgm:t>
        <a:bodyPr/>
        <a:lstStyle/>
        <a:p>
          <a:r>
            <a:rPr lang="en-US" b="1" dirty="0" smtClean="0"/>
            <a:t>Nutrition Diagnosis</a:t>
          </a:r>
          <a:endParaRPr lang="en-US" b="1" dirty="0"/>
        </a:p>
      </dgm:t>
    </dgm:pt>
    <dgm:pt modelId="{595B16E0-5003-4EBA-8D2E-4CC65A65FC24}" type="parTrans" cxnId="{F8A2B766-A0FE-4B16-B29F-79334CE64D9F}">
      <dgm:prSet/>
      <dgm:spPr/>
      <dgm:t>
        <a:bodyPr/>
        <a:lstStyle/>
        <a:p>
          <a:endParaRPr lang="en-US"/>
        </a:p>
      </dgm:t>
    </dgm:pt>
    <dgm:pt modelId="{61F779D4-EB1B-4DDA-AADF-AF80B01AB54B}" type="sibTrans" cxnId="{F8A2B766-A0FE-4B16-B29F-79334CE64D9F}">
      <dgm:prSet/>
      <dgm:spPr/>
      <dgm:t>
        <a:bodyPr/>
        <a:lstStyle/>
        <a:p>
          <a:endParaRPr lang="en-US"/>
        </a:p>
      </dgm:t>
    </dgm:pt>
    <dgm:pt modelId="{B5E32167-4E26-4107-8E96-B8644BDBC31B}">
      <dgm:prSet phldrT="[Text]"/>
      <dgm:spPr/>
      <dgm:t>
        <a:bodyPr/>
        <a:lstStyle/>
        <a:p>
          <a:r>
            <a:rPr lang="en-US" b="1" dirty="0" smtClean="0"/>
            <a:t>Intervention</a:t>
          </a:r>
          <a:endParaRPr lang="en-US" b="1" dirty="0"/>
        </a:p>
      </dgm:t>
    </dgm:pt>
    <dgm:pt modelId="{87A789CC-9011-4956-8658-9FA9D6E7EA09}" type="parTrans" cxnId="{4558A67F-3646-46EE-B15A-28967C207771}">
      <dgm:prSet/>
      <dgm:spPr/>
      <dgm:t>
        <a:bodyPr/>
        <a:lstStyle/>
        <a:p>
          <a:endParaRPr lang="en-US"/>
        </a:p>
      </dgm:t>
    </dgm:pt>
    <dgm:pt modelId="{57411F27-FE46-4EBB-9DA5-6B29B071F363}" type="sibTrans" cxnId="{4558A67F-3646-46EE-B15A-28967C207771}">
      <dgm:prSet/>
      <dgm:spPr/>
      <dgm:t>
        <a:bodyPr/>
        <a:lstStyle/>
        <a:p>
          <a:endParaRPr lang="en-US"/>
        </a:p>
      </dgm:t>
    </dgm:pt>
    <dgm:pt modelId="{DC2BB7E9-E9FA-4349-9F96-9069FA7E4C3F}">
      <dgm:prSet phldrT="[Text]"/>
      <dgm:spPr/>
      <dgm:t>
        <a:bodyPr/>
        <a:lstStyle/>
        <a:p>
          <a:r>
            <a:rPr lang="en-US" b="1" dirty="0" smtClean="0"/>
            <a:t>Monitoring and Evaluation</a:t>
          </a:r>
          <a:endParaRPr lang="en-US" b="1" dirty="0"/>
        </a:p>
      </dgm:t>
    </dgm:pt>
    <dgm:pt modelId="{83A354A5-5A7F-48B8-914A-9AF0C907FDC9}" type="parTrans" cxnId="{870359FD-5AEB-4CF1-A6BA-78D3D1660A4B}">
      <dgm:prSet/>
      <dgm:spPr/>
      <dgm:t>
        <a:bodyPr/>
        <a:lstStyle/>
        <a:p>
          <a:endParaRPr lang="en-US"/>
        </a:p>
      </dgm:t>
    </dgm:pt>
    <dgm:pt modelId="{960E3FC1-7FF8-4758-B55C-77D0044EF2F7}" type="sibTrans" cxnId="{870359FD-5AEB-4CF1-A6BA-78D3D1660A4B}">
      <dgm:prSet/>
      <dgm:spPr/>
      <dgm:t>
        <a:bodyPr/>
        <a:lstStyle/>
        <a:p>
          <a:endParaRPr lang="en-US" b="1"/>
        </a:p>
      </dgm:t>
    </dgm:pt>
    <dgm:pt modelId="{EA26BFBA-C6FF-43AF-9300-67A04AA2F88C}" type="pres">
      <dgm:prSet presAssocID="{419AEDA1-E5FE-47F7-86DE-2489B7318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94FC0-4C94-4071-8E38-C612EBD31EB2}" type="pres">
      <dgm:prSet presAssocID="{39C0B0C8-9D49-4656-8FCD-B90D8F9898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53255-15F0-4CB1-928D-3FF0885CA384}" type="pres">
      <dgm:prSet presAssocID="{39C0B0C8-9D49-4656-8FCD-B90D8F9898F5}" presName="spNode" presStyleCnt="0"/>
      <dgm:spPr/>
    </dgm:pt>
    <dgm:pt modelId="{AB2BE3F6-B467-4067-8098-0743F9169EBB}" type="pres">
      <dgm:prSet presAssocID="{93A17B07-D159-4AA6-827E-6F27E67FBCC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0052342-0CB6-49D8-A241-31BDAF0EA19A}" type="pres">
      <dgm:prSet presAssocID="{0A4F2E37-43EB-49C6-A35C-A92B587FDC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1DB19-A608-4BDE-B9D8-78A6FFEB652A}" type="pres">
      <dgm:prSet presAssocID="{0A4F2E37-43EB-49C6-A35C-A92B587FDC58}" presName="spNode" presStyleCnt="0"/>
      <dgm:spPr/>
    </dgm:pt>
    <dgm:pt modelId="{D3834CE3-5AA1-43FD-8990-32D3B694966D}" type="pres">
      <dgm:prSet presAssocID="{61F779D4-EB1B-4DDA-AADF-AF80B01AB54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2802499-75F8-4D0E-BA21-F9BD3E6FA930}" type="pres">
      <dgm:prSet presAssocID="{B5E32167-4E26-4107-8E96-B8644BDBC3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AECB9-D671-4CC2-989A-6D1CE80D451D}" type="pres">
      <dgm:prSet presAssocID="{B5E32167-4E26-4107-8E96-B8644BDBC31B}" presName="spNode" presStyleCnt="0"/>
      <dgm:spPr/>
    </dgm:pt>
    <dgm:pt modelId="{90C7BDE9-211F-49D7-8EBB-26E3EE2C72DF}" type="pres">
      <dgm:prSet presAssocID="{57411F27-FE46-4EBB-9DA5-6B29B071F36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BBA9F18-E886-4840-8769-3709B37A2F28}" type="pres">
      <dgm:prSet presAssocID="{DC2BB7E9-E9FA-4349-9F96-9069FA7E4C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6433D-77A4-4814-897E-418E13728B32}" type="pres">
      <dgm:prSet presAssocID="{DC2BB7E9-E9FA-4349-9F96-9069FA7E4C3F}" presName="spNode" presStyleCnt="0"/>
      <dgm:spPr/>
    </dgm:pt>
    <dgm:pt modelId="{7253DF5E-20DA-4768-9EED-A6CF915D99B3}" type="pres">
      <dgm:prSet presAssocID="{960E3FC1-7FF8-4758-B55C-77D0044EF2F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65E4295-2433-42F7-861D-4E887607FC30}" type="presOf" srcId="{0A4F2E37-43EB-49C6-A35C-A92B587FDC58}" destId="{30052342-0CB6-49D8-A241-31BDAF0EA19A}" srcOrd="0" destOrd="0" presId="urn:microsoft.com/office/officeart/2005/8/layout/cycle5"/>
    <dgm:cxn modelId="{3A9EC81C-9999-44F1-9323-376FB330673E}" type="presOf" srcId="{39C0B0C8-9D49-4656-8FCD-B90D8F9898F5}" destId="{6E094FC0-4C94-4071-8E38-C612EBD31EB2}" srcOrd="0" destOrd="0" presId="urn:microsoft.com/office/officeart/2005/8/layout/cycle5"/>
    <dgm:cxn modelId="{4FC9C0E7-C6D8-43E8-833E-26D29198A934}" type="presOf" srcId="{93A17B07-D159-4AA6-827E-6F27E67FBCC9}" destId="{AB2BE3F6-B467-4067-8098-0743F9169EBB}" srcOrd="0" destOrd="0" presId="urn:microsoft.com/office/officeart/2005/8/layout/cycle5"/>
    <dgm:cxn modelId="{4193AAF9-5114-4330-B2B4-D76D1BDBEFEC}" srcId="{419AEDA1-E5FE-47F7-86DE-2489B7318792}" destId="{39C0B0C8-9D49-4656-8FCD-B90D8F9898F5}" srcOrd="0" destOrd="0" parTransId="{7ED3E9F7-88FF-42CA-B1E4-AA1D21F61765}" sibTransId="{93A17B07-D159-4AA6-827E-6F27E67FBCC9}"/>
    <dgm:cxn modelId="{81116D56-109E-40F2-A903-750FF102DB20}" type="presOf" srcId="{419AEDA1-E5FE-47F7-86DE-2489B7318792}" destId="{EA26BFBA-C6FF-43AF-9300-67A04AA2F88C}" srcOrd="0" destOrd="0" presId="urn:microsoft.com/office/officeart/2005/8/layout/cycle5"/>
    <dgm:cxn modelId="{EEEDF80E-1382-4579-B543-A89FAD61EA17}" type="presOf" srcId="{DC2BB7E9-E9FA-4349-9F96-9069FA7E4C3F}" destId="{4BBA9F18-E886-4840-8769-3709B37A2F28}" srcOrd="0" destOrd="0" presId="urn:microsoft.com/office/officeart/2005/8/layout/cycle5"/>
    <dgm:cxn modelId="{4558A67F-3646-46EE-B15A-28967C207771}" srcId="{419AEDA1-E5FE-47F7-86DE-2489B7318792}" destId="{B5E32167-4E26-4107-8E96-B8644BDBC31B}" srcOrd="2" destOrd="0" parTransId="{87A789CC-9011-4956-8658-9FA9D6E7EA09}" sibTransId="{57411F27-FE46-4EBB-9DA5-6B29B071F363}"/>
    <dgm:cxn modelId="{7D245DFD-6BF3-4CA1-99F9-C5392FA93C5D}" type="presOf" srcId="{57411F27-FE46-4EBB-9DA5-6B29B071F363}" destId="{90C7BDE9-211F-49D7-8EBB-26E3EE2C72DF}" srcOrd="0" destOrd="0" presId="urn:microsoft.com/office/officeart/2005/8/layout/cycle5"/>
    <dgm:cxn modelId="{0A5FE438-EFE0-4D8A-8B1B-D685ACBB2D7F}" type="presOf" srcId="{61F779D4-EB1B-4DDA-AADF-AF80B01AB54B}" destId="{D3834CE3-5AA1-43FD-8990-32D3B694966D}" srcOrd="0" destOrd="0" presId="urn:microsoft.com/office/officeart/2005/8/layout/cycle5"/>
    <dgm:cxn modelId="{B7FDC235-0093-4FF7-8E55-EBDEB5F8B01F}" type="presOf" srcId="{B5E32167-4E26-4107-8E96-B8644BDBC31B}" destId="{52802499-75F8-4D0E-BA21-F9BD3E6FA930}" srcOrd="0" destOrd="0" presId="urn:microsoft.com/office/officeart/2005/8/layout/cycle5"/>
    <dgm:cxn modelId="{F8A2B766-A0FE-4B16-B29F-79334CE64D9F}" srcId="{419AEDA1-E5FE-47F7-86DE-2489B7318792}" destId="{0A4F2E37-43EB-49C6-A35C-A92B587FDC58}" srcOrd="1" destOrd="0" parTransId="{595B16E0-5003-4EBA-8D2E-4CC65A65FC24}" sibTransId="{61F779D4-EB1B-4DDA-AADF-AF80B01AB54B}"/>
    <dgm:cxn modelId="{870359FD-5AEB-4CF1-A6BA-78D3D1660A4B}" srcId="{419AEDA1-E5FE-47F7-86DE-2489B7318792}" destId="{DC2BB7E9-E9FA-4349-9F96-9069FA7E4C3F}" srcOrd="3" destOrd="0" parTransId="{83A354A5-5A7F-48B8-914A-9AF0C907FDC9}" sibTransId="{960E3FC1-7FF8-4758-B55C-77D0044EF2F7}"/>
    <dgm:cxn modelId="{269C7552-3845-4B48-8152-EF2034B5C048}" type="presOf" srcId="{960E3FC1-7FF8-4758-B55C-77D0044EF2F7}" destId="{7253DF5E-20DA-4768-9EED-A6CF915D99B3}" srcOrd="0" destOrd="0" presId="urn:microsoft.com/office/officeart/2005/8/layout/cycle5"/>
    <dgm:cxn modelId="{1891D14D-9BE5-4C34-B0BD-73C62F932F54}" type="presParOf" srcId="{EA26BFBA-C6FF-43AF-9300-67A04AA2F88C}" destId="{6E094FC0-4C94-4071-8E38-C612EBD31EB2}" srcOrd="0" destOrd="0" presId="urn:microsoft.com/office/officeart/2005/8/layout/cycle5"/>
    <dgm:cxn modelId="{A55A28A1-9EE7-45ED-8F23-4C8337B5B125}" type="presParOf" srcId="{EA26BFBA-C6FF-43AF-9300-67A04AA2F88C}" destId="{4B453255-15F0-4CB1-928D-3FF0885CA384}" srcOrd="1" destOrd="0" presId="urn:microsoft.com/office/officeart/2005/8/layout/cycle5"/>
    <dgm:cxn modelId="{3B2CD0DA-80B6-4D7A-A1DD-DE207FAF8441}" type="presParOf" srcId="{EA26BFBA-C6FF-43AF-9300-67A04AA2F88C}" destId="{AB2BE3F6-B467-4067-8098-0743F9169EBB}" srcOrd="2" destOrd="0" presId="urn:microsoft.com/office/officeart/2005/8/layout/cycle5"/>
    <dgm:cxn modelId="{027B497A-9B44-4638-AC66-ABF007A76AE7}" type="presParOf" srcId="{EA26BFBA-C6FF-43AF-9300-67A04AA2F88C}" destId="{30052342-0CB6-49D8-A241-31BDAF0EA19A}" srcOrd="3" destOrd="0" presId="urn:microsoft.com/office/officeart/2005/8/layout/cycle5"/>
    <dgm:cxn modelId="{A89408FC-9B4B-4400-843A-A54753D0AFEC}" type="presParOf" srcId="{EA26BFBA-C6FF-43AF-9300-67A04AA2F88C}" destId="{F0C1DB19-A608-4BDE-B9D8-78A6FFEB652A}" srcOrd="4" destOrd="0" presId="urn:microsoft.com/office/officeart/2005/8/layout/cycle5"/>
    <dgm:cxn modelId="{630501EC-E742-45C0-9817-42BD0E793A1F}" type="presParOf" srcId="{EA26BFBA-C6FF-43AF-9300-67A04AA2F88C}" destId="{D3834CE3-5AA1-43FD-8990-32D3B694966D}" srcOrd="5" destOrd="0" presId="urn:microsoft.com/office/officeart/2005/8/layout/cycle5"/>
    <dgm:cxn modelId="{64C8DE92-60B2-4CA5-B1EA-8AB3F1149ED0}" type="presParOf" srcId="{EA26BFBA-C6FF-43AF-9300-67A04AA2F88C}" destId="{52802499-75F8-4D0E-BA21-F9BD3E6FA930}" srcOrd="6" destOrd="0" presId="urn:microsoft.com/office/officeart/2005/8/layout/cycle5"/>
    <dgm:cxn modelId="{F84C37AE-D0C9-47B5-AB18-DE85B58C974D}" type="presParOf" srcId="{EA26BFBA-C6FF-43AF-9300-67A04AA2F88C}" destId="{294AECB9-D671-4CC2-989A-6D1CE80D451D}" srcOrd="7" destOrd="0" presId="urn:microsoft.com/office/officeart/2005/8/layout/cycle5"/>
    <dgm:cxn modelId="{8FF55B75-C08A-48B3-948E-9733B4C6685E}" type="presParOf" srcId="{EA26BFBA-C6FF-43AF-9300-67A04AA2F88C}" destId="{90C7BDE9-211F-49D7-8EBB-26E3EE2C72DF}" srcOrd="8" destOrd="0" presId="urn:microsoft.com/office/officeart/2005/8/layout/cycle5"/>
    <dgm:cxn modelId="{E17C577A-0135-4657-A965-6CE1B081F229}" type="presParOf" srcId="{EA26BFBA-C6FF-43AF-9300-67A04AA2F88C}" destId="{4BBA9F18-E886-4840-8769-3709B37A2F28}" srcOrd="9" destOrd="0" presId="urn:microsoft.com/office/officeart/2005/8/layout/cycle5"/>
    <dgm:cxn modelId="{A082EA21-653D-4959-866C-CFA74B1AA082}" type="presParOf" srcId="{EA26BFBA-C6FF-43AF-9300-67A04AA2F88C}" destId="{1D76433D-77A4-4814-897E-418E13728B32}" srcOrd="10" destOrd="0" presId="urn:microsoft.com/office/officeart/2005/8/layout/cycle5"/>
    <dgm:cxn modelId="{719045F7-7809-4536-A346-9C9E787E7B54}" type="presParOf" srcId="{EA26BFBA-C6FF-43AF-9300-67A04AA2F88C}" destId="{7253DF5E-20DA-4768-9EED-A6CF915D99B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AEDA1-E5FE-47F7-86DE-2489B7318792}" type="doc">
      <dgm:prSet loTypeId="urn:microsoft.com/office/officeart/2005/8/layout/cycle5" loCatId="cycle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C0B0C8-9D49-4656-8FCD-B90D8F9898F5}">
      <dgm:prSet phldrT="[Text]" custT="1"/>
      <dgm:spPr/>
      <dgm:t>
        <a:bodyPr/>
        <a:lstStyle/>
        <a:p>
          <a:r>
            <a:rPr lang="en-US" sz="1100" b="1" dirty="0" smtClean="0"/>
            <a:t>A</a:t>
          </a:r>
          <a:r>
            <a:rPr lang="en-US" sz="1200" b="1" dirty="0" smtClean="0"/>
            <a:t>ssessment</a:t>
          </a:r>
          <a:endParaRPr lang="en-US" sz="1200" b="1" dirty="0"/>
        </a:p>
      </dgm:t>
    </dgm:pt>
    <dgm:pt modelId="{7ED3E9F7-88FF-42CA-B1E4-AA1D21F61765}" type="parTrans" cxnId="{4193AAF9-5114-4330-B2B4-D76D1BDBEFEC}">
      <dgm:prSet/>
      <dgm:spPr/>
      <dgm:t>
        <a:bodyPr/>
        <a:lstStyle/>
        <a:p>
          <a:endParaRPr lang="en-US"/>
        </a:p>
      </dgm:t>
    </dgm:pt>
    <dgm:pt modelId="{93A17B07-D159-4AA6-827E-6F27E67FBCC9}" type="sibTrans" cxnId="{4193AAF9-5114-4330-B2B4-D76D1BDBEFEC}">
      <dgm:prSet/>
      <dgm:spPr/>
      <dgm:t>
        <a:bodyPr/>
        <a:lstStyle/>
        <a:p>
          <a:endParaRPr lang="en-US"/>
        </a:p>
      </dgm:t>
    </dgm:pt>
    <dgm:pt modelId="{0A4F2E37-43EB-49C6-A35C-A92B587FDC58}">
      <dgm:prSet phldrT="[Text]" custT="1"/>
      <dgm:spPr/>
      <dgm:t>
        <a:bodyPr/>
        <a:lstStyle/>
        <a:p>
          <a:r>
            <a:rPr lang="en-US" sz="1400" b="1" dirty="0" smtClean="0"/>
            <a:t>Nutrition Diagnosis</a:t>
          </a:r>
          <a:endParaRPr lang="en-US" sz="1400" b="1" dirty="0"/>
        </a:p>
      </dgm:t>
    </dgm:pt>
    <dgm:pt modelId="{595B16E0-5003-4EBA-8D2E-4CC65A65FC24}" type="parTrans" cxnId="{F8A2B766-A0FE-4B16-B29F-79334CE64D9F}">
      <dgm:prSet/>
      <dgm:spPr/>
      <dgm:t>
        <a:bodyPr/>
        <a:lstStyle/>
        <a:p>
          <a:endParaRPr lang="en-US"/>
        </a:p>
      </dgm:t>
    </dgm:pt>
    <dgm:pt modelId="{61F779D4-EB1B-4DDA-AADF-AF80B01AB54B}" type="sibTrans" cxnId="{F8A2B766-A0FE-4B16-B29F-79334CE64D9F}">
      <dgm:prSet/>
      <dgm:spPr/>
      <dgm:t>
        <a:bodyPr/>
        <a:lstStyle/>
        <a:p>
          <a:endParaRPr lang="en-US"/>
        </a:p>
      </dgm:t>
    </dgm:pt>
    <dgm:pt modelId="{B5E32167-4E26-4107-8E96-B8644BDBC31B}">
      <dgm:prSet phldrT="[Text]" custT="1"/>
      <dgm:spPr/>
      <dgm:t>
        <a:bodyPr/>
        <a:lstStyle/>
        <a:p>
          <a:r>
            <a:rPr lang="en-US" sz="1400" b="1" dirty="0" smtClean="0"/>
            <a:t>Intervention</a:t>
          </a:r>
          <a:endParaRPr lang="en-US" sz="1400" b="1" dirty="0"/>
        </a:p>
      </dgm:t>
    </dgm:pt>
    <dgm:pt modelId="{87A789CC-9011-4956-8658-9FA9D6E7EA09}" type="parTrans" cxnId="{4558A67F-3646-46EE-B15A-28967C207771}">
      <dgm:prSet/>
      <dgm:spPr/>
      <dgm:t>
        <a:bodyPr/>
        <a:lstStyle/>
        <a:p>
          <a:endParaRPr lang="en-US"/>
        </a:p>
      </dgm:t>
    </dgm:pt>
    <dgm:pt modelId="{57411F27-FE46-4EBB-9DA5-6B29B071F363}" type="sibTrans" cxnId="{4558A67F-3646-46EE-B15A-28967C207771}">
      <dgm:prSet/>
      <dgm:spPr/>
      <dgm:t>
        <a:bodyPr/>
        <a:lstStyle/>
        <a:p>
          <a:endParaRPr lang="en-US"/>
        </a:p>
      </dgm:t>
    </dgm:pt>
    <dgm:pt modelId="{DC2BB7E9-E9FA-4349-9F96-9069FA7E4C3F}">
      <dgm:prSet phldrT="[Text]" custT="1"/>
      <dgm:spPr/>
      <dgm:t>
        <a:bodyPr/>
        <a:lstStyle/>
        <a:p>
          <a:r>
            <a:rPr lang="en-US" sz="1400" b="1" dirty="0" smtClean="0"/>
            <a:t>Monitoring &amp; Evaluation</a:t>
          </a:r>
          <a:endParaRPr lang="en-US" sz="1400" b="1" dirty="0"/>
        </a:p>
      </dgm:t>
    </dgm:pt>
    <dgm:pt modelId="{83A354A5-5A7F-48B8-914A-9AF0C907FDC9}" type="parTrans" cxnId="{870359FD-5AEB-4CF1-A6BA-78D3D1660A4B}">
      <dgm:prSet/>
      <dgm:spPr/>
      <dgm:t>
        <a:bodyPr/>
        <a:lstStyle/>
        <a:p>
          <a:endParaRPr lang="en-US"/>
        </a:p>
      </dgm:t>
    </dgm:pt>
    <dgm:pt modelId="{960E3FC1-7FF8-4758-B55C-77D0044EF2F7}" type="sibTrans" cxnId="{870359FD-5AEB-4CF1-A6BA-78D3D1660A4B}">
      <dgm:prSet/>
      <dgm:spPr/>
      <dgm:t>
        <a:bodyPr/>
        <a:lstStyle/>
        <a:p>
          <a:endParaRPr lang="en-US" b="1"/>
        </a:p>
      </dgm:t>
    </dgm:pt>
    <dgm:pt modelId="{EA26BFBA-C6FF-43AF-9300-67A04AA2F88C}" type="pres">
      <dgm:prSet presAssocID="{419AEDA1-E5FE-47F7-86DE-2489B7318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94FC0-4C94-4071-8E38-C612EBD31EB2}" type="pres">
      <dgm:prSet presAssocID="{39C0B0C8-9D49-4656-8FCD-B90D8F9898F5}" presName="node" presStyleLbl="node1" presStyleIdx="0" presStyleCnt="4" custRadScaleRad="97764" custRadScaleInc="-4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53255-15F0-4CB1-928D-3FF0885CA384}" type="pres">
      <dgm:prSet presAssocID="{39C0B0C8-9D49-4656-8FCD-B90D8F9898F5}" presName="spNode" presStyleCnt="0"/>
      <dgm:spPr/>
    </dgm:pt>
    <dgm:pt modelId="{AB2BE3F6-B467-4067-8098-0743F9169EBB}" type="pres">
      <dgm:prSet presAssocID="{93A17B07-D159-4AA6-827E-6F27E67FBCC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0052342-0CB6-49D8-A241-31BDAF0EA19A}" type="pres">
      <dgm:prSet presAssocID="{0A4F2E37-43EB-49C6-A35C-A92B587FDC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1DB19-A608-4BDE-B9D8-78A6FFEB652A}" type="pres">
      <dgm:prSet presAssocID="{0A4F2E37-43EB-49C6-A35C-A92B587FDC58}" presName="spNode" presStyleCnt="0"/>
      <dgm:spPr/>
    </dgm:pt>
    <dgm:pt modelId="{D3834CE3-5AA1-43FD-8990-32D3B694966D}" type="pres">
      <dgm:prSet presAssocID="{61F779D4-EB1B-4DDA-AADF-AF80B01AB54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2802499-75F8-4D0E-BA21-F9BD3E6FA930}" type="pres">
      <dgm:prSet presAssocID="{B5E32167-4E26-4107-8E96-B8644BDBC31B}" presName="node" presStyleLbl="node1" presStyleIdx="2" presStyleCnt="4" custScaleX="12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AECB9-D671-4CC2-989A-6D1CE80D451D}" type="pres">
      <dgm:prSet presAssocID="{B5E32167-4E26-4107-8E96-B8644BDBC31B}" presName="spNode" presStyleCnt="0"/>
      <dgm:spPr/>
    </dgm:pt>
    <dgm:pt modelId="{90C7BDE9-211F-49D7-8EBB-26E3EE2C72DF}" type="pres">
      <dgm:prSet presAssocID="{57411F27-FE46-4EBB-9DA5-6B29B071F36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BBA9F18-E886-4840-8769-3709B37A2F28}" type="pres">
      <dgm:prSet presAssocID="{DC2BB7E9-E9FA-4349-9F96-9069FA7E4C3F}" presName="node" presStyleLbl="node1" presStyleIdx="3" presStyleCnt="4" custScaleX="118900" custScaleY="117616" custRadScaleRad="103726" custRadScaleInc="12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6433D-77A4-4814-897E-418E13728B32}" type="pres">
      <dgm:prSet presAssocID="{DC2BB7E9-E9FA-4349-9F96-9069FA7E4C3F}" presName="spNode" presStyleCnt="0"/>
      <dgm:spPr/>
    </dgm:pt>
    <dgm:pt modelId="{7253DF5E-20DA-4768-9EED-A6CF915D99B3}" type="pres">
      <dgm:prSet presAssocID="{960E3FC1-7FF8-4758-B55C-77D0044EF2F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7496D9B-EDBB-450C-946E-0EA996E17187}" type="presOf" srcId="{39C0B0C8-9D49-4656-8FCD-B90D8F9898F5}" destId="{6E094FC0-4C94-4071-8E38-C612EBD31EB2}" srcOrd="0" destOrd="0" presId="urn:microsoft.com/office/officeart/2005/8/layout/cycle5"/>
    <dgm:cxn modelId="{CC68AEF1-F3E5-4F87-AA73-6C256625A0F1}" type="presOf" srcId="{61F779D4-EB1B-4DDA-AADF-AF80B01AB54B}" destId="{D3834CE3-5AA1-43FD-8990-32D3B694966D}" srcOrd="0" destOrd="0" presId="urn:microsoft.com/office/officeart/2005/8/layout/cycle5"/>
    <dgm:cxn modelId="{12050BFB-E01D-42CD-994B-C444E4DF5FC3}" type="presOf" srcId="{DC2BB7E9-E9FA-4349-9F96-9069FA7E4C3F}" destId="{4BBA9F18-E886-4840-8769-3709B37A2F28}" srcOrd="0" destOrd="0" presId="urn:microsoft.com/office/officeart/2005/8/layout/cycle5"/>
    <dgm:cxn modelId="{4193AAF9-5114-4330-B2B4-D76D1BDBEFEC}" srcId="{419AEDA1-E5FE-47F7-86DE-2489B7318792}" destId="{39C0B0C8-9D49-4656-8FCD-B90D8F9898F5}" srcOrd="0" destOrd="0" parTransId="{7ED3E9F7-88FF-42CA-B1E4-AA1D21F61765}" sibTransId="{93A17B07-D159-4AA6-827E-6F27E67FBCC9}"/>
    <dgm:cxn modelId="{20F2DC5C-4333-4BE6-9E7C-0EB0E9251F9F}" type="presOf" srcId="{93A17B07-D159-4AA6-827E-6F27E67FBCC9}" destId="{AB2BE3F6-B467-4067-8098-0743F9169EBB}" srcOrd="0" destOrd="0" presId="urn:microsoft.com/office/officeart/2005/8/layout/cycle5"/>
    <dgm:cxn modelId="{4558A67F-3646-46EE-B15A-28967C207771}" srcId="{419AEDA1-E5FE-47F7-86DE-2489B7318792}" destId="{B5E32167-4E26-4107-8E96-B8644BDBC31B}" srcOrd="2" destOrd="0" parTransId="{87A789CC-9011-4956-8658-9FA9D6E7EA09}" sibTransId="{57411F27-FE46-4EBB-9DA5-6B29B071F363}"/>
    <dgm:cxn modelId="{98F62379-5C53-4B9E-9871-70D0E93F2E77}" type="presOf" srcId="{960E3FC1-7FF8-4758-B55C-77D0044EF2F7}" destId="{7253DF5E-20DA-4768-9EED-A6CF915D99B3}" srcOrd="0" destOrd="0" presId="urn:microsoft.com/office/officeart/2005/8/layout/cycle5"/>
    <dgm:cxn modelId="{F8A2B766-A0FE-4B16-B29F-79334CE64D9F}" srcId="{419AEDA1-E5FE-47F7-86DE-2489B7318792}" destId="{0A4F2E37-43EB-49C6-A35C-A92B587FDC58}" srcOrd="1" destOrd="0" parTransId="{595B16E0-5003-4EBA-8D2E-4CC65A65FC24}" sibTransId="{61F779D4-EB1B-4DDA-AADF-AF80B01AB54B}"/>
    <dgm:cxn modelId="{870359FD-5AEB-4CF1-A6BA-78D3D1660A4B}" srcId="{419AEDA1-E5FE-47F7-86DE-2489B7318792}" destId="{DC2BB7E9-E9FA-4349-9F96-9069FA7E4C3F}" srcOrd="3" destOrd="0" parTransId="{83A354A5-5A7F-48B8-914A-9AF0C907FDC9}" sibTransId="{960E3FC1-7FF8-4758-B55C-77D0044EF2F7}"/>
    <dgm:cxn modelId="{3A672728-63CB-4CE0-9846-6FDEC3E9488F}" type="presOf" srcId="{B5E32167-4E26-4107-8E96-B8644BDBC31B}" destId="{52802499-75F8-4D0E-BA21-F9BD3E6FA930}" srcOrd="0" destOrd="0" presId="urn:microsoft.com/office/officeart/2005/8/layout/cycle5"/>
    <dgm:cxn modelId="{6A0E7044-8205-4CCC-BE7D-48F8A4C4F302}" type="presOf" srcId="{419AEDA1-E5FE-47F7-86DE-2489B7318792}" destId="{EA26BFBA-C6FF-43AF-9300-67A04AA2F88C}" srcOrd="0" destOrd="0" presId="urn:microsoft.com/office/officeart/2005/8/layout/cycle5"/>
    <dgm:cxn modelId="{556141A2-2A70-44BE-8957-44F6D87E03A3}" type="presOf" srcId="{57411F27-FE46-4EBB-9DA5-6B29B071F363}" destId="{90C7BDE9-211F-49D7-8EBB-26E3EE2C72DF}" srcOrd="0" destOrd="0" presId="urn:microsoft.com/office/officeart/2005/8/layout/cycle5"/>
    <dgm:cxn modelId="{2AFDCFFD-6FC5-4DD7-97F6-AC2C0DFAE3A2}" type="presOf" srcId="{0A4F2E37-43EB-49C6-A35C-A92B587FDC58}" destId="{30052342-0CB6-49D8-A241-31BDAF0EA19A}" srcOrd="0" destOrd="0" presId="urn:microsoft.com/office/officeart/2005/8/layout/cycle5"/>
    <dgm:cxn modelId="{ECBC80A0-3CBF-4EA8-BEED-BC12270BCF98}" type="presParOf" srcId="{EA26BFBA-C6FF-43AF-9300-67A04AA2F88C}" destId="{6E094FC0-4C94-4071-8E38-C612EBD31EB2}" srcOrd="0" destOrd="0" presId="urn:microsoft.com/office/officeart/2005/8/layout/cycle5"/>
    <dgm:cxn modelId="{784A196C-E806-4380-BA5D-B5FE1060EE84}" type="presParOf" srcId="{EA26BFBA-C6FF-43AF-9300-67A04AA2F88C}" destId="{4B453255-15F0-4CB1-928D-3FF0885CA384}" srcOrd="1" destOrd="0" presId="urn:microsoft.com/office/officeart/2005/8/layout/cycle5"/>
    <dgm:cxn modelId="{8951A24D-E63F-4FC7-93F2-07F0DDDEF215}" type="presParOf" srcId="{EA26BFBA-C6FF-43AF-9300-67A04AA2F88C}" destId="{AB2BE3F6-B467-4067-8098-0743F9169EBB}" srcOrd="2" destOrd="0" presId="urn:microsoft.com/office/officeart/2005/8/layout/cycle5"/>
    <dgm:cxn modelId="{7A1A9636-0371-42AD-AED8-CE6738DE4067}" type="presParOf" srcId="{EA26BFBA-C6FF-43AF-9300-67A04AA2F88C}" destId="{30052342-0CB6-49D8-A241-31BDAF0EA19A}" srcOrd="3" destOrd="0" presId="urn:microsoft.com/office/officeart/2005/8/layout/cycle5"/>
    <dgm:cxn modelId="{A234164E-C983-4495-A262-A378371C928B}" type="presParOf" srcId="{EA26BFBA-C6FF-43AF-9300-67A04AA2F88C}" destId="{F0C1DB19-A608-4BDE-B9D8-78A6FFEB652A}" srcOrd="4" destOrd="0" presId="urn:microsoft.com/office/officeart/2005/8/layout/cycle5"/>
    <dgm:cxn modelId="{C9C78F58-1DC3-43A6-8941-9DBC2ACF23D3}" type="presParOf" srcId="{EA26BFBA-C6FF-43AF-9300-67A04AA2F88C}" destId="{D3834CE3-5AA1-43FD-8990-32D3B694966D}" srcOrd="5" destOrd="0" presId="urn:microsoft.com/office/officeart/2005/8/layout/cycle5"/>
    <dgm:cxn modelId="{983FAF35-424C-47AD-8101-B49CB8930A96}" type="presParOf" srcId="{EA26BFBA-C6FF-43AF-9300-67A04AA2F88C}" destId="{52802499-75F8-4D0E-BA21-F9BD3E6FA930}" srcOrd="6" destOrd="0" presId="urn:microsoft.com/office/officeart/2005/8/layout/cycle5"/>
    <dgm:cxn modelId="{159E5FD4-2BD7-4587-92A4-E7B051A5838E}" type="presParOf" srcId="{EA26BFBA-C6FF-43AF-9300-67A04AA2F88C}" destId="{294AECB9-D671-4CC2-989A-6D1CE80D451D}" srcOrd="7" destOrd="0" presId="urn:microsoft.com/office/officeart/2005/8/layout/cycle5"/>
    <dgm:cxn modelId="{1D04B971-8565-4096-A8CE-AC7FC824E028}" type="presParOf" srcId="{EA26BFBA-C6FF-43AF-9300-67A04AA2F88C}" destId="{90C7BDE9-211F-49D7-8EBB-26E3EE2C72DF}" srcOrd="8" destOrd="0" presId="urn:microsoft.com/office/officeart/2005/8/layout/cycle5"/>
    <dgm:cxn modelId="{D68F8E3C-C7D6-4BCA-959E-9519EBAC6492}" type="presParOf" srcId="{EA26BFBA-C6FF-43AF-9300-67A04AA2F88C}" destId="{4BBA9F18-E886-4840-8769-3709B37A2F28}" srcOrd="9" destOrd="0" presId="urn:microsoft.com/office/officeart/2005/8/layout/cycle5"/>
    <dgm:cxn modelId="{A35CE5B2-BF21-45C9-8DBF-19E0E43E7055}" type="presParOf" srcId="{EA26BFBA-C6FF-43AF-9300-67A04AA2F88C}" destId="{1D76433D-77A4-4814-897E-418E13728B32}" srcOrd="10" destOrd="0" presId="urn:microsoft.com/office/officeart/2005/8/layout/cycle5"/>
    <dgm:cxn modelId="{0CD4B4C9-7080-46CE-881F-8A3D1361416E}" type="presParOf" srcId="{EA26BFBA-C6FF-43AF-9300-67A04AA2F88C}" destId="{7253DF5E-20DA-4768-9EED-A6CF915D99B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94FC0-4C94-4071-8E38-C612EBD31EB2}">
      <dsp:nvSpPr>
        <dsp:cNvPr id="0" name=""/>
        <dsp:cNvSpPr/>
      </dsp:nvSpPr>
      <dsp:spPr>
        <a:xfrm>
          <a:off x="3257884" y="2648"/>
          <a:ext cx="1713830" cy="1113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</a:t>
          </a:r>
          <a:endParaRPr lang="en-US" sz="2000" b="1" kern="1200" dirty="0"/>
        </a:p>
      </dsp:txBody>
      <dsp:txXfrm>
        <a:off x="3312264" y="57028"/>
        <a:ext cx="1605070" cy="1005229"/>
      </dsp:txXfrm>
    </dsp:sp>
    <dsp:sp modelId="{AB2BE3F6-B467-4067-8098-0743F9169EBB}">
      <dsp:nvSpPr>
        <dsp:cNvPr id="0" name=""/>
        <dsp:cNvSpPr/>
      </dsp:nvSpPr>
      <dsp:spPr>
        <a:xfrm>
          <a:off x="2274132" y="559643"/>
          <a:ext cx="3681335" cy="3681335"/>
        </a:xfrm>
        <a:custGeom>
          <a:avLst/>
          <a:gdLst/>
          <a:ahLst/>
          <a:cxnLst/>
          <a:rect l="0" t="0" r="0" b="0"/>
          <a:pathLst>
            <a:path>
              <a:moveTo>
                <a:pt x="2934234" y="360070"/>
              </a:moveTo>
              <a:arcTo wR="1840667" hR="1840667" stAng="18386970" swAng="163394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2342-0CB6-49D8-A241-31BDAF0EA19A}">
      <dsp:nvSpPr>
        <dsp:cNvPr id="0" name=""/>
        <dsp:cNvSpPr/>
      </dsp:nvSpPr>
      <dsp:spPr>
        <a:xfrm>
          <a:off x="5098552" y="1843316"/>
          <a:ext cx="1713830" cy="111398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Nutrition Diagnosis</a:t>
          </a:r>
          <a:endParaRPr lang="en-US" sz="2000" b="1" kern="1200" dirty="0"/>
        </a:p>
      </dsp:txBody>
      <dsp:txXfrm>
        <a:off x="5152932" y="1897696"/>
        <a:ext cx="1605070" cy="1005229"/>
      </dsp:txXfrm>
    </dsp:sp>
    <dsp:sp modelId="{D3834CE3-5AA1-43FD-8990-32D3B694966D}">
      <dsp:nvSpPr>
        <dsp:cNvPr id="0" name=""/>
        <dsp:cNvSpPr/>
      </dsp:nvSpPr>
      <dsp:spPr>
        <a:xfrm>
          <a:off x="2274132" y="559643"/>
          <a:ext cx="3681335" cy="3681335"/>
        </a:xfrm>
        <a:custGeom>
          <a:avLst/>
          <a:gdLst/>
          <a:ahLst/>
          <a:cxnLst/>
          <a:rect l="0" t="0" r="0" b="0"/>
          <a:pathLst>
            <a:path>
              <a:moveTo>
                <a:pt x="3490544" y="2656735"/>
              </a:moveTo>
              <a:arcTo wR="1840667" hR="1840667" stAng="1579085" swAng="1633945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02499-75F8-4D0E-BA21-F9BD3E6FA930}">
      <dsp:nvSpPr>
        <dsp:cNvPr id="0" name=""/>
        <dsp:cNvSpPr/>
      </dsp:nvSpPr>
      <dsp:spPr>
        <a:xfrm>
          <a:off x="3257884" y="3683984"/>
          <a:ext cx="1713830" cy="111398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Intervention</a:t>
          </a:r>
          <a:endParaRPr lang="en-US" sz="2000" b="1" kern="1200" dirty="0"/>
        </a:p>
      </dsp:txBody>
      <dsp:txXfrm>
        <a:off x="3312264" y="3738364"/>
        <a:ext cx="1605070" cy="1005229"/>
      </dsp:txXfrm>
    </dsp:sp>
    <dsp:sp modelId="{90C7BDE9-211F-49D7-8EBB-26E3EE2C72DF}">
      <dsp:nvSpPr>
        <dsp:cNvPr id="0" name=""/>
        <dsp:cNvSpPr/>
      </dsp:nvSpPr>
      <dsp:spPr>
        <a:xfrm>
          <a:off x="2274132" y="559643"/>
          <a:ext cx="3681335" cy="3681335"/>
        </a:xfrm>
        <a:custGeom>
          <a:avLst/>
          <a:gdLst/>
          <a:ahLst/>
          <a:cxnLst/>
          <a:rect l="0" t="0" r="0" b="0"/>
          <a:pathLst>
            <a:path>
              <a:moveTo>
                <a:pt x="747101" y="3321265"/>
              </a:moveTo>
              <a:arcTo wR="1840667" hR="1840667" stAng="7586970" swAng="1633945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A9F18-E886-4840-8769-3709B37A2F28}">
      <dsp:nvSpPr>
        <dsp:cNvPr id="0" name=""/>
        <dsp:cNvSpPr/>
      </dsp:nvSpPr>
      <dsp:spPr>
        <a:xfrm>
          <a:off x="1417217" y="1843316"/>
          <a:ext cx="1713830" cy="111398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Monitoring and Evaluation</a:t>
          </a:r>
          <a:endParaRPr lang="en-US" sz="2000" b="1" kern="1200" dirty="0"/>
        </a:p>
      </dsp:txBody>
      <dsp:txXfrm>
        <a:off x="1471597" y="1897696"/>
        <a:ext cx="1605070" cy="1005229"/>
      </dsp:txXfrm>
    </dsp:sp>
    <dsp:sp modelId="{7253DF5E-20DA-4768-9EED-A6CF915D99B3}">
      <dsp:nvSpPr>
        <dsp:cNvPr id="0" name=""/>
        <dsp:cNvSpPr/>
      </dsp:nvSpPr>
      <dsp:spPr>
        <a:xfrm>
          <a:off x="2274132" y="559643"/>
          <a:ext cx="3681335" cy="3681335"/>
        </a:xfrm>
        <a:custGeom>
          <a:avLst/>
          <a:gdLst/>
          <a:ahLst/>
          <a:cxnLst/>
          <a:rect l="0" t="0" r="0" b="0"/>
          <a:pathLst>
            <a:path>
              <a:moveTo>
                <a:pt x="190791" y="1024600"/>
              </a:moveTo>
              <a:arcTo wR="1840667" hR="1840667" stAng="12379085" swAng="1633945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94FC0-4C94-4071-8E38-C612EBD31EB2}">
      <dsp:nvSpPr>
        <dsp:cNvPr id="0" name=""/>
        <dsp:cNvSpPr/>
      </dsp:nvSpPr>
      <dsp:spPr>
        <a:xfrm>
          <a:off x="1578127" y="24812"/>
          <a:ext cx="974695" cy="6335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</a:t>
          </a:r>
          <a:r>
            <a:rPr lang="en-US" sz="1200" b="1" kern="1200" dirty="0" smtClean="0"/>
            <a:t>ssessment</a:t>
          </a:r>
          <a:endParaRPr lang="en-US" sz="1200" b="1" kern="1200" dirty="0"/>
        </a:p>
      </dsp:txBody>
      <dsp:txXfrm>
        <a:off x="1609054" y="55739"/>
        <a:ext cx="912841" cy="571698"/>
      </dsp:txXfrm>
    </dsp:sp>
    <dsp:sp modelId="{AB2BE3F6-B467-4067-8098-0743F9169EBB}">
      <dsp:nvSpPr>
        <dsp:cNvPr id="0" name=""/>
        <dsp:cNvSpPr/>
      </dsp:nvSpPr>
      <dsp:spPr>
        <a:xfrm>
          <a:off x="1053981" y="349203"/>
          <a:ext cx="2091459" cy="2091459"/>
        </a:xfrm>
        <a:custGeom>
          <a:avLst/>
          <a:gdLst/>
          <a:ahLst/>
          <a:cxnLst/>
          <a:rect l="0" t="0" r="0" b="0"/>
          <a:pathLst>
            <a:path>
              <a:moveTo>
                <a:pt x="1636920" y="183149"/>
              </a:moveTo>
              <a:arcTo wR="1045729" hR="1045729" stAng="18265546" swAng="164309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2342-0CB6-49D8-A241-31BDAF0EA19A}">
      <dsp:nvSpPr>
        <dsp:cNvPr id="0" name=""/>
        <dsp:cNvSpPr/>
      </dsp:nvSpPr>
      <dsp:spPr>
        <a:xfrm>
          <a:off x="2647606" y="1046883"/>
          <a:ext cx="974695" cy="633552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Nutrition Diagnosis</a:t>
          </a:r>
          <a:endParaRPr lang="en-US" sz="1400" b="1" kern="1200" dirty="0"/>
        </a:p>
      </dsp:txBody>
      <dsp:txXfrm>
        <a:off x="2678533" y="1077810"/>
        <a:ext cx="912841" cy="571698"/>
      </dsp:txXfrm>
    </dsp:sp>
    <dsp:sp modelId="{D3834CE3-5AA1-43FD-8990-32D3B694966D}">
      <dsp:nvSpPr>
        <dsp:cNvPr id="0" name=""/>
        <dsp:cNvSpPr/>
      </dsp:nvSpPr>
      <dsp:spPr>
        <a:xfrm>
          <a:off x="1043494" y="317930"/>
          <a:ext cx="2091459" cy="2091459"/>
        </a:xfrm>
        <a:custGeom>
          <a:avLst/>
          <a:gdLst/>
          <a:ahLst/>
          <a:cxnLst/>
          <a:rect l="0" t="0" r="0" b="0"/>
          <a:pathLst>
            <a:path>
              <a:moveTo>
                <a:pt x="1993095" y="1488503"/>
              </a:moveTo>
              <a:arcTo wR="1045729" hR="1045729" stAng="1503010" swAng="1375830"/>
            </a:path>
          </a:pathLst>
        </a:custGeom>
        <a:noFill/>
        <a:ln w="9525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02499-75F8-4D0E-BA21-F9BD3E6FA930}">
      <dsp:nvSpPr>
        <dsp:cNvPr id="0" name=""/>
        <dsp:cNvSpPr/>
      </dsp:nvSpPr>
      <dsp:spPr>
        <a:xfrm>
          <a:off x="1495376" y="2092613"/>
          <a:ext cx="1187696" cy="633552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Intervention</a:t>
          </a:r>
          <a:endParaRPr lang="en-US" sz="1400" b="1" kern="1200" dirty="0"/>
        </a:p>
      </dsp:txBody>
      <dsp:txXfrm>
        <a:off x="1526303" y="2123540"/>
        <a:ext cx="1125842" cy="571698"/>
      </dsp:txXfrm>
    </dsp:sp>
    <dsp:sp modelId="{90C7BDE9-211F-49D7-8EBB-26E3EE2C72DF}">
      <dsp:nvSpPr>
        <dsp:cNvPr id="0" name=""/>
        <dsp:cNvSpPr/>
      </dsp:nvSpPr>
      <dsp:spPr>
        <a:xfrm>
          <a:off x="992095" y="284647"/>
          <a:ext cx="2091459" cy="2091459"/>
        </a:xfrm>
        <a:custGeom>
          <a:avLst/>
          <a:gdLst/>
          <a:ahLst/>
          <a:cxnLst/>
          <a:rect l="0" t="0" r="0" b="0"/>
          <a:pathLst>
            <a:path>
              <a:moveTo>
                <a:pt x="386653" y="1857621"/>
              </a:moveTo>
              <a:arcTo wR="1045729" hR="1045729" stAng="7744137" swAng="1456090"/>
            </a:path>
          </a:pathLst>
        </a:custGeom>
        <a:noFill/>
        <a:ln w="9525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A9F18-E886-4840-8769-3709B37A2F28}">
      <dsp:nvSpPr>
        <dsp:cNvPr id="0" name=""/>
        <dsp:cNvSpPr/>
      </dsp:nvSpPr>
      <dsp:spPr>
        <a:xfrm>
          <a:off x="427217" y="922926"/>
          <a:ext cx="1158913" cy="745158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Monitoring &amp; Evaluation</a:t>
          </a:r>
          <a:endParaRPr lang="en-US" sz="1400" b="1" kern="1200" dirty="0"/>
        </a:p>
      </dsp:txBody>
      <dsp:txXfrm>
        <a:off x="463593" y="959302"/>
        <a:ext cx="1086161" cy="672406"/>
      </dsp:txXfrm>
    </dsp:sp>
    <dsp:sp modelId="{7253DF5E-20DA-4768-9EED-A6CF915D99B3}">
      <dsp:nvSpPr>
        <dsp:cNvPr id="0" name=""/>
        <dsp:cNvSpPr/>
      </dsp:nvSpPr>
      <dsp:spPr>
        <a:xfrm>
          <a:off x="967381" y="383475"/>
          <a:ext cx="2091459" cy="2091459"/>
        </a:xfrm>
        <a:custGeom>
          <a:avLst/>
          <a:gdLst/>
          <a:ahLst/>
          <a:cxnLst/>
          <a:rect l="0" t="0" r="0" b="0"/>
          <a:pathLst>
            <a:path>
              <a:moveTo>
                <a:pt x="201074" y="429199"/>
              </a:moveTo>
              <a:arcTo wR="1045729" hR="1045729" stAng="12967585" swAng="1327399"/>
            </a:path>
          </a:pathLst>
        </a:custGeom>
        <a:noFill/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64C0A90A-E81F-406A-9E3A-77223FD3A5B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B81E80E6-8610-452B-AF23-D34637B1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88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9819F09D-9F52-4734-B908-5BFD6067B4BD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C22FC69-9D53-4D9C-BDDB-EF4B6D113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p.org/online/en/home/policy/policies/c/continuityofcaredefinition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of care </a:t>
            </a:r>
            <a:r>
              <a:rPr lang="en-US" sz="1200" dirty="0" smtClean="0"/>
              <a:t>is the process by which the patient and the physician are cooperatively involved in ongoing health care management toward the goal of high quality, cost-effective medical care. The red percentages on this slide show</a:t>
            </a:r>
            <a:r>
              <a:rPr lang="en-US" sz="1200" baseline="0" dirty="0" smtClean="0"/>
              <a:t> the percentage of RDNs who work in the identified care settings.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Typically</a:t>
            </a:r>
            <a:r>
              <a:rPr lang="en-US" sz="1200" baseline="0" dirty="0" smtClean="0"/>
              <a:t> a transition from one setting to another (for example from a hospital to home or an extended care facility) creates a situation of missing, incomplete, or inconsistent data.  This creates gaps in care, errors and/or complexity for the patient and caregivers.  Nutrition data should be included in any data sent from one care setting to another.  </a:t>
            </a:r>
            <a:endParaRPr lang="en-US" sz="1050" dirty="0" smtClean="0"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2C55-F179-42B8-9845-D29857376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6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9AF8-0C17-4999-B001-78175DA318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4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C604747-68F5-4218-856A-210E0223C6F0}" type="slidenum">
              <a:rPr lang="en-US" sz="1300"/>
              <a:pPr eaLnBrk="1" hangingPunct="1"/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2529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1E539-FE34-41E2-A04E-5E9A29F00556}" type="datetime1">
              <a:rPr lang="en-US" smtClean="0"/>
              <a:pPr>
                <a:defRPr/>
              </a:pPr>
              <a:t>9/12/2017</a:t>
            </a:fld>
            <a:endParaRPr lang="en-US" dirty="0"/>
          </a:p>
        </p:txBody>
      </p:sp>
      <p:pic>
        <p:nvPicPr>
          <p:cNvPr id="4" name="Picture 8" descr="ppt_03"/>
          <p:cNvPicPr>
            <a:picLocks noChangeAspect="1" noChangeArrowheads="1"/>
          </p:cNvPicPr>
          <p:nvPr userDrawn="1"/>
        </p:nvPicPr>
        <p:blipFill>
          <a:blip r:embed="rId2" cstate="print"/>
          <a:srcRect t="2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0" y="2209800"/>
            <a:ext cx="5486400" cy="281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28600" y="1447800"/>
            <a:ext cx="8382000" cy="685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9683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 descr="C:\Users\lhoggle\Desktop\logo_ada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545" y="304800"/>
            <a:ext cx="3008480" cy="42462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682F-AD5A-48A6-B1B7-B7AC78853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362200"/>
            <a:ext cx="8077200" cy="685800"/>
          </a:xfrm>
        </p:spPr>
        <p:txBody>
          <a:bodyPr/>
          <a:lstStyle>
            <a:lvl1pPr algn="ctr">
              <a:defRPr sz="3600">
                <a:solidFill>
                  <a:srgbClr val="39683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429000"/>
            <a:ext cx="8077200" cy="609600"/>
          </a:xfrm>
        </p:spPr>
        <p:txBody>
          <a:bodyPr/>
          <a:lstStyle>
            <a:lvl1pPr algn="ctr">
              <a:defRPr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8A6D-8CA0-46B1-9740-8F8453067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F131-AB71-4C73-B04B-B1C2C8F2B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3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3BA6-A6DA-4399-8CB7-CDC157BFA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2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C5F9-DB85-4714-B99C-90877E0D8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" y="990600"/>
            <a:ext cx="4953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86400" y="1905000"/>
            <a:ext cx="3352800" cy="990600"/>
          </a:xfrm>
        </p:spPr>
        <p:txBody>
          <a:bodyPr/>
          <a:lstStyle>
            <a:lvl1pPr marL="0" indent="0" algn="ctr">
              <a:defRPr sz="2800">
                <a:solidFill>
                  <a:srgbClr val="39683E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2895600"/>
            <a:ext cx="3352800" cy="2362200"/>
          </a:xfrm>
        </p:spPr>
        <p:txBody>
          <a:bodyPr/>
          <a:lstStyle>
            <a:lvl1pPr marL="342900" indent="-342900">
              <a:buFont typeface="Tahoma" pitchFamily="34" charset="0"/>
              <a:buChar char="–"/>
              <a:defRPr sz="20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2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8E17-A169-4754-BDD3-4FEF2819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3400" y="2286000"/>
            <a:ext cx="3810000" cy="3505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00600" y="2286000"/>
            <a:ext cx="3810000" cy="350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1600200"/>
            <a:ext cx="3352800" cy="457200"/>
          </a:xfrm>
        </p:spPr>
        <p:txBody>
          <a:bodyPr/>
          <a:lstStyle>
            <a:lvl1pPr algn="ctr">
              <a:defRPr sz="28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29200" y="1600200"/>
            <a:ext cx="3352800" cy="457200"/>
          </a:xfrm>
        </p:spPr>
        <p:txBody>
          <a:bodyPr/>
          <a:lstStyle>
            <a:lvl1pPr algn="ctr">
              <a:defRPr sz="2800">
                <a:solidFill>
                  <a:srgbClr val="71717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Date Placeholder 2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758-AFC1-4997-90E9-8C00A653F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781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" y="76200"/>
            <a:ext cx="189472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" y="990600"/>
            <a:ext cx="43434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8200" y="990600"/>
            <a:ext cx="43434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7997-FB3B-4F7A-B4F0-AA90FDC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" y="10668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800" y="36576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48200" y="10668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48200" y="3657600"/>
            <a:ext cx="4267200" cy="2590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Date Placeholder 2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2B8C-7E1A-40D7-8EB4-B22FF4A08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DFF7CD-19DD-4D7B-93C4-9238806C29C2}" type="datetime1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C5AD-6C94-4B7E-AC19-33C3FE043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8DDA-0464-4453-90E4-9E53E7B53491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00CE-6DB9-494F-9F99-26E89E6DC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8DDA-0464-4453-90E4-9E53E7B53491}" type="datetimeFigureOut">
              <a:rPr lang="en-US" smtClean="0"/>
              <a:pPr/>
              <a:t>9/12/2017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00CE-6DB9-494F-9F99-26E89E6DCD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lhoggle\Desktop\logo_ada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3175" y="6324600"/>
            <a:ext cx="2714625" cy="383145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2286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171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171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E71E2C8-3878-4FCA-9CEC-C9707602C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04800" y="838200"/>
            <a:ext cx="8504238" cy="0"/>
          </a:xfrm>
          <a:prstGeom prst="line">
            <a:avLst/>
          </a:prstGeom>
          <a:noFill/>
          <a:ln w="28575">
            <a:solidFill>
              <a:srgbClr val="06590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56" name="Title Placeholder 20"/>
          <p:cNvSpPr>
            <a:spLocks noGrp="1"/>
          </p:cNvSpPr>
          <p:nvPr>
            <p:ph type="title"/>
          </p:nvPr>
        </p:nvSpPr>
        <p:spPr bwMode="auto">
          <a:xfrm>
            <a:off x="228600" y="3508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 descr="Academy-of-Nutrition-and-Dietetics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248400" y="228600"/>
            <a:ext cx="2174874" cy="3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39683E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9683E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39683E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32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1pPr>
      <a:lvl2pPr marL="801688" indent="-34448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17171"/>
          </a:solidFill>
          <a:latin typeface="Tahoma" pitchFamily="34" charset="0"/>
          <a:ea typeface="+mn-ea"/>
          <a:cs typeface="Tahoma" pitchFamily="34" charset="0"/>
        </a:defRPr>
      </a:lvl2pPr>
      <a:lvl3pPr marL="1258888" indent="-344488" algn="l" rtl="0" eaLnBrk="0" fontAlgn="base" hangingPunct="0">
        <a:spcBef>
          <a:spcPct val="0"/>
        </a:spcBef>
        <a:spcAft>
          <a:spcPct val="0"/>
        </a:spcAft>
        <a:buSzPct val="90000"/>
        <a:buFont typeface="Calibri" pitchFamily="34" charset="0"/>
        <a:buChar char="–"/>
        <a:defRPr sz="2400" kern="1200">
          <a:solidFill>
            <a:srgbClr val="39683E"/>
          </a:solidFill>
          <a:latin typeface="Tahoma" pitchFamily="34" charset="0"/>
          <a:ea typeface="+mn-ea"/>
          <a:cs typeface="Tahoma" pitchFamily="34" charset="0"/>
        </a:defRPr>
      </a:lvl3pPr>
      <a:lvl4pPr marL="1539875" indent="-1682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1717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26.emf"/><Relationship Id="rId5" Type="http://schemas.openxmlformats.org/officeDocument/2006/relationships/diagramColors" Target="../diagrams/colors2.xml"/><Relationship Id="rId15" Type="http://schemas.openxmlformats.org/officeDocument/2006/relationships/image" Target="../media/image30.gif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mq.com/octla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7.org/index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8600" y="2590800"/>
            <a:ext cx="86106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dirty="0"/>
              <a:t>HL7 CDA R2 IG: Nutrition in C-CDA Based Care Documents, STU, Release 1 (U.S. Realm)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200" y="1447800"/>
            <a:ext cx="8915400" cy="68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Nutrition in HL7 Standards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5257800"/>
            <a:ext cx="3001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Lindsey Hoggle, MS, RD, PMP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Director, Nutrition Informatics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@</a:t>
            </a:r>
            <a:r>
              <a:rPr lang="en-US" i="1" dirty="0" err="1" smtClean="0">
                <a:solidFill>
                  <a:schemeClr val="bg1"/>
                </a:solidFill>
              </a:rPr>
              <a:t>lindseybh</a:t>
            </a:r>
            <a:endParaRPr lang="en-US" i="1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HL7 Consolidated Clinical Document Architecture (C-CDA) 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34945"/>
              </p:ext>
            </p:extLst>
          </p:nvPr>
        </p:nvGraphicFramePr>
        <p:xfrm>
          <a:off x="609600" y="1371600"/>
          <a:ext cx="815340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716"/>
                <a:gridCol w="1726519"/>
                <a:gridCol w="3995166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Document 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C-CDA</a:t>
                      </a:r>
                      <a:r>
                        <a:rPr lang="en-US" sz="2000" baseline="0" dirty="0" smtClean="0"/>
                        <a:t> (R 1.1)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C-CDA (R2.1)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Continuity of Care Document (CCD)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Nutrition Section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Plan of Treatment</a:t>
                      </a:r>
                      <a:r>
                        <a:rPr lang="en-US" sz="2000" baseline="0" dirty="0" smtClean="0"/>
                        <a:t> (Recommendation)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Discharge Summary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Discharge Diet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Nutrition Section </a:t>
                      </a:r>
                    </a:p>
                    <a:p>
                      <a:r>
                        <a:rPr lang="en-US" sz="2000" dirty="0" smtClean="0"/>
                        <a:t>Plan of</a:t>
                      </a:r>
                      <a:r>
                        <a:rPr lang="en-US" sz="2000" baseline="0" dirty="0" smtClean="0"/>
                        <a:t> Treatment (Recommendation)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Progress Note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Nutrition</a:t>
                      </a:r>
                      <a:r>
                        <a:rPr lang="en-US" sz="2000" baseline="0" dirty="0" smtClean="0"/>
                        <a:t> Section, Plan of Treatment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Consult Note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Nutrition</a:t>
                      </a:r>
                      <a:r>
                        <a:rPr lang="en-US" sz="2000" baseline="0" dirty="0" smtClean="0"/>
                        <a:t> Section, Plan of Treatment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Care Plan 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 Concern, Intervention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Referral</a:t>
                      </a:r>
                      <a:r>
                        <a:rPr lang="en-US" sz="2000" baseline="0" dirty="0" smtClean="0"/>
                        <a:t> Note (NEW)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Nutrition</a:t>
                      </a:r>
                      <a:r>
                        <a:rPr lang="en-US" sz="2000" baseline="0" dirty="0" smtClean="0"/>
                        <a:t> Section, Plan of Treatment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 Summary (NEW)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Plan of Treatment (Recommendation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C-CDA R2 &amp; Nutrition Care Process</a:t>
            </a:r>
            <a:endParaRPr lang="en-US" sz="36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525289"/>
              </p:ext>
            </p:extLst>
          </p:nvPr>
        </p:nvGraphicFramePr>
        <p:xfrm>
          <a:off x="4784527" y="3530976"/>
          <a:ext cx="4086340" cy="27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638"/>
            <a:ext cx="67008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 rot="16200000" flipV="1">
            <a:off x="550863" y="3686175"/>
            <a:ext cx="2638425" cy="387350"/>
            <a:chOff x="2177143" y="2690948"/>
            <a:chExt cx="4371704" cy="2351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5556" y="2690948"/>
              <a:ext cx="0" cy="235132"/>
            </a:xfrm>
            <a:prstGeom prst="line">
              <a:avLst/>
            </a:prstGeom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77143" y="2926080"/>
              <a:ext cx="4371704" cy="0"/>
            </a:xfrm>
            <a:prstGeom prst="line">
              <a:avLst/>
            </a:prstGeom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548848" y="2690948"/>
              <a:ext cx="7890" cy="235132"/>
            </a:xfrm>
            <a:prstGeom prst="line">
              <a:avLst/>
            </a:prstGeom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530476" y="2749551"/>
            <a:ext cx="882650" cy="2668587"/>
            <a:chOff x="3949586" y="2784698"/>
            <a:chExt cx="992419" cy="3434348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4005205" y="3791662"/>
              <a:ext cx="881180" cy="1141588"/>
              <a:chOff x="6030325" y="2582263"/>
              <a:chExt cx="1236663" cy="1528948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325" y="2853911"/>
                <a:ext cx="1236663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H="1">
                <a:off x="6626112" y="2582603"/>
                <a:ext cx="0" cy="1915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3949586" y="4933250"/>
              <a:ext cx="990647" cy="1285796"/>
              <a:chOff x="6019211" y="4134836"/>
              <a:chExt cx="1214437" cy="1481058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211" y="4380819"/>
                <a:ext cx="1214437" cy="1235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232" y="4134836"/>
                <a:ext cx="304800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586" y="2784698"/>
              <a:ext cx="992419" cy="100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3998643" y="2382745"/>
            <a:ext cx="1096963" cy="2092325"/>
            <a:chOff x="4723540" y="2863426"/>
            <a:chExt cx="1233485" cy="262817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540" y="2863426"/>
              <a:ext cx="1102093" cy="111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540" y="4241074"/>
              <a:ext cx="1233485" cy="125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5275128" y="3982094"/>
              <a:ext cx="0" cy="189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05163"/>
            <a:ext cx="11715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365125"/>
            <a:ext cx="809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570"/>
            <a:ext cx="7288212" cy="804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C-CDA </a:t>
            </a:r>
            <a:r>
              <a:rPr lang="en-US" dirty="0"/>
              <a:t>&amp;</a:t>
            </a:r>
            <a:r>
              <a:rPr lang="en-US" dirty="0" smtClean="0">
                <a:ea typeface="+mj-ea"/>
              </a:rPr>
              <a:t> the Nutrition Care Process</a:t>
            </a:r>
            <a:endParaRPr lang="en-US" dirty="0">
              <a:ea typeface="+mj-ea"/>
            </a:endParaRP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" y="1235075"/>
            <a:ext cx="1809750" cy="1176338"/>
          </a:xfrm>
          <a:prstGeom prst="rect">
            <a:avLst/>
          </a:prstGeom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411413"/>
            <a:ext cx="17541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3551238"/>
            <a:ext cx="1706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659313"/>
            <a:ext cx="17065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7338" y="1387475"/>
            <a:ext cx="2398712" cy="124936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Nutrition Status Observation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1150" y="2925763"/>
            <a:ext cx="2351088" cy="124936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Nutrition Assessment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4963" y="4465638"/>
            <a:ext cx="2351087" cy="124936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Nutrition Recommendations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68575" y="4122738"/>
            <a:ext cx="2725738" cy="955675"/>
          </a:xfrm>
          <a:prstGeom prst="straightConnector1">
            <a:avLst/>
          </a:prstGeom>
          <a:ln w="38100">
            <a:solidFill>
              <a:srgbClr val="48846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13025" y="1911350"/>
            <a:ext cx="2632075" cy="152717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68575" y="5237163"/>
            <a:ext cx="2725738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76513" y="3044825"/>
            <a:ext cx="2668587" cy="612775"/>
          </a:xfrm>
          <a:prstGeom prst="straightConnector1">
            <a:avLst/>
          </a:prstGeom>
          <a:ln w="38100">
            <a:solidFill>
              <a:srgbClr val="0099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6513" y="5964238"/>
            <a:ext cx="53959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Structured nutrition documentation in the EHR facilitates creation of clinical statements for CDA</a:t>
            </a:r>
          </a:p>
        </p:txBody>
      </p:sp>
      <p:sp>
        <p:nvSpPr>
          <p:cNvPr id="31" name="Up Arrow 30"/>
          <p:cNvSpPr/>
          <p:nvPr/>
        </p:nvSpPr>
        <p:spPr>
          <a:xfrm>
            <a:off x="6391275" y="2422525"/>
            <a:ext cx="363538" cy="723900"/>
          </a:xfrm>
          <a:prstGeom prst="upArrow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673" name="Slide Number Placeholder 3"/>
          <p:cNvSpPr txBox="1">
            <a:spLocks/>
          </p:cNvSpPr>
          <p:nvPr/>
        </p:nvSpPr>
        <p:spPr bwMode="auto">
          <a:xfrm>
            <a:off x="4343400" y="6629400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6590863-16E3-478B-9A42-4973D77AC654}" type="slidenum">
              <a:rPr lang="en-US" altLang="en-US" sz="900">
                <a:solidFill>
                  <a:schemeClr val="tx1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6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" t="12984" r="4733" b="8296"/>
          <a:stretch/>
        </p:blipFill>
        <p:spPr>
          <a:xfrm>
            <a:off x="533400" y="1828800"/>
            <a:ext cx="7924800" cy="380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National Library of Medicine </a:t>
            </a:r>
          </a:p>
          <a:p>
            <a:pPr algn="ctr"/>
            <a:r>
              <a:rPr lang="en-US" sz="2400" dirty="0" smtClean="0"/>
              <a:t>Value Set Authority Center (VSAC)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9" r="9167" b="25537"/>
          <a:stretch/>
        </p:blipFill>
        <p:spPr>
          <a:xfrm>
            <a:off x="152400" y="949937"/>
            <a:ext cx="8305800" cy="11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11049" r="10006" b="36509"/>
          <a:stretch/>
        </p:blipFill>
        <p:spPr>
          <a:xfrm>
            <a:off x="725905" y="2198299"/>
            <a:ext cx="8077200" cy="151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2115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3968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 Interoperability and Standards Advisory 2017 </a:t>
            </a:r>
            <a:endParaRPr lang="en-US" sz="3000" dirty="0">
              <a:solidFill>
                <a:srgbClr val="3968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53178"/>
            <a:ext cx="718185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05" y="5226254"/>
            <a:ext cx="7162800" cy="1000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553200"/>
            <a:ext cx="826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https://www.healthit.gov/sites/default/files/2017_isa_reference_edition-final.pdf</a:t>
            </a:r>
          </a:p>
        </p:txBody>
      </p:sp>
    </p:spTree>
    <p:extLst>
      <p:ext uri="{BB962C8B-B14F-4D97-AF65-F5344CB8AC3E}">
        <p14:creationId xmlns:p14="http://schemas.microsoft.com/office/powerpoint/2010/main" val="25568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248400"/>
            <a:ext cx="373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http://mqii.defeatmalnutrition.today/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04" t="22222" r="13104"/>
          <a:stretch/>
        </p:blipFill>
        <p:spPr>
          <a:xfrm>
            <a:off x="228600" y="228600"/>
            <a:ext cx="630936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016" t="40000" r="17203" b="16667"/>
          <a:stretch/>
        </p:blipFill>
        <p:spPr>
          <a:xfrm>
            <a:off x="2133600" y="2895600"/>
            <a:ext cx="6477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2209800" cy="2203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8956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HL7 CDA R2 IG: Nutrition in C-CDA Based Care Documents, STU, Release 1 (U.S. Realm)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945595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Request for Support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61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ecretsofdiet.com/wp-content/uploads/2010/04/question-mark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1040342" cy="168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22404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7103115"/>
              </p:ext>
            </p:extLst>
          </p:nvPr>
        </p:nvGraphicFramePr>
        <p:xfrm>
          <a:off x="685800" y="1066800"/>
          <a:ext cx="7543800" cy="465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Slide" r:id="rId3" imgW="2199154" imgH="1647315" progId="PowerPoint.Slide.12">
                  <p:embed/>
                </p:oleObj>
              </mc:Choice>
              <mc:Fallback>
                <p:oleObj name="Slide" r:id="rId3" imgW="2199154" imgH="1647315" progId="PowerPoint.Slide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t="16000" b="10667"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543800" cy="46528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r>
              <a:rPr lang="en-US" dirty="0" smtClean="0"/>
              <a:t>Academy of Nutrition and Dietetics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774" y="5562600"/>
            <a:ext cx="9106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Vision: </a:t>
            </a:r>
            <a:r>
              <a:rPr lang="en-US" i="1" dirty="0" smtClean="0"/>
              <a:t>A </a:t>
            </a:r>
            <a:r>
              <a:rPr lang="en-US" i="1" dirty="0"/>
              <a:t>world where all people thrive through the transformative power of food &amp;</a:t>
            </a:r>
            <a:r>
              <a:rPr lang="en-US" i="1" dirty="0" smtClean="0"/>
              <a:t> nutrition</a:t>
            </a:r>
          </a:p>
          <a:p>
            <a:r>
              <a:rPr lang="en-US" b="1" i="1" dirty="0" smtClean="0"/>
              <a:t>Mission: </a:t>
            </a:r>
            <a:r>
              <a:rPr lang="en-US" i="1" dirty="0" smtClean="0"/>
              <a:t>Accelerate </a:t>
            </a:r>
            <a:r>
              <a:rPr lang="en-US" i="1" dirty="0"/>
              <a:t>improvements in global health and well-being through food and nutrition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37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240"/>
            <a:ext cx="8915400" cy="12610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Continuity of Care </a:t>
            </a:r>
            <a:r>
              <a:rPr lang="en-US" sz="3100" i="1" dirty="0" smtClean="0"/>
              <a:t>Across Settings  </a:t>
            </a:r>
            <a:br>
              <a:rPr lang="en-US" sz="3100" i="1" dirty="0" smtClean="0"/>
            </a:br>
            <a:r>
              <a:rPr lang="en-US" sz="2000" b="1" i="1" dirty="0" smtClean="0">
                <a:solidFill>
                  <a:srgbClr val="FF0000"/>
                </a:solidFill>
              </a:rPr>
              <a:t>(% are RDN members working in that area.)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4830763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endParaRPr lang="en-US" sz="1800" dirty="0" smtClean="0">
              <a:hlinkClick r:id=""/>
            </a:endParaRPr>
          </a:p>
          <a:p>
            <a:pPr algn="r">
              <a:buNone/>
            </a:pPr>
            <a:r>
              <a:rPr lang="en-US" sz="1800" dirty="0" smtClean="0">
                <a:hlinkClick r:id=""/>
              </a:rPr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1533176"/>
            <a:ext cx="8686800" cy="4867624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ofmq.com/websites/ofmq/images/hi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36" y="1627377"/>
            <a:ext cx="8649184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19828" y="6183868"/>
            <a:ext cx="20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Acute Care Hospital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129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Out-Patient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2268" y="3625334"/>
            <a:ext cx="195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Nursing Home/LTC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82326" y="3017322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Community</a:t>
            </a:r>
          </a:p>
          <a:p>
            <a:pPr algn="ctr"/>
            <a:r>
              <a:rPr lang="en-US" b="1" dirty="0" smtClean="0"/>
              <a:t>WIC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33922" y="4038324"/>
            <a:ext cx="1449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Consultation </a:t>
            </a:r>
          </a:p>
          <a:p>
            <a:r>
              <a:rPr lang="en-US" b="1" dirty="0" smtClean="0"/>
              <a:t>&amp; Business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1642" y="5682745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32%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3922" y="2370991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11%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7580" y="304639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</a:rPr>
              <a:t>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212" y="5057001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17%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7212" y="479526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RDN</a:t>
            </a:r>
            <a:endParaRPr lang="en-US" b="1" dirty="0"/>
          </a:p>
        </p:txBody>
      </p:sp>
      <p:pic>
        <p:nvPicPr>
          <p:cNvPr id="18" name="Picture 2" descr="C:\Users\lhoggle\Desktop\logo_academ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85524"/>
            <a:ext cx="2362200" cy="50293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290359" y="354639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</a:rPr>
              <a:t>%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HITECH  ACT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200" dirty="0" smtClean="0"/>
              <a:t>Federal Advisory Committee Act (FACA) Committees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www.healthit.gov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31" t="22917" r="51758" b="25000"/>
          <a:stretch/>
        </p:blipFill>
        <p:spPr>
          <a:xfrm>
            <a:off x="304800" y="1476735"/>
            <a:ext cx="293370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87" t="40662" r="48945" b="20834"/>
          <a:stretch/>
        </p:blipFill>
        <p:spPr>
          <a:xfrm>
            <a:off x="5476980" y="1476735"/>
            <a:ext cx="334781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39" r="6811" b="4600"/>
          <a:stretch/>
        </p:blipFill>
        <p:spPr>
          <a:xfrm>
            <a:off x="3276600" y="1524000"/>
            <a:ext cx="2057400" cy="2039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484" t="25127" r="31979" b="37214"/>
          <a:stretch/>
        </p:blipFill>
        <p:spPr>
          <a:xfrm>
            <a:off x="1877291" y="3610335"/>
            <a:ext cx="4876800" cy="1941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5770128"/>
            <a:ext cx="3305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HITECH Act  2009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21003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796" y="4520484"/>
            <a:ext cx="3816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David Blumenthal, MD, MPH</a:t>
            </a:r>
          </a:p>
          <a:p>
            <a:pPr algn="ctr"/>
            <a:r>
              <a:rPr lang="en-US" sz="2400" dirty="0" smtClean="0"/>
              <a:t>National Coordinator of Health IT </a:t>
            </a:r>
          </a:p>
          <a:p>
            <a:pPr algn="ctr"/>
            <a:r>
              <a:rPr lang="en-US" sz="2400" dirty="0" smtClean="0"/>
              <a:t>2009-2011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31672" y="1286553"/>
            <a:ext cx="4807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December 2009 Meeting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 non-physician provider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do our organizations participate as part of the MU Financial Incentive Program?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2454" y="4055335"/>
            <a:ext cx="4024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How do our professions “keep up” with the changes of HITECH?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Leaders at HL7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7020"/>
            <a:ext cx="1828800" cy="182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C68C5F9-DB85-4714-B99C-90877E0D83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937780"/>
            <a:ext cx="1821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Margaret Dittloff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MS, RD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574" y="2950401"/>
            <a:ext cx="207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Elaine Ayres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MS, RD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83261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57" y="3721523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22" y="3618411"/>
            <a:ext cx="1885375" cy="1885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07574" y="5637323"/>
            <a:ext cx="207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Cathy Walsh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MS, 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945" y="5666767"/>
            <a:ext cx="207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Donna Quirk, MBA, RD, 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902471"/>
            <a:ext cx="3347199" cy="33885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5200" y="3429000"/>
            <a:ext cx="211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 </a:t>
            </a:r>
          </a:p>
          <a:p>
            <a:pPr algn="ctr"/>
            <a:r>
              <a:rPr lang="en-US" sz="2000" dirty="0" smtClean="0"/>
              <a:t>75 SME</a:t>
            </a:r>
          </a:p>
          <a:p>
            <a:pPr algn="ctr"/>
            <a:r>
              <a:rPr lang="en-US" sz="2000" dirty="0" smtClean="0"/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28011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77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Nutrition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Standardized Language (</a:t>
            </a:r>
            <a:r>
              <a:rPr lang="en-US" dirty="0" err="1" smtClean="0"/>
              <a:t>eNCPT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Food Labels</a:t>
            </a:r>
          </a:p>
          <a:p>
            <a:r>
              <a:rPr lang="en-US" dirty="0" smtClean="0"/>
              <a:t>Nutrition Composition Tables</a:t>
            </a:r>
          </a:p>
          <a:p>
            <a:r>
              <a:rPr lang="en-US" dirty="0" smtClean="0"/>
              <a:t>Nutrition Care Process</a:t>
            </a:r>
          </a:p>
          <a:p>
            <a:r>
              <a:rPr lang="en-US" dirty="0" smtClean="0"/>
              <a:t>Evidence Analysis </a:t>
            </a:r>
            <a:br>
              <a:rPr lang="en-US" dirty="0" smtClean="0"/>
            </a:br>
            <a:r>
              <a:rPr lang="en-US" dirty="0" smtClean="0"/>
              <a:t>Library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26978" name="Picture 2" descr="http://www.tdd.org.tr/haberler/Nutritional_Care_Process__International_Dietetics_And_Nutrition_Terminology_Toplantisi_1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60" y="3431316"/>
            <a:ext cx="3257549" cy="25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ttps://www.eatright.org/uploadedImages/Shop/productmediafall2010/EAL_Laptop_236x3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1" y="4114800"/>
            <a:ext cx="1708674" cy="21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073023" cy="270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45415"/>
            <a:ext cx="8229600" cy="1216025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a typeface="ＭＳ Ｐゴシック" charset="0"/>
                <a:cs typeface="Arial" pitchFamily="34" charset="0"/>
              </a:rPr>
              <a:t/>
            </a:r>
            <a:br>
              <a:rPr lang="en-US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a typeface="ＭＳ Ｐゴシック" charset="0"/>
                <a:cs typeface="Arial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a typeface="ＭＳ Ｐゴシック" charset="0"/>
                <a:cs typeface="Arial" pitchFamily="34" charset="0"/>
              </a:rPr>
              <a:t>Health Level 7 International</a:t>
            </a:r>
            <a:br>
              <a:rPr lang="en-US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a typeface="ＭＳ Ｐゴシック" charset="0"/>
                <a:cs typeface="Arial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rial" pitchFamily="34" charset="0"/>
              </a:rPr>
              <a:t>Key Academy Projects</a:t>
            </a:r>
            <a:r>
              <a:rPr lang="en-US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latin typeface="Arial" pitchFamily="34" charset="0"/>
                <a:ea typeface="ＭＳ Ｐゴシック" charset="0"/>
                <a:cs typeface="Arial" pitchFamily="34" charset="0"/>
              </a:rPr>
              <a:t/>
            </a:r>
            <a:br>
              <a:rPr lang="en-US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latin typeface="Arial" pitchFamily="34" charset="0"/>
                <a:ea typeface="ＭＳ Ｐゴシック" charset="0"/>
                <a:cs typeface="Arial" pitchFamily="34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>
          <a:xfrm>
            <a:off x="297512" y="1282498"/>
            <a:ext cx="8229600" cy="424179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2400" b="1" dirty="0" smtClean="0"/>
              <a:t>Nutrition Orders</a:t>
            </a:r>
          </a:p>
          <a:p>
            <a:pPr lvl="1"/>
            <a:r>
              <a:rPr lang="en-US" sz="2400" dirty="0" smtClean="0"/>
              <a:t>Nutrition Orders Domain Analysis Model (May 2016)</a:t>
            </a:r>
          </a:p>
          <a:p>
            <a:pPr lvl="1"/>
            <a:r>
              <a:rPr lang="en-US" sz="2400" dirty="0" smtClean="0"/>
              <a:t>Nutrition Orders V3 Clinical Messaging (DSTU 2013)</a:t>
            </a:r>
          </a:p>
          <a:p>
            <a:pPr lvl="1"/>
            <a:r>
              <a:rPr lang="en-US" sz="2400" dirty="0" smtClean="0"/>
              <a:t>Food and Medication Preferences (Jan 2014 Ballot)</a:t>
            </a:r>
          </a:p>
          <a:p>
            <a:pPr marL="457200" lvl="1" indent="0">
              <a:buNone/>
            </a:pPr>
            <a:r>
              <a:rPr lang="en-US" sz="2400" b="1" dirty="0" smtClean="0"/>
              <a:t>Allergies, Intolerances &amp; Adverse Reactions Domain Analysis Model</a:t>
            </a:r>
          </a:p>
          <a:p>
            <a:pPr marL="457200" lvl="1" indent="0">
              <a:buNone/>
            </a:pPr>
            <a:r>
              <a:rPr lang="en-US" sz="2400" b="1" dirty="0" smtClean="0"/>
              <a:t>FHIR </a:t>
            </a:r>
            <a:r>
              <a:rPr lang="en-US" sz="2400" dirty="0" smtClean="0"/>
              <a:t>(Fast Healthcare Interoperability Resources)</a:t>
            </a:r>
          </a:p>
          <a:p>
            <a:pPr marL="457200" lvl="1" indent="0">
              <a:buNone/>
            </a:pPr>
            <a:r>
              <a:rPr lang="en-US" sz="2400" dirty="0" smtClean="0"/>
              <a:t>--Nutrition Orders Resource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b="1" dirty="0"/>
              <a:t>C-CDA R2 – Nutrition Section (DSTU 2014)</a:t>
            </a:r>
          </a:p>
          <a:p>
            <a:pPr lvl="1"/>
            <a:r>
              <a:rPr lang="en-US" sz="2400" dirty="0"/>
              <a:t>Nutrition Section Template</a:t>
            </a:r>
          </a:p>
          <a:p>
            <a:pPr lvl="1"/>
            <a:r>
              <a:rPr lang="en-US" sz="2400" dirty="0"/>
              <a:t>Nutrition Status Observation Entry Level Template</a:t>
            </a:r>
          </a:p>
          <a:p>
            <a:pPr lvl="1"/>
            <a:r>
              <a:rPr lang="en-US" sz="2400" dirty="0"/>
              <a:t>Nutrition Assessment Entry Level Template</a:t>
            </a:r>
          </a:p>
          <a:p>
            <a:pPr lvl="1"/>
            <a:r>
              <a:rPr lang="en-US" sz="2400" dirty="0"/>
              <a:t>Nutrition Recommendation Entry Level Template</a:t>
            </a:r>
          </a:p>
          <a:p>
            <a:pPr marL="457200" lvl="1" indent="0">
              <a:buNone/>
            </a:pPr>
            <a:r>
              <a:rPr lang="en-US" sz="2400" b="1" dirty="0"/>
              <a:t>Virtual Medical Record/Clinical Decision Support</a:t>
            </a:r>
          </a:p>
          <a:p>
            <a:pPr lvl="1"/>
            <a:r>
              <a:rPr lang="en-US" sz="2400" dirty="0"/>
              <a:t>Oral diets, parenteral and enteral nutrition Orders and Proposals</a:t>
            </a:r>
          </a:p>
          <a:p>
            <a:pPr marL="457200" lvl="1" indent="0">
              <a:buNone/>
            </a:pPr>
            <a:r>
              <a:rPr lang="en-US" sz="2400" b="1" dirty="0"/>
              <a:t>EHR-S Electronic Nutrition Care Process Record System Functional Profile (DSTU 2011)</a:t>
            </a:r>
          </a:p>
          <a:p>
            <a:pPr marL="457200" lvl="1" indent="0">
              <a:buNone/>
            </a:pPr>
            <a:r>
              <a:rPr lang="en-US" sz="2400" b="1" dirty="0"/>
              <a:t>Personal Health Record Functional Model – Nutrition and Exercise Section 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89091" name="Picture 2" descr="HL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80" y="4962640"/>
            <a:ext cx="1466532" cy="15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845244"/>
            <a:ext cx="6669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http://wiki.hl7.org/index.php?title=Nutrition_Management</a:t>
            </a:r>
          </a:p>
        </p:txBody>
      </p:sp>
    </p:spTree>
    <p:extLst>
      <p:ext uri="{BB962C8B-B14F-4D97-AF65-F5344CB8AC3E}">
        <p14:creationId xmlns:p14="http://schemas.microsoft.com/office/powerpoint/2010/main" val="16820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00285"/>
            <a:ext cx="7288212" cy="8048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  <a:cs typeface="Verdana" panose="020B0604030504040204" pitchFamily="34" charset="0"/>
              </a:rPr>
              <a:t>Nutrition Care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225731"/>
          <a:ext cx="8229600" cy="480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9750" y="1447800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Screening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01875" y="1866900"/>
            <a:ext cx="1330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7950" y="6063757"/>
            <a:ext cx="601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systematic approach to providing  high quality nutrition care</a:t>
            </a:r>
          </a:p>
        </p:txBody>
      </p:sp>
    </p:spTree>
    <p:extLst>
      <p:ext uri="{BB962C8B-B14F-4D97-AF65-F5344CB8AC3E}">
        <p14:creationId xmlns:p14="http://schemas.microsoft.com/office/powerpoint/2010/main" val="32419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 ADA General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8922</TotalTime>
  <Words>641</Words>
  <Application>Microsoft Office PowerPoint</Application>
  <PresentationFormat>On-screen Show (4:3)</PresentationFormat>
  <Paragraphs>125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Myriad Pro</vt:lpstr>
      <vt:lpstr>Tahoma</vt:lpstr>
      <vt:lpstr>Verdana</vt:lpstr>
      <vt:lpstr>Office Theme</vt:lpstr>
      <vt:lpstr> ADA General Layouts</vt:lpstr>
      <vt:lpstr>Slide</vt:lpstr>
      <vt:lpstr>PowerPoint Presentation</vt:lpstr>
      <vt:lpstr>Academy of Nutrition and Dietetics </vt:lpstr>
      <vt:lpstr>Continuity of Care Across Settings   (% are RDN members working in that area.)</vt:lpstr>
      <vt:lpstr>HITECH  ACT  Federal Advisory Committee Act (FACA) Committees www.healthit.gov</vt:lpstr>
      <vt:lpstr>HITECH Act  2009</vt:lpstr>
      <vt:lpstr>Nutrition Leaders at HL7</vt:lpstr>
      <vt:lpstr>Nutrition Standards</vt:lpstr>
      <vt:lpstr> Health Level 7 International Key Academy Projects </vt:lpstr>
      <vt:lpstr>Nutrition Care Process</vt:lpstr>
      <vt:lpstr>HL7 Consolidated Clinical Document Architecture (C-CDA) </vt:lpstr>
      <vt:lpstr>C-CDA R2 &amp; Nutrition Care Process</vt:lpstr>
      <vt:lpstr>C-CDA &amp; the Nutrition Care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lhoggle</dc:creator>
  <cp:lastModifiedBy>Lindsey Hoggle</cp:lastModifiedBy>
  <cp:revision>295</cp:revision>
  <cp:lastPrinted>2015-07-06T17:44:41Z</cp:lastPrinted>
  <dcterms:created xsi:type="dcterms:W3CDTF">2011-12-02T14:01:21Z</dcterms:created>
  <dcterms:modified xsi:type="dcterms:W3CDTF">2017-09-12T22:43:10Z</dcterms:modified>
</cp:coreProperties>
</file>