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8" r:id="rId1"/>
  </p:sldMasterIdLst>
  <p:notesMasterIdLst>
    <p:notesMasterId r:id="rId15"/>
  </p:notesMasterIdLst>
  <p:sldIdLst>
    <p:sldId id="472" r:id="rId2"/>
    <p:sldId id="479" r:id="rId3"/>
    <p:sldId id="480" r:id="rId4"/>
    <p:sldId id="481" r:id="rId5"/>
    <p:sldId id="478" r:id="rId6"/>
    <p:sldId id="482" r:id="rId7"/>
    <p:sldId id="483" r:id="rId8"/>
    <p:sldId id="493" r:id="rId9"/>
    <p:sldId id="473" r:id="rId10"/>
    <p:sldId id="485" r:id="rId11"/>
    <p:sldId id="486" r:id="rId12"/>
    <p:sldId id="495" r:id="rId13"/>
    <p:sldId id="496" r:id="rId14"/>
  </p:sldIdLst>
  <p:sldSz cx="9144000" cy="6858000" type="screen4x3"/>
  <p:notesSz cx="9144000" cy="6858000"/>
  <p:custDataLst>
    <p:tags r:id="rId16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Markwel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F99C55AA-B7CB-42B0-86F8-08522FDF87E8}">
        <p14:browseMode xmlns:p14="http://schemas.microsoft.com/office/powerpoint/2010/main" showStatus="0"/>
      </p:ex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6699"/>
    <a:srgbClr val="C5D8FF"/>
    <a:srgbClr val="CCECFF"/>
    <a:srgbClr val="000000"/>
    <a:srgbClr val="FFFFE5"/>
    <a:srgbClr val="FFDEBD"/>
    <a:srgbClr val="EBF7FF"/>
    <a:srgbClr val="CDFFCD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321" autoAdjust="0"/>
    <p:restoredTop sz="79565" autoAdjust="0"/>
  </p:normalViewPr>
  <p:slideViewPr>
    <p:cSldViewPr snapToGrid="0" snapToObjects="1">
      <p:cViewPr varScale="1">
        <p:scale>
          <a:sx n="111" d="100"/>
          <a:sy n="111" d="100"/>
        </p:scale>
        <p:origin x="12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9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011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3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5179483" y="0"/>
            <a:ext cx="39623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2857500" y="514350"/>
            <a:ext cx="3429000" cy="25717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6513910"/>
            <a:ext cx="39623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5179483" y="6513910"/>
            <a:ext cx="39623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76294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- no graphic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hape 13"/>
          <p:cNvCxnSpPr/>
          <p:nvPr/>
        </p:nvCxnSpPr>
        <p:spPr>
          <a:xfrm>
            <a:off x="0" y="1613266"/>
            <a:ext cx="9144000" cy="0"/>
          </a:xfrm>
          <a:prstGeom prst="straightConnector1">
            <a:avLst/>
          </a:prstGeom>
          <a:noFill/>
          <a:ln w="9525" cap="flat">
            <a:solidFill>
              <a:srgbClr val="229BB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2143116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 baseline="0">
                <a:solidFill>
                  <a:srgbClr val="21218A"/>
                </a:solidFill>
                <a:latin typeface="Trebuchet MS Bold"/>
                <a:ea typeface="Arial"/>
                <a:cs typeface="Trebuchet MS Bold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85800" y="3895402"/>
            <a:ext cx="6400799" cy="14695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100"/>
              </a:spcBef>
              <a:spcAft>
                <a:spcPts val="100"/>
              </a:spcAft>
              <a:buClr>
                <a:srgbClr val="0055B0"/>
              </a:buClr>
              <a:buFont typeface="Arial"/>
              <a:buNone/>
              <a:defRPr sz="2400" b="0" i="0" u="none" strike="noStrike" cap="none" baseline="0">
                <a:solidFill>
                  <a:srgbClr val="0070C0"/>
                </a:solidFill>
                <a:latin typeface="Trebuchet MS"/>
                <a:ea typeface="Arial"/>
                <a:cs typeface="Trebuchet MS"/>
                <a:sym typeface="Arial"/>
              </a:defRPr>
            </a:lvl1pPr>
            <a:lvl2pPr marL="742950" marR="0" indent="-177800" algn="l" rtl="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Arial"/>
              <a:buChar char="▪"/>
              <a:defRPr sz="2000" b="0" i="0" u="none" strike="noStrike" cap="none" baseline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65100" algn="l" rtl="0">
              <a:spcBef>
                <a:spcPts val="100"/>
              </a:spcBef>
              <a:spcAft>
                <a:spcPts val="100"/>
              </a:spcAft>
              <a:buClr>
                <a:srgbClr val="229BB8"/>
              </a:buClr>
              <a:buFont typeface="Arial"/>
              <a:buChar char="▪"/>
              <a:defRPr sz="2000" b="0" i="0" u="none" strike="noStrike" cap="none" baseline="0">
                <a:solidFill>
                  <a:srgbClr val="229BB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27000" algn="l" rtl="0">
              <a:spcBef>
                <a:spcPts val="100"/>
              </a:spcBef>
              <a:spcAft>
                <a:spcPts val="100"/>
              </a:spcAft>
              <a:buClr>
                <a:srgbClr val="606060"/>
              </a:buClr>
              <a:buFont typeface="Arial"/>
              <a:buChar char="–"/>
              <a:defRPr sz="1600" b="0" i="0" u="none" strike="noStrike" cap="none" baseline="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27000" algn="l" rtl="0">
              <a:spcBef>
                <a:spcPts val="100"/>
              </a:spcBef>
              <a:spcAft>
                <a:spcPts val="100"/>
              </a:spcAft>
              <a:buClr>
                <a:srgbClr val="606060"/>
              </a:buClr>
              <a:buFont typeface="Arial"/>
              <a:buChar char="»"/>
              <a:defRPr sz="1600" b="0" i="0" u="none" strike="noStrike" cap="none" baseline="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0055B0"/>
              </a:buClr>
              <a:buFont typeface="Arial"/>
              <a:buChar char="»"/>
              <a:defRPr sz="20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0055B0"/>
              </a:buClr>
              <a:buFont typeface="Arial"/>
              <a:buChar char="»"/>
              <a:defRPr sz="20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0055B0"/>
              </a:buClr>
              <a:buFont typeface="Arial"/>
              <a:buChar char="»"/>
              <a:defRPr sz="20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0055B0"/>
              </a:buClr>
              <a:buFont typeface="Arial"/>
              <a:buChar char="»"/>
              <a:defRPr sz="20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pic>
        <p:nvPicPr>
          <p:cNvPr id="2" name="Picture 1" descr="ihtsdo_brand_master_PM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275" y="64416"/>
            <a:ext cx="3238066" cy="143801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Picture 2" descr="delivering_snomed_tagline_CMY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75" y="5722818"/>
            <a:ext cx="2426053" cy="103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64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3044825"/>
            <a:ext cx="7772400" cy="1362075"/>
          </a:xfrm>
        </p:spPr>
        <p:txBody>
          <a:bodyPr anchor="b"/>
          <a:lstStyle>
            <a:lvl1pPr algn="l">
              <a:defRPr sz="4000" b="0" i="0" cap="none">
                <a:latin typeface="Trebuchet MS Bold"/>
                <a:cs typeface="Trebuchet MS Bold"/>
              </a:defRPr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4505739"/>
            <a:ext cx="7772400" cy="1401348"/>
          </a:xfrm>
        </p:spPr>
        <p:txBody>
          <a:bodyPr anchor="t"/>
          <a:lstStyle>
            <a:lvl1pPr marL="0" indent="0">
              <a:buNone/>
              <a:defRPr sz="2000" b="0" i="0">
                <a:latin typeface="Trebuchet MS"/>
                <a:cs typeface="Trebuchet M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ihtsdo_brand_master_PM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275" y="64416"/>
            <a:ext cx="3238066" cy="143801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389741" y="6429396"/>
            <a:ext cx="1104971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>
                    <a:tint val="75000"/>
                  </a:schemeClr>
                </a:solidFill>
                <a:latin typeface="Museo 300"/>
                <a:cs typeface="Museo 300"/>
              </a:defRPr>
            </a:lvl1pPr>
          </a:lstStyle>
          <a:p>
            <a:fld id="{E72A2698-25A6-BB44-BDF3-496AA86874BD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848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lang="en-US" sz="1800" dirty="0" smtClean="0">
                <a:solidFill>
                  <a:srgbClr val="3399FF"/>
                </a:solidFill>
                <a:latin typeface="+mn-lt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Line 222"/>
          <p:cNvSpPr>
            <a:spLocks noChangeShapeType="1"/>
          </p:cNvSpPr>
          <p:nvPr userDrawn="1"/>
        </p:nvSpPr>
        <p:spPr bwMode="auto">
          <a:xfrm>
            <a:off x="468313" y="1349360"/>
            <a:ext cx="8207375" cy="0"/>
          </a:xfrm>
          <a:prstGeom prst="line">
            <a:avLst/>
          </a:prstGeom>
          <a:noFill/>
          <a:ln w="38100">
            <a:solidFill>
              <a:srgbClr val="229BB8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da-DK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58462" y="6429396"/>
            <a:ext cx="525602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 i="0">
                <a:solidFill>
                  <a:schemeClr val="tx1">
                    <a:tint val="75000"/>
                  </a:schemeClr>
                </a:solidFill>
                <a:latin typeface="Museo 300"/>
                <a:cs typeface="Museo 300"/>
              </a:defRPr>
            </a:lvl1pPr>
          </a:lstStyle>
          <a:p>
            <a:fld id="{E72A2698-25A6-BB44-BDF3-496AA86874BD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042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9"/>
          <p:cNvSpPr txBox="1">
            <a:spLocks noGrp="1"/>
          </p:cNvSpPr>
          <p:nvPr>
            <p:ph idx="1"/>
          </p:nvPr>
        </p:nvSpPr>
        <p:spPr>
          <a:xfrm>
            <a:off x="457200" y="1452308"/>
            <a:ext cx="8229600" cy="4658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13359" algn="l" rtl="0">
              <a:spcBef>
                <a:spcPts val="100"/>
              </a:spcBef>
              <a:spcAft>
                <a:spcPts val="100"/>
              </a:spcAft>
              <a:buClr>
                <a:srgbClr val="0055B0"/>
              </a:buClr>
              <a:buFont typeface="Arial"/>
              <a:buChar char="▪"/>
              <a:defRPr sz="2400" b="0" i="0" u="none" strike="noStrike" cap="none" baseline="0">
                <a:solidFill>
                  <a:srgbClr val="0055B0"/>
                </a:solidFill>
                <a:latin typeface="Trebuchet MS"/>
                <a:ea typeface="Arial"/>
                <a:cs typeface="Trebuchet MS"/>
                <a:sym typeface="Arial"/>
              </a:defRPr>
            </a:lvl1pPr>
            <a:lvl2pPr marL="742950" marR="0" indent="-177800" algn="l" rtl="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Arial"/>
              <a:buChar char="▪"/>
              <a:defRPr sz="2000" b="0" i="0" u="none" strike="noStrike" cap="none" baseline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65100" algn="l" rtl="0">
              <a:spcBef>
                <a:spcPts val="100"/>
              </a:spcBef>
              <a:spcAft>
                <a:spcPts val="100"/>
              </a:spcAft>
              <a:buClr>
                <a:srgbClr val="229BB8"/>
              </a:buClr>
              <a:buFont typeface="Arial"/>
              <a:buChar char="▪"/>
              <a:defRPr sz="2000" b="0" i="0" u="none" strike="noStrike" cap="none" baseline="0">
                <a:solidFill>
                  <a:srgbClr val="229BB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27000" algn="l" rtl="0">
              <a:spcBef>
                <a:spcPts val="100"/>
              </a:spcBef>
              <a:spcAft>
                <a:spcPts val="100"/>
              </a:spcAft>
              <a:buClr>
                <a:srgbClr val="606060"/>
              </a:buClr>
              <a:buFont typeface="Arial"/>
              <a:buChar char="–"/>
              <a:defRPr sz="1600" b="0" i="0" u="none" strike="noStrike" cap="none" baseline="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27000" algn="l" rtl="0">
              <a:spcBef>
                <a:spcPts val="100"/>
              </a:spcBef>
              <a:spcAft>
                <a:spcPts val="100"/>
              </a:spcAft>
              <a:buClr>
                <a:srgbClr val="606060"/>
              </a:buClr>
              <a:buFont typeface="Arial"/>
              <a:buChar char="»"/>
              <a:defRPr sz="1600" b="0" i="0" u="none" strike="noStrike" cap="none" baseline="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0055B0"/>
              </a:buClr>
              <a:buFont typeface="Arial"/>
              <a:buChar char="»"/>
              <a:defRPr sz="20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0055B0"/>
              </a:buClr>
              <a:buFont typeface="Arial"/>
              <a:buChar char="»"/>
              <a:defRPr sz="20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0055B0"/>
              </a:buClr>
              <a:buFont typeface="Arial"/>
              <a:buChar char="»"/>
              <a:defRPr sz="20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0055B0"/>
              </a:buClr>
              <a:buFont typeface="Arial"/>
              <a:buChar char="»"/>
              <a:defRPr sz="20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hape 29"/>
          <p:cNvSpPr txBox="1">
            <a:spLocks noGrp="1"/>
          </p:cNvSpPr>
          <p:nvPr>
            <p:ph type="title"/>
          </p:nvPr>
        </p:nvSpPr>
        <p:spPr>
          <a:xfrm>
            <a:off x="457200" y="766541"/>
            <a:ext cx="8229600" cy="5079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2800" b="0" i="0">
                <a:solidFill>
                  <a:srgbClr val="21218A"/>
                </a:solidFill>
                <a:latin typeface="Trebuchet MS Bold"/>
                <a:ea typeface="Arial"/>
                <a:cs typeface="Trebuchet MS Bold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cxnSp>
        <p:nvCxnSpPr>
          <p:cNvPr id="9" name="Shape 13"/>
          <p:cNvCxnSpPr/>
          <p:nvPr userDrawn="1"/>
        </p:nvCxnSpPr>
        <p:spPr>
          <a:xfrm>
            <a:off x="0" y="1318802"/>
            <a:ext cx="9144000" cy="0"/>
          </a:xfrm>
          <a:prstGeom prst="straightConnector1">
            <a:avLst/>
          </a:prstGeom>
          <a:noFill/>
          <a:ln w="9525" cap="flat">
            <a:solidFill>
              <a:srgbClr val="229BB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150087" y="6429396"/>
            <a:ext cx="525602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>
                    <a:tint val="75000"/>
                  </a:schemeClr>
                </a:solidFill>
                <a:latin typeface="Museo 300"/>
                <a:cs typeface="Museo 300"/>
              </a:defRPr>
            </a:lvl1pPr>
          </a:lstStyle>
          <a:p>
            <a:fld id="{E72A2698-25A6-BB44-BDF3-496AA86874BD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006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titled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 b="1" i="0">
                <a:latin typeface="Trebuchet MS Bold"/>
                <a:cs typeface="Trebuchet MS Bold"/>
              </a:defRPr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1800" b="0" i="0">
                <a:latin typeface="Trebuchet MS"/>
                <a:cs typeface="Trebuchet MS"/>
              </a:defRPr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 b="1" i="0">
                <a:latin typeface="Trebuchet MS Bold"/>
                <a:cs typeface="Trebuchet MS Bold"/>
              </a:defRPr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1800" b="0" i="0">
                <a:latin typeface="Trebuchet MS"/>
                <a:cs typeface="Trebuchet MS"/>
              </a:defRPr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hape 13"/>
          <p:cNvCxnSpPr/>
          <p:nvPr userDrawn="1"/>
        </p:nvCxnSpPr>
        <p:spPr>
          <a:xfrm>
            <a:off x="0" y="1318802"/>
            <a:ext cx="9144000" cy="0"/>
          </a:xfrm>
          <a:prstGeom prst="straightConnector1">
            <a:avLst/>
          </a:prstGeom>
          <a:noFill/>
          <a:ln w="9525" cap="flat">
            <a:solidFill>
              <a:srgbClr val="229BB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8"/>
          <p:cNvSpPr txBox="1">
            <a:spLocks noGrp="1"/>
          </p:cNvSpPr>
          <p:nvPr>
            <p:ph type="title"/>
          </p:nvPr>
        </p:nvSpPr>
        <p:spPr>
          <a:xfrm>
            <a:off x="457200" y="739912"/>
            <a:ext cx="8229600" cy="54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2800" b="0" i="0">
                <a:solidFill>
                  <a:srgbClr val="21218A"/>
                </a:solidFill>
                <a:latin typeface="Trebuchet MS Bold"/>
                <a:ea typeface="Arial"/>
                <a:cs typeface="Trebuchet MS Bold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150087" y="6429396"/>
            <a:ext cx="525602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>
                    <a:tint val="75000"/>
                  </a:schemeClr>
                </a:solidFill>
                <a:latin typeface="Museo 300"/>
                <a:cs typeface="Museo 300"/>
              </a:defRPr>
            </a:lvl1pPr>
          </a:lstStyle>
          <a:p>
            <a:fld id="{E72A2698-25A6-BB44-BDF3-496AA86874BD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Left column and box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176696"/>
            <a:ext cx="3008313" cy="12584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0" i="0">
                <a:latin typeface="Trebuchet MS Bold"/>
                <a:cs typeface="Trebuchet MS Bold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892621"/>
            <a:ext cx="5111750" cy="52335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000" b="0" i="0">
                <a:latin typeface="Trebuchet MS"/>
                <a:cs typeface="Trebuchet MS"/>
              </a:defRPr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 b="0" i="0">
                <a:latin typeface="Trebuchet MS"/>
                <a:cs typeface="Trebuchet MS"/>
              </a:defRPr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1" name="Shape 61"/>
          <p:cNvCxnSpPr/>
          <p:nvPr/>
        </p:nvCxnSpPr>
        <p:spPr>
          <a:xfrm>
            <a:off x="428597" y="1428736"/>
            <a:ext cx="3071833" cy="0"/>
          </a:xfrm>
          <a:prstGeom prst="straightConnector1">
            <a:avLst/>
          </a:prstGeom>
          <a:noFill/>
          <a:ln w="38100" cap="flat">
            <a:solidFill>
              <a:srgbClr val="229BB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150087" y="6429396"/>
            <a:ext cx="525602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>
                    <a:tint val="75000"/>
                  </a:schemeClr>
                </a:solidFill>
                <a:latin typeface="Museo 300"/>
                <a:cs typeface="Museo 300"/>
              </a:defRPr>
            </a:lvl1pPr>
          </a:lstStyle>
          <a:p>
            <a:fld id="{E72A2698-25A6-BB44-BDF3-496AA86874BD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not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73652" y="199354"/>
            <a:ext cx="6327913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0" i="0">
                <a:latin typeface="Trebuchet MS Bold"/>
                <a:cs typeface="Trebuchet MS Bold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4" name="Shape 64"/>
          <p:cNvSpPr>
            <a:spLocks noGrp="1"/>
          </p:cNvSpPr>
          <p:nvPr>
            <p:ph type="pic" idx="2"/>
          </p:nvPr>
        </p:nvSpPr>
        <p:spPr>
          <a:xfrm>
            <a:off x="673652" y="883418"/>
            <a:ext cx="7862957" cy="44395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rgbClr val="150E53"/>
              </a:buClr>
              <a:buFont typeface="Arial"/>
              <a:buNone/>
              <a:defRPr sz="3200" b="0" i="0" u="none" strike="noStrike" cap="none" baseline="0">
                <a:solidFill>
                  <a:srgbClr val="150E5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1258956" y="5481657"/>
            <a:ext cx="6703391" cy="12398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 b="0" i="0">
                <a:latin typeface="Trebuchet MS"/>
                <a:cs typeface="Trebuchet MS"/>
              </a:defRPr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150087" y="6429396"/>
            <a:ext cx="525602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>
                    <a:tint val="75000"/>
                  </a:schemeClr>
                </a:solidFill>
                <a:latin typeface="Museo 300"/>
                <a:cs typeface="Museo 300"/>
              </a:defRPr>
            </a:lvl1pPr>
          </a:lstStyle>
          <a:p>
            <a:fld id="{E72A2698-25A6-BB44-BDF3-496AA86874BD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383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7960"/>
            <a:ext cx="8229600" cy="4551435"/>
          </a:xfrm>
        </p:spPr>
        <p:txBody>
          <a:bodyPr/>
          <a:lstStyle>
            <a:lvl1pPr>
              <a:defRPr>
                <a:solidFill>
                  <a:srgbClr val="0050A0"/>
                </a:solidFill>
              </a:defRPr>
            </a:lvl1pPr>
            <a:lvl2pPr>
              <a:defRPr>
                <a:solidFill>
                  <a:srgbClr val="0064AF"/>
                </a:solidFill>
              </a:defRPr>
            </a:lvl2pPr>
            <a:lvl3pPr>
              <a:defRPr>
                <a:solidFill>
                  <a:srgbClr val="0087B4"/>
                </a:solidFill>
              </a:defRPr>
            </a:lvl3pPr>
            <a:lvl4pPr>
              <a:defRPr sz="1800">
                <a:solidFill>
                  <a:srgbClr val="3399FF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8594" y="6572272"/>
            <a:ext cx="1524000" cy="228600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6614A5DE-5A3C-470C-864A-ABE2E6DB5D88}" type="datetime1">
              <a:rPr lang="en-US" smtClean="0"/>
              <a:t>6/7/2016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1DE65-738B-436E-9334-71F1116DFC93}" type="slidenum">
              <a:rPr lang="en-US" sz="700" smtClean="0">
                <a:latin typeface="+mn-lt"/>
              </a:rPr>
              <a:pPr>
                <a:defRPr/>
              </a:pPr>
              <a:t>‹#›</a:t>
            </a:fld>
            <a:endParaRPr lang="en-US" sz="1200">
              <a:latin typeface="Verdana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572272"/>
            <a:ext cx="2895600" cy="285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Line 222"/>
          <p:cNvSpPr>
            <a:spLocks noChangeShapeType="1"/>
          </p:cNvSpPr>
          <p:nvPr userDrawn="1"/>
        </p:nvSpPr>
        <p:spPr bwMode="auto">
          <a:xfrm>
            <a:off x="479425" y="1777472"/>
            <a:ext cx="8207375" cy="0"/>
          </a:xfrm>
          <a:prstGeom prst="line">
            <a:avLst/>
          </a:prstGeom>
          <a:noFill/>
          <a:ln w="38100">
            <a:solidFill>
              <a:srgbClr val="229BB8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320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428736"/>
            <a:ext cx="8229600" cy="4828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13359" algn="l" rtl="0">
              <a:spcBef>
                <a:spcPts val="100"/>
              </a:spcBef>
              <a:spcAft>
                <a:spcPts val="100"/>
              </a:spcAft>
              <a:buClr>
                <a:srgbClr val="0055B0"/>
              </a:buClr>
              <a:buFont typeface="Arial"/>
              <a:buChar char="▪"/>
              <a:defRPr sz="24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Arial"/>
              <a:buChar char="▪"/>
              <a:defRPr sz="2000" b="0" i="0" u="none" strike="noStrike" cap="none" baseline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65100" algn="l" rtl="0">
              <a:spcBef>
                <a:spcPts val="100"/>
              </a:spcBef>
              <a:spcAft>
                <a:spcPts val="100"/>
              </a:spcAft>
              <a:buClr>
                <a:srgbClr val="229BB8"/>
              </a:buClr>
              <a:buFont typeface="Arial"/>
              <a:buChar char="▪"/>
              <a:defRPr sz="2000" b="0" i="0" u="none" strike="noStrike" cap="none" baseline="0">
                <a:solidFill>
                  <a:srgbClr val="229BB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27000" algn="l" rtl="0">
              <a:spcBef>
                <a:spcPts val="100"/>
              </a:spcBef>
              <a:spcAft>
                <a:spcPts val="100"/>
              </a:spcAft>
              <a:buClr>
                <a:srgbClr val="606060"/>
              </a:buClr>
              <a:buFont typeface="Arial"/>
              <a:buChar char="–"/>
              <a:defRPr sz="1600" b="0" i="0" u="none" strike="noStrike" cap="none" baseline="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27000" algn="l" rtl="0">
              <a:spcBef>
                <a:spcPts val="100"/>
              </a:spcBef>
              <a:spcAft>
                <a:spcPts val="100"/>
              </a:spcAft>
              <a:buClr>
                <a:srgbClr val="606060"/>
              </a:buClr>
              <a:buFont typeface="Arial"/>
              <a:buChar char="»"/>
              <a:defRPr sz="1600" b="0" i="0" u="none" strike="noStrike" cap="none" baseline="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0055B0"/>
              </a:buClr>
              <a:buFont typeface="Arial"/>
              <a:buChar char="»"/>
              <a:defRPr sz="20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0055B0"/>
              </a:buClr>
              <a:buFont typeface="Arial"/>
              <a:buChar char="»"/>
              <a:defRPr sz="20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0055B0"/>
              </a:buClr>
              <a:buFont typeface="Arial"/>
              <a:buChar char="»"/>
              <a:defRPr sz="20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0055B0"/>
              </a:buClr>
              <a:buFont typeface="Arial"/>
              <a:buChar char="»"/>
              <a:defRPr sz="20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744212"/>
            <a:ext cx="8229600" cy="547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rgbClr val="21218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2" name="Picture 1" descr="ihtsdo_snomed_combined_b_PMS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73" y="114249"/>
            <a:ext cx="1735851" cy="6299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429396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>
                    <a:tint val="75000"/>
                  </a:schemeClr>
                </a:solidFill>
                <a:latin typeface="Museo 300"/>
                <a:cs typeface="Museo 300"/>
              </a:defRPr>
            </a:lvl1pPr>
          </a:lstStyle>
          <a:p>
            <a:fld id="{E72A2698-25A6-BB44-BDF3-496AA86874BD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0"/>
    </p:custDataLst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  <p:sldLayoutId id="2147483679" r:id="rId2"/>
    <p:sldLayoutId id="2147483682" r:id="rId3"/>
    <p:sldLayoutId id="2147483680" r:id="rId4"/>
    <p:sldLayoutId id="2147483652" r:id="rId5"/>
    <p:sldLayoutId id="2147483655" r:id="rId6"/>
    <p:sldLayoutId id="2147483656" r:id="rId7"/>
    <p:sldLayoutId id="2147483686" r:id="rId8"/>
  </p:sldLayoutIdLst>
  <p:hf hdr="0" ftr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1" i="1" u="none" strike="noStrike" cap="none" baseline="0">
          <a:solidFill>
            <a:srgbClr val="000000"/>
          </a:solidFill>
          <a:latin typeface="Trebuchet MS Bold"/>
          <a:ea typeface="Arial"/>
          <a:cs typeface="Trebuchet MS Bold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1" i="1" u="none" strike="noStrike" cap="none" baseline="0">
          <a:solidFill>
            <a:srgbClr val="000000"/>
          </a:solidFill>
          <a:latin typeface="Trebuchet MS"/>
          <a:ea typeface="Arial"/>
          <a:cs typeface="Trebuchet MS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1" i="1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1" i="1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1" i="1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1" i="1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Condition Resource - 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/>
              <a:t>Used to r</a:t>
            </a:r>
            <a:r>
              <a:rPr lang="en-CA" dirty="0"/>
              <a:t>ecord detailed information about conditions, problems or diagnoses recognized by a clinician – e.g. </a:t>
            </a:r>
          </a:p>
          <a:p>
            <a:pPr lvl="1"/>
            <a:r>
              <a:rPr lang="en-CA" dirty="0"/>
              <a:t>Recording a diagnosis during an encounter</a:t>
            </a:r>
          </a:p>
          <a:p>
            <a:pPr lvl="1"/>
            <a:r>
              <a:rPr lang="en-CA" dirty="0"/>
              <a:t>Populating a problem list or a summary statement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A2698-25A6-BB44-BDF3-496AA86874B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549" y="2914528"/>
            <a:ext cx="7149501" cy="3943472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0970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Allergy Intolerance Resource - Assumptions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281520"/>
              </p:ext>
            </p:extLst>
          </p:nvPr>
        </p:nvGraphicFramePr>
        <p:xfrm>
          <a:off x="331394" y="2227877"/>
          <a:ext cx="8640771" cy="4547454"/>
        </p:xfrm>
        <a:graphic>
          <a:graphicData uri="http://schemas.openxmlformats.org/drawingml/2006/table">
            <a:tbl>
              <a:tblPr firstRow="1" firstCol="1" bandRow="1"/>
              <a:tblGrid>
                <a:gridCol w="1504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5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0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148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Finding Context (FC)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Temporal Context (TC)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88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410515003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Known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410512000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 or specified time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88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Unconfirmed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415684004 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Suspected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410512000 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 or specified time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9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Confirmed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410605003 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Confirmed present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410512000 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 or specified time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55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Inactive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609412005</a:t>
                      </a:r>
                      <a:r>
                        <a:rPr lang="en-US" sz="180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Suspected or known present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410513005</a:t>
                      </a:r>
                      <a:r>
                        <a:rPr lang="en-US" sz="120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the past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557"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Resolved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609412005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Suspected or known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410513005</a:t>
                      </a:r>
                      <a:r>
                        <a:rPr lang="en-US" sz="120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the past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8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410516002 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Known absent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410512000 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 or specified time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88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Refuted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410594000</a:t>
                      </a:r>
                      <a:r>
                        <a:rPr lang="en-US" sz="120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MS Gothic" panose="020B0609070205080204" pitchFamily="49" charset="-128"/>
                          <a:cs typeface="Arial" panose="020B0604020202020204" pitchFamily="34" charset="0"/>
                        </a:rPr>
                        <a:t>  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Definitely NOT present</a:t>
                      </a:r>
                      <a:r>
                        <a:rPr lang="en-US" sz="1800" b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410512000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 or specified time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03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Entered-in-error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A2698-25A6-BB44-BDF3-496AA86874B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5583" y="1391915"/>
            <a:ext cx="8626864" cy="901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3359" algn="l" rtl="0" eaLnBrk="1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55B0"/>
              </a:buClr>
              <a:buFont typeface="Arial"/>
              <a:buChar char="▪"/>
              <a:defRPr sz="24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177800" algn="l" rtl="0" eaLnBrk="1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Arial"/>
              <a:buChar char="▪"/>
              <a:defRPr sz="2000" b="0" i="0" u="none" strike="noStrike" cap="none" baseline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165100" algn="l" rtl="0" eaLnBrk="1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229BB8"/>
              </a:buClr>
              <a:buFont typeface="Arial"/>
              <a:buChar char="▪"/>
              <a:defRPr sz="2000" b="0" i="0" u="none" strike="noStrike" cap="none" baseline="0">
                <a:solidFill>
                  <a:srgbClr val="229BB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27000" algn="l" rtl="0" eaLnBrk="1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606060"/>
              </a:buClr>
              <a:buFont typeface="Arial"/>
              <a:buChar char="–"/>
              <a:defRPr lang="en-US" sz="1800" b="0" i="0" u="none" strike="noStrike" cap="none" baseline="0" dirty="0" smtClean="0">
                <a:solidFill>
                  <a:srgbClr val="3399FF"/>
                </a:solidFill>
                <a:latin typeface="+mn-lt"/>
                <a:ea typeface="Arial"/>
                <a:cs typeface="Arial"/>
                <a:sym typeface="Arial"/>
                <a:rtl val="0"/>
              </a:defRPr>
            </a:lvl4pPr>
            <a:lvl5pPr marL="2057400" marR="0" indent="-127000" algn="l" rtl="0" eaLnBrk="1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606060"/>
              </a:buClr>
              <a:buFont typeface="Arial"/>
              <a:buChar char="»"/>
              <a:defRPr sz="1600" b="0" i="0" u="none" strike="noStrike" cap="none" baseline="0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101600" algn="l" rtl="0" ea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55B0"/>
              </a:buClr>
              <a:buFont typeface="Arial"/>
              <a:buChar char="»"/>
              <a:defRPr sz="20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101600" algn="l" rtl="0" ea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55B0"/>
              </a:buClr>
              <a:buFont typeface="Arial"/>
              <a:buChar char="»"/>
              <a:defRPr sz="20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101600" algn="l" rtl="0" ea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55B0"/>
              </a:buClr>
              <a:buFont typeface="Arial"/>
              <a:buChar char="»"/>
              <a:defRPr sz="20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101600" algn="l" rtl="0" ea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55B0"/>
              </a:buClr>
              <a:buFont typeface="Arial"/>
              <a:buChar char="»"/>
              <a:defRPr sz="2000" b="0" i="0" u="none" strike="noStrike" cap="none" baseline="0">
                <a:solidFill>
                  <a:srgbClr val="0055B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9541" indent="0" algn="ctr">
              <a:buNone/>
            </a:pPr>
            <a:r>
              <a:rPr lang="en-CA" u="sng" dirty="0"/>
              <a:t>Status</a:t>
            </a:r>
            <a:r>
              <a:rPr lang="en-CA" dirty="0"/>
              <a:t>: Assertion about certainty associated with a propensity or potential risk of a reaction to identified substance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2100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Allergy Intolerance Resource – Model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A2698-25A6-BB44-BDF3-496AA86874BD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370598"/>
              </p:ext>
            </p:extLst>
          </p:nvPr>
        </p:nvGraphicFramePr>
        <p:xfrm>
          <a:off x="212288" y="1474884"/>
          <a:ext cx="8871775" cy="5210542"/>
        </p:xfrm>
        <a:graphic>
          <a:graphicData uri="http://schemas.openxmlformats.org/drawingml/2006/table">
            <a:tbl>
              <a:tblPr firstRow="1" firstCol="1" bandRow="1"/>
              <a:tblGrid>
                <a:gridCol w="151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8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9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SNOMED CT Binding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26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Allergy Intolerance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11760" indent="-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IF (($status != ‘entered-in-error’) AND ($substance = (&lt;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105590001</a:t>
                      </a: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Substance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AU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OR &lt; 373873005</a:t>
                      </a:r>
                      <a:r>
                        <a:rPr lang="en-AU" sz="20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Pharmaceutical / biologic product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AU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)) AND ($type = ‘allergy’) AND ($status != ‘resolved’)) THEN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539750" indent="0" algn="just" defTabSz="80327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413350009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Finding with explicit context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539750" indent="0" algn="just" defTabSz="8032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{ 246090004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Associated finding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</a:p>
                    <a:p>
                      <a:pPr marL="89535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(404684003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Clinical finding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12573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370135005</a:t>
                      </a: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Pathological process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</a:p>
                    <a:p>
                      <a:pPr marL="1436688" indent="177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472964009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Allergic process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12573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{ 255234002</a:t>
                      </a: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After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</a:p>
                    <a:p>
                      <a:pPr marL="1614488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609327009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Allergic sensitization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12573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246075003</a:t>
                      </a: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Causative agent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US" sz="20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[[ $substance ]]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}</a:t>
                      </a:r>
                      <a:r>
                        <a:rPr lang="en-US" sz="20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6254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408732007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Subject relationship context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</a:p>
                    <a:p>
                      <a:pPr marL="129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410604004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Subject of record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6254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408731000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Temporal context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US" sz="20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[[ $TC ]]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6254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408729009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Finding context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US" sz="20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[[ $FC ]]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}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41760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Allergy Intolerance Resource – Model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A2698-25A6-BB44-BDF3-496AA86874BD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649999"/>
              </p:ext>
            </p:extLst>
          </p:nvPr>
        </p:nvGraphicFramePr>
        <p:xfrm>
          <a:off x="212288" y="1474884"/>
          <a:ext cx="8871775" cy="4905742"/>
        </p:xfrm>
        <a:graphic>
          <a:graphicData uri="http://schemas.openxmlformats.org/drawingml/2006/table">
            <a:tbl>
              <a:tblPr firstRow="1" firstCol="1" bandRow="1"/>
              <a:tblGrid>
                <a:gridCol w="151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8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9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SNOMED CT Binding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26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Allergy Intolerance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IF (($status != ‘entered-in-error’) AND $substance = (&lt;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105590001</a:t>
                      </a: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Substance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AU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OR &lt; 373873005</a:t>
                      </a:r>
                      <a:r>
                        <a:rPr lang="en-AU" sz="20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Pharmaceutical / biologic product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AU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) AND ($type = ‘allergy’ AND $status </a:t>
                      </a:r>
                      <a:r>
                        <a:rPr lang="en-AU" sz="20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  <a:sym typeface="Arial"/>
                          <a:rtl val="0"/>
                        </a:rPr>
                        <a:t>= ‘resolved’) </a:t>
                      </a:r>
                      <a:r>
                        <a:rPr lang="en-AU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THEN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85725" indent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413350009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Finding with explicit context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: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1778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{246090004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Associated finding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(404684003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Clinical finding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: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8032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17550" algn="l"/>
                        </a:tabLs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370135005</a:t>
                      </a:r>
                      <a:r>
                        <a:rPr lang="en-US" sz="14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MS Gothic" panose="020B0609070205080204" pitchFamily="49" charset="-128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Pathological process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12814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472964009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Allergic process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8032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{ 255234002</a:t>
                      </a:r>
                      <a:r>
                        <a:rPr lang="en-US" sz="14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After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609327009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Allergic sensitization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89535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246075003</a:t>
                      </a:r>
                      <a:r>
                        <a:rPr lang="en-US" sz="14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Causative agent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US" sz="20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[[ $substance ]]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}</a:t>
                      </a:r>
                      <a:r>
                        <a:rPr lang="en-US" sz="20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2698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408732007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Subject relationship context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129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410604004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Subject of record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2698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  <a:sym typeface="Arial"/>
                          <a:rtl val="0"/>
                        </a:rPr>
                        <a:t>408731000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Temporal context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410513005</a:t>
                      </a:r>
                      <a:r>
                        <a:rPr lang="en-US" sz="14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In the past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120650" indent="14922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408729009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Finding context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</a:t>
                      </a:r>
                      <a:r>
                        <a:rPr lang="en-US" sz="20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609412005</a:t>
                      </a: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Suspected or known present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}, . . . . . 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07136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Allergy Intolerance Resource – Model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A2698-25A6-BB44-BDF3-496AA86874BD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990610"/>
              </p:ext>
            </p:extLst>
          </p:nvPr>
        </p:nvGraphicFramePr>
        <p:xfrm>
          <a:off x="212288" y="1474884"/>
          <a:ext cx="8871775" cy="4473572"/>
        </p:xfrm>
        <a:graphic>
          <a:graphicData uri="http://schemas.openxmlformats.org/drawingml/2006/table">
            <a:tbl>
              <a:tblPr firstRow="1" firstCol="1" bandRow="1"/>
              <a:tblGrid>
                <a:gridCol w="151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8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9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SNOMED CT Binding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26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Allergy Intolerance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. . . . 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{ 246090004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Associated finding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(404684003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Clinical finding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: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625475" indent="920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370135005</a:t>
                      </a:r>
                      <a:r>
                        <a:rPr lang="en-US" sz="14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MS Gothic" panose="020B0609070205080204" pitchFamily="49" charset="-128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Pathological process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1436688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472964009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Allergic process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6254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{ 255234002</a:t>
                      </a:r>
                      <a:r>
                        <a:rPr lang="en-US" sz="14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After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609327009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Allergic sensitization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71755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246075003</a:t>
                      </a:r>
                      <a:r>
                        <a:rPr lang="en-US" sz="14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Causative agent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US" sz="20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[[ $substance ]]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}</a:t>
                      </a:r>
                      <a:r>
                        <a:rPr lang="en-US" sz="20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920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408732007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Subject relationship context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1436688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410604004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Subject of record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920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408731000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Temporal context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1436688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410512000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Current or specified time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920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408729009 </a:t>
                      </a:r>
                      <a:r>
                        <a:rPr lang="en-CA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CA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Finding context</a:t>
                      </a:r>
                      <a:r>
                        <a:rPr lang="en-CA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</a:t>
                      </a:r>
                      <a:r>
                        <a:rPr lang="en-CA" sz="20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410516002 </a:t>
                      </a:r>
                      <a:r>
                        <a:rPr lang="en-CA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CA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Known absent</a:t>
                      </a:r>
                      <a:r>
                        <a:rPr lang="en-CA" sz="2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}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8544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Condition Resource –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28736"/>
            <a:ext cx="8435187" cy="4828815"/>
          </a:xfrm>
        </p:spPr>
        <p:txBody>
          <a:bodyPr/>
          <a:lstStyle/>
          <a:p>
            <a:pPr lvl="0"/>
            <a:r>
              <a:rPr lang="en-AU" dirty="0"/>
              <a:t>The meaning of a Condition resource depends on the combination of </a:t>
            </a:r>
            <a:r>
              <a:rPr lang="en-AU" dirty="0" err="1"/>
              <a:t>clinicalStatus</a:t>
            </a:r>
            <a:r>
              <a:rPr lang="en-AU" dirty="0"/>
              <a:t> and </a:t>
            </a:r>
            <a:r>
              <a:rPr lang="en-AU" dirty="0" err="1"/>
              <a:t>verificationStatus</a:t>
            </a:r>
            <a:endParaRPr lang="en-AU" dirty="0"/>
          </a:p>
          <a:p>
            <a:pPr lvl="0">
              <a:spcBef>
                <a:spcPts val="1200"/>
              </a:spcBef>
            </a:pPr>
            <a:r>
              <a:rPr lang="en-US" dirty="0" err="1"/>
              <a:t>clinicalStatus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clinical status of the condition</a:t>
            </a:r>
          </a:p>
          <a:p>
            <a:pPr lvl="2"/>
            <a:r>
              <a:rPr lang="en-US" dirty="0"/>
              <a:t>active, relapse, remission, resolved</a:t>
            </a:r>
            <a:endParaRPr lang="en-US" sz="1600" dirty="0"/>
          </a:p>
          <a:p>
            <a:pPr lvl="0"/>
            <a:r>
              <a:rPr lang="en-US" dirty="0" err="1"/>
              <a:t>verificationStatus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verification status to support the clinical status of the condition</a:t>
            </a:r>
          </a:p>
          <a:p>
            <a:pPr lvl="2"/>
            <a:r>
              <a:rPr lang="en-US" dirty="0"/>
              <a:t>provisional, differential, confirmed, refuted, entered-in-error, unknown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A2698-25A6-BB44-BDF3-496AA86874BD}" type="slidenum">
              <a:rPr lang="en-US" smtClean="0"/>
              <a:pPr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472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Condition Resource –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A2698-25A6-BB44-BDF3-496AA86874B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785691"/>
              </p:ext>
            </p:extLst>
          </p:nvPr>
        </p:nvGraphicFramePr>
        <p:xfrm>
          <a:off x="282297" y="1466720"/>
          <a:ext cx="8518036" cy="5232733"/>
        </p:xfrm>
        <a:graphic>
          <a:graphicData uri="http://schemas.openxmlformats.org/drawingml/2006/table">
            <a:tbl>
              <a:tblPr firstRow="1" firstCol="1" bandRow="1"/>
              <a:tblGrid>
                <a:gridCol w="552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8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73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4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544">
                <a:tc gridSpan="6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clinicalStatus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2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i="0" u="none" strike="noStrike" cap="non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Arial"/>
                        <a:rtl val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Relapse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Remission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Resolved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815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verificationStatus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Provisional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that the condition is active is provisional.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that the condition is in relapse is provisional.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that the condition is in remission is provisional.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the condition is resolved is provisional.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8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Differential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that the condition is active is differential.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that the condition is in relapse is differential.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that the condition is in remission is differential.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the condition is resolved is differential.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8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Confirmed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that the condition is active is confirmed.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that the condition is in relapse is confirmed.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that the condition is in remission is confirmed.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the condition is resolved is confirmed.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18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Refuted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that the condition is active is refuted.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that the condition is in relapse is refuted.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that the condition is in remission is refuted.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the condition is resolved is refuted.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18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Entered-in-error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that the condition is active was entered in error.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that the condition is in relapse was entered in error.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that the condition is in remission was entered-in-error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statement the condition is resolved was entered in error.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unknown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condition is active.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condition is in relapse.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condition is in remission.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condition is resolved.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13092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Condition Resource –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A2698-25A6-BB44-BDF3-496AA86874BD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435687"/>
              </p:ext>
            </p:extLst>
          </p:nvPr>
        </p:nvGraphicFramePr>
        <p:xfrm>
          <a:off x="457200" y="1474501"/>
          <a:ext cx="8243676" cy="5294514"/>
        </p:xfrm>
        <a:graphic>
          <a:graphicData uri="http://schemas.openxmlformats.org/drawingml/2006/table">
            <a:tbl>
              <a:tblPr firstRow="1" firstCol="1" bandRow="1"/>
              <a:tblGrid>
                <a:gridCol w="564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6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4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1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8250">
                <a:tc gridSpan="6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clinicalStatus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130"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verificationStatus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FINDING CONTEXT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Active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Relapse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Remission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Resolved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9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Provisional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415684004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Suspected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609412005</a:t>
                      </a:r>
                      <a:r>
                        <a:rPr lang="en-US" sz="12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Suspected or known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609412005</a:t>
                      </a:r>
                      <a:r>
                        <a:rPr lang="en-US" sz="12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Suspected or known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410593006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Probably NOT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2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Differential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415684004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Suspected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609412005</a:t>
                      </a:r>
                      <a:r>
                        <a:rPr lang="en-US" sz="12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Suspected or known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609412005</a:t>
                      </a:r>
                      <a:r>
                        <a:rPr lang="en-US" sz="12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Suspected or known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410593006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Probably NOT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0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Confirmed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410605003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Confirmed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410605003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Confirmed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410605003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Confirmed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410594000</a:t>
                      </a:r>
                      <a:r>
                        <a:rPr lang="en-US" sz="12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Definitely NOT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Refuted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410516002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Known absent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36692007</a:t>
                      </a:r>
                      <a:r>
                        <a:rPr lang="en-US" sz="12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Known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609412005</a:t>
                      </a:r>
                      <a:r>
                        <a:rPr lang="en-US" sz="12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Suspected or known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410515003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Known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Entered-in-error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77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unknown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609412005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Suspected or known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609412005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Suspected or known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609412005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Suspec</a:t>
                      </a:r>
                      <a:r>
                        <a:rPr lang="en-US" sz="18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 or known present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410516002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Known absent</a:t>
                      </a: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7489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Condition Resource – Model Meaning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A2698-25A6-BB44-BDF3-496AA86874BD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776347"/>
              </p:ext>
            </p:extLst>
          </p:nvPr>
        </p:nvGraphicFramePr>
        <p:xfrm>
          <a:off x="212289" y="1474884"/>
          <a:ext cx="8719422" cy="4661902"/>
        </p:xfrm>
        <a:graphic>
          <a:graphicData uri="http://schemas.openxmlformats.org/drawingml/2006/table">
            <a:tbl>
              <a:tblPr firstRow="1" firstCol="1" bandRow="1"/>
              <a:tblGrid>
                <a:gridCol w="1486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2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9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SNOMED CT Binding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267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Condition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21285" indent="-121285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IF (($code = &lt;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404684003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Clinical finding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AU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) </a:t>
                      </a:r>
                    </a:p>
                    <a:p>
                      <a:pPr marL="121285" indent="-12128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AND $</a:t>
                      </a:r>
                      <a:r>
                        <a:rPr lang="en-AU" sz="2400" dirty="0" err="1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verificationStatus</a:t>
                      </a:r>
                      <a:r>
                        <a:rPr lang="en-AU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!= ‘entered-in-error’)) THEN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4813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413350009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Finding with explicit context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931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246090004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Associated finding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(</a:t>
                      </a:r>
                      <a:r>
                        <a:rPr lang="en-US" sz="24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[[ $code ]]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931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246112005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Severity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US" sz="24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[[ $severity  ]],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931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363698007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Finding site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US" sz="24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[[ $</a:t>
                      </a:r>
                      <a:r>
                        <a:rPr lang="en-US" sz="2400" dirty="0" err="1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bodySite</a:t>
                      </a:r>
                      <a:r>
                        <a:rPr lang="en-US" sz="24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]])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931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408732007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Subject relationship context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</a:p>
                    <a:p>
                      <a:pPr marL="129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410604004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Subject of record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931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408731000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Temporal context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</a:p>
                    <a:p>
                      <a:pPr marL="129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410512000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Current or specified time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931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408729009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Finding context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US" sz="24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[[ $FC ]]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68310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Condition Resource – Model Meaning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A2698-25A6-BB44-BDF3-496AA86874B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707407"/>
              </p:ext>
            </p:extLst>
          </p:nvPr>
        </p:nvGraphicFramePr>
        <p:xfrm>
          <a:off x="212289" y="1474884"/>
          <a:ext cx="8719422" cy="4661902"/>
        </p:xfrm>
        <a:graphic>
          <a:graphicData uri="http://schemas.openxmlformats.org/drawingml/2006/table">
            <a:tbl>
              <a:tblPr firstRow="1" firstCol="1" bandRow="1"/>
              <a:tblGrid>
                <a:gridCol w="1486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2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9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SNOMED CT Binding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267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Condition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21285" indent="-12128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ELSEIF (($code = &lt;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413350009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spc="-15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Finding with explicit context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120650" indent="1460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AND ($</a:t>
                      </a:r>
                      <a:r>
                        <a:rPr lang="en-AU" sz="2400" dirty="0" err="1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verificationStatus</a:t>
                      </a:r>
                      <a:r>
                        <a:rPr lang="en-AU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!= ‘entered-in-error’)) THEN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48133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[[ $code ]]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: 246090004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Associated finding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</a:p>
                    <a:p>
                      <a:pPr marL="11112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(404684003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Clinical finding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129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246112005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Severity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 </a:t>
                      </a:r>
                      <a:r>
                        <a:rPr lang="en-US" sz="24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[[ $severity ]]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129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363698007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Finding site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US" sz="24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[[ $</a:t>
                      </a:r>
                      <a:r>
                        <a:rPr lang="en-US" sz="2400" dirty="0" err="1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bodySite</a:t>
                      </a:r>
                      <a:r>
                        <a:rPr lang="en-US" sz="24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]]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),</a:t>
                      </a:r>
                    </a:p>
                    <a:p>
                      <a:pPr marL="841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408732007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Subject relationship context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</a:p>
                    <a:p>
                      <a:pPr marL="129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410604004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Subject of record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841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408731000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Temporal context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</a:p>
                    <a:p>
                      <a:pPr marL="129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410512000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Current or specified time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803275" indent="0">
                        <a:lnSpc>
                          <a:spcPct val="100000"/>
                        </a:lnSpc>
                      </a:pPr>
                      <a:r>
                        <a:rPr lang="en-CA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408729009 </a:t>
                      </a:r>
                      <a:r>
                        <a:rPr lang="en-CA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CA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Finding context</a:t>
                      </a:r>
                      <a:r>
                        <a:rPr lang="en-CA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CA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CA" sz="2400" dirty="0">
                          <a:solidFill>
                            <a:srgbClr val="006666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[[ $FC  ]]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9527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Condition Resource – Model Meaning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A2698-25A6-BB44-BDF3-496AA86874BD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616345"/>
              </p:ext>
            </p:extLst>
          </p:nvPr>
        </p:nvGraphicFramePr>
        <p:xfrm>
          <a:off x="212289" y="1474884"/>
          <a:ext cx="8719422" cy="3813805"/>
        </p:xfrm>
        <a:graphic>
          <a:graphicData uri="http://schemas.openxmlformats.org/drawingml/2006/table">
            <a:tbl>
              <a:tblPr firstRow="1" firstCol="1" bandRow="1"/>
              <a:tblGrid>
                <a:gridCol w="1486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2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6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SNOMED CT Binding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42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00990" indent="-30099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IF ($code = &lt;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404684003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Clinical finding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AU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) THEN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89535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246090004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Associated finding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300990" indent="-30099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ELSEIF ($code = </a:t>
                      </a:r>
                    </a:p>
                    <a:p>
                      <a:pPr marL="300038" indent="55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413350009 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Finding with explicit context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AU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) THEN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marL="895350" indent="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CA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116680003 </a:t>
                      </a:r>
                      <a:r>
                        <a:rPr lang="en-CA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CA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Is a</a:t>
                      </a:r>
                      <a:r>
                        <a:rPr lang="en-CA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CA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81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severity</a:t>
                      </a:r>
                      <a:endParaRPr lang="en-US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21285" indent="-12128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246112005 </a:t>
                      </a:r>
                      <a:r>
                        <a:rPr lang="en-CA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CA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Severity</a:t>
                      </a:r>
                      <a:r>
                        <a:rPr lang="en-CA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65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8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bodySite</a:t>
                      </a:r>
                      <a:endParaRPr lang="en-US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21285" indent="-12128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363698007 </a:t>
                      </a:r>
                      <a:r>
                        <a:rPr lang="en-CA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r>
                        <a:rPr lang="en-CA" sz="2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Finding site</a:t>
                      </a:r>
                      <a:r>
                        <a:rPr lang="en-CA" sz="24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Arial" panose="020B0604020202020204" pitchFamily="34" charset="0"/>
                        </a:rPr>
                        <a:t>|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6549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Condition Resource – Value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SNOMED CT Value Sets</a:t>
            </a:r>
          </a:p>
          <a:p>
            <a:pPr lvl="1"/>
            <a:r>
              <a:rPr lang="en-AU" dirty="0"/>
              <a:t>Condition-code</a:t>
            </a:r>
          </a:p>
          <a:p>
            <a:pPr lvl="1"/>
            <a:r>
              <a:rPr lang="en-AU" dirty="0"/>
              <a:t>Condition-severity</a:t>
            </a:r>
          </a:p>
          <a:p>
            <a:pPr lvl="1"/>
            <a:r>
              <a:rPr lang="en-AU" dirty="0"/>
              <a:t>Condition-stage</a:t>
            </a:r>
          </a:p>
          <a:p>
            <a:pPr lvl="1"/>
            <a:r>
              <a:rPr lang="en-AU" dirty="0"/>
              <a:t>Manifestation-or-symptom</a:t>
            </a:r>
          </a:p>
          <a:p>
            <a:pPr lvl="1"/>
            <a:r>
              <a:rPr lang="en-AU" dirty="0"/>
              <a:t>Body-site</a:t>
            </a:r>
          </a:p>
          <a:p>
            <a:r>
              <a:rPr lang="en-AU" dirty="0"/>
              <a:t>Other Value Sets in scope of SNOMED CT</a:t>
            </a:r>
          </a:p>
          <a:p>
            <a:pPr lvl="1"/>
            <a:r>
              <a:rPr lang="en-AU" dirty="0"/>
              <a:t>Condition-category</a:t>
            </a:r>
          </a:p>
          <a:p>
            <a:pPr lvl="1"/>
            <a:r>
              <a:rPr lang="en-AU" dirty="0"/>
              <a:t>Condition-clinical</a:t>
            </a:r>
          </a:p>
          <a:p>
            <a:pPr lvl="1"/>
            <a:r>
              <a:rPr lang="en-AU" dirty="0"/>
              <a:t>Condition-</a:t>
            </a:r>
            <a:r>
              <a:rPr lang="en-AU" dirty="0" err="1"/>
              <a:t>ver</a:t>
            </a:r>
            <a:r>
              <a:rPr lang="en-AU" dirty="0"/>
              <a:t>-status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A2698-25A6-BB44-BDF3-496AA86874BD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4886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Allergy Intolerance Resource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Used to record a clinical assessment of an allergy, intolerance, propensity, or a potential risk to an individual to have an adverse reaction on future exposure to a specified substance or class of substances. 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92" y="3063832"/>
            <a:ext cx="8494396" cy="379416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A2698-25A6-BB44-BDF3-496AA86874BD}" type="slidenum">
              <a:rPr lang="en-US" smtClean="0"/>
              <a:pPr/>
              <a:t>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22451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76b2351c-cf4d-4ffc-a96a-1bde59e73c98"/>
  <p:tag name="ARTICULATE_PROJECT_CHECK" val="0"/>
  <p:tag name="ARTICULATE_REFERENCE_TYPE_1" val="0"/>
  <p:tag name="ARTICULATE_REFERENCE_1" val="https://docs.google.com/forms/d/1w3Z9BHbIilC35237IJmWgKwWTsso_Ds8FuC2m7HQjSk/viewform?entry.1709364241=FB04)+Concept+model+introduction&amp;entry.1127985862=Comment+about+an+E-Learning+presentation+or+related+materials"/>
  <p:tag name="ARTICULATE_REFERENCE_TITLE_1" val="Submit a comment about this presentation"/>
  <p:tag name="ARTICULATE_REFERENCE_ID_1" val="efb51260-4997-4327-a5ce-42c5f75757a0"/>
  <p:tag name="ARTICULATE_REFERENCE_COUNT" val="1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META_COURSE_ID" val="4Z7QY97Dvj1_course_id"/>
  <p:tag name="ARTICULATE_META_NAME" val="Linda Bird"/>
  <p:tag name="ARTICULATE_META_NAME_SET" val="True"/>
  <p:tag name="TAG_BACKING_FORM_KEY" val="12652874-c:\users\linda\documents\ihtsdo\presentations\elearning\implementation course\ic05_refsetdefinitions\elsp_ic05_refsetdefinitions (20150709).pptx"/>
  <p:tag name="ARTICULATE_PRESENTER_VERSION" val="7"/>
  <p:tag name="ARTICULATE_USED_PAGE_ORIENTATION" val="1"/>
  <p:tag name="ARTICULATE_USED_PAGE_SIZE" val="1"/>
  <p:tag name="ARTICULATE_SLIDE_COUNT" val="5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IHTSDO E-Learning Master">
  <a:themeElements>
    <a:clrScheme name="IHTSDO CIIO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72"/>
      </a:accent1>
      <a:accent2>
        <a:srgbClr val="3333CC"/>
      </a:accent2>
      <a:accent3>
        <a:srgbClr val="FFFFFF"/>
      </a:accent3>
      <a:accent4>
        <a:srgbClr val="000000"/>
      </a:accent4>
      <a:accent5>
        <a:srgbClr val="00CC99"/>
      </a:accent5>
      <a:accent6>
        <a:srgbClr val="2D2DB9"/>
      </a:accent6>
      <a:hlink>
        <a:srgbClr val="0000E5"/>
      </a:hlink>
      <a:folHlink>
        <a:srgbClr val="2D2DB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SnomedCT_ELearning_Template</Template>
  <TotalTime>38404</TotalTime>
  <Words>1114</Words>
  <Application>Microsoft Office PowerPoint</Application>
  <PresentationFormat>On-screen Show (4:3)</PresentationFormat>
  <Paragraphs>231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MS Gothic</vt:lpstr>
      <vt:lpstr>Arial</vt:lpstr>
      <vt:lpstr>Calibri</vt:lpstr>
      <vt:lpstr>Helvetica</vt:lpstr>
      <vt:lpstr>MS Mincho</vt:lpstr>
      <vt:lpstr>Museo 300</vt:lpstr>
      <vt:lpstr>Times New Roman</vt:lpstr>
      <vt:lpstr>Trebuchet MS</vt:lpstr>
      <vt:lpstr>Trebuchet MS Bold</vt:lpstr>
      <vt:lpstr>Verdana</vt:lpstr>
      <vt:lpstr>IHTSDO E-Learning Master</vt:lpstr>
      <vt:lpstr>Condition Resource - Overview</vt:lpstr>
      <vt:lpstr>Condition Resource – Assumptions</vt:lpstr>
      <vt:lpstr>Condition Resource – Assumptions</vt:lpstr>
      <vt:lpstr>Condition Resource – Assumptions</vt:lpstr>
      <vt:lpstr>Condition Resource – Model Meaning</vt:lpstr>
      <vt:lpstr>Condition Resource – Model Meaning</vt:lpstr>
      <vt:lpstr>Condition Resource – Model Meaning</vt:lpstr>
      <vt:lpstr>Condition Resource – Value Sets</vt:lpstr>
      <vt:lpstr>Allergy Intolerance Resource - Overview</vt:lpstr>
      <vt:lpstr>Allergy Intolerance Resource - Assumptions</vt:lpstr>
      <vt:lpstr>Allergy Intolerance Resource – Model Meaning</vt:lpstr>
      <vt:lpstr>Allergy Intolerance Resource – Model Meaning</vt:lpstr>
      <vt:lpstr>Allergy Intolerance Resource – Model Meaning</vt:lpstr>
    </vt:vector>
  </TitlesOfParts>
  <Manager/>
  <Company>IHTSDO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Linda Bird</dc:creator>
  <cp:keywords/>
  <dc:description/>
  <cp:lastModifiedBy>Jay Lyle</cp:lastModifiedBy>
  <cp:revision>985</cp:revision>
  <dcterms:created xsi:type="dcterms:W3CDTF">2014-11-10T09:40:20Z</dcterms:created>
  <dcterms:modified xsi:type="dcterms:W3CDTF">2016-06-07T12:20:32Z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Presentation1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6DAA299F-AC0A-4F0E-B08F-EC029C105D47</vt:lpwstr>
  </property>
  <property fmtid="{D5CDD505-2E9C-101B-9397-08002B2CF9AE}" pid="6" name="ArticulateProjectFull">
    <vt:lpwstr>D:\IHTSDO\Meetings\201605_HL7 (Montreal)\HL7_FHIR_SNOMED_Bindings (20160508).ppta</vt:lpwstr>
  </property>
</Properties>
</file>