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73" r:id="rId3"/>
    <p:sldId id="364" r:id="rId4"/>
    <p:sldId id="440" r:id="rId5"/>
    <p:sldId id="444" r:id="rId6"/>
    <p:sldId id="448" r:id="rId7"/>
    <p:sldId id="447" r:id="rId8"/>
    <p:sldId id="449" r:id="rId9"/>
    <p:sldId id="450" r:id="rId10"/>
    <p:sldId id="446" r:id="rId11"/>
    <p:sldId id="413" r:id="rId12"/>
    <p:sldId id="357" r:id="rId13"/>
    <p:sldId id="386" r:id="rId14"/>
    <p:sldId id="411" r:id="rId15"/>
    <p:sldId id="415" r:id="rId16"/>
    <p:sldId id="412" r:id="rId17"/>
    <p:sldId id="424" r:id="rId18"/>
    <p:sldId id="425" r:id="rId19"/>
    <p:sldId id="426" r:id="rId20"/>
    <p:sldId id="427" r:id="rId21"/>
    <p:sldId id="428" r:id="rId22"/>
    <p:sldId id="429" r:id="rId23"/>
    <p:sldId id="416" r:id="rId24"/>
    <p:sldId id="421" r:id="rId25"/>
    <p:sldId id="420" r:id="rId26"/>
    <p:sldId id="430" r:id="rId27"/>
    <p:sldId id="417" r:id="rId28"/>
    <p:sldId id="431" r:id="rId29"/>
    <p:sldId id="432" r:id="rId30"/>
    <p:sldId id="434" r:id="rId31"/>
    <p:sldId id="418" r:id="rId32"/>
    <p:sldId id="436" r:id="rId33"/>
    <p:sldId id="437" r:id="rId34"/>
    <p:sldId id="419" r:id="rId35"/>
    <p:sldId id="435" r:id="rId36"/>
    <p:sldId id="438" r:id="rId37"/>
    <p:sldId id="439" r:id="rId38"/>
    <p:sldId id="441" r:id="rId39"/>
    <p:sldId id="392" r:id="rId40"/>
    <p:sldId id="383" r:id="rId41"/>
    <p:sldId id="263" r:id="rId42"/>
    <p:sldId id="442" r:id="rId43"/>
    <p:sldId id="443" r:id="rId44"/>
    <p:sldId id="445"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Hufnagel" initials="S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8000"/>
    <a:srgbClr val="80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5310" autoAdjust="0"/>
  </p:normalViewPr>
  <p:slideViewPr>
    <p:cSldViewPr>
      <p:cViewPr varScale="1">
        <p:scale>
          <a:sx n="82" d="100"/>
          <a:sy n="82" d="100"/>
        </p:scale>
        <p:origin x="-1397" y="-91"/>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24T14:45:22.142" idx="3">
    <p:pos x="1937" y="1285"/>
    <p:text>Choose is NOT in the verv hierarchy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2A87ED9-420A-4ECC-A843-A3A25A0D7C84}" type="datetimeFigureOut">
              <a:rPr lang="en-US" smtClean="0"/>
              <a:t>7/5/2012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B951FA0-3B8F-42AB-85BB-35431F9F04C5}" type="slidenum">
              <a:rPr lang="en-US" smtClean="0"/>
              <a:t>‹#›</a:t>
            </a:fld>
            <a:endParaRPr lang="en-US"/>
          </a:p>
        </p:txBody>
      </p:sp>
    </p:spTree>
    <p:extLst>
      <p:ext uri="{BB962C8B-B14F-4D97-AF65-F5344CB8AC3E}">
        <p14:creationId xmlns:p14="http://schemas.microsoft.com/office/powerpoint/2010/main" val="125912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21</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22</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23</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24</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25</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26</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27</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28</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29</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30</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1FA0-3B8F-42AB-85BB-35431F9F04C5}" type="slidenum">
              <a:rPr lang="en-US" smtClean="0"/>
              <a:t>8</a:t>
            </a:fld>
            <a:endParaRPr lang="en-US"/>
          </a:p>
        </p:txBody>
      </p:sp>
    </p:spTree>
    <p:extLst>
      <p:ext uri="{BB962C8B-B14F-4D97-AF65-F5344CB8AC3E}">
        <p14:creationId xmlns:p14="http://schemas.microsoft.com/office/powerpoint/2010/main" val="1618901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31</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32</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33</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34</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35</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36</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37</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11</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15</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16</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17</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18</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19</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20</a:t>
            </a:fld>
            <a:endParaRPr lang="en-US"/>
          </a:p>
        </p:txBody>
      </p:sp>
    </p:spTree>
    <p:extLst>
      <p:ext uri="{BB962C8B-B14F-4D97-AF65-F5344CB8AC3E}">
        <p14:creationId xmlns:p14="http://schemas.microsoft.com/office/powerpoint/2010/main" val="89921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A1824-8FB6-4F16-880F-201E0F1E2FCF}" type="datetime1">
              <a:rPr lang="en-US" smtClean="0"/>
              <a:t>7/5/2012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05516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39AF4-B0D3-434C-A4CC-82BD6FDEDEFD}" type="datetime1">
              <a:rPr lang="en-US" smtClean="0"/>
              <a:t>7/5/2012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343812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A57C9-59BD-46F8-A59E-FFDAB4A27D92}" type="datetime1">
              <a:rPr lang="en-US" smtClean="0"/>
              <a:t>7/5/2012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31635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98FEB-5F35-4773-8716-8B508CF9F68C}" type="datetime1">
              <a:rPr lang="en-US" smtClean="0"/>
              <a:t>7/5/2012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82065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9E9D5-AE87-4185-BF35-F02D9B8422E0}" type="datetime1">
              <a:rPr lang="en-US" smtClean="0"/>
              <a:t>7/5/2012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91036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C3611-0A96-4F46-A80D-A3BCCC5C3C0F}" type="datetime1">
              <a:rPr lang="en-US" smtClean="0"/>
              <a:t>7/5/2012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36102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0E7094-6F32-4D76-ABA6-C1651197FA02}" type="datetime1">
              <a:rPr lang="en-US" smtClean="0"/>
              <a:t>7/5/2012</a:t>
            </a:fld>
            <a:endParaRPr lang="en-US"/>
          </a:p>
        </p:txBody>
      </p:sp>
      <p:sp>
        <p:nvSpPr>
          <p:cNvPr id="8" name="Footer Placeholder 7"/>
          <p:cNvSpPr>
            <a:spLocks noGrp="1"/>
          </p:cNvSpPr>
          <p:nvPr>
            <p:ph type="ftr" sz="quarter" idx="11"/>
          </p:nvPr>
        </p:nvSpPr>
        <p:spPr/>
        <p:txBody>
          <a:bodyPr/>
          <a:lstStyle/>
          <a:p>
            <a:r>
              <a:rPr lang="en-US" smtClean="0"/>
              <a:t>DRAFT WORKING DOCUMENT</a:t>
            </a:r>
            <a:endParaRPr lang="en-US"/>
          </a:p>
        </p:txBody>
      </p:sp>
      <p:sp>
        <p:nvSpPr>
          <p:cNvPr id="9" name="Slide Number Placeholder 8"/>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200505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37EF0C-99D4-4882-A884-56259ED8F900}" type="datetime1">
              <a:rPr lang="en-US" smtClean="0"/>
              <a:t>7/5/2012</a:t>
            </a:fld>
            <a:endParaRPr lang="en-US"/>
          </a:p>
        </p:txBody>
      </p:sp>
      <p:sp>
        <p:nvSpPr>
          <p:cNvPr id="4" name="Footer Placeholder 3"/>
          <p:cNvSpPr>
            <a:spLocks noGrp="1"/>
          </p:cNvSpPr>
          <p:nvPr>
            <p:ph type="ftr" sz="quarter" idx="11"/>
          </p:nvPr>
        </p:nvSpPr>
        <p:spPr/>
        <p:txBody>
          <a:bodyPr/>
          <a:lstStyle/>
          <a:p>
            <a:r>
              <a:rPr lang="en-US" smtClean="0"/>
              <a:t>DRAFT WORKING DOCUMENT</a:t>
            </a:r>
            <a:endParaRPr lang="en-US"/>
          </a:p>
        </p:txBody>
      </p:sp>
      <p:sp>
        <p:nvSpPr>
          <p:cNvPr id="5" name="Slide Number Placeholder 4"/>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02485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EE77-72ED-403A-ADF9-6DFEF9856A13}" type="datetime1">
              <a:rPr lang="en-US" smtClean="0"/>
              <a:t>7/5/2012</a:t>
            </a:fld>
            <a:endParaRPr lang="en-US"/>
          </a:p>
        </p:txBody>
      </p:sp>
      <p:sp>
        <p:nvSpPr>
          <p:cNvPr id="3" name="Footer Placeholder 2"/>
          <p:cNvSpPr>
            <a:spLocks noGrp="1"/>
          </p:cNvSpPr>
          <p:nvPr>
            <p:ph type="ftr" sz="quarter" idx="11"/>
          </p:nvPr>
        </p:nvSpPr>
        <p:spPr/>
        <p:txBody>
          <a:bodyPr/>
          <a:lstStyle/>
          <a:p>
            <a:r>
              <a:rPr lang="en-US" smtClean="0"/>
              <a:t>DRAFT WORKING DOCUMENT</a:t>
            </a:r>
            <a:endParaRPr lang="en-US"/>
          </a:p>
        </p:txBody>
      </p:sp>
      <p:sp>
        <p:nvSpPr>
          <p:cNvPr id="4" name="Slide Number Placeholder 3"/>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25068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5EA7-B51E-4CFC-866E-93014CB99EC0}" type="datetime1">
              <a:rPr lang="en-US" smtClean="0"/>
              <a:t>7/5/2012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151280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F49A0-757C-4740-B450-5E772572D3E8}" type="datetime1">
              <a:rPr lang="en-US" smtClean="0"/>
              <a:t>7/5/2012</a:t>
            </a:fld>
            <a:endParaRPr lang="en-US"/>
          </a:p>
        </p:txBody>
      </p:sp>
      <p:sp>
        <p:nvSpPr>
          <p:cNvPr id="6" name="Footer Placeholder 5"/>
          <p:cNvSpPr>
            <a:spLocks noGrp="1"/>
          </p:cNvSpPr>
          <p:nvPr>
            <p:ph type="ftr" sz="quarter" idx="11"/>
          </p:nvPr>
        </p:nvSpPr>
        <p:spPr/>
        <p:txBody>
          <a:bodyPr/>
          <a:lstStyle/>
          <a:p>
            <a:r>
              <a:rPr lang="en-US" smtClean="0"/>
              <a:t>DRAFT WORKING DOCUMENT</a:t>
            </a:r>
            <a:endParaRPr lang="en-US"/>
          </a:p>
        </p:txBody>
      </p:sp>
      <p:sp>
        <p:nvSpPr>
          <p:cNvPr id="7" name="Slide Number Placeholder 6"/>
          <p:cNvSpPr>
            <a:spLocks noGrp="1"/>
          </p:cNvSpPr>
          <p:nvPr>
            <p:ph type="sldNum" sz="quarter" idx="12"/>
          </p:nvPr>
        </p:nvSpPr>
        <p:spPr/>
        <p:txBody>
          <a:bodyPr/>
          <a:lstStyle/>
          <a:p>
            <a:fld id="{3EC92E35-3162-4C06-AF9B-83D7C7AEF58C}" type="slidenum">
              <a:rPr lang="en-US" smtClean="0"/>
              <a:t>‹#›</a:t>
            </a:fld>
            <a:endParaRPr lang="en-US"/>
          </a:p>
        </p:txBody>
      </p:sp>
    </p:spTree>
    <p:extLst>
      <p:ext uri="{BB962C8B-B14F-4D97-AF65-F5344CB8AC3E}">
        <p14:creationId xmlns:p14="http://schemas.microsoft.com/office/powerpoint/2010/main" val="66799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01E74-A052-433E-81F2-5357A6FF39FC}" type="datetime1">
              <a:rPr lang="en-US" smtClean="0"/>
              <a:t>7/5/2012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 WORKING DOCUMENT</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92E35-3162-4C06-AF9B-83D7C7AEF58C}" type="slidenum">
              <a:rPr lang="en-US" smtClean="0"/>
              <a:t>‹#›</a:t>
            </a:fld>
            <a:endParaRPr lang="en-US"/>
          </a:p>
        </p:txBody>
      </p:sp>
    </p:spTree>
    <p:extLst>
      <p:ext uri="{BB962C8B-B14F-4D97-AF65-F5344CB8AC3E}">
        <p14:creationId xmlns:p14="http://schemas.microsoft.com/office/powerpoint/2010/main" val="242607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ncy.Orvis@tma.osd.mil" TargetMode="External"/><Relationship Id="rId2" Type="http://schemas.openxmlformats.org/officeDocument/2006/relationships/hyperlink" Target="mailto:Stephen.Hufnage.ctr@tma.osd.mil" TargetMode="External"/><Relationship Id="rId1" Type="http://schemas.openxmlformats.org/officeDocument/2006/relationships/slideLayout" Target="../slideLayouts/slideLayout1.xml"/><Relationship Id="rId5" Type="http://schemas.openxmlformats.org/officeDocument/2006/relationships/hyperlink" Target="http://wiki.hl7.org/index.php?title=EHR_Interoperability_WG"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iki.hl7.org/index.php?title=December_2011_Ballot_Packag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034338" cy="3200400"/>
          </a:xfrm>
        </p:spPr>
        <p:txBody>
          <a:bodyPr>
            <a:normAutofit/>
          </a:bodyPr>
          <a:lstStyle/>
          <a:p>
            <a:pPr>
              <a:spcBef>
                <a:spcPts val="1200"/>
              </a:spcBef>
            </a:pPr>
            <a:r>
              <a:rPr lang="en-US" sz="3200" b="1" dirty="0" smtClean="0">
                <a:latin typeface="Arial Narrow" pitchFamily="34" charset="0"/>
              </a:rPr>
              <a:t>EHR System Function and Information Model </a:t>
            </a:r>
            <a:br>
              <a:rPr lang="en-US" sz="3200" b="1" dirty="0" smtClean="0">
                <a:latin typeface="Arial Narrow" pitchFamily="34" charset="0"/>
              </a:rPr>
            </a:br>
            <a:r>
              <a:rPr lang="en-US" sz="3200" b="1" dirty="0" smtClean="0">
                <a:latin typeface="Arial Narrow" pitchFamily="34" charset="0"/>
              </a:rPr>
              <a:t>(EHR-S FIM) Release 2.1 </a:t>
            </a:r>
            <a:br>
              <a:rPr lang="en-US" sz="3200" b="1" dirty="0" smtClean="0">
                <a:latin typeface="Arial Narrow" pitchFamily="34" charset="0"/>
              </a:rPr>
            </a:br>
            <a:r>
              <a:rPr lang="en-US" sz="2000" dirty="0" smtClean="0">
                <a:latin typeface="Arial Narrow" pitchFamily="34" charset="0"/>
              </a:rPr>
              <a:t>HL7 Project ID# 688 </a:t>
            </a:r>
            <a:r>
              <a:rPr lang="en-US" sz="3200" b="1" dirty="0" smtClean="0">
                <a:latin typeface="Arial Narrow" pitchFamily="34" charset="0"/>
              </a:rPr>
              <a:t/>
            </a:r>
            <a:br>
              <a:rPr lang="en-US" sz="3200" b="1" dirty="0" smtClean="0">
                <a:latin typeface="Arial Narrow" pitchFamily="34" charset="0"/>
              </a:rPr>
            </a:br>
            <a:r>
              <a:rPr lang="en-US" sz="3200" b="1" dirty="0" smtClean="0">
                <a:latin typeface="Arial Narrow" pitchFamily="34" charset="0"/>
              </a:rPr>
              <a:t/>
            </a:r>
            <a:br>
              <a:rPr lang="en-US" sz="3200" b="1" dirty="0" smtClean="0">
                <a:latin typeface="Arial Narrow" pitchFamily="34" charset="0"/>
              </a:rPr>
            </a:br>
            <a:r>
              <a:rPr lang="en-US" sz="2800" b="1" dirty="0" smtClean="0">
                <a:solidFill>
                  <a:srgbClr val="0000CC"/>
                </a:solidFill>
                <a:latin typeface="Arial Narrow" pitchFamily="34" charset="0"/>
              </a:rPr>
              <a:t>Executive Summary for EHR-S FIM Prototype on </a:t>
            </a:r>
            <a:br>
              <a:rPr lang="en-US" sz="2800" b="1" dirty="0" smtClean="0">
                <a:solidFill>
                  <a:srgbClr val="0000CC"/>
                </a:solidFill>
                <a:latin typeface="Arial Narrow" pitchFamily="34" charset="0"/>
              </a:rPr>
            </a:br>
            <a:r>
              <a:rPr lang="en-US" sz="2800" b="1" dirty="0" smtClean="0">
                <a:solidFill>
                  <a:srgbClr val="0000CC"/>
                </a:solidFill>
                <a:latin typeface="Arial Narrow" pitchFamily="34" charset="0"/>
              </a:rPr>
              <a:t>Orders Management </a:t>
            </a:r>
            <a:endParaRPr lang="en-US" sz="2800" b="1" dirty="0">
              <a:solidFill>
                <a:srgbClr val="0000CC"/>
              </a:solidFill>
              <a:latin typeface="Arial Narrow" pitchFamily="34" charset="0"/>
            </a:endParaRPr>
          </a:p>
        </p:txBody>
      </p:sp>
      <p:sp>
        <p:nvSpPr>
          <p:cNvPr id="3" name="Subtitle 2"/>
          <p:cNvSpPr>
            <a:spLocks noGrp="1"/>
          </p:cNvSpPr>
          <p:nvPr>
            <p:ph type="subTitle" idx="1"/>
          </p:nvPr>
        </p:nvSpPr>
        <p:spPr>
          <a:xfrm>
            <a:off x="461963" y="3733800"/>
            <a:ext cx="8377237" cy="1752600"/>
          </a:xfrm>
        </p:spPr>
        <p:txBody>
          <a:bodyPr>
            <a:noAutofit/>
          </a:bodyPr>
          <a:lstStyle/>
          <a:p>
            <a:pPr>
              <a:spcBef>
                <a:spcPts val="0"/>
              </a:spcBef>
            </a:pPr>
            <a:r>
              <a:rPr lang="en-US" sz="2400" dirty="0" smtClean="0">
                <a:hlinkClick r:id="rId2"/>
              </a:rPr>
              <a:t>Stephen.Hufnagel.ctr@tma.osd.mil</a:t>
            </a:r>
            <a:r>
              <a:rPr lang="en-US" sz="2400" dirty="0" smtClean="0"/>
              <a:t> , EHR WG Modeling Facilitator</a:t>
            </a:r>
          </a:p>
          <a:p>
            <a:pPr>
              <a:spcBef>
                <a:spcPts val="0"/>
              </a:spcBef>
            </a:pPr>
            <a:r>
              <a:rPr lang="en-US" sz="2400" dirty="0" smtClean="0">
                <a:hlinkClick r:id="rId3"/>
              </a:rPr>
              <a:t>Nancy.Orvis@tma.osd.mil</a:t>
            </a:r>
            <a:r>
              <a:rPr lang="en-US" sz="2400" dirty="0" smtClean="0"/>
              <a:t> , </a:t>
            </a:r>
            <a:r>
              <a:rPr lang="en-US" sz="2400" dirty="0" err="1" smtClean="0"/>
              <a:t>DoD</a:t>
            </a:r>
            <a:r>
              <a:rPr lang="en-US" sz="2400" dirty="0" smtClean="0"/>
              <a:t>-MHS Proponent</a:t>
            </a:r>
          </a:p>
          <a:p>
            <a:pPr>
              <a:spcBef>
                <a:spcPts val="0"/>
              </a:spcBef>
            </a:pPr>
            <a:r>
              <a:rPr lang="en-US" sz="2400" dirty="0" smtClean="0"/>
              <a:t>April 18, 2012 – Original Working-Draft </a:t>
            </a:r>
          </a:p>
          <a:p>
            <a:pPr>
              <a:spcBef>
                <a:spcPts val="0"/>
              </a:spcBef>
            </a:pPr>
            <a:r>
              <a:rPr lang="en-US" sz="2400" dirty="0" smtClean="0"/>
              <a:t> </a:t>
            </a:r>
            <a:r>
              <a:rPr lang="en-US" sz="2400" smtClean="0"/>
              <a:t>July </a:t>
            </a:r>
            <a:r>
              <a:rPr lang="en-US" sz="2400" smtClean="0"/>
              <a:t>5, </a:t>
            </a:r>
            <a:r>
              <a:rPr lang="en-US" sz="2400" dirty="0" smtClean="0"/>
              <a:t>2012 – Most Recent Working-Draft</a:t>
            </a:r>
            <a:endParaRPr lang="en-US" sz="2400" dirty="0"/>
          </a:p>
        </p:txBody>
      </p:sp>
      <p:sp>
        <p:nvSpPr>
          <p:cNvPr id="4" name="Date Placeholder 3"/>
          <p:cNvSpPr>
            <a:spLocks noGrp="1"/>
          </p:cNvSpPr>
          <p:nvPr>
            <p:ph type="dt" sz="half" idx="10"/>
          </p:nvPr>
        </p:nvSpPr>
        <p:spPr>
          <a:xfrm>
            <a:off x="0" y="6645275"/>
            <a:ext cx="2133600" cy="212725"/>
          </a:xfrm>
        </p:spPr>
        <p:txBody>
          <a:bodyPr/>
          <a:lstStyle/>
          <a:p>
            <a:fld id="{1E0288CD-4F2C-449B-AF58-49110641B3C3}" type="datetime1">
              <a:rPr lang="en-US" smtClean="0"/>
              <a:t>7/5/2012</a:t>
            </a:fld>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1</a:t>
            </a:fld>
            <a:endParaRPr lang="en-US" dirty="0"/>
          </a:p>
        </p:txBody>
      </p:sp>
      <p:pic>
        <p:nvPicPr>
          <p:cNvPr id="8" name="Picture 13" descr="HL7 Internationa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4338" y="0"/>
            <a:ext cx="1109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p:nvSpPr>
        <p:spPr bwMode="auto">
          <a:xfrm>
            <a:off x="461963" y="3276600"/>
            <a:ext cx="8296275" cy="0"/>
          </a:xfrm>
          <a:prstGeom prst="line">
            <a:avLst/>
          </a:prstGeom>
          <a:noFill/>
          <a:ln w="38100">
            <a:solidFill>
              <a:srgbClr val="FF0000"/>
            </a:solidFill>
            <a:round/>
            <a:headEnd/>
            <a:tailEnd/>
          </a:ln>
          <a:effectLst/>
        </p:spPr>
        <p:txBody>
          <a:bodyPr/>
          <a:lstStyle/>
          <a:p>
            <a:pPr>
              <a:defRPr/>
            </a:pPr>
            <a:endParaRPr lang="en-US"/>
          </a:p>
        </p:txBody>
      </p:sp>
      <p:sp>
        <p:nvSpPr>
          <p:cNvPr id="10" name="TextBox 9"/>
          <p:cNvSpPr txBox="1"/>
          <p:nvPr/>
        </p:nvSpPr>
        <p:spPr>
          <a:xfrm>
            <a:off x="0" y="5918537"/>
            <a:ext cx="9144000" cy="1015663"/>
          </a:xfrm>
          <a:prstGeom prst="rect">
            <a:avLst/>
          </a:prstGeom>
          <a:noFill/>
        </p:spPr>
        <p:txBody>
          <a:bodyPr wrap="square" rtlCol="0">
            <a:spAutoFit/>
          </a:bodyPr>
          <a:lstStyle/>
          <a:p>
            <a:pPr algn="ctr"/>
            <a:r>
              <a:rPr lang="en-US" dirty="0" smtClean="0">
                <a:solidFill>
                  <a:srgbClr val="0000CC"/>
                </a:solidFill>
                <a:latin typeface="Comic Sans MS" pitchFamily="66" charset="0"/>
              </a:rPr>
              <a:t>Call for Participation</a:t>
            </a:r>
          </a:p>
          <a:p>
            <a:pPr algn="ctr"/>
            <a:r>
              <a:rPr lang="en-US" sz="1400" dirty="0" smtClean="0">
                <a:latin typeface="Arial" pitchFamily="34" charset="0"/>
                <a:cs typeface="Arial" pitchFamily="34" charset="0"/>
              </a:rPr>
              <a:t>This work is being done by the HL7 EHR Interoperability Work-group, </a:t>
            </a:r>
          </a:p>
          <a:p>
            <a:pPr algn="ctr"/>
            <a:r>
              <a:rPr lang="en-US" sz="1400" dirty="0" smtClean="0">
                <a:latin typeface="Arial" pitchFamily="34" charset="0"/>
                <a:cs typeface="Arial" pitchFamily="34" charset="0"/>
              </a:rPr>
              <a:t>meeting every Tuesday at 2 PM ET, dial-in: 1-770-657-9270</a:t>
            </a:r>
            <a:r>
              <a:rPr lang="en-US" sz="1400" dirty="0">
                <a:latin typeface="Arial" pitchFamily="34" charset="0"/>
                <a:cs typeface="Arial" pitchFamily="34" charset="0"/>
              </a:rPr>
              <a:t>, Passcode: 510269# </a:t>
            </a:r>
          </a:p>
          <a:p>
            <a:pPr algn="ctr"/>
            <a:r>
              <a:rPr lang="en-US" sz="1400" dirty="0">
                <a:latin typeface="Arial" pitchFamily="34" charset="0"/>
                <a:cs typeface="Arial" pitchFamily="34" charset="0"/>
              </a:rPr>
              <a:t> The most current artifacts are at: </a:t>
            </a:r>
            <a:r>
              <a:rPr lang="en-US" sz="1400" u="sng" dirty="0">
                <a:latin typeface="Arial" pitchFamily="34" charset="0"/>
                <a:cs typeface="Arial" pitchFamily="34" charset="0"/>
                <a:hlinkClick r:id="rId5"/>
              </a:rPr>
              <a:t>http://wiki.hl7.org/index.php?title=EHR_Interoperability_WG</a:t>
            </a:r>
            <a:endParaRPr lang="en-US" sz="1400" dirty="0">
              <a:latin typeface="Arial" pitchFamily="34" charset="0"/>
              <a:cs typeface="Arial" pitchFamily="34" charset="0"/>
            </a:endParaRPr>
          </a:p>
        </p:txBody>
      </p:sp>
      <p:sp>
        <p:nvSpPr>
          <p:cNvPr id="5" name="TextBox 4"/>
          <p:cNvSpPr txBox="1"/>
          <p:nvPr/>
        </p:nvSpPr>
        <p:spPr>
          <a:xfrm>
            <a:off x="0" y="5410200"/>
            <a:ext cx="9144000" cy="369332"/>
          </a:xfrm>
          <a:prstGeom prst="rect">
            <a:avLst/>
          </a:prstGeom>
          <a:noFill/>
        </p:spPr>
        <p:txBody>
          <a:bodyPr wrap="square" rtlCol="0">
            <a:spAutoFit/>
          </a:bodyPr>
          <a:lstStyle/>
          <a:p>
            <a:pPr algn="ctr"/>
            <a:r>
              <a:rPr lang="en-US" dirty="0" smtClean="0">
                <a:solidFill>
                  <a:srgbClr val="FF0000"/>
                </a:solidFill>
                <a:latin typeface="Arial Black" pitchFamily="34" charset="0"/>
              </a:rPr>
              <a:t>Work in Progress</a:t>
            </a:r>
            <a:endParaRPr lang="en-US" dirty="0">
              <a:solidFill>
                <a:srgbClr val="FF0000"/>
              </a:solidFill>
              <a:latin typeface="Arial Black" pitchFamily="34" charset="0"/>
            </a:endParaRPr>
          </a:p>
        </p:txBody>
      </p:sp>
    </p:spTree>
    <p:extLst>
      <p:ext uri="{BB962C8B-B14F-4D97-AF65-F5344CB8AC3E}">
        <p14:creationId xmlns:p14="http://schemas.microsoft.com/office/powerpoint/2010/main" val="513223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FF"/>
                </a:solidFill>
              </a:rPr>
              <a:t>Conformance Criteria (CC) </a:t>
            </a:r>
            <a:br>
              <a:rPr lang="en-US" sz="2800" b="1" dirty="0" smtClean="0">
                <a:solidFill>
                  <a:srgbClr val="0000FF"/>
                </a:solidFill>
              </a:rPr>
            </a:br>
            <a:r>
              <a:rPr lang="en-US" sz="2800" b="1" dirty="0" smtClean="0">
                <a:solidFill>
                  <a:srgbClr val="0000FF"/>
                </a:solidFill>
              </a:rPr>
              <a:t>Conclusion</a:t>
            </a:r>
            <a:endParaRPr lang="en-US" sz="2800" b="1" dirty="0">
              <a:solidFill>
                <a:srgbClr val="0000FF"/>
              </a:solidFill>
            </a:endParaRPr>
          </a:p>
        </p:txBody>
      </p:sp>
      <p:sp>
        <p:nvSpPr>
          <p:cNvPr id="3" name="Content Placeholder 2"/>
          <p:cNvSpPr>
            <a:spLocks noGrp="1"/>
          </p:cNvSpPr>
          <p:nvPr>
            <p:ph idx="1"/>
          </p:nvPr>
        </p:nvSpPr>
        <p:spPr/>
        <p:txBody>
          <a:bodyPr>
            <a:normAutofit/>
          </a:bodyPr>
          <a:lstStyle/>
          <a:p>
            <a:r>
              <a:rPr lang="en-US" sz="1800" dirty="0"/>
              <a:t>C</a:t>
            </a:r>
            <a:r>
              <a:rPr lang="en-US" sz="1800" dirty="0" smtClean="0"/>
              <a:t>onformance </a:t>
            </a:r>
            <a:r>
              <a:rPr lang="en-US" sz="1800" dirty="0"/>
              <a:t>C</a:t>
            </a:r>
            <a:r>
              <a:rPr lang="en-US" sz="1800" dirty="0" smtClean="0"/>
              <a:t>riteria will only be mapped to the data attributes they impact;  Conformance Criteria will NOT be mapped to operations.</a:t>
            </a:r>
          </a:p>
          <a:p>
            <a:pPr lvl="1"/>
            <a:r>
              <a:rPr lang="en-US" sz="1400" dirty="0" smtClean="0"/>
              <a:t>In general, we will assume all classes have the “Manage” operation.</a:t>
            </a:r>
          </a:p>
          <a:p>
            <a:r>
              <a:rPr lang="en-US" sz="1800" dirty="0" smtClean="0"/>
              <a:t>JUSTIFICATION: EHR-S FM does not use the verb hierarchy consistently .</a:t>
            </a:r>
          </a:p>
          <a:p>
            <a:pPr lvl="1"/>
            <a:r>
              <a:rPr lang="en-US" sz="1400" dirty="0" smtClean="0"/>
              <a:t>Often compound verbs are used (e.g., capture and render)</a:t>
            </a:r>
          </a:p>
          <a:p>
            <a:pPr lvl="1"/>
            <a:r>
              <a:rPr lang="en-US" sz="1400" dirty="0" smtClean="0"/>
              <a:t>Often, on CC calls our  “manage” AND another CC calls out sub-verbs (e.g., render”) </a:t>
            </a:r>
            <a:endParaRPr lang="en-US" sz="1400" dirty="0"/>
          </a:p>
        </p:txBody>
      </p:sp>
      <p:sp>
        <p:nvSpPr>
          <p:cNvPr id="4" name="Date Placeholder 3"/>
          <p:cNvSpPr>
            <a:spLocks noGrp="1"/>
          </p:cNvSpPr>
          <p:nvPr>
            <p:ph type="dt" sz="half" idx="10"/>
          </p:nvPr>
        </p:nvSpPr>
        <p:spPr/>
        <p:txBody>
          <a:bodyPr/>
          <a:lstStyle/>
          <a:p>
            <a:fld id="{6BD98FEB-5F35-4773-8716-8B508CF9F68C}" type="datetime1">
              <a:rPr lang="en-US" smtClean="0"/>
              <a:t>7/5/2012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10</a:t>
            </a:fld>
            <a:endParaRPr lang="en-US"/>
          </a:p>
        </p:txBody>
      </p:sp>
    </p:spTree>
    <p:extLst>
      <p:ext uri="{BB962C8B-B14F-4D97-AF65-F5344CB8AC3E}">
        <p14:creationId xmlns:p14="http://schemas.microsoft.com/office/powerpoint/2010/main" val="135540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5265544"/>
          </a:xfrm>
          <a:prstGeom prst="rect">
            <a:avLst/>
          </a:prstGeom>
          <a:noFill/>
        </p:spPr>
        <p:txBody>
          <a:bodyPr wrap="square" rtlCol="0">
            <a:spAutoFit/>
          </a:bodyPr>
          <a:lstStyle/>
          <a:p>
            <a:r>
              <a:rPr lang="en-US" b="1" dirty="0"/>
              <a:t>Statement: </a:t>
            </a:r>
            <a:r>
              <a:rPr lang="en-US" dirty="0"/>
              <a:t>Use Order Set templates to facilitate order entry by rendering the appropriate orders based on provider request, </a:t>
            </a:r>
            <a:r>
              <a:rPr lang="en-US" dirty="0" smtClean="0">
                <a:solidFill>
                  <a:srgbClr val="0000FF"/>
                </a:solidFill>
              </a:rPr>
              <a:t>provider</a:t>
            </a:r>
            <a:r>
              <a:rPr lang="en-US" dirty="0" smtClean="0"/>
              <a:t> input or</a:t>
            </a:r>
            <a:r>
              <a:rPr lang="en-US" dirty="0" smtClean="0">
                <a:solidFill>
                  <a:srgbClr val="FFC000"/>
                </a:solidFill>
              </a:rPr>
              <a:t> </a:t>
            </a:r>
            <a:r>
              <a:rPr lang="en-US" dirty="0" smtClean="0"/>
              <a:t>system </a:t>
            </a:r>
            <a:r>
              <a:rPr lang="en-US" dirty="0"/>
              <a:t>configuration</a:t>
            </a:r>
            <a:r>
              <a:rPr lang="en-US" dirty="0" smtClean="0"/>
              <a:t>.</a:t>
            </a:r>
          </a:p>
          <a:p>
            <a:pPr>
              <a:spcBef>
                <a:spcPts val="600"/>
              </a:spcBef>
            </a:pPr>
            <a:r>
              <a:rPr lang="en-US" b="1" dirty="0" smtClean="0"/>
              <a:t>Description: </a:t>
            </a:r>
            <a:r>
              <a:rPr lang="en-US" dirty="0"/>
              <a:t>Predefined order set templates may include medication and non-medication orders (e.g., diet, activities, nursing care, prescriptions and requests for investigations). They allow a care provider to </a:t>
            </a:r>
            <a:r>
              <a:rPr lang="en-US" b="1" dirty="0" smtClean="0">
                <a:solidFill>
                  <a:srgbClr val="FFC000"/>
                </a:solidFill>
              </a:rPr>
              <a:t>choose</a:t>
            </a:r>
            <a:r>
              <a:rPr lang="en-US" dirty="0" smtClean="0"/>
              <a:t> </a:t>
            </a:r>
            <a:r>
              <a:rPr lang="en-US" dirty="0" smtClean="0">
                <a:solidFill>
                  <a:srgbClr val="0000CC"/>
                </a:solidFill>
              </a:rPr>
              <a:t>and render</a:t>
            </a:r>
            <a:r>
              <a:rPr lang="en-US" dirty="0" smtClean="0"/>
              <a:t> </a:t>
            </a:r>
            <a:r>
              <a:rPr lang="en-US" dirty="0"/>
              <a:t>common orders for a particular circumstance or disease state according to standards or other criteria such as provider </a:t>
            </a:r>
            <a:r>
              <a:rPr lang="en-US" dirty="0" smtClean="0"/>
              <a:t>preference,</a:t>
            </a:r>
            <a:r>
              <a:rPr lang="en-US" dirty="0" smtClean="0">
                <a:solidFill>
                  <a:srgbClr val="0000FF"/>
                </a:solidFill>
              </a:rPr>
              <a:t> context, patient related data</a:t>
            </a:r>
            <a:r>
              <a:rPr lang="en-US" dirty="0" smtClean="0"/>
              <a:t>. </a:t>
            </a:r>
            <a:r>
              <a:rPr lang="en-US" dirty="0">
                <a:solidFill>
                  <a:srgbClr val="FF0000"/>
                </a:solidFill>
              </a:rPr>
              <a:t>Recommended order set templates may be presented based on patient data or other contexts.  </a:t>
            </a:r>
            <a:r>
              <a:rPr lang="en-US" dirty="0"/>
              <a:t>Order Set templates may also allow the provider to modify (add/remove/change) orders during order entry for a particular patient</a:t>
            </a:r>
            <a:r>
              <a:rPr lang="en-US" dirty="0" smtClean="0"/>
              <a:t>.</a:t>
            </a:r>
            <a:r>
              <a:rPr lang="en-US" b="1" dirty="0" smtClean="0"/>
              <a:t> </a:t>
            </a:r>
            <a:endParaRPr lang="en-US" dirty="0" smtClean="0"/>
          </a:p>
          <a:p>
            <a:pPr>
              <a:lnSpc>
                <a:spcPct val="114000"/>
              </a:lnSpc>
              <a:spcBef>
                <a:spcPts val="600"/>
              </a:spcBef>
            </a:pPr>
            <a:r>
              <a:rPr lang="en-US" b="1" dirty="0" smtClean="0">
                <a:latin typeface="Arial Narrow" pitchFamily="34" charset="0"/>
              </a:rPr>
              <a:t>Example</a:t>
            </a:r>
            <a:r>
              <a:rPr lang="en-US" dirty="0" smtClean="0">
                <a:latin typeface="Arial Narrow" pitchFamily="34" charset="0"/>
              </a:rPr>
              <a:t>: </a:t>
            </a:r>
            <a:r>
              <a:rPr lang="en-US" dirty="0" smtClean="0">
                <a:solidFill>
                  <a:srgbClr val="0000CC"/>
                </a:solidFill>
                <a:latin typeface="Arial Narrow" pitchFamily="34" charset="0"/>
              </a:rPr>
              <a:t>(notional scenario based on conformance criteria) </a:t>
            </a:r>
            <a:r>
              <a:rPr lang="en-US" dirty="0">
                <a:solidFill>
                  <a:srgbClr val="0000CC"/>
                </a:solidFill>
                <a:latin typeface="Arial Narrow" pitchFamily="34" charset="0"/>
              </a:rPr>
              <a:t>During an encounter, patient problems, previous treatments, </a:t>
            </a:r>
            <a:r>
              <a:rPr lang="en-US" dirty="0">
                <a:latin typeface="Arial Narrow" pitchFamily="34" charset="0"/>
              </a:rPr>
              <a:t>care plans </a:t>
            </a:r>
            <a:r>
              <a:rPr lang="en-US" dirty="0">
                <a:solidFill>
                  <a:srgbClr val="0000CC"/>
                </a:solidFill>
                <a:latin typeface="Arial Narrow" pitchFamily="34" charset="0"/>
              </a:rPr>
              <a:t>and results are reviewed; then, orders or order-sets, based on accepted clinical practices and/or order set templates, may be created by the clinician. If </a:t>
            </a:r>
            <a:r>
              <a:rPr lang="en-US" dirty="0" smtClean="0">
                <a:solidFill>
                  <a:srgbClr val="0000CC"/>
                </a:solidFill>
                <a:latin typeface="Arial Narrow" pitchFamily="34" charset="0"/>
              </a:rPr>
              <a:t>an order or order-set is created, discrete data elements associated with the order(s) are recorded and any appropriate order related or clinical information is noted. Patient orders and/or order-sets are reported-to </a:t>
            </a:r>
            <a:r>
              <a:rPr lang="en-US" dirty="0">
                <a:latin typeface="Arial Narrow" pitchFamily="34" charset="0"/>
              </a:rPr>
              <a:t>or coordinated with appropriate sources, </a:t>
            </a:r>
            <a:r>
              <a:rPr lang="en-US" dirty="0" smtClean="0">
                <a:solidFill>
                  <a:srgbClr val="0000CC"/>
                </a:solidFill>
                <a:latin typeface="Arial Narrow" pitchFamily="34" charset="0"/>
              </a:rPr>
              <a:t>appropriate clinicians and organizations </a:t>
            </a:r>
            <a:r>
              <a:rPr lang="en-US" dirty="0">
                <a:solidFill>
                  <a:srgbClr val="0000CC"/>
                </a:solidFill>
                <a:latin typeface="Arial Narrow" pitchFamily="34" charset="0"/>
              </a:rPr>
              <a:t>(e.g., PHRs, schools, registries, public health), </a:t>
            </a:r>
            <a:r>
              <a:rPr lang="en-US" dirty="0" smtClean="0">
                <a:solidFill>
                  <a:srgbClr val="0000CC"/>
                </a:solidFill>
                <a:latin typeface="Arial Narrow" pitchFamily="34" charset="0"/>
              </a:rPr>
              <a:t>according to scope of practice, organizational policy and/or jurisdictional law. </a:t>
            </a:r>
          </a:p>
          <a:p>
            <a:pPr>
              <a:lnSpc>
                <a:spcPct val="114000"/>
              </a:lnSpc>
            </a:pPr>
            <a:endParaRPr lang="en-US" dirty="0">
              <a:solidFill>
                <a:srgbClr val="0000CC"/>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latin typeface="Arial Narrow" pitchFamily="34" charset="0"/>
              </a:rPr>
              <a:t>CP.4.1</a:t>
            </a:r>
            <a:r>
              <a:rPr lang="en-US" sz="2800" b="1" dirty="0" smtClean="0">
                <a:solidFill>
                  <a:srgbClr val="0000CC"/>
                </a:solidFill>
                <a:latin typeface="Arial Narrow" pitchFamily="34" charset="0"/>
              </a:rPr>
              <a:t> </a:t>
            </a:r>
            <a:r>
              <a:rPr lang="en-US" sz="2800" b="1" dirty="0" smtClean="0">
                <a:solidFill>
                  <a:srgbClr val="FF0000"/>
                </a:solidFill>
                <a:latin typeface="Arial Narrow" pitchFamily="34" charset="0"/>
              </a:rPr>
              <a:t>Use</a:t>
            </a:r>
            <a:r>
              <a:rPr lang="en-US" sz="2800" b="1" dirty="0" smtClean="0">
                <a:solidFill>
                  <a:srgbClr val="0000CC"/>
                </a:solidFill>
                <a:latin typeface="Arial Narrow" pitchFamily="34" charset="0"/>
              </a:rPr>
              <a:t> Manage </a:t>
            </a:r>
            <a:r>
              <a:rPr lang="en-US" sz="2800" b="1" dirty="0" smtClean="0">
                <a:latin typeface="Arial Narrow" pitchFamily="34" charset="0"/>
              </a:rPr>
              <a:t>Order Set</a:t>
            </a:r>
            <a:endParaRPr lang="en-US" sz="2800" b="1" dirty="0">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11</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3288588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200" b="1" dirty="0">
                <a:latin typeface="Arial Narrow" pitchFamily="34" charset="0"/>
              </a:rPr>
              <a:t>CP.4.1</a:t>
            </a:r>
            <a:r>
              <a:rPr lang="en-US" sz="3200" b="1" dirty="0">
                <a:solidFill>
                  <a:srgbClr val="0000CC"/>
                </a:solidFill>
                <a:latin typeface="Arial Narrow" pitchFamily="34" charset="0"/>
              </a:rPr>
              <a:t> </a:t>
            </a:r>
            <a:r>
              <a:rPr lang="en-US" sz="3200" b="1" dirty="0">
                <a:solidFill>
                  <a:srgbClr val="FF0000"/>
                </a:solidFill>
                <a:latin typeface="Arial Narrow" pitchFamily="34" charset="0"/>
              </a:rPr>
              <a:t>Use</a:t>
            </a:r>
            <a:r>
              <a:rPr lang="en-US" sz="3200" b="1" dirty="0">
                <a:solidFill>
                  <a:srgbClr val="0000CC"/>
                </a:solidFill>
                <a:latin typeface="Arial Narrow" pitchFamily="34" charset="0"/>
              </a:rPr>
              <a:t> Manage </a:t>
            </a:r>
            <a:r>
              <a:rPr lang="en-US" sz="3200" b="1" dirty="0">
                <a:latin typeface="Arial Narrow" pitchFamily="34" charset="0"/>
              </a:rPr>
              <a:t>Order Set</a:t>
            </a:r>
            <a:r>
              <a:rPr lang="en-US" sz="2800" b="1" dirty="0" smtClean="0">
                <a:latin typeface="Arial Narrow" pitchFamily="34" charset="0"/>
              </a:rPr>
              <a:t/>
            </a:r>
            <a:br>
              <a:rPr lang="en-US" sz="2800" b="1" dirty="0" smtClean="0">
                <a:latin typeface="Arial Narrow" pitchFamily="34" charset="0"/>
              </a:rPr>
            </a:br>
            <a:r>
              <a:rPr lang="en-US" sz="2700" dirty="0">
                <a:latin typeface="Arial Narrow" pitchFamily="34" charset="0"/>
              </a:rPr>
              <a:t>Conformance Criteria (CC) Applicable </a:t>
            </a:r>
            <a:r>
              <a:rPr lang="en-US" sz="2700" dirty="0" smtClean="0">
                <a:latin typeface="Arial Narrow" pitchFamily="34" charset="0"/>
              </a:rPr>
              <a:t>to this CDM</a:t>
            </a:r>
            <a:endParaRPr lang="en-US" sz="27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12</a:t>
            </a:fld>
            <a:endParaRPr lang="en-US" dirty="0"/>
          </a:p>
        </p:txBody>
      </p:sp>
      <p:sp>
        <p:nvSpPr>
          <p:cNvPr id="8" name="TextBox 7"/>
          <p:cNvSpPr txBox="1"/>
          <p:nvPr/>
        </p:nvSpPr>
        <p:spPr>
          <a:xfrm>
            <a:off x="7772400" y="56494"/>
            <a:ext cx="1371600" cy="461665"/>
          </a:xfrm>
          <a:prstGeom prst="rect">
            <a:avLst/>
          </a:prstGeom>
          <a:noFill/>
        </p:spPr>
        <p:txBody>
          <a:bodyPr wrap="square" rtlCol="0">
            <a:spAutoFit/>
          </a:bodyPr>
          <a:lstStyle/>
          <a:p>
            <a:pPr algn="ctr"/>
            <a:r>
              <a:rPr lang="en-US" sz="1200" dirty="0" smtClean="0">
                <a:solidFill>
                  <a:srgbClr val="0000CC"/>
                </a:solidFill>
              </a:rPr>
              <a:t>SHALL CCs have bolded borders. </a:t>
            </a:r>
            <a:endParaRPr lang="en-US" sz="1200" dirty="0">
              <a:solidFill>
                <a:srgbClr val="0000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0104"/>
            <a:ext cx="9144000" cy="603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062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a:latin typeface="Arial Narrow" pitchFamily="34" charset="0"/>
              </a:rPr>
              <a:t>CP.4.1</a:t>
            </a:r>
            <a:r>
              <a:rPr lang="en-US" sz="2800" b="1" dirty="0">
                <a:solidFill>
                  <a:srgbClr val="0000CC"/>
                </a:solidFill>
                <a:latin typeface="Arial Narrow" pitchFamily="34" charset="0"/>
              </a:rPr>
              <a:t> </a:t>
            </a:r>
            <a:r>
              <a:rPr lang="en-US" sz="2800" b="1" dirty="0">
                <a:solidFill>
                  <a:srgbClr val="FF0000"/>
                </a:solidFill>
                <a:latin typeface="Arial Narrow" pitchFamily="34" charset="0"/>
              </a:rPr>
              <a:t>Use</a:t>
            </a:r>
            <a:r>
              <a:rPr lang="en-US" sz="2800" b="1" dirty="0">
                <a:solidFill>
                  <a:srgbClr val="0000CC"/>
                </a:solidFill>
                <a:latin typeface="Arial Narrow" pitchFamily="34" charset="0"/>
              </a:rPr>
              <a:t> Manage </a:t>
            </a:r>
            <a:r>
              <a:rPr lang="en-US" sz="2800" b="1" dirty="0">
                <a:latin typeface="Arial Narrow" pitchFamily="34" charset="0"/>
              </a:rPr>
              <a:t>Order Set</a:t>
            </a:r>
            <a:r>
              <a:rPr lang="en-US" sz="2800" b="1" dirty="0" smtClean="0">
                <a:latin typeface="Arial Narrow" pitchFamily="34" charset="0"/>
              </a:rPr>
              <a:t/>
            </a:r>
            <a:br>
              <a:rPr lang="en-US" sz="2800" b="1" dirty="0" smtClean="0">
                <a:latin typeface="Arial Narrow" pitchFamily="34" charset="0"/>
              </a:rPr>
            </a:br>
            <a:r>
              <a:rPr lang="en-US" sz="2800" dirty="0">
                <a:latin typeface="Arial Narrow" pitchFamily="34" charset="0"/>
              </a:rPr>
              <a:t>Conformance Criteria (CC) Applicable </a:t>
            </a:r>
            <a:r>
              <a:rPr lang="en-US" sz="28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13</a:t>
            </a:fld>
            <a:endParaRPr lang="en-US" dirty="0"/>
          </a:p>
        </p:txBody>
      </p:sp>
      <p:sp>
        <p:nvSpPr>
          <p:cNvPr id="3" name="TextBox 2"/>
          <p:cNvSpPr txBox="1"/>
          <p:nvPr/>
        </p:nvSpPr>
        <p:spPr>
          <a:xfrm>
            <a:off x="0" y="990600"/>
            <a:ext cx="9144000" cy="4524315"/>
          </a:xfrm>
          <a:prstGeom prst="rect">
            <a:avLst/>
          </a:prstGeom>
          <a:noFill/>
        </p:spPr>
        <p:txBody>
          <a:bodyPr wrap="square" rtlCol="0">
            <a:spAutoFit/>
          </a:bodyPr>
          <a:lstStyle/>
          <a:p>
            <a:pPr marL="342900" indent="-342900">
              <a:buFont typeface="+mj-lt"/>
              <a:buAutoNum type="arabicPeriod"/>
            </a:pPr>
            <a:r>
              <a:rPr lang="en-US" b="1" dirty="0">
                <a:latin typeface="Arial Narrow" pitchFamily="34" charset="0"/>
              </a:rPr>
              <a:t>CP.4.1#01 </a:t>
            </a:r>
            <a:r>
              <a:rPr lang="en-US" dirty="0">
                <a:latin typeface="Arial Narrow" pitchFamily="34" charset="0"/>
              </a:rPr>
              <a:t>The system </a:t>
            </a:r>
            <a:r>
              <a:rPr lang="en-US" b="1" u="sng" dirty="0">
                <a:latin typeface="Arial Narrow" pitchFamily="34" charset="0"/>
              </a:rPr>
              <a:t>SHALL</a:t>
            </a:r>
            <a:r>
              <a:rPr lang="en-US" dirty="0">
                <a:latin typeface="Arial Narrow" pitchFamily="34" charset="0"/>
              </a:rPr>
              <a:t> provide the ability to capture a set of actions and/or items to be ordered for a patient using a predefined order set template. </a:t>
            </a:r>
            <a:endParaRPr lang="en-US" dirty="0" smtClean="0">
              <a:latin typeface="Arial Narrow" pitchFamily="34" charset="0"/>
            </a:endParaRPr>
          </a:p>
          <a:p>
            <a:pPr marL="342900" indent="-342900">
              <a:buFont typeface="+mj-lt"/>
              <a:buAutoNum type="arabicPeriod"/>
            </a:pPr>
            <a:r>
              <a:rPr lang="en-US" b="1" dirty="0">
                <a:latin typeface="Arial Narrow" pitchFamily="34" charset="0"/>
              </a:rPr>
              <a:t>CP.4.1#02</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provide the ability to manage a patient's orders as an order set</a:t>
            </a:r>
            <a:r>
              <a:rPr lang="en-US" dirty="0" smtClean="0">
                <a:latin typeface="Arial Narrow" pitchFamily="34" charset="0"/>
              </a:rPr>
              <a:t>.</a:t>
            </a:r>
          </a:p>
          <a:p>
            <a:pPr marL="342900" indent="-342900">
              <a:buFont typeface="+mj-lt"/>
              <a:buAutoNum type="arabicPeriod"/>
            </a:pPr>
            <a:r>
              <a:rPr lang="en-US" b="1" dirty="0">
                <a:latin typeface="Arial Narrow" pitchFamily="34" charset="0"/>
              </a:rPr>
              <a:t>CP.4.1#03</a:t>
            </a:r>
            <a:r>
              <a:rPr lang="en-US" dirty="0">
                <a:latin typeface="Arial Narrow" pitchFamily="34" charset="0"/>
              </a:rPr>
              <a:t> The system SHOULD provide the ability to render a patient's orders as an order set</a:t>
            </a:r>
            <a:r>
              <a:rPr lang="en-US" dirty="0" smtClean="0">
                <a:latin typeface="Arial Narrow" pitchFamily="34" charset="0"/>
              </a:rPr>
              <a:t>.</a:t>
            </a:r>
          </a:p>
          <a:p>
            <a:pPr marL="342900" indent="-342900">
              <a:buFont typeface="+mj-lt"/>
              <a:buAutoNum type="arabicPeriod"/>
            </a:pPr>
            <a:r>
              <a:rPr lang="en-US" b="1" dirty="0">
                <a:latin typeface="Arial Narrow" pitchFamily="34" charset="0"/>
              </a:rPr>
              <a:t>CP.4.1#04</a:t>
            </a:r>
            <a:r>
              <a:rPr lang="en-US" dirty="0">
                <a:latin typeface="Arial Narrow" pitchFamily="34" charset="0"/>
              </a:rPr>
              <a:t> The system SHOULD provide the ability to integrate patient information and order set templates to render orders</a:t>
            </a:r>
            <a:r>
              <a:rPr lang="en-US" dirty="0" smtClean="0">
                <a:latin typeface="Arial Narrow" pitchFamily="34" charset="0"/>
              </a:rPr>
              <a:t>.</a:t>
            </a:r>
          </a:p>
          <a:p>
            <a:pPr marL="342900" indent="-342900">
              <a:buFont typeface="+mj-lt"/>
              <a:buAutoNum type="arabicPeriod"/>
            </a:pPr>
            <a:r>
              <a:rPr lang="en-US" b="1" dirty="0">
                <a:latin typeface="Arial Narrow" pitchFamily="34" charset="0"/>
              </a:rPr>
              <a:t>CP.4.1#05</a:t>
            </a:r>
            <a:r>
              <a:rPr lang="en-US" dirty="0">
                <a:latin typeface="Arial Narrow" pitchFamily="34" charset="0"/>
              </a:rPr>
              <a:t> The system </a:t>
            </a:r>
            <a:r>
              <a:rPr lang="en-US" b="1" u="sng" dirty="0">
                <a:latin typeface="Arial Narrow" pitchFamily="34" charset="0"/>
              </a:rPr>
              <a:t>SHALL</a:t>
            </a:r>
            <a:r>
              <a:rPr lang="en-US" dirty="0">
                <a:latin typeface="Arial Narrow" pitchFamily="34" charset="0"/>
              </a:rPr>
              <a:t> conform to function CPS.4.1 (Manage Order Set Templates</a:t>
            </a:r>
            <a:r>
              <a:rPr lang="en-US" dirty="0" smtClean="0">
                <a:latin typeface="Arial Narrow" pitchFamily="34" charset="0"/>
              </a:rPr>
              <a:t>).</a:t>
            </a:r>
          </a:p>
          <a:p>
            <a:pPr marL="342900" indent="-342900">
              <a:buFont typeface="+mj-lt"/>
              <a:buAutoNum type="arabicPeriod"/>
            </a:pPr>
            <a:r>
              <a:rPr lang="en-US" dirty="0">
                <a:latin typeface="Arial Narrow" pitchFamily="34" charset="0"/>
              </a:rPr>
              <a:t>CP.4.1#06 The system SHOULD provide the ability to determine and render the appropriate order set template based on various contexts (e.g., by disease, care setting, or medications used</a:t>
            </a:r>
            <a:r>
              <a:rPr lang="en-US" dirty="0" smtClean="0">
                <a:latin typeface="Arial Narrow" pitchFamily="34" charset="0"/>
              </a:rPr>
              <a:t>).</a:t>
            </a:r>
          </a:p>
          <a:p>
            <a:pPr marL="342900" indent="-342900">
              <a:buFont typeface="+mj-lt"/>
              <a:buAutoNum type="arabicPeriod"/>
            </a:pPr>
            <a:r>
              <a:rPr lang="en-US" dirty="0">
                <a:latin typeface="Arial Narrow" pitchFamily="34" charset="0"/>
              </a:rPr>
              <a:t>CP.4.1#07 The system MAY render order set templates to providers based on diagnoses, conditions, or symptoms to aid decision support</a:t>
            </a:r>
            <a:r>
              <a:rPr lang="en-US" dirty="0" smtClean="0">
                <a:latin typeface="Arial Narrow" pitchFamily="34" charset="0"/>
              </a:rPr>
              <a:t>.</a:t>
            </a:r>
          </a:p>
          <a:p>
            <a:pPr marL="342900" indent="-342900">
              <a:buFont typeface="+mj-lt"/>
              <a:buAutoNum type="arabicPeriod"/>
            </a:pPr>
            <a:r>
              <a:rPr lang="en-US" dirty="0">
                <a:latin typeface="Arial Narrow" pitchFamily="34" charset="0"/>
              </a:rPr>
              <a:t>CP.4.1#08 The system SHALL provide the ability to capture and integrate in an order set, various types of orders for a patient (e.g., medications, laboratory tests, imaging studies, procedures and referrals</a:t>
            </a:r>
            <a:r>
              <a:rPr lang="en-US" dirty="0" smtClean="0">
                <a:latin typeface="Arial Narrow" pitchFamily="34" charset="0"/>
              </a:rPr>
              <a:t>).</a:t>
            </a:r>
          </a:p>
          <a:p>
            <a:pPr marL="342900" indent="-342900">
              <a:buFont typeface="+mj-lt"/>
              <a:buAutoNum type="arabicPeriod"/>
            </a:pPr>
            <a:r>
              <a:rPr lang="en-US" dirty="0">
                <a:latin typeface="Arial Narrow" pitchFamily="34" charset="0"/>
              </a:rPr>
              <a:t>CP.4.1#09 The system SHOULD provide the ability to  delete individual orders from an instance of an order set for an individual patient according to scope of practice, organizational policy and/or jurisdictional law</a:t>
            </a:r>
            <a:r>
              <a:rPr lang="en-US" dirty="0" smtClean="0">
                <a:latin typeface="Arial Narrow" pitchFamily="34" charset="0"/>
              </a:rPr>
              <a: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50612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a:latin typeface="Arial Narrow" pitchFamily="34" charset="0"/>
              </a:rPr>
              <a:t>CP.4.1</a:t>
            </a:r>
            <a:r>
              <a:rPr lang="en-US" sz="2800" b="1" dirty="0">
                <a:solidFill>
                  <a:srgbClr val="0000CC"/>
                </a:solidFill>
                <a:latin typeface="Arial Narrow" pitchFamily="34" charset="0"/>
              </a:rPr>
              <a:t> </a:t>
            </a:r>
            <a:r>
              <a:rPr lang="en-US" sz="2800" b="1" dirty="0">
                <a:solidFill>
                  <a:srgbClr val="FF0000"/>
                </a:solidFill>
                <a:latin typeface="Arial Narrow" pitchFamily="34" charset="0"/>
              </a:rPr>
              <a:t>Use</a:t>
            </a:r>
            <a:r>
              <a:rPr lang="en-US" sz="2800" b="1" dirty="0">
                <a:solidFill>
                  <a:srgbClr val="0000CC"/>
                </a:solidFill>
                <a:latin typeface="Arial Narrow" pitchFamily="34" charset="0"/>
              </a:rPr>
              <a:t> Manage </a:t>
            </a:r>
            <a:r>
              <a:rPr lang="en-US" sz="2800" b="1" dirty="0">
                <a:latin typeface="Arial Narrow" pitchFamily="34" charset="0"/>
              </a:rPr>
              <a:t>Order Set</a:t>
            </a:r>
            <a:r>
              <a:rPr lang="en-US" sz="2800" b="1" dirty="0" smtClean="0">
                <a:latin typeface="Arial Narrow" pitchFamily="34" charset="0"/>
              </a:rPr>
              <a:t/>
            </a:r>
            <a:br>
              <a:rPr lang="en-US" sz="2800" b="1" dirty="0" smtClean="0">
                <a:latin typeface="Arial Narrow" pitchFamily="34" charset="0"/>
              </a:rPr>
            </a:br>
            <a:r>
              <a:rPr lang="en-US" sz="2800" dirty="0">
                <a:latin typeface="Arial Narrow" pitchFamily="34" charset="0"/>
              </a:rPr>
              <a:t>Conformance Criteria (CC) Applicable </a:t>
            </a:r>
            <a:r>
              <a:rPr lang="en-US" sz="28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14</a:t>
            </a:fld>
            <a:endParaRPr lang="en-US" dirty="0"/>
          </a:p>
        </p:txBody>
      </p:sp>
      <p:sp>
        <p:nvSpPr>
          <p:cNvPr id="3" name="TextBox 2"/>
          <p:cNvSpPr txBox="1"/>
          <p:nvPr/>
        </p:nvSpPr>
        <p:spPr>
          <a:xfrm>
            <a:off x="0" y="990600"/>
            <a:ext cx="9144000" cy="2308324"/>
          </a:xfrm>
          <a:prstGeom prst="rect">
            <a:avLst/>
          </a:prstGeom>
          <a:noFill/>
        </p:spPr>
        <p:txBody>
          <a:bodyPr wrap="square" rtlCol="0">
            <a:spAutoFit/>
          </a:bodyPr>
          <a:lstStyle/>
          <a:p>
            <a:pPr marL="342900" indent="-342900">
              <a:buFont typeface="+mj-lt"/>
              <a:buAutoNum type="arabicPeriod" startAt="10"/>
            </a:pPr>
            <a:r>
              <a:rPr lang="en-US" dirty="0" smtClean="0">
                <a:latin typeface="Arial Narrow" pitchFamily="34" charset="0"/>
              </a:rPr>
              <a:t>CP.4.1#10 The system SHOULD provide the ability to tag as deleted an individual order(s) from an instance of an order set for an individual patient according to scope of practice, organizational policy and/or jurisdictional law. </a:t>
            </a:r>
          </a:p>
          <a:p>
            <a:pPr marL="342900" indent="-342900">
              <a:buFont typeface="+mj-lt"/>
              <a:buAutoNum type="arabicPeriod" startAt="10"/>
            </a:pPr>
            <a:r>
              <a:rPr lang="en-US" dirty="0" smtClean="0">
                <a:latin typeface="Arial Narrow" pitchFamily="34" charset="0"/>
              </a:rPr>
              <a:t>CP.4.1#11 The system MAY provide the ability to integrate multiple order set templates, customizing and storing it as a new order set template according to scope of practice, organizational policy and/or jurisdictional law.</a:t>
            </a:r>
          </a:p>
          <a:p>
            <a:pPr marL="342900" indent="-342900">
              <a:buFont typeface="+mj-lt"/>
              <a:buAutoNum type="arabicPeriod" startAt="10"/>
            </a:pPr>
            <a:r>
              <a:rPr lang="en-US" dirty="0" smtClean="0">
                <a:latin typeface="Arial Narrow" pitchFamily="34" charset="0"/>
              </a:rPr>
              <a:t>CP.4.1#12 The system SHOULD provide the ability to link order set(s) with condition(s) on the patient's Problem List.</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152437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5786199"/>
          </a:xfrm>
          <a:prstGeom prst="rect">
            <a:avLst/>
          </a:prstGeom>
          <a:noFill/>
        </p:spPr>
        <p:txBody>
          <a:bodyPr wrap="square" rtlCol="0">
            <a:spAutoFit/>
          </a:bodyPr>
          <a:lstStyle/>
          <a:p>
            <a:r>
              <a:rPr lang="en-US" b="1" dirty="0">
                <a:latin typeface="Arial Narrow" pitchFamily="34" charset="0"/>
              </a:rPr>
              <a:t>Statement: </a:t>
            </a:r>
            <a:r>
              <a:rPr lang="en-US" dirty="0">
                <a:latin typeface="Arial Narrow" pitchFamily="34" charset="0"/>
              </a:rPr>
              <a:t>Create prescriptions or other medication orders with detail adequate for correct filling and administration. Provide information regarding compliance of medication orders with formularies. Provide </a:t>
            </a:r>
            <a:r>
              <a:rPr lang="en-US" dirty="0">
                <a:solidFill>
                  <a:srgbClr val="0000FF"/>
                </a:solidFill>
                <a:latin typeface="Arial Narrow" pitchFamily="34" charset="0"/>
              </a:rPr>
              <a:t>Clinical Decision </a:t>
            </a:r>
            <a:r>
              <a:rPr lang="en-US" dirty="0" smtClean="0">
                <a:solidFill>
                  <a:srgbClr val="0000FF"/>
                </a:solidFill>
                <a:latin typeface="Arial Narrow" pitchFamily="34" charset="0"/>
              </a:rPr>
              <a:t>Support (CDS) </a:t>
            </a:r>
            <a:r>
              <a:rPr lang="en-US" dirty="0">
                <a:solidFill>
                  <a:srgbClr val="FF0000"/>
                </a:solidFill>
                <a:latin typeface="Arial Narrow" pitchFamily="34" charset="0"/>
              </a:rPr>
              <a:t>drug utilization review </a:t>
            </a:r>
            <a:r>
              <a:rPr lang="en-US" dirty="0">
                <a:latin typeface="Arial Narrow" pitchFamily="34" charset="0"/>
              </a:rPr>
              <a:t>functionality </a:t>
            </a:r>
            <a:r>
              <a:rPr lang="en-US" dirty="0" smtClean="0">
                <a:latin typeface="Arial Narrow" pitchFamily="34" charset="0"/>
              </a:rPr>
              <a:t>including </a:t>
            </a:r>
            <a:r>
              <a:rPr lang="en-US" u="sng" dirty="0">
                <a:latin typeface="Arial Narrow" pitchFamily="34" charset="0"/>
              </a:rPr>
              <a:t>alerts</a:t>
            </a:r>
            <a:r>
              <a:rPr lang="en-US" dirty="0">
                <a:latin typeface="Arial Narrow" pitchFamily="34" charset="0"/>
              </a:rPr>
              <a:t> regarding drug interactions and allergies</a:t>
            </a:r>
            <a:r>
              <a:rPr lang="en-US" dirty="0" smtClean="0">
                <a:latin typeface="Arial Narrow" pitchFamily="34" charset="0"/>
              </a:rPr>
              <a:t>.</a:t>
            </a:r>
            <a:endParaRPr lang="en-US" dirty="0" smtClean="0">
              <a:solidFill>
                <a:srgbClr val="FFC000"/>
              </a:solidFill>
              <a:latin typeface="Arial Narrow" pitchFamily="34" charset="0"/>
            </a:endParaRPr>
          </a:p>
          <a:p>
            <a:pPr>
              <a:spcBef>
                <a:spcPts val="600"/>
              </a:spcBef>
            </a:pPr>
            <a:r>
              <a:rPr lang="en-US" b="1" dirty="0" smtClean="0">
                <a:latin typeface="Arial Narrow" pitchFamily="34" charset="0"/>
              </a:rPr>
              <a:t>Description: </a:t>
            </a:r>
            <a:r>
              <a:rPr lang="en-US" dirty="0">
                <a:latin typeface="Arial Narrow" pitchFamily="34" charset="0"/>
              </a:rPr>
              <a:t>Medications include prescribed and over the counter (OTC) drugs, allergy shots, oxygen, anesthetics, chemotherapy, and dietary supplements that were ordered, supplied, administered, or continued. Different medication orders, including new, discontinue, refill/continue, and renew require different levels and kinds of detail, as do medication orders placed in different situations. </a:t>
            </a:r>
            <a:r>
              <a:rPr lang="en-US" u="sng" dirty="0">
                <a:latin typeface="Arial Narrow" pitchFamily="34" charset="0"/>
              </a:rPr>
              <a:t>Administration or patient instructions</a:t>
            </a:r>
            <a:r>
              <a:rPr lang="en-US" dirty="0">
                <a:latin typeface="Arial Narrow" pitchFamily="34" charset="0"/>
              </a:rPr>
              <a:t> are available for selection by the ordering clinicians, or the ordering clinician is facilitated in creating such instructions. The system may allow for the creation of </a:t>
            </a:r>
            <a:r>
              <a:rPr lang="en-US" i="1" dirty="0">
                <a:latin typeface="Arial Narrow" pitchFamily="34" charset="0"/>
              </a:rPr>
              <a:t>common content </a:t>
            </a:r>
            <a:r>
              <a:rPr lang="en-US" dirty="0">
                <a:latin typeface="Arial Narrow" pitchFamily="34" charset="0"/>
              </a:rPr>
              <a:t>for prescription details. Appropriate </a:t>
            </a:r>
            <a:r>
              <a:rPr lang="en-US" u="sng" dirty="0">
                <a:latin typeface="Arial Narrow" pitchFamily="34" charset="0"/>
              </a:rPr>
              <a:t>time stamps </a:t>
            </a:r>
            <a:r>
              <a:rPr lang="en-US" dirty="0">
                <a:latin typeface="Arial Narrow" pitchFamily="34" charset="0"/>
              </a:rPr>
              <a:t>for all medication related activity are generated. This includes series of orders that are part of a therapeutic regimen, e.g. Renal Dialysis, Oncology.  When it comes to capturing the </a:t>
            </a:r>
            <a:r>
              <a:rPr lang="en-US" u="sng" dirty="0">
                <a:latin typeface="Arial Narrow" pitchFamily="34" charset="0"/>
              </a:rPr>
              <a:t>medication rationale</a:t>
            </a:r>
            <a:r>
              <a:rPr lang="en-US" dirty="0">
                <a:latin typeface="Arial Narrow" pitchFamily="34" charset="0"/>
              </a:rPr>
              <a:t>, it is not mandatory that the provider always provide this information</a:t>
            </a:r>
            <a:r>
              <a:rPr lang="en-US" b="1" dirty="0">
                <a:solidFill>
                  <a:srgbClr val="FF0000"/>
                </a:solidFill>
                <a:latin typeface="Arial Narrow" pitchFamily="34" charset="0"/>
              </a:rPr>
              <a:t>)</a:t>
            </a:r>
            <a:r>
              <a:rPr lang="en-US" dirty="0">
                <a:latin typeface="Arial Narrow" pitchFamily="34" charset="0"/>
              </a:rPr>
              <a:t>.  In addition, the system should present the clinician with </a:t>
            </a:r>
            <a:r>
              <a:rPr lang="en-US" u="sng" dirty="0">
                <a:latin typeface="Arial Narrow" pitchFamily="34" charset="0"/>
              </a:rPr>
              <a:t>clinical decision support</a:t>
            </a:r>
            <a:r>
              <a:rPr lang="en-US" dirty="0">
                <a:latin typeface="Arial Narrow" pitchFamily="34" charset="0"/>
              </a:rPr>
              <a:t> functionality (such as the presentation of allergies, drug-drug- interactions) during the medication ordering process.  </a:t>
            </a:r>
          </a:p>
          <a:p>
            <a:pPr>
              <a:spcBef>
                <a:spcPts val="600"/>
              </a:spcBef>
            </a:pPr>
            <a:r>
              <a:rPr lang="en-US" dirty="0">
                <a:latin typeface="Arial Narrow" pitchFamily="34" charset="0"/>
              </a:rPr>
              <a:t>When a clinician places an order for a medication, that order may or may not comply with a </a:t>
            </a:r>
            <a:r>
              <a:rPr lang="en-US" u="sng" dirty="0">
                <a:latin typeface="Arial Narrow" pitchFamily="34" charset="0"/>
              </a:rPr>
              <a:t>formulary</a:t>
            </a:r>
            <a:r>
              <a:rPr lang="en-US" dirty="0">
                <a:latin typeface="Arial Narrow" pitchFamily="34" charset="0"/>
              </a:rPr>
              <a:t> specific to the patient’s location or insurance coverage, if applicable. Whether the order complies with the formulary should be communicated to the ordering clinician at an appropriate point to allow the ordering clinician to decide whether to continue with the order. </a:t>
            </a:r>
            <a:r>
              <a:rPr lang="en-US" u="sng" dirty="0">
                <a:latin typeface="Arial Narrow" pitchFamily="34" charset="0"/>
              </a:rPr>
              <a:t>Formulary-compliant alternatives </a:t>
            </a:r>
            <a:r>
              <a:rPr lang="en-US" dirty="0">
                <a:latin typeface="Arial Narrow" pitchFamily="34" charset="0"/>
              </a:rPr>
              <a:t>to the medication being ordered may also be presented</a:t>
            </a:r>
            <a:r>
              <a:rPr lang="en-US" dirty="0" smtClean="0">
                <a:latin typeface="Arial Narrow" pitchFamily="34" charset="0"/>
              </a:rPr>
              <a:t>.</a:t>
            </a: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a:solidFill>
                  <a:srgbClr val="0000CC"/>
                </a:solidFill>
                <a:latin typeface="Arial Narrow" pitchFamily="34" charset="0"/>
              </a:rPr>
              <a:t>CP.4.2 Manage Medication Orders</a:t>
            </a: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15</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4267200" y="6614215"/>
            <a:ext cx="42672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2064646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3250249"/>
          </a:xfrm>
          <a:prstGeom prst="rect">
            <a:avLst/>
          </a:prstGeom>
          <a:noFill/>
        </p:spPr>
        <p:txBody>
          <a:bodyPr wrap="square" rtlCol="0">
            <a:spAutoFit/>
          </a:bodyPr>
          <a:lstStyle/>
          <a:p>
            <a:pPr>
              <a:lnSpc>
                <a:spcPct val="114000"/>
              </a:lnSpc>
              <a:spcBef>
                <a:spcPts val="600"/>
              </a:spcBef>
            </a:pPr>
            <a:r>
              <a:rPr lang="en-US" b="1" dirty="0" smtClean="0">
                <a:latin typeface="Arial Narrow" pitchFamily="34" charset="0"/>
              </a:rPr>
              <a:t>Example</a:t>
            </a:r>
            <a:r>
              <a:rPr lang="en-US" dirty="0" smtClean="0">
                <a:latin typeface="Arial Narrow" pitchFamily="34" charset="0"/>
              </a:rPr>
              <a:t>: </a:t>
            </a:r>
            <a:r>
              <a:rPr lang="en-US" dirty="0" smtClean="0">
                <a:solidFill>
                  <a:srgbClr val="0000CC"/>
                </a:solidFill>
                <a:latin typeface="Arial Narrow" pitchFamily="34" charset="0"/>
              </a:rPr>
              <a:t>(notional scenario based on conformance criteria) During an encounter, patient problems, previous treatments</a:t>
            </a:r>
            <a:r>
              <a:rPr lang="en-US" dirty="0" smtClean="0">
                <a:latin typeface="Arial Narrow" pitchFamily="34" charset="0"/>
              </a:rPr>
              <a:t>, care plans</a:t>
            </a:r>
            <a:r>
              <a:rPr lang="en-US" dirty="0" smtClean="0">
                <a:solidFill>
                  <a:srgbClr val="0000CC"/>
                </a:solidFill>
                <a:latin typeface="Arial Narrow" pitchFamily="34" charset="0"/>
              </a:rPr>
              <a:t> and results are reviewed; then, one or more </a:t>
            </a:r>
            <a:r>
              <a:rPr lang="en-US" dirty="0" smtClean="0">
                <a:latin typeface="Arial Narrow" pitchFamily="34" charset="0"/>
              </a:rPr>
              <a:t>medication</a:t>
            </a:r>
            <a:r>
              <a:rPr lang="en-US" dirty="0" smtClean="0">
                <a:solidFill>
                  <a:srgbClr val="0000CC"/>
                </a:solidFill>
                <a:latin typeface="Arial Narrow" pitchFamily="34" charset="0"/>
              </a:rPr>
              <a:t> orders, based on </a:t>
            </a:r>
            <a:r>
              <a:rPr lang="en-US" dirty="0" smtClean="0">
                <a:latin typeface="Arial Narrow" pitchFamily="34" charset="0"/>
              </a:rPr>
              <a:t>formulary availability and</a:t>
            </a:r>
            <a:r>
              <a:rPr lang="en-US" dirty="0" smtClean="0">
                <a:solidFill>
                  <a:srgbClr val="0000CC"/>
                </a:solidFill>
                <a:latin typeface="Arial Narrow" pitchFamily="34" charset="0"/>
              </a:rPr>
              <a:t> accepted clinical practices, may be initiated by the clinician. </a:t>
            </a:r>
            <a:r>
              <a:rPr lang="en-US" dirty="0" smtClean="0">
                <a:latin typeface="Arial Narrow" pitchFamily="34" charset="0"/>
              </a:rPr>
              <a:t>During </a:t>
            </a:r>
            <a:r>
              <a:rPr lang="en-US" dirty="0">
                <a:latin typeface="Arial Narrow" pitchFamily="34" charset="0"/>
              </a:rPr>
              <a:t>the medication ordering </a:t>
            </a:r>
            <a:r>
              <a:rPr lang="en-US" dirty="0" smtClean="0">
                <a:latin typeface="Arial Narrow" pitchFamily="34" charset="0"/>
              </a:rPr>
              <a:t>process, the </a:t>
            </a:r>
            <a:r>
              <a:rPr lang="en-US" dirty="0">
                <a:latin typeface="Arial Narrow" pitchFamily="34" charset="0"/>
              </a:rPr>
              <a:t>system </a:t>
            </a:r>
            <a:r>
              <a:rPr lang="en-US" dirty="0" smtClean="0">
                <a:latin typeface="Arial Narrow" pitchFamily="34" charset="0"/>
              </a:rPr>
              <a:t>presents </a:t>
            </a:r>
            <a:r>
              <a:rPr lang="en-US" dirty="0">
                <a:latin typeface="Arial Narrow" pitchFamily="34" charset="0"/>
              </a:rPr>
              <a:t>the clinician with </a:t>
            </a:r>
            <a:r>
              <a:rPr lang="en-US" u="sng" dirty="0">
                <a:latin typeface="Arial Narrow" pitchFamily="34" charset="0"/>
              </a:rPr>
              <a:t>clinical decision support</a:t>
            </a:r>
            <a:r>
              <a:rPr lang="en-US" dirty="0">
                <a:latin typeface="Arial Narrow" pitchFamily="34" charset="0"/>
              </a:rPr>
              <a:t> functionality (such as </a:t>
            </a:r>
            <a:r>
              <a:rPr lang="en-US" dirty="0" smtClean="0">
                <a:latin typeface="Arial Narrow" pitchFamily="34" charset="0"/>
              </a:rPr>
              <a:t>allergy and/or </a:t>
            </a:r>
            <a:r>
              <a:rPr lang="en-US" dirty="0">
                <a:latin typeface="Arial Narrow" pitchFamily="34" charset="0"/>
              </a:rPr>
              <a:t>drug-drug- </a:t>
            </a:r>
            <a:r>
              <a:rPr lang="en-US" dirty="0" smtClean="0">
                <a:latin typeface="Arial Narrow" pitchFamily="34" charset="0"/>
              </a:rPr>
              <a:t>interaction alerts and the presentation of formulary alternatives). </a:t>
            </a:r>
            <a:r>
              <a:rPr lang="en-US" dirty="0" smtClean="0">
                <a:solidFill>
                  <a:srgbClr val="0000CC"/>
                </a:solidFill>
                <a:latin typeface="Arial Narrow" pitchFamily="34" charset="0"/>
              </a:rPr>
              <a:t>If </a:t>
            </a:r>
            <a:r>
              <a:rPr lang="en-US" dirty="0" smtClean="0">
                <a:latin typeface="Arial Narrow" pitchFamily="34" charset="0"/>
              </a:rPr>
              <a:t>a medication </a:t>
            </a:r>
            <a:r>
              <a:rPr lang="en-US" dirty="0" smtClean="0">
                <a:solidFill>
                  <a:srgbClr val="0000CC"/>
                </a:solidFill>
                <a:latin typeface="Arial Narrow" pitchFamily="34" charset="0"/>
              </a:rPr>
              <a:t>order is created, discrete data elements associated with the order(s) are recorded and any appropriate order related or clinical information is noted. Patient </a:t>
            </a:r>
            <a:r>
              <a:rPr lang="en-US" dirty="0" smtClean="0">
                <a:latin typeface="Arial Narrow" pitchFamily="34" charset="0"/>
              </a:rPr>
              <a:t>medication</a:t>
            </a:r>
            <a:r>
              <a:rPr lang="en-US" dirty="0" smtClean="0">
                <a:solidFill>
                  <a:srgbClr val="0000CC"/>
                </a:solidFill>
                <a:latin typeface="Arial Narrow" pitchFamily="34" charset="0"/>
              </a:rPr>
              <a:t> orders are reported-to </a:t>
            </a:r>
            <a:r>
              <a:rPr lang="en-US" dirty="0">
                <a:latin typeface="Arial Narrow" pitchFamily="34" charset="0"/>
              </a:rPr>
              <a:t>or coordinated with appropriate sources, </a:t>
            </a:r>
            <a:r>
              <a:rPr lang="en-US" dirty="0" smtClean="0">
                <a:solidFill>
                  <a:srgbClr val="0000CC"/>
                </a:solidFill>
                <a:latin typeface="Arial Narrow" pitchFamily="34" charset="0"/>
              </a:rPr>
              <a:t>appropriate clinicians and organizations </a:t>
            </a:r>
            <a:r>
              <a:rPr lang="en-US" dirty="0">
                <a:solidFill>
                  <a:srgbClr val="0000CC"/>
                </a:solidFill>
                <a:latin typeface="Arial Narrow" pitchFamily="34" charset="0"/>
              </a:rPr>
              <a:t>(e.g., PHRs, schools, registries, public health), </a:t>
            </a:r>
            <a:r>
              <a:rPr lang="en-US" dirty="0" smtClean="0">
                <a:solidFill>
                  <a:srgbClr val="0000CC"/>
                </a:solidFill>
                <a:latin typeface="Arial Narrow" pitchFamily="34" charset="0"/>
              </a:rPr>
              <a:t>according to scope of practice, organizational policy and/or jurisdictional law. </a:t>
            </a:r>
          </a:p>
          <a:p>
            <a:pPr>
              <a:lnSpc>
                <a:spcPct val="114000"/>
              </a:lnSpc>
            </a:pPr>
            <a:endParaRPr lang="en-US" dirty="0">
              <a:solidFill>
                <a:srgbClr val="0000CC"/>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CP.4.2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Medication Orders</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16</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563856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CP.4.2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Medication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17</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 y="990601"/>
            <a:ext cx="9577388"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129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CP.4.2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Medication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18</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38100" y="1066800"/>
            <a:ext cx="9144000" cy="5632311"/>
          </a:xfrm>
          <a:prstGeom prst="rect">
            <a:avLst/>
          </a:prstGeom>
          <a:noFill/>
        </p:spPr>
        <p:txBody>
          <a:bodyPr wrap="square" rtlCol="0">
            <a:spAutoFit/>
          </a:bodyPr>
          <a:lstStyle/>
          <a:p>
            <a:pPr marL="342900" indent="-342900">
              <a:buFont typeface="+mj-lt"/>
              <a:buAutoNum type="arabicPeriod"/>
            </a:pPr>
            <a:r>
              <a:rPr lang="en-US" dirty="0"/>
              <a:t>CP.4.2#01 The System </a:t>
            </a:r>
            <a:r>
              <a:rPr lang="en-US" b="1" dirty="0"/>
              <a:t>SHALL</a:t>
            </a:r>
            <a:r>
              <a:rPr lang="en-US" dirty="0"/>
              <a:t> conform to CP.4.2.1 (Medication Interaction and Allergy Checking).</a:t>
            </a:r>
          </a:p>
          <a:p>
            <a:pPr marL="342900" indent="-342900">
              <a:buFont typeface="+mj-lt"/>
              <a:buAutoNum type="arabicPeriod"/>
            </a:pPr>
            <a:r>
              <a:rPr lang="en-US" dirty="0"/>
              <a:t>CP.4.2#02 The System </a:t>
            </a:r>
            <a:r>
              <a:rPr lang="en-US" b="1" dirty="0"/>
              <a:t>SHALL</a:t>
            </a:r>
            <a:r>
              <a:rPr lang="en-US" dirty="0"/>
              <a:t> conform to CP.4.2.2 (Patient Specific Medication Dosing &amp; Warnings).</a:t>
            </a:r>
          </a:p>
          <a:p>
            <a:pPr marL="342900" indent="-342900">
              <a:buFont typeface="+mj-lt"/>
              <a:buAutoNum type="arabicPeriod"/>
            </a:pPr>
            <a:r>
              <a:rPr lang="en-US" dirty="0"/>
              <a:t>CP.4.2#03 The System </a:t>
            </a:r>
            <a:r>
              <a:rPr lang="en-US" b="1" dirty="0"/>
              <a:t>SHALL</a:t>
            </a:r>
            <a:r>
              <a:rPr lang="en-US" dirty="0"/>
              <a:t> conform to CP.4.2.3 (Medication Order Efficiencies).</a:t>
            </a:r>
          </a:p>
          <a:p>
            <a:pPr marL="342900" indent="-342900">
              <a:buFont typeface="+mj-lt"/>
              <a:buAutoNum type="arabicPeriod"/>
            </a:pPr>
            <a:r>
              <a:rPr lang="en-US" dirty="0"/>
              <a:t>CP.4.2#04 The system </a:t>
            </a:r>
            <a:r>
              <a:rPr lang="en-US" b="1" dirty="0"/>
              <a:t>SHALL</a:t>
            </a:r>
            <a:r>
              <a:rPr lang="en-US" dirty="0"/>
              <a:t> conform to CP.4.2.4 (Medication Alert Overrides).</a:t>
            </a:r>
          </a:p>
          <a:p>
            <a:pPr marL="342900" indent="-342900">
              <a:buFont typeface="+mj-lt"/>
              <a:buAutoNum type="arabicPeriod"/>
            </a:pPr>
            <a:r>
              <a:rPr lang="en-US" dirty="0"/>
              <a:t>CP.4.2#05 The system </a:t>
            </a:r>
            <a:r>
              <a:rPr lang="en-US" b="1" dirty="0"/>
              <a:t>SHALL</a:t>
            </a:r>
            <a:r>
              <a:rPr lang="en-US" dirty="0"/>
              <a:t> provide the ability to capture medication order details as discrete data (e.g., for correct filling, dispensing and administration of drug, dose, route, duration, SIG).</a:t>
            </a:r>
          </a:p>
          <a:p>
            <a:pPr marL="342900" indent="-342900">
              <a:buFont typeface="+mj-lt"/>
              <a:buAutoNum type="arabicPeriod"/>
            </a:pPr>
            <a:r>
              <a:rPr lang="en-US" dirty="0" smtClean="0"/>
              <a:t>CP.4.2#06 </a:t>
            </a:r>
            <a:r>
              <a:rPr lang="en-US" dirty="0"/>
              <a:t>The system </a:t>
            </a:r>
            <a:r>
              <a:rPr lang="en-US" b="1" dirty="0"/>
              <a:t>SHALL</a:t>
            </a:r>
            <a:r>
              <a:rPr lang="en-US" dirty="0"/>
              <a:t> provide the ability to maintain and render as discrete data, medication orders including all the details adequate for correct filling, dispensing and administration. (e.g. Drug, dose, route, SIG</a:t>
            </a:r>
            <a:r>
              <a:rPr lang="en-US" dirty="0" smtClean="0"/>
              <a:t>)</a:t>
            </a:r>
          </a:p>
          <a:p>
            <a:pPr marL="342900" indent="-342900">
              <a:buFont typeface="+mj-lt"/>
              <a:buAutoNum type="arabicPeriod"/>
            </a:pPr>
            <a:r>
              <a:rPr lang="en-US" dirty="0" smtClean="0"/>
              <a:t>CP.4.2#09 </a:t>
            </a:r>
            <a:r>
              <a:rPr lang="en-US" dirty="0"/>
              <a:t>The system SHOULD render fixed text (e.g., "Bio-hazard Warning") as part of a medication order according to organizational policy and/or jurisdictional law. </a:t>
            </a:r>
            <a:endParaRPr lang="en-US" dirty="0" smtClean="0"/>
          </a:p>
          <a:p>
            <a:pPr marL="342900" indent="-342900">
              <a:buFont typeface="+mj-lt"/>
              <a:buAutoNum type="arabicPeriod"/>
            </a:pPr>
            <a:r>
              <a:rPr lang="en-US" dirty="0" smtClean="0"/>
              <a:t>CP.4.2#07 </a:t>
            </a:r>
            <a:r>
              <a:rPr lang="en-US" dirty="0"/>
              <a:t>The system SHOULD provide the ability to capture medication order details including dose, route, frequency and comments as free text</a:t>
            </a:r>
            <a:r>
              <a:rPr lang="en-US" dirty="0" smtClean="0"/>
              <a:t>.</a:t>
            </a:r>
          </a:p>
          <a:p>
            <a:pPr marL="342900" indent="-342900">
              <a:buFont typeface="+mj-lt"/>
              <a:buAutoNum type="arabicPeriod"/>
            </a:pPr>
            <a:r>
              <a:rPr lang="en-US" dirty="0"/>
              <a:t>CP.4.2#08 The system SHOULD provide the ability to manage free text as part of a medication order or prescription (e.g., "this patient is unable to swallow large pills</a:t>
            </a:r>
            <a:r>
              <a:rPr lang="en-US" dirty="0" smtClean="0"/>
              <a:t>").</a:t>
            </a:r>
          </a:p>
          <a:p>
            <a:pPr marL="342900" indent="-342900">
              <a:buFont typeface="+mj-lt"/>
              <a:buAutoNum type="arabicPeriod"/>
            </a:pPr>
            <a:r>
              <a:rPr lang="en-US" dirty="0"/>
              <a:t>CP.4.2#10 The system SHALL determine and render a notification to the provider that information required to compute a dose is missing or invalid</a:t>
            </a:r>
            <a:r>
              <a:rPr lang="en-US" dirty="0" smtClean="0"/>
              <a:t>.</a:t>
            </a:r>
            <a:endParaRPr lang="en-US" dirty="0"/>
          </a:p>
        </p:txBody>
      </p:sp>
    </p:spTree>
    <p:extLst>
      <p:ext uri="{BB962C8B-B14F-4D97-AF65-F5344CB8AC3E}">
        <p14:creationId xmlns:p14="http://schemas.microsoft.com/office/powerpoint/2010/main" val="2323608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CP.4.2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Medication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19</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38100" y="1066800"/>
            <a:ext cx="9144000" cy="5632311"/>
          </a:xfrm>
          <a:prstGeom prst="rect">
            <a:avLst/>
          </a:prstGeom>
          <a:noFill/>
        </p:spPr>
        <p:txBody>
          <a:bodyPr wrap="square" rtlCol="0">
            <a:spAutoFit/>
          </a:bodyPr>
          <a:lstStyle/>
          <a:p>
            <a:pPr marL="342900" indent="-342900">
              <a:buFont typeface="+mj-lt"/>
              <a:buAutoNum type="arabicPeriod" startAt="11"/>
            </a:pPr>
            <a:r>
              <a:rPr lang="en-US" dirty="0" smtClean="0"/>
              <a:t>CP.4.2#11 </a:t>
            </a:r>
            <a:r>
              <a:rPr lang="en-US" dirty="0"/>
              <a:t>The system SHOULD provide the ability to capture patient's preference for medication usage (e.g., oral vs. injectable, generic vs. brand name) and present it to a provider at the time of medication ordering.</a:t>
            </a:r>
          </a:p>
          <a:p>
            <a:pPr marL="342900" indent="-342900">
              <a:buFont typeface="+mj-lt"/>
              <a:buAutoNum type="arabicPeriod" startAt="11"/>
            </a:pPr>
            <a:r>
              <a:rPr lang="en-US" dirty="0"/>
              <a:t>CP.4.2#12 The system SHOULD provide the ability to manage prescriptions using fractional units of  medications (e.g., 1/2 tsp., 1/2 tablet).</a:t>
            </a:r>
          </a:p>
          <a:p>
            <a:pPr marL="342900" indent="-342900">
              <a:buFont typeface="+mj-lt"/>
              <a:buAutoNum type="arabicPeriod" startAt="11"/>
            </a:pPr>
            <a:r>
              <a:rPr lang="en-US" dirty="0"/>
              <a:t>CP.4.2#13 The system SHALL provide the ability to capture and maintain documentation regarding patient weight, including such terms as "unknown", before entering medication orders.</a:t>
            </a:r>
          </a:p>
          <a:p>
            <a:pPr marL="342900" indent="-342900">
              <a:buFont typeface="+mj-lt"/>
              <a:buAutoNum type="arabicPeriod" startAt="11"/>
            </a:pPr>
            <a:r>
              <a:rPr lang="en-US" dirty="0"/>
              <a:t>CP.4.2#14 The system SHOULD provide the ability to capture the administrative or clinical reasons/indications/rationale for the medication(s) selected during order entry.</a:t>
            </a:r>
          </a:p>
          <a:p>
            <a:pPr marL="342900" indent="-342900">
              <a:buFont typeface="+mj-lt"/>
              <a:buAutoNum type="arabicPeriod" startAt="11"/>
            </a:pPr>
            <a:r>
              <a:rPr lang="en-US" dirty="0"/>
              <a:t>CP.4.2#15 The system </a:t>
            </a:r>
            <a:r>
              <a:rPr lang="en-US" b="1" dirty="0"/>
              <a:t>SHALL</a:t>
            </a:r>
            <a:r>
              <a:rPr lang="en-US" dirty="0"/>
              <a:t> provide the ability to determine and render the status (e.g., for outpatient medication ordering: captured, verified, filled, dispensed to patient; for inpatient: captured, verified, filled, administered) of a medication order.</a:t>
            </a:r>
          </a:p>
          <a:p>
            <a:pPr marL="342900" indent="-342900">
              <a:buFont typeface="+mj-lt"/>
              <a:buAutoNum type="arabicPeriod" startAt="11"/>
            </a:pPr>
            <a:r>
              <a:rPr lang="en-US" dirty="0"/>
              <a:t>CP.4.2#16 The system MAY provide the ability to determine and render the status of medication dispensing.</a:t>
            </a:r>
          </a:p>
          <a:p>
            <a:pPr marL="342900" indent="-342900">
              <a:buFont typeface="+mj-lt"/>
              <a:buAutoNum type="arabicPeriod" startAt="11"/>
            </a:pPr>
            <a:r>
              <a:rPr lang="en-US" dirty="0"/>
              <a:t>CP.4.2#17 The system </a:t>
            </a:r>
            <a:r>
              <a:rPr lang="en-US" b="1" dirty="0"/>
              <a:t>SHALL</a:t>
            </a:r>
            <a:r>
              <a:rPr lang="en-US" dirty="0"/>
              <a:t> conform to function CP.1.3 (Manage Medication List) and update the appropriate medication list with the prescribed medications (in case of multiple medication lists).</a:t>
            </a:r>
          </a:p>
          <a:p>
            <a:pPr marL="342900" indent="-342900">
              <a:buFont typeface="+mj-lt"/>
              <a:buAutoNum type="arabicPeriod" startAt="11"/>
            </a:pPr>
            <a:r>
              <a:rPr lang="en-US" dirty="0"/>
              <a:t>CP.4.2#18 The system </a:t>
            </a:r>
            <a:r>
              <a:rPr lang="en-US" b="1" dirty="0"/>
              <a:t>SHALL</a:t>
            </a:r>
            <a:r>
              <a:rPr lang="en-US" dirty="0"/>
              <a:t> provide the ability to enter and maintain medication information brought in by the patient</a:t>
            </a:r>
            <a:r>
              <a:rPr lang="en-US" dirty="0" smtClean="0"/>
              <a:t>.</a:t>
            </a:r>
            <a:endParaRPr lang="en-US" dirty="0"/>
          </a:p>
        </p:txBody>
      </p:sp>
    </p:spTree>
    <p:extLst>
      <p:ext uri="{BB962C8B-B14F-4D97-AF65-F5344CB8AC3E}">
        <p14:creationId xmlns:p14="http://schemas.microsoft.com/office/powerpoint/2010/main" val="1705508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5819542"/>
          </a:xfrm>
          <a:prstGeom prst="rect">
            <a:avLst/>
          </a:prstGeom>
          <a:noFill/>
        </p:spPr>
        <p:txBody>
          <a:bodyPr wrap="square" rtlCol="0">
            <a:spAutoFit/>
          </a:bodyPr>
          <a:lstStyle/>
          <a:p>
            <a:r>
              <a:rPr lang="en-US" b="1" dirty="0"/>
              <a:t>Statement: </a:t>
            </a:r>
            <a:r>
              <a:rPr lang="en-US" dirty="0"/>
              <a:t>Provide the ability to manage clinical orders and results including medication, non-medication, diagnostic tests, blood products, </a:t>
            </a:r>
            <a:r>
              <a:rPr lang="en-US" dirty="0" smtClean="0"/>
              <a:t>other </a:t>
            </a:r>
            <a:r>
              <a:rPr lang="en-US" dirty="0"/>
              <a:t>biologics and referrals,  using order sets as appropriate.</a:t>
            </a:r>
          </a:p>
          <a:p>
            <a:pPr>
              <a:spcBef>
                <a:spcPts val="600"/>
              </a:spcBef>
            </a:pPr>
            <a:r>
              <a:rPr lang="en-US" b="1" dirty="0"/>
              <a:t>Description: </a:t>
            </a:r>
            <a:r>
              <a:rPr lang="en-US" dirty="0"/>
              <a:t>The provision of clinical care includes the need to order from a variety of treatments using order sets as appropriate as well as reviewing the results of treatment. Orders for treatments may include medications,  non-medication therapies (e.g. physical therapy, special diet, immunizations, non-allopathic regimens); diagnostic care (e.g., laboratory, radiology);  blood products and other biologics (e.g., blood transfusions, human growth hormones).  Patients are often referred to other health care providers for more specialized diagnostic workup and/or treatment.  An effective EHR-S must include support and management of these processes and associated documentation</a:t>
            </a:r>
            <a:r>
              <a:rPr lang="en-US" dirty="0" smtClean="0"/>
              <a:t>.</a:t>
            </a:r>
            <a:r>
              <a:rPr lang="en-US" b="1" dirty="0" smtClean="0"/>
              <a:t> </a:t>
            </a:r>
            <a:endParaRPr lang="en-US" dirty="0"/>
          </a:p>
          <a:p>
            <a:pPr>
              <a:lnSpc>
                <a:spcPct val="114000"/>
              </a:lnSpc>
              <a:spcBef>
                <a:spcPts val="600"/>
              </a:spcBef>
            </a:pPr>
            <a:r>
              <a:rPr lang="en-US" b="1" dirty="0" smtClean="0">
                <a:latin typeface="Arial Narrow" pitchFamily="34" charset="0"/>
              </a:rPr>
              <a:t>Example</a:t>
            </a:r>
            <a:r>
              <a:rPr lang="en-US" dirty="0" smtClean="0">
                <a:latin typeface="Arial Narrow" pitchFamily="34" charset="0"/>
              </a:rPr>
              <a:t>: </a:t>
            </a:r>
            <a:r>
              <a:rPr lang="en-US" dirty="0" smtClean="0">
                <a:solidFill>
                  <a:srgbClr val="0000CC"/>
                </a:solidFill>
                <a:latin typeface="Arial Narrow" pitchFamily="34" charset="0"/>
              </a:rPr>
              <a:t>(notional scenario based on conformance criteria) During an encounter, patient problems, previous treatments, </a:t>
            </a:r>
            <a:r>
              <a:rPr lang="en-US" dirty="0" smtClean="0">
                <a:latin typeface="Arial Narrow" pitchFamily="34" charset="0"/>
              </a:rPr>
              <a:t>care plans </a:t>
            </a:r>
            <a:r>
              <a:rPr lang="en-US" dirty="0" smtClean="0">
                <a:solidFill>
                  <a:srgbClr val="0000CC"/>
                </a:solidFill>
                <a:latin typeface="Arial Narrow" pitchFamily="34" charset="0"/>
              </a:rPr>
              <a:t>and results are reviewed; then, orders or order-sets, based-on accepted clinical practices and/or order set templates, may be created by the clinician. If an order or order-set is created, discrete data elements associated with the order(s) are recorded and any appropriate order related or </a:t>
            </a:r>
            <a:r>
              <a:rPr lang="en-US" dirty="0" smtClean="0">
                <a:latin typeface="Arial Narrow" pitchFamily="34" charset="0"/>
              </a:rPr>
              <a:t>patient-related</a:t>
            </a:r>
            <a:r>
              <a:rPr lang="en-US" dirty="0" smtClean="0">
                <a:solidFill>
                  <a:srgbClr val="0000CC"/>
                </a:solidFill>
                <a:latin typeface="Arial Narrow" pitchFamily="34" charset="0"/>
              </a:rPr>
              <a:t> information is noted. Patient orders and/or order-sets are reported-to </a:t>
            </a:r>
            <a:r>
              <a:rPr lang="en-US" dirty="0">
                <a:latin typeface="Arial Narrow" pitchFamily="34" charset="0"/>
              </a:rPr>
              <a:t>or coordinated with appropriate sources, </a:t>
            </a:r>
            <a:r>
              <a:rPr lang="en-US" dirty="0" smtClean="0">
                <a:solidFill>
                  <a:srgbClr val="0000CC"/>
                </a:solidFill>
                <a:latin typeface="Arial Narrow" pitchFamily="34" charset="0"/>
              </a:rPr>
              <a:t>appropriate clinicians and organizations (e.g., PHRs, schools, </a:t>
            </a:r>
            <a:r>
              <a:rPr lang="en-US" dirty="0" smtClean="0">
                <a:latin typeface="Arial Narrow" pitchFamily="34" charset="0"/>
              </a:rPr>
              <a:t>registries, public health</a:t>
            </a:r>
            <a:r>
              <a:rPr lang="en-US" dirty="0" smtClean="0">
                <a:solidFill>
                  <a:srgbClr val="0000CC"/>
                </a:solidFill>
                <a:latin typeface="Arial Narrow" pitchFamily="34" charset="0"/>
              </a:rPr>
              <a:t>), according to scope of practice, organizational policy and/or jurisdictional law. </a:t>
            </a:r>
          </a:p>
          <a:p>
            <a:pPr>
              <a:lnSpc>
                <a:spcPct val="114000"/>
              </a:lnSpc>
            </a:pPr>
            <a:endParaRPr lang="en-US" dirty="0">
              <a:solidFill>
                <a:srgbClr val="0000CC"/>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1261865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CP.4.2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Medication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20</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38100" y="1066800"/>
            <a:ext cx="9144000" cy="5632311"/>
          </a:xfrm>
          <a:prstGeom prst="rect">
            <a:avLst/>
          </a:prstGeom>
          <a:noFill/>
        </p:spPr>
        <p:txBody>
          <a:bodyPr wrap="square" rtlCol="0">
            <a:spAutoFit/>
          </a:bodyPr>
          <a:lstStyle/>
          <a:p>
            <a:pPr marL="342900" indent="-342900">
              <a:buFont typeface="+mj-lt"/>
              <a:buAutoNum type="arabicPeriod" startAt="19"/>
            </a:pPr>
            <a:r>
              <a:rPr lang="en-US" dirty="0" smtClean="0"/>
              <a:t>CP.4.2#19 </a:t>
            </a:r>
            <a:r>
              <a:rPr lang="en-US" dirty="0"/>
              <a:t>The system MAY provide the ability to electronically capture medication information brought in by the patient (e.g., scan in a bar code from an Rx label).</a:t>
            </a:r>
          </a:p>
          <a:p>
            <a:pPr marL="342900" indent="-342900">
              <a:buFont typeface="+mj-lt"/>
              <a:buAutoNum type="arabicPeriod" startAt="19"/>
            </a:pPr>
            <a:r>
              <a:rPr lang="en-US" dirty="0"/>
              <a:t>CP.4.2#20 The system SHOULD conform to function CPS.4.2.4 (Support for Medication Recommendations).</a:t>
            </a:r>
          </a:p>
          <a:p>
            <a:pPr marL="342900" indent="-342900">
              <a:buFont typeface="+mj-lt"/>
              <a:buAutoNum type="arabicPeriod" startAt="19"/>
            </a:pPr>
            <a:r>
              <a:rPr lang="en-US" dirty="0"/>
              <a:t>CP.4.2#21 The system SHOULD provide the ability to enter  and maintain prescription information from an external source (e.g., transcribed information from  a non-network provider) to fill or  renew a prescription.</a:t>
            </a:r>
          </a:p>
          <a:p>
            <a:pPr marL="342900" indent="-342900">
              <a:buFont typeface="+mj-lt"/>
              <a:buAutoNum type="arabicPeriod" startAt="19"/>
            </a:pPr>
            <a:r>
              <a:rPr lang="en-US" dirty="0"/>
              <a:t>CP.4.2#22 The system MAY provide the ability to receive and maintain prescription information from an external source (e.g., electronically from a non-network provider) to fill or renew a prescription.</a:t>
            </a:r>
          </a:p>
          <a:p>
            <a:pPr marL="342900" indent="-342900">
              <a:buFont typeface="+mj-lt"/>
              <a:buAutoNum type="arabicPeriod" startAt="19"/>
            </a:pPr>
            <a:r>
              <a:rPr lang="en-US" dirty="0"/>
              <a:t>CP.4.2#23 The system SHOULD provide the ability to manage medication orders for </a:t>
            </a:r>
            <a:r>
              <a:rPr lang="en-US" dirty="0" err="1"/>
              <a:t>uncoded</a:t>
            </a:r>
            <a:r>
              <a:rPr lang="en-US" dirty="0"/>
              <a:t> and non-formulary medications</a:t>
            </a:r>
            <a:r>
              <a:rPr lang="en-US" dirty="0" smtClean="0"/>
              <a:t>.</a:t>
            </a:r>
          </a:p>
          <a:p>
            <a:pPr marL="342900" indent="-342900">
              <a:buFont typeface="+mj-lt"/>
              <a:buAutoNum type="arabicPeriod" startAt="19"/>
            </a:pPr>
            <a:r>
              <a:rPr lang="en-US" dirty="0"/>
              <a:t>CP.4.2#24 The system MAY provide the ability to receive the patient's Current  Medication List from Pharmacy (directly) or via an intermediary network.</a:t>
            </a:r>
          </a:p>
          <a:p>
            <a:pPr marL="342900" indent="-342900">
              <a:buFont typeface="+mj-lt"/>
              <a:buAutoNum type="arabicPeriod" startAt="19"/>
            </a:pPr>
            <a:r>
              <a:rPr lang="en-US" dirty="0"/>
              <a:t>CP.4.2#25 The system </a:t>
            </a:r>
            <a:r>
              <a:rPr lang="en-US" b="1" dirty="0"/>
              <a:t>SHALL</a:t>
            </a:r>
            <a:r>
              <a:rPr lang="en-US" dirty="0"/>
              <a:t> provide the ability to order supplies associated with medication orders according to scope of practice, organizational policy and/or jurisdictional law.</a:t>
            </a:r>
          </a:p>
          <a:p>
            <a:pPr marL="342900" indent="-342900">
              <a:buFont typeface="+mj-lt"/>
              <a:buAutoNum type="arabicPeriod" startAt="19"/>
            </a:pPr>
            <a:r>
              <a:rPr lang="en-US" dirty="0"/>
              <a:t>CP.4.2#26 The system SHOULD render a list of frequently-used patient medication administration instructions and capture the ordering clinician's selection.</a:t>
            </a:r>
          </a:p>
          <a:p>
            <a:pPr marL="342900" indent="-342900">
              <a:buFont typeface="+mj-lt"/>
              <a:buAutoNum type="arabicPeriod" startAt="19"/>
            </a:pPr>
            <a:r>
              <a:rPr lang="en-US" dirty="0" smtClean="0"/>
              <a:t>CP.4.2#27 </a:t>
            </a:r>
            <a:r>
              <a:rPr lang="en-US" dirty="0"/>
              <a:t>The system MAY render a list of medication administration instructions common to multiple orders for the patient, and capture the ordering clinician's selection</a:t>
            </a:r>
            <a:r>
              <a:rPr lang="en-US" dirty="0" smtClean="0"/>
              <a:t>.</a:t>
            </a:r>
            <a:endParaRPr lang="en-US" dirty="0"/>
          </a:p>
        </p:txBody>
      </p:sp>
    </p:spTree>
    <p:extLst>
      <p:ext uri="{BB962C8B-B14F-4D97-AF65-F5344CB8AC3E}">
        <p14:creationId xmlns:p14="http://schemas.microsoft.com/office/powerpoint/2010/main" val="2510995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CP.4.2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Medication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21</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38100" y="1066800"/>
            <a:ext cx="9144000" cy="5355312"/>
          </a:xfrm>
          <a:prstGeom prst="rect">
            <a:avLst/>
          </a:prstGeom>
          <a:noFill/>
        </p:spPr>
        <p:txBody>
          <a:bodyPr wrap="square" rtlCol="0">
            <a:spAutoFit/>
          </a:bodyPr>
          <a:lstStyle/>
          <a:p>
            <a:pPr marL="342900" indent="-342900">
              <a:buFont typeface="+mj-lt"/>
              <a:buAutoNum type="arabicPeriod" startAt="28"/>
            </a:pPr>
            <a:r>
              <a:rPr lang="en-US" dirty="0" smtClean="0"/>
              <a:t>CP.4.2#28 The system SHOULD provide the ability to render patient instructions that are linked to an ordered medication.</a:t>
            </a:r>
          </a:p>
          <a:p>
            <a:pPr marL="342900" indent="-342900">
              <a:buFont typeface="+mj-lt"/>
              <a:buAutoNum type="arabicPeriod" startAt="28"/>
            </a:pPr>
            <a:r>
              <a:rPr lang="en-US" dirty="0" smtClean="0"/>
              <a:t>CP.4.2#29 The system SHOULD conform to function AS.9.2 (Support Financial Eligibility Verification) to capture and render the results of electronic prescription eligibility and health plan/payer formulary checking.</a:t>
            </a:r>
          </a:p>
          <a:p>
            <a:pPr marL="342900" indent="-342900">
              <a:buFont typeface="+mj-lt"/>
              <a:buAutoNum type="arabicPeriod" startAt="28"/>
            </a:pPr>
            <a:r>
              <a:rPr lang="en-US" dirty="0" smtClean="0"/>
              <a:t>CP.4.2#30 The system SHOULD provide the ability to transmit a request for a patient's prescription drug insurance eligibility verification.</a:t>
            </a:r>
          </a:p>
          <a:p>
            <a:pPr marL="342900" indent="-342900">
              <a:buFont typeface="+mj-lt"/>
              <a:buAutoNum type="arabicPeriod" startAt="28"/>
            </a:pPr>
            <a:r>
              <a:rPr lang="en-US" dirty="0" smtClean="0"/>
              <a:t>CP.4.2#31 The system </a:t>
            </a:r>
            <a:r>
              <a:rPr lang="en-US" b="1" dirty="0" smtClean="0"/>
              <a:t>SHALL</a:t>
            </a:r>
            <a:r>
              <a:rPr lang="en-US" dirty="0" smtClean="0"/>
              <a:t> provide the ability to determine and capture co-signatures for orders based upon roles (i.e., consulting physician) according to scope of practice, organizational policy and/or jurisdictional law.</a:t>
            </a:r>
          </a:p>
          <a:p>
            <a:pPr marL="342900" indent="-342900">
              <a:buFont typeface="+mj-lt"/>
              <a:buAutoNum type="arabicPeriod" startAt="28"/>
            </a:pPr>
            <a:r>
              <a:rPr lang="en-US" dirty="0" smtClean="0"/>
              <a:t>CP.4.2#32 The system </a:t>
            </a:r>
            <a:r>
              <a:rPr lang="en-US" b="1" dirty="0" smtClean="0"/>
              <a:t>SHALL</a:t>
            </a:r>
            <a:r>
              <a:rPr lang="en-US" dirty="0" smtClean="0"/>
              <a:t> provide the ability to manage orders that contain discrete medication components to create combination drugs or compounds (e.g.,  </a:t>
            </a:r>
            <a:r>
              <a:rPr lang="en-US" dirty="0" err="1" smtClean="0"/>
              <a:t>Butalbital</a:t>
            </a:r>
            <a:r>
              <a:rPr lang="en-US" dirty="0" smtClean="0"/>
              <a:t> compound).</a:t>
            </a:r>
          </a:p>
          <a:p>
            <a:pPr marL="342900" indent="-342900">
              <a:buFont typeface="+mj-lt"/>
              <a:buAutoNum type="arabicPeriod" startAt="28"/>
            </a:pPr>
            <a:r>
              <a:rPr lang="en-US" dirty="0" smtClean="0"/>
              <a:t>CP.4.2#33 The system MAY provide the ability to render prescriptions for limited re-printing, subject according to scope of practice, organizational policy and/or jurisdictional law (e.g., limited to three times).</a:t>
            </a:r>
          </a:p>
          <a:p>
            <a:pPr marL="342900" indent="-342900">
              <a:buFont typeface="+mj-lt"/>
              <a:buAutoNum type="arabicPeriod" startAt="28"/>
            </a:pPr>
            <a:r>
              <a:rPr lang="en-US" dirty="0" smtClean="0"/>
              <a:t>CP.4.2#34 The system MAY provide the ability to render prescriptions for re-printing, according to scope of practice, organizational policy and/or jurisdictional law (e.g., limited to three times).</a:t>
            </a:r>
          </a:p>
        </p:txBody>
      </p:sp>
    </p:spTree>
    <p:extLst>
      <p:ext uri="{BB962C8B-B14F-4D97-AF65-F5344CB8AC3E}">
        <p14:creationId xmlns:p14="http://schemas.microsoft.com/office/powerpoint/2010/main" val="3012836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CP.4.2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Medication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22</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38100" y="1066800"/>
            <a:ext cx="9144000" cy="5355312"/>
          </a:xfrm>
          <a:prstGeom prst="rect">
            <a:avLst/>
          </a:prstGeom>
          <a:noFill/>
        </p:spPr>
        <p:txBody>
          <a:bodyPr wrap="square" rtlCol="0">
            <a:spAutoFit/>
          </a:bodyPr>
          <a:lstStyle/>
          <a:p>
            <a:pPr marL="342900" indent="-342900">
              <a:buFont typeface="+mj-lt"/>
              <a:buAutoNum type="arabicPeriod" startAt="35"/>
            </a:pPr>
            <a:r>
              <a:rPr lang="en-US" dirty="0" smtClean="0"/>
              <a:t>CP.4.2#35 The system MAY provide the ability to render prescriptions for re-faxing, according to scope of practice, organizational policy and/or jurisdictional law (e.g., limited to three times). </a:t>
            </a:r>
          </a:p>
          <a:p>
            <a:pPr marL="342900" indent="-342900">
              <a:buFont typeface="+mj-lt"/>
              <a:buAutoNum type="arabicPeriod" startAt="35"/>
            </a:pPr>
            <a:r>
              <a:rPr lang="en-US" dirty="0" smtClean="0"/>
              <a:t>CP.4.2#36 The system MAY provide the ability to render the associated problem, diagnosis or condition (indication) on the printed prescription according to scope of practice, organizational policy and/or jurisdictional law.</a:t>
            </a:r>
          </a:p>
          <a:p>
            <a:pPr marL="342900" indent="-342900">
              <a:buFont typeface="+mj-lt"/>
              <a:buAutoNum type="arabicPeriod" startAt="35"/>
            </a:pPr>
            <a:r>
              <a:rPr lang="en-US" dirty="0" smtClean="0"/>
              <a:t>CP.4.2#37 The system SHOULD provide the ability to render a list of transmission options for a prescription/medication order to a specified pharmacy (e.g.,  printing, faxing, e-prescribing).</a:t>
            </a:r>
          </a:p>
          <a:p>
            <a:pPr marL="342900" indent="-342900">
              <a:buFont typeface="+mj-lt"/>
              <a:buAutoNum type="arabicPeriod" startAt="35"/>
            </a:pPr>
            <a:r>
              <a:rPr lang="en-US" dirty="0" smtClean="0"/>
              <a:t>CP.4.2#38 The system SHOULD provide the ability to capture, maintain, and present the patient's consent to have  restricted medications administered (e.g., Risk Evaluation and Mitigation Strategy (REMS) for research protocol and experimental drugs).</a:t>
            </a:r>
          </a:p>
          <a:p>
            <a:pPr marL="342900" indent="-342900">
              <a:buFont typeface="+mj-lt"/>
              <a:buAutoNum type="arabicPeriod" startAt="35"/>
            </a:pPr>
            <a:r>
              <a:rPr lang="en-US" dirty="0" smtClean="0"/>
              <a:t>CP.4.2#39 The system SHOULD provide the ability to present information received through health plan/payer formulary checking (e.g., formulary alternatives, formulary status, co-pay and coverage types, prior authorization requirements, step therapy require</a:t>
            </a:r>
          </a:p>
          <a:p>
            <a:pPr marL="342900" indent="-342900">
              <a:buFont typeface="+mj-lt"/>
              <a:buAutoNum type="arabicPeriod" startAt="35"/>
            </a:pPr>
            <a:r>
              <a:rPr lang="en-US" dirty="0" smtClean="0"/>
              <a:t>CP.4.2#40 The system SHOULD provide the ability to capture and render an indicator of an explicit route for the  administration of specific medications during the ordering process.</a:t>
            </a:r>
          </a:p>
          <a:p>
            <a:pPr marL="342900" indent="-342900">
              <a:buFont typeface="+mj-lt"/>
              <a:buAutoNum type="arabicPeriod" startAt="35"/>
            </a:pPr>
            <a:r>
              <a:rPr lang="en-US" dirty="0" smtClean="0"/>
              <a:t>CP.4.2#41 The system SHOULD render available alternate medication administration routes during the medication ordering process when multiple routes exist and none was specified.</a:t>
            </a:r>
            <a:endParaRPr lang="en-US" dirty="0"/>
          </a:p>
        </p:txBody>
      </p:sp>
    </p:spTree>
    <p:extLst>
      <p:ext uri="{BB962C8B-B14F-4D97-AF65-F5344CB8AC3E}">
        <p14:creationId xmlns:p14="http://schemas.microsoft.com/office/powerpoint/2010/main" val="3853935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5858335"/>
          </a:xfrm>
          <a:prstGeom prst="rect">
            <a:avLst/>
          </a:prstGeom>
          <a:noFill/>
        </p:spPr>
        <p:txBody>
          <a:bodyPr wrap="square" rtlCol="0">
            <a:spAutoFit/>
          </a:bodyPr>
          <a:lstStyle/>
          <a:p>
            <a:r>
              <a:rPr lang="en-US" b="1" dirty="0"/>
              <a:t>Statement: </a:t>
            </a:r>
            <a:r>
              <a:rPr lang="en-US" dirty="0"/>
              <a:t>Enable the origination, documentation, capture, transmission, </a:t>
            </a:r>
            <a:r>
              <a:rPr lang="en-US" u="sng" dirty="0"/>
              <a:t>tracking</a:t>
            </a:r>
            <a:r>
              <a:rPr lang="en-US" dirty="0"/>
              <a:t> and </a:t>
            </a:r>
            <a:r>
              <a:rPr lang="en-US" u="sng" dirty="0"/>
              <a:t>maintenance</a:t>
            </a:r>
            <a:r>
              <a:rPr lang="en-US" dirty="0"/>
              <a:t> of non-medication patient care orders</a:t>
            </a:r>
            <a:r>
              <a:rPr lang="en-US" dirty="0" smtClean="0"/>
              <a:t>.</a:t>
            </a:r>
            <a:endParaRPr lang="en-US" dirty="0"/>
          </a:p>
          <a:p>
            <a:pPr>
              <a:spcBef>
                <a:spcPts val="600"/>
              </a:spcBef>
            </a:pPr>
            <a:r>
              <a:rPr lang="en-US" b="1" dirty="0"/>
              <a:t>Description: </a:t>
            </a:r>
            <a:r>
              <a:rPr lang="en-US" dirty="0"/>
              <a:t>Non-medication orders that request actions or items can be captured and tracked including new, renewal and discontinue orders. Examples include orders to transfer a patient between units, to ambulate a patient, for medical supplies, wound care, durable medical equipment, home IV, and diet or therapy orders.  Additionally, psychotherapy and other mental health counseling, other surgical and non-surgical procedures, and </a:t>
            </a:r>
            <a:r>
              <a:rPr lang="en-US" u="sng" dirty="0"/>
              <a:t>complementary alternative medicine</a:t>
            </a:r>
            <a:r>
              <a:rPr lang="en-US" dirty="0"/>
              <a:t> are included in non-medication treatments. Each item ordered includes the appropriate detail, such as order identification and </a:t>
            </a:r>
            <a:r>
              <a:rPr lang="en-US" u="sng" dirty="0"/>
              <a:t>instructions</a:t>
            </a:r>
            <a:r>
              <a:rPr lang="en-US" dirty="0"/>
              <a:t>. Orders should be communicated to the correct service provider for completion</a:t>
            </a:r>
            <a:r>
              <a:rPr lang="en-US" dirty="0" smtClean="0"/>
              <a:t>.</a:t>
            </a:r>
            <a:r>
              <a:rPr lang="en-US" b="1" dirty="0" smtClean="0"/>
              <a:t> </a:t>
            </a:r>
            <a:endParaRPr lang="en-US" dirty="0"/>
          </a:p>
          <a:p>
            <a:pPr>
              <a:lnSpc>
                <a:spcPct val="114000"/>
              </a:lnSpc>
              <a:spcBef>
                <a:spcPts val="600"/>
              </a:spcBef>
            </a:pPr>
            <a:r>
              <a:rPr lang="en-US" b="1" dirty="0" smtClean="0">
                <a:latin typeface="Arial Narrow" pitchFamily="34" charset="0"/>
              </a:rPr>
              <a:t>Example</a:t>
            </a:r>
            <a:r>
              <a:rPr lang="en-US" dirty="0" smtClean="0">
                <a:latin typeface="Arial Narrow" pitchFamily="34" charset="0"/>
              </a:rPr>
              <a:t>: </a:t>
            </a:r>
            <a:r>
              <a:rPr lang="en-US" dirty="0" smtClean="0">
                <a:solidFill>
                  <a:srgbClr val="0000CC"/>
                </a:solidFill>
                <a:latin typeface="Arial Narrow" pitchFamily="34" charset="0"/>
              </a:rPr>
              <a:t>(notional scenario based on conformance criteria) During an encounter, patient problems, previous treatments</a:t>
            </a:r>
            <a:r>
              <a:rPr lang="en-US" dirty="0" smtClean="0">
                <a:latin typeface="Arial Narrow" pitchFamily="34" charset="0"/>
              </a:rPr>
              <a:t>, care plans</a:t>
            </a:r>
            <a:r>
              <a:rPr lang="en-US" dirty="0" smtClean="0">
                <a:solidFill>
                  <a:srgbClr val="0000CC"/>
                </a:solidFill>
                <a:latin typeface="Arial Narrow" pitchFamily="34" charset="0"/>
              </a:rPr>
              <a:t> and results are reviewed; then, </a:t>
            </a:r>
            <a:r>
              <a:rPr lang="en-US" dirty="0" smtClean="0">
                <a:latin typeface="Arial Narrow" pitchFamily="34" charset="0"/>
              </a:rPr>
              <a:t>non-medication patient </a:t>
            </a:r>
            <a:r>
              <a:rPr lang="en-US" dirty="0">
                <a:latin typeface="Arial Narrow" pitchFamily="34" charset="0"/>
              </a:rPr>
              <a:t>c</a:t>
            </a:r>
            <a:r>
              <a:rPr lang="en-US" dirty="0" smtClean="0">
                <a:latin typeface="Arial Narrow" pitchFamily="34" charset="0"/>
              </a:rPr>
              <a:t>are </a:t>
            </a:r>
            <a:r>
              <a:rPr lang="en-US" dirty="0">
                <a:solidFill>
                  <a:srgbClr val="0000CC"/>
                </a:solidFill>
                <a:latin typeface="Arial Narrow" pitchFamily="34" charset="0"/>
              </a:rPr>
              <a:t>orders </a:t>
            </a:r>
            <a:r>
              <a:rPr lang="en-US" dirty="0" smtClean="0">
                <a:solidFill>
                  <a:srgbClr val="0000CC"/>
                </a:solidFill>
                <a:latin typeface="Arial Narrow" pitchFamily="34" charset="0"/>
              </a:rPr>
              <a:t>or order-sets, based on accepted clinical practices and/or order set templates, may be created by the clinician. If an order or order-set is created, discrete data elements associated with the order(s) are recorded and any appropriate order related or clinical information is noted. Patient orders and/or order-sets are reported-to </a:t>
            </a:r>
            <a:r>
              <a:rPr lang="en-US" dirty="0">
                <a:latin typeface="Arial Narrow" pitchFamily="34" charset="0"/>
              </a:rPr>
              <a:t>or coordinated with appropriate sources, </a:t>
            </a:r>
            <a:r>
              <a:rPr lang="en-US" dirty="0" smtClean="0">
                <a:solidFill>
                  <a:srgbClr val="0000CC"/>
                </a:solidFill>
                <a:latin typeface="Arial Narrow" pitchFamily="34" charset="0"/>
              </a:rPr>
              <a:t>appropriate clinicians and organizations (e.g., PHRs, schools, registries, public health), according to scope of practice, organizational policy and/or jurisdictional law. </a:t>
            </a:r>
          </a:p>
          <a:p>
            <a:pPr>
              <a:lnSpc>
                <a:spcPct val="114000"/>
              </a:lnSpc>
            </a:pPr>
            <a:endParaRPr lang="en-US" dirty="0">
              <a:solidFill>
                <a:srgbClr val="0000CC"/>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CP.4.3 Manage Non-Medication Patient Care Orders</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23</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3557335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CP.4.3 Manage Non-Medication Patient Care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24</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6883"/>
            <a:ext cx="9144000" cy="606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242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CP.4.3 Manage Non-Medication Patient Care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25</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0" y="1219200"/>
            <a:ext cx="9144000" cy="2862322"/>
          </a:xfrm>
          <a:prstGeom prst="rect">
            <a:avLst/>
          </a:prstGeom>
          <a:noFill/>
        </p:spPr>
        <p:txBody>
          <a:bodyPr wrap="square" rtlCol="0">
            <a:spAutoFit/>
          </a:bodyPr>
          <a:lstStyle/>
          <a:p>
            <a:pPr marL="342900" indent="-342900">
              <a:buFont typeface="+mj-lt"/>
              <a:buAutoNum type="arabicPeriod"/>
            </a:pPr>
            <a:r>
              <a:rPr lang="en-US" dirty="0"/>
              <a:t>CP.4.3#01 The system </a:t>
            </a:r>
            <a:r>
              <a:rPr lang="en-US" b="1" dirty="0"/>
              <a:t>SHALL</a:t>
            </a:r>
            <a:r>
              <a:rPr lang="en-US" dirty="0"/>
              <a:t> provide the ability to manage non-medication patient care orders for an action or item</a:t>
            </a:r>
            <a:r>
              <a:rPr lang="en-US" dirty="0" smtClean="0"/>
              <a:t>.</a:t>
            </a:r>
          </a:p>
          <a:p>
            <a:pPr marL="342900" indent="-342900">
              <a:buFont typeface="+mj-lt"/>
              <a:buAutoNum type="arabicPeriod"/>
            </a:pPr>
            <a:r>
              <a:rPr lang="en-US" dirty="0"/>
              <a:t>CP.4.3#02 The system </a:t>
            </a:r>
            <a:r>
              <a:rPr lang="en-US" b="1" dirty="0"/>
              <a:t>SHALL</a:t>
            </a:r>
            <a:r>
              <a:rPr lang="en-US" dirty="0"/>
              <a:t> provide the ability to capture and render order detail for correct order fulfillment</a:t>
            </a:r>
            <a:r>
              <a:rPr lang="en-US" dirty="0" smtClean="0"/>
              <a:t>.</a:t>
            </a:r>
          </a:p>
          <a:p>
            <a:pPr marL="342900" indent="-342900">
              <a:buFont typeface="+mj-lt"/>
              <a:buAutoNum type="arabicPeriod"/>
            </a:pPr>
            <a:r>
              <a:rPr lang="en-US" dirty="0"/>
              <a:t>CP.4.3#03 The system </a:t>
            </a:r>
            <a:r>
              <a:rPr lang="en-US" b="1" dirty="0"/>
              <a:t>SHALL</a:t>
            </a:r>
            <a:r>
              <a:rPr lang="en-US" dirty="0"/>
              <a:t> provide the ability to manage the status (e.g., active, discontinued, requisitioned, completed) of the ordered action or item</a:t>
            </a:r>
            <a:r>
              <a:rPr lang="en-US" dirty="0" smtClean="0"/>
              <a:t>.</a:t>
            </a:r>
          </a:p>
          <a:p>
            <a:pPr marL="342900" indent="-342900">
              <a:buFont typeface="+mj-lt"/>
              <a:buAutoNum type="arabicPeriod"/>
            </a:pPr>
            <a:r>
              <a:rPr lang="en-US" dirty="0"/>
              <a:t>CP.4.3#04 The system SHOULD  provide the ability  to assign a future date  for an ordered action or item</a:t>
            </a:r>
            <a:r>
              <a:rPr lang="en-US" dirty="0" smtClean="0"/>
              <a:t>.</a:t>
            </a:r>
          </a:p>
          <a:p>
            <a:pPr marL="342900" indent="-342900">
              <a:buFont typeface="+mj-lt"/>
              <a:buAutoNum type="arabicPeriod"/>
            </a:pPr>
            <a:r>
              <a:rPr lang="en-US" dirty="0"/>
              <a:t>CP.4.3#05 The system SHOULD provide the ability to capture a set of patient instructions that will be provided to the patient for correct order fulfillment</a:t>
            </a:r>
            <a:r>
              <a:rPr lang="en-US" dirty="0" smtClean="0"/>
              <a:t>.</a:t>
            </a:r>
          </a:p>
        </p:txBody>
      </p:sp>
    </p:spTree>
    <p:extLst>
      <p:ext uri="{BB962C8B-B14F-4D97-AF65-F5344CB8AC3E}">
        <p14:creationId xmlns:p14="http://schemas.microsoft.com/office/powerpoint/2010/main" val="1736962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CP.4.3 Manage Non-Medication Patient Care Orders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26</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0" y="1219200"/>
            <a:ext cx="9144000" cy="3139321"/>
          </a:xfrm>
          <a:prstGeom prst="rect">
            <a:avLst/>
          </a:prstGeom>
          <a:noFill/>
        </p:spPr>
        <p:txBody>
          <a:bodyPr wrap="square" rtlCol="0">
            <a:spAutoFit/>
          </a:bodyPr>
          <a:lstStyle/>
          <a:p>
            <a:pPr marL="342900" indent="-342900">
              <a:buFont typeface="+mj-lt"/>
              <a:buAutoNum type="arabicPeriod" startAt="6"/>
            </a:pPr>
            <a:r>
              <a:rPr lang="en-US" dirty="0" smtClean="0"/>
              <a:t>CP.4.3#06 </a:t>
            </a:r>
            <a:r>
              <a:rPr lang="en-US" dirty="0"/>
              <a:t>The system SHOULD provide the ability to render a set of patient instructions that will be provided to the patient for correct order fulfillment</a:t>
            </a:r>
            <a:r>
              <a:rPr lang="en-US" dirty="0" smtClean="0"/>
              <a:t>.</a:t>
            </a:r>
          </a:p>
          <a:p>
            <a:pPr marL="342900" indent="-342900">
              <a:buFont typeface="+mj-lt"/>
              <a:buAutoNum type="arabicPeriod" startAt="6"/>
            </a:pPr>
            <a:r>
              <a:rPr lang="en-US" dirty="0"/>
              <a:t>CP.4.3#07 The system SHOULD provide the ability to transmit the order to the recipient(s) for order fulfillment</a:t>
            </a:r>
            <a:r>
              <a:rPr lang="en-US" dirty="0" smtClean="0"/>
              <a:t>.</a:t>
            </a:r>
          </a:p>
          <a:p>
            <a:pPr marL="342900" indent="-342900">
              <a:buFont typeface="+mj-lt"/>
              <a:buAutoNum type="arabicPeriod" startAt="6"/>
            </a:pPr>
            <a:r>
              <a:rPr lang="en-US" dirty="0"/>
              <a:t>CP.4.3#08 The system SHOULD provide the ability to link non-medication orders to a medication order (e.g., ordering an intravenous pump in coordination with intravenous medication</a:t>
            </a:r>
            <a:r>
              <a:rPr lang="en-US" dirty="0" smtClean="0"/>
              <a:t>).</a:t>
            </a:r>
          </a:p>
          <a:p>
            <a:pPr marL="342900" indent="-342900">
              <a:buFont typeface="+mj-lt"/>
              <a:buAutoNum type="arabicPeriod" startAt="6"/>
            </a:pPr>
            <a:r>
              <a:rPr lang="en-US" dirty="0"/>
              <a:t>CP.4.3#10 The system </a:t>
            </a:r>
            <a:r>
              <a:rPr lang="en-US" b="1" dirty="0"/>
              <a:t>SHALL</a:t>
            </a:r>
            <a:r>
              <a:rPr lang="en-US" dirty="0"/>
              <a:t> conform to function CPS.4.3 (Support for Non-Medication Ordering</a:t>
            </a:r>
            <a:r>
              <a:rPr lang="en-US" dirty="0" smtClean="0"/>
              <a:t>).</a:t>
            </a:r>
          </a:p>
          <a:p>
            <a:pPr marL="342900" indent="-342900">
              <a:buFont typeface="+mj-lt"/>
              <a:buAutoNum type="arabicPeriod" startAt="6"/>
            </a:pPr>
            <a:r>
              <a:rPr lang="en-US" dirty="0"/>
              <a:t>CP.4.3#09 The  system SHOULD provide the ability to store a task to be recurrent at a defined interval for a specified length of time.</a:t>
            </a:r>
          </a:p>
        </p:txBody>
      </p:sp>
    </p:spTree>
    <p:extLst>
      <p:ext uri="{BB962C8B-B14F-4D97-AF65-F5344CB8AC3E}">
        <p14:creationId xmlns:p14="http://schemas.microsoft.com/office/powerpoint/2010/main" val="1590009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5542543"/>
          </a:xfrm>
          <a:prstGeom prst="rect">
            <a:avLst/>
          </a:prstGeom>
          <a:noFill/>
        </p:spPr>
        <p:txBody>
          <a:bodyPr wrap="square" rtlCol="0">
            <a:spAutoFit/>
          </a:bodyPr>
          <a:lstStyle/>
          <a:p>
            <a:r>
              <a:rPr lang="en-US" b="1" dirty="0"/>
              <a:t>Statement: </a:t>
            </a:r>
            <a:r>
              <a:rPr lang="en-US" dirty="0"/>
              <a:t>Enable the origination, documentation, transmission, tracking and maintenance of orders for diagnostic tests..</a:t>
            </a:r>
          </a:p>
          <a:p>
            <a:pPr>
              <a:spcBef>
                <a:spcPts val="600"/>
              </a:spcBef>
            </a:pPr>
            <a:r>
              <a:rPr lang="en-US" b="1" dirty="0"/>
              <a:t>Description: </a:t>
            </a:r>
            <a:r>
              <a:rPr lang="en-US" dirty="0"/>
              <a:t>Orders for diagnostic tests (e.g. diagnostic radiology, laboratory) are captured and tracked including new, renewal and discontinue orders. Each order includes appropriate detail, such as order identification, instructions and clinical information necessary to perform the test. Orders and supporting detailed documentation shall be communicated to the service provider for completion of the diagnostic test(s).</a:t>
            </a:r>
          </a:p>
          <a:p>
            <a:pPr>
              <a:spcBef>
                <a:spcPts val="600"/>
              </a:spcBef>
            </a:pPr>
            <a:r>
              <a:rPr lang="en-US" dirty="0"/>
              <a:t>Some systems may contain instructions, but in some settings, instructions may be provided from external sources (e.g., handouts</a:t>
            </a:r>
            <a:r>
              <a:rPr lang="en-US" dirty="0" smtClean="0"/>
              <a:t>).</a:t>
            </a:r>
            <a:r>
              <a:rPr lang="en-US" b="1" dirty="0" smtClean="0"/>
              <a:t> </a:t>
            </a:r>
            <a:endParaRPr lang="en-US" dirty="0"/>
          </a:p>
          <a:p>
            <a:pPr>
              <a:lnSpc>
                <a:spcPct val="114000"/>
              </a:lnSpc>
              <a:spcBef>
                <a:spcPts val="600"/>
              </a:spcBef>
            </a:pPr>
            <a:r>
              <a:rPr lang="en-US" b="1" dirty="0" smtClean="0">
                <a:latin typeface="Arial Narrow" pitchFamily="34" charset="0"/>
              </a:rPr>
              <a:t>Example</a:t>
            </a:r>
            <a:r>
              <a:rPr lang="en-US" dirty="0" smtClean="0">
                <a:latin typeface="Arial Narrow" pitchFamily="34" charset="0"/>
              </a:rPr>
              <a:t>: </a:t>
            </a:r>
            <a:r>
              <a:rPr lang="en-US" dirty="0" smtClean="0">
                <a:solidFill>
                  <a:srgbClr val="0000CC"/>
                </a:solidFill>
                <a:latin typeface="Arial Narrow" pitchFamily="34" charset="0"/>
              </a:rPr>
              <a:t>(notional scenario based on conformance criteria) During an encounter, patient problems, previous treatments</a:t>
            </a:r>
            <a:r>
              <a:rPr lang="en-US" dirty="0" smtClean="0">
                <a:latin typeface="Arial Narrow" pitchFamily="34" charset="0"/>
              </a:rPr>
              <a:t>, care plans</a:t>
            </a:r>
            <a:r>
              <a:rPr lang="en-US" dirty="0" smtClean="0">
                <a:solidFill>
                  <a:srgbClr val="0000CC"/>
                </a:solidFill>
                <a:latin typeface="Arial Narrow" pitchFamily="34" charset="0"/>
              </a:rPr>
              <a:t> and results are reviewed; then, </a:t>
            </a:r>
            <a:r>
              <a:rPr lang="en-US" dirty="0">
                <a:latin typeface="Arial Narrow" pitchFamily="34" charset="0"/>
              </a:rPr>
              <a:t>d</a:t>
            </a:r>
            <a:r>
              <a:rPr lang="en-US" dirty="0" smtClean="0">
                <a:latin typeface="Arial Narrow" pitchFamily="34" charset="0"/>
              </a:rPr>
              <a:t>iagnostic </a:t>
            </a:r>
            <a:r>
              <a:rPr lang="en-US" dirty="0">
                <a:latin typeface="Arial Narrow" pitchFamily="34" charset="0"/>
              </a:rPr>
              <a:t>t</a:t>
            </a:r>
            <a:r>
              <a:rPr lang="en-US" dirty="0" smtClean="0">
                <a:latin typeface="Arial Narrow" pitchFamily="34" charset="0"/>
              </a:rPr>
              <a:t>est</a:t>
            </a:r>
            <a:r>
              <a:rPr lang="en-US" dirty="0" smtClean="0">
                <a:solidFill>
                  <a:srgbClr val="0000CC"/>
                </a:solidFill>
                <a:latin typeface="Arial Narrow" pitchFamily="34" charset="0"/>
              </a:rPr>
              <a:t> orders or order-sets, based on accepted clinical practices and/or order set templates, may be created by the clinician. If an order or order-set is created, discrete data elements, associated with the order(s) are recorded and any appropriate order related or clinical information is noted. Patient orders and/or order-sets are reported-to </a:t>
            </a:r>
            <a:r>
              <a:rPr lang="en-US" dirty="0">
                <a:latin typeface="Arial Narrow" pitchFamily="34" charset="0"/>
              </a:rPr>
              <a:t>or coordinated with appropriate sources, </a:t>
            </a:r>
            <a:r>
              <a:rPr lang="en-US" dirty="0" smtClean="0">
                <a:solidFill>
                  <a:srgbClr val="0000CC"/>
                </a:solidFill>
                <a:latin typeface="Arial Narrow" pitchFamily="34" charset="0"/>
              </a:rPr>
              <a:t>appropriate clinicians and organizations (e.g., PHRs, schools, registries, public health), according to scope of practice, organizational policy and/or jurisdictional law. </a:t>
            </a:r>
          </a:p>
          <a:p>
            <a:pPr>
              <a:lnSpc>
                <a:spcPct val="114000"/>
              </a:lnSpc>
            </a:pPr>
            <a:endParaRPr lang="en-US" dirty="0">
              <a:solidFill>
                <a:srgbClr val="0000CC"/>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CP.4.4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Diagnostic Tests</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27</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2101481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CP.4.4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Diagnostic Tests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28</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8301"/>
            <a:ext cx="9144000" cy="600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993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CP.4.4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Diagnostic Tests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29</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0" y="1295400"/>
            <a:ext cx="9144000" cy="3693319"/>
          </a:xfrm>
          <a:prstGeom prst="rect">
            <a:avLst/>
          </a:prstGeom>
          <a:noFill/>
        </p:spPr>
        <p:txBody>
          <a:bodyPr wrap="square" rtlCol="0">
            <a:spAutoFit/>
          </a:bodyPr>
          <a:lstStyle/>
          <a:p>
            <a:pPr marL="342900" indent="-342900">
              <a:buFont typeface="+mj-lt"/>
              <a:buAutoNum type="arabicPeriod"/>
            </a:pPr>
            <a:r>
              <a:rPr lang="en-US" dirty="0"/>
              <a:t>CP.4.4#06 The system SHALL provide the ability to transmit orders to the recipient (s) for order fulfillment of the diagnostic test</a:t>
            </a:r>
            <a:r>
              <a:rPr lang="en-US" dirty="0" smtClean="0"/>
              <a:t>.</a:t>
            </a:r>
          </a:p>
          <a:p>
            <a:pPr marL="342900" indent="-342900">
              <a:buFont typeface="+mj-lt"/>
              <a:buAutoNum type="arabicPeriod"/>
            </a:pPr>
            <a:r>
              <a:rPr lang="en-US" dirty="0"/>
              <a:t>CP.4.4#01 The system SHALL provide the ability to manage orders for diagnostic tests</a:t>
            </a:r>
            <a:r>
              <a:rPr lang="en-US" dirty="0" smtClean="0"/>
              <a:t>.</a:t>
            </a:r>
          </a:p>
          <a:p>
            <a:pPr marL="342900" indent="-342900">
              <a:buFont typeface="+mj-lt"/>
              <a:buAutoNum type="arabicPeriod"/>
            </a:pPr>
            <a:r>
              <a:rPr lang="en-US" dirty="0"/>
              <a:t>CP.4.4#02 The system SHALL provide the ability to capture and render standard order detail for diagnostic test order fulfillment</a:t>
            </a:r>
            <a:r>
              <a:rPr lang="en-US" dirty="0" smtClean="0"/>
              <a:t>.</a:t>
            </a:r>
          </a:p>
          <a:p>
            <a:pPr marL="342900" indent="-342900">
              <a:buFont typeface="+mj-lt"/>
              <a:buAutoNum type="arabicPeriod"/>
            </a:pPr>
            <a:r>
              <a:rPr lang="en-US" dirty="0"/>
              <a:t>CP.4.4#03 The system SHOULD provide the ability to capture and maintain user-created instructions and/or prompts when ordering diagnostic tests or procedures</a:t>
            </a:r>
            <a:r>
              <a:rPr lang="en-US" dirty="0" smtClean="0"/>
              <a:t>.</a:t>
            </a:r>
          </a:p>
          <a:p>
            <a:pPr marL="342900" indent="-342900">
              <a:buFont typeface="+mj-lt"/>
              <a:buAutoNum type="arabicPeriod"/>
            </a:pPr>
            <a:r>
              <a:rPr lang="en-US" dirty="0"/>
              <a:t>CP.4.4#04 The system SHALL provide the ability to manage the status (e.g., requisitioned, completed, in process) of diagnostic test(s</a:t>
            </a:r>
            <a:r>
              <a:rPr lang="en-US" dirty="0" smtClean="0"/>
              <a:t>).</a:t>
            </a:r>
          </a:p>
          <a:p>
            <a:pPr marL="342900" indent="-342900">
              <a:buFont typeface="+mj-lt"/>
              <a:buAutoNum type="arabicPeriod"/>
            </a:pPr>
            <a:r>
              <a:rPr lang="en-US" dirty="0"/>
              <a:t>CP.4.4#05 The system SHOULD provide the ability to capture and render patient instructions relevant to the diagnostic test ordered</a:t>
            </a:r>
            <a:r>
              <a:rPr lang="en-US" dirty="0" smtClean="0"/>
              <a:t>.</a:t>
            </a:r>
          </a:p>
          <a:p>
            <a:pPr marL="342900" indent="-342900">
              <a:buFont typeface="+mj-lt"/>
              <a:buAutoNum type="arabicPeriod"/>
            </a:pPr>
            <a:r>
              <a:rPr lang="en-US" dirty="0"/>
              <a:t>CP.4.4#07 The system SHOULD provide the ability to transmit supporting detailed documentation to the recipient (s) for order fulfillment of the diagnostic test</a:t>
            </a:r>
            <a:r>
              <a:rPr lang="en-US" dirty="0" smtClean="0"/>
              <a:t>.</a:t>
            </a:r>
          </a:p>
        </p:txBody>
      </p:sp>
    </p:spTree>
    <p:extLst>
      <p:ext uri="{BB962C8B-B14F-4D97-AF65-F5344CB8AC3E}">
        <p14:creationId xmlns:p14="http://schemas.microsoft.com/office/powerpoint/2010/main" val="1518915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 deletion, </a:t>
            </a:r>
            <a:r>
              <a:rPr lang="en-US" sz="1200" dirty="0" smtClean="0">
                <a:solidFill>
                  <a:srgbClr val="0000CC"/>
                </a:solidFill>
              </a:rPr>
              <a:t>Blue</a:t>
            </a:r>
            <a:r>
              <a:rPr lang="en-US" sz="1200" dirty="0" smtClean="0"/>
              <a:t>:  Recommended Insertion</a:t>
            </a:r>
            <a:endParaRPr lang="en-US" sz="1200" dirty="0"/>
          </a:p>
        </p:txBody>
      </p:sp>
      <p:sp>
        <p:nvSpPr>
          <p:cNvPr id="2" name="Title 1"/>
          <p:cNvSpPr>
            <a:spLocks noGrp="1"/>
          </p:cNvSpPr>
          <p:nvPr>
            <p:ph type="title"/>
          </p:nvPr>
        </p:nvSpPr>
        <p:spPr>
          <a:xfrm>
            <a:off x="76200" y="76200"/>
            <a:ext cx="9067800" cy="838200"/>
          </a:xfrm>
        </p:spPr>
        <p:txBody>
          <a:bodyPr>
            <a:normAutofit fontScale="90000"/>
          </a:bodyPr>
          <a:lstStyle/>
          <a:p>
            <a:r>
              <a:rPr lang="en-US" sz="2800" b="1" dirty="0" smtClean="0">
                <a:solidFill>
                  <a:srgbClr val="0000CC"/>
                </a:solidFill>
                <a:latin typeface="Arial Narrow" pitchFamily="34" charset="0"/>
              </a:rPr>
              <a:t>CP.4 Manage Orders</a:t>
            </a:r>
            <a:br>
              <a:rPr lang="en-US" sz="2800" b="1" dirty="0" smtClean="0">
                <a:solidFill>
                  <a:srgbClr val="0000CC"/>
                </a:solidFill>
                <a:latin typeface="Arial Narrow" pitchFamily="34" charset="0"/>
              </a:rPr>
            </a:br>
            <a:r>
              <a:rPr lang="en-US" sz="2800" dirty="0" smtClean="0"/>
              <a:t>EHR-S Components  Dependent-on Clinician-Activities</a:t>
            </a:r>
            <a:endParaRPr lang="en-US" sz="2800" dirty="0"/>
          </a:p>
        </p:txBody>
      </p:sp>
      <p:sp>
        <p:nvSpPr>
          <p:cNvPr id="3" name="Date Placeholder 2"/>
          <p:cNvSpPr>
            <a:spLocks noGrp="1"/>
          </p:cNvSpPr>
          <p:nvPr>
            <p:ph type="dt" sz="quarter" idx="10"/>
          </p:nvPr>
        </p:nvSpPr>
        <p:spPr>
          <a:xfrm>
            <a:off x="457200" y="6553200"/>
            <a:ext cx="2133600" cy="365125"/>
          </a:xfrm>
        </p:spPr>
        <p:txBody>
          <a:bodyPr/>
          <a:lstStyle/>
          <a:p>
            <a:pPr>
              <a:defRPr/>
            </a:pPr>
            <a:fld id="{0AE0901C-85C9-47E6-B6B1-6A00C64E8494}" type="datetime1">
              <a:rPr lang="en-US"/>
              <a:pPr>
                <a:defRPr/>
              </a:pPr>
              <a:t>7/5/2012</a:t>
            </a:fld>
            <a:endParaRPr lang="en-US"/>
          </a:p>
        </p:txBody>
      </p:sp>
      <p:sp>
        <p:nvSpPr>
          <p:cNvPr id="5" name="Slide Number Placeholder 4"/>
          <p:cNvSpPr>
            <a:spLocks noGrp="1"/>
          </p:cNvSpPr>
          <p:nvPr>
            <p:ph type="sldNum" sz="quarter" idx="12"/>
          </p:nvPr>
        </p:nvSpPr>
        <p:spPr>
          <a:xfrm>
            <a:off x="6553200" y="6553200"/>
            <a:ext cx="2133600" cy="365125"/>
          </a:xfrm>
        </p:spPr>
        <p:txBody>
          <a:bodyPr/>
          <a:lstStyle/>
          <a:p>
            <a:pPr>
              <a:defRPr/>
            </a:pPr>
            <a:fld id="{979990B5-52E7-47B4-8C9D-492A6DD6077B}" type="slidenum">
              <a:rPr lang="en-US"/>
              <a:pPr>
                <a:defRPr/>
              </a:pPr>
              <a:t>3</a:t>
            </a:fld>
            <a:endParaRPr lang="en-US"/>
          </a:p>
        </p:txBody>
      </p:sp>
      <p:sp>
        <p:nvSpPr>
          <p:cNvPr id="6" name="TextBox 5"/>
          <p:cNvSpPr txBox="1"/>
          <p:nvPr/>
        </p:nvSpPr>
        <p:spPr>
          <a:xfrm>
            <a:off x="3124200" y="1066800"/>
            <a:ext cx="60198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62503" cy="602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327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CP.4.4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Diagnostic Tests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30</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0" y="1295400"/>
            <a:ext cx="9144000" cy="2862322"/>
          </a:xfrm>
          <a:prstGeom prst="rect">
            <a:avLst/>
          </a:prstGeom>
          <a:noFill/>
        </p:spPr>
        <p:txBody>
          <a:bodyPr wrap="square" rtlCol="0">
            <a:spAutoFit/>
          </a:bodyPr>
          <a:lstStyle/>
          <a:p>
            <a:pPr marL="342900" indent="-342900">
              <a:buFont typeface="+mj-lt"/>
              <a:buAutoNum type="arabicPeriod" startAt="8"/>
            </a:pPr>
            <a:r>
              <a:rPr lang="en-US" dirty="0" smtClean="0"/>
              <a:t>CP.4.4#08 </a:t>
            </a:r>
            <a:r>
              <a:rPr lang="en-US" dirty="0"/>
              <a:t>The system SHALL conform to function CPS.4.3 (Support for Non-Medication Ordering</a:t>
            </a:r>
            <a:r>
              <a:rPr lang="en-US" dirty="0" smtClean="0"/>
              <a:t>).</a:t>
            </a:r>
          </a:p>
          <a:p>
            <a:pPr marL="342900" indent="-342900">
              <a:buFont typeface="+mj-lt"/>
              <a:buAutoNum type="arabicPeriod" startAt="8"/>
            </a:pPr>
            <a:r>
              <a:rPr lang="en-US" dirty="0"/>
              <a:t>CP.4.4#09 The system MAY provide the ability to transmit order activity to public health authorities according to scope of practice, organizational policy and/or jurisdictional law</a:t>
            </a:r>
            <a:r>
              <a:rPr lang="en-US" dirty="0" smtClean="0"/>
              <a:t>.</a:t>
            </a:r>
          </a:p>
          <a:p>
            <a:pPr marL="342900" indent="-342900">
              <a:buFont typeface="+mj-lt"/>
              <a:buAutoNum type="arabicPeriod" startAt="8"/>
            </a:pPr>
            <a:r>
              <a:rPr lang="en-US" dirty="0"/>
              <a:t>CP.4.4#10 IF subsequent orders are being captured, THEN the system SHOULD provide the ability to render prior diagnostic results for a given patient</a:t>
            </a:r>
            <a:r>
              <a:rPr lang="en-US" dirty="0" smtClean="0"/>
              <a:t>.</a:t>
            </a:r>
          </a:p>
          <a:p>
            <a:pPr marL="342900" indent="-342900">
              <a:buFont typeface="+mj-lt"/>
              <a:buAutoNum type="arabicPeriod" startAt="8"/>
            </a:pPr>
            <a:r>
              <a:rPr lang="en-US" dirty="0"/>
              <a:t>CP.4.4#11 The system SHOULD capture and render complete demographic information for diagnostic  orders according to scope of practice, organizational policy and/or jurisdictional law</a:t>
            </a:r>
            <a:r>
              <a:rPr lang="en-US" dirty="0" smtClean="0"/>
              <a:t>.</a:t>
            </a:r>
          </a:p>
          <a:p>
            <a:pPr marL="342900" indent="-342900">
              <a:buFont typeface="+mj-lt"/>
              <a:buAutoNum type="arabicPeriod" startAt="8"/>
            </a:pPr>
            <a:endParaRPr lang="en-US" dirty="0"/>
          </a:p>
        </p:txBody>
      </p:sp>
    </p:spTree>
    <p:extLst>
      <p:ext uri="{BB962C8B-B14F-4D97-AF65-F5344CB8AC3E}">
        <p14:creationId xmlns:p14="http://schemas.microsoft.com/office/powerpoint/2010/main" val="225039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5027338"/>
          </a:xfrm>
          <a:prstGeom prst="rect">
            <a:avLst/>
          </a:prstGeom>
          <a:noFill/>
        </p:spPr>
        <p:txBody>
          <a:bodyPr wrap="square" rtlCol="0">
            <a:spAutoFit/>
          </a:bodyPr>
          <a:lstStyle/>
          <a:p>
            <a:r>
              <a:rPr lang="en-US" b="1" dirty="0"/>
              <a:t>Statement: </a:t>
            </a:r>
            <a:r>
              <a:rPr lang="en-US" dirty="0"/>
              <a:t>Communicate with appropriate sources or registries to manage orders for blood products or other biologics</a:t>
            </a:r>
            <a:r>
              <a:rPr lang="en-US" dirty="0" smtClean="0"/>
              <a:t>.</a:t>
            </a:r>
            <a:endParaRPr lang="en-US" dirty="0"/>
          </a:p>
          <a:p>
            <a:pPr>
              <a:spcBef>
                <a:spcPts val="600"/>
              </a:spcBef>
            </a:pPr>
            <a:r>
              <a:rPr lang="en-US" b="1" dirty="0"/>
              <a:t>Description: </a:t>
            </a:r>
            <a:r>
              <a:rPr lang="en-US" dirty="0"/>
              <a:t>Interact with a blood bank system or other source to support orders for blood products or other biologics including discontinuance orders. Use of such products in the provision of care is captured. Blood bank or other functionality that may come under jurisdictional law or other regulation (e.g. by the FDA in the United States) is not required; functional communication with such a system is required..</a:t>
            </a:r>
            <a:r>
              <a:rPr lang="en-US" b="1" dirty="0" smtClean="0"/>
              <a:t> </a:t>
            </a:r>
            <a:endParaRPr lang="en-US" dirty="0"/>
          </a:p>
          <a:p>
            <a:pPr>
              <a:lnSpc>
                <a:spcPct val="114000"/>
              </a:lnSpc>
              <a:spcBef>
                <a:spcPts val="600"/>
              </a:spcBef>
            </a:pPr>
            <a:r>
              <a:rPr lang="en-US" b="1" dirty="0" smtClean="0">
                <a:latin typeface="Arial Narrow" pitchFamily="34" charset="0"/>
              </a:rPr>
              <a:t>Example</a:t>
            </a:r>
            <a:r>
              <a:rPr lang="en-US" dirty="0" smtClean="0">
                <a:latin typeface="Arial Narrow" pitchFamily="34" charset="0"/>
              </a:rPr>
              <a:t>: </a:t>
            </a:r>
            <a:r>
              <a:rPr lang="en-US" dirty="0" smtClean="0">
                <a:solidFill>
                  <a:srgbClr val="0000CC"/>
                </a:solidFill>
                <a:latin typeface="Arial Narrow" pitchFamily="34" charset="0"/>
              </a:rPr>
              <a:t>(notional scenario based on conformance criteria) During an encounter, patient problems, previous treatments</a:t>
            </a:r>
            <a:r>
              <a:rPr lang="en-US" dirty="0" smtClean="0">
                <a:latin typeface="Arial Narrow" pitchFamily="34" charset="0"/>
              </a:rPr>
              <a:t>, care plans</a:t>
            </a:r>
            <a:r>
              <a:rPr lang="en-US" dirty="0" smtClean="0">
                <a:solidFill>
                  <a:srgbClr val="0000CC"/>
                </a:solidFill>
                <a:latin typeface="Arial Narrow" pitchFamily="34" charset="0"/>
              </a:rPr>
              <a:t> and results are reviewed; then, orders or order-sets</a:t>
            </a:r>
            <a:r>
              <a:rPr lang="en-US" dirty="0" smtClean="0">
                <a:latin typeface="Arial Narrow" pitchFamily="34" charset="0"/>
              </a:rPr>
              <a:t> for </a:t>
            </a:r>
            <a:r>
              <a:rPr lang="en-US" dirty="0">
                <a:latin typeface="Arial Narrow" pitchFamily="34" charset="0"/>
              </a:rPr>
              <a:t>Blood Products and Other Biologics</a:t>
            </a:r>
            <a:r>
              <a:rPr lang="en-US" dirty="0" smtClean="0">
                <a:solidFill>
                  <a:srgbClr val="0000CC"/>
                </a:solidFill>
                <a:latin typeface="Arial Narrow" pitchFamily="34" charset="0"/>
              </a:rPr>
              <a:t>, based on accepted clinical practices and/or order set templates, may be created by the clinician. If an order or order-set is created, discrete data elements associated with the order(s) are recorded and any appropriate order related or clinical information is noted. Patient orders and/or order-sets are reported-to</a:t>
            </a:r>
            <a:r>
              <a:rPr lang="en-US" dirty="0" smtClean="0">
                <a:latin typeface="Arial Narrow" pitchFamily="34" charset="0"/>
              </a:rPr>
              <a:t> or coordinated with appropriate sources, </a:t>
            </a:r>
            <a:r>
              <a:rPr lang="en-US" dirty="0" smtClean="0">
                <a:solidFill>
                  <a:srgbClr val="0000CC"/>
                </a:solidFill>
                <a:latin typeface="Arial Narrow" pitchFamily="34" charset="0"/>
              </a:rPr>
              <a:t>appropriate clinicians and organizations (e.g., PHRs, schools, registries, public health), according to scope of practice, organizational policy and/or jurisdictional law. </a:t>
            </a:r>
          </a:p>
          <a:p>
            <a:pPr>
              <a:lnSpc>
                <a:spcPct val="114000"/>
              </a:lnSpc>
            </a:pPr>
            <a:endParaRPr lang="en-US" dirty="0">
              <a:solidFill>
                <a:srgbClr val="0000CC"/>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CP.4.5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Blood Products and Other Biologics</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31</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2101481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CP.4.5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Blood Products and Other Biologics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32</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771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CP.4.5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Blood Products and Other Biologics</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33</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0" y="1066800"/>
            <a:ext cx="9144000" cy="5632311"/>
          </a:xfrm>
          <a:prstGeom prst="rect">
            <a:avLst/>
          </a:prstGeom>
          <a:noFill/>
        </p:spPr>
        <p:txBody>
          <a:bodyPr wrap="square" rtlCol="0">
            <a:spAutoFit/>
          </a:bodyPr>
          <a:lstStyle/>
          <a:p>
            <a:pPr marL="342900" indent="-342900">
              <a:buFont typeface="+mj-lt"/>
              <a:buAutoNum type="arabicPeriod"/>
            </a:pPr>
            <a:r>
              <a:rPr lang="en-US" dirty="0"/>
              <a:t>CP.4.5#01 The system </a:t>
            </a:r>
            <a:r>
              <a:rPr lang="en-US" b="1" dirty="0"/>
              <a:t>SHALL</a:t>
            </a:r>
            <a:r>
              <a:rPr lang="en-US" dirty="0"/>
              <a:t> provide the ability to manage orders for blood products and biological products</a:t>
            </a:r>
            <a:r>
              <a:rPr lang="en-US" dirty="0" smtClean="0"/>
              <a:t>.</a:t>
            </a:r>
          </a:p>
          <a:p>
            <a:pPr marL="342900" indent="-342900">
              <a:buFont typeface="+mj-lt"/>
              <a:buAutoNum type="arabicPeriod"/>
            </a:pPr>
            <a:r>
              <a:rPr lang="en-US" dirty="0"/>
              <a:t>CP.4.5#02 The system </a:t>
            </a:r>
            <a:r>
              <a:rPr lang="en-US" b="1" dirty="0"/>
              <a:t>SHALL</a:t>
            </a:r>
            <a:r>
              <a:rPr lang="en-US" dirty="0"/>
              <a:t> provide the ability to manage the status (e.g., requisitioned, completed, in process) of blood product and/or biological product orders</a:t>
            </a:r>
            <a:r>
              <a:rPr lang="en-US" dirty="0" smtClean="0"/>
              <a:t>.</a:t>
            </a:r>
          </a:p>
          <a:p>
            <a:pPr marL="342900" indent="-342900">
              <a:buFont typeface="+mj-lt"/>
              <a:buAutoNum type="arabicPeriod"/>
            </a:pPr>
            <a:r>
              <a:rPr lang="en-US" dirty="0"/>
              <a:t>CP.4.5#03 The system </a:t>
            </a:r>
            <a:r>
              <a:rPr lang="en-US" b="1" dirty="0"/>
              <a:t>SHALL</a:t>
            </a:r>
            <a:r>
              <a:rPr lang="en-US" dirty="0"/>
              <a:t> provide the ability to manage  storage request orders for blood products and/or biological products</a:t>
            </a:r>
            <a:r>
              <a:rPr lang="en-US" dirty="0" smtClean="0"/>
              <a:t>.</a:t>
            </a:r>
          </a:p>
          <a:p>
            <a:pPr marL="342900" indent="-342900">
              <a:buFont typeface="+mj-lt"/>
              <a:buAutoNum type="arabicPeriod"/>
            </a:pPr>
            <a:r>
              <a:rPr lang="en-US" dirty="0"/>
              <a:t>CP.4.5#04 The system </a:t>
            </a:r>
            <a:r>
              <a:rPr lang="en-US" b="1" dirty="0"/>
              <a:t>SHALL</a:t>
            </a:r>
            <a:r>
              <a:rPr lang="en-US" dirty="0"/>
              <a:t> provide the ability to manage the status of storage request orders (e.g., requisitioned, completed, in process) for blood products and/or biological products</a:t>
            </a:r>
            <a:r>
              <a:rPr lang="en-US" dirty="0" smtClean="0"/>
              <a:t>.</a:t>
            </a:r>
          </a:p>
          <a:p>
            <a:pPr marL="342900" indent="-342900">
              <a:buFont typeface="+mj-lt"/>
              <a:buAutoNum type="arabicPeriod"/>
            </a:pPr>
            <a:r>
              <a:rPr lang="en-US" dirty="0"/>
              <a:t>CP.4.5#05 The system</a:t>
            </a:r>
            <a:r>
              <a:rPr lang="en-US" b="1" dirty="0"/>
              <a:t> SHALL </a:t>
            </a:r>
            <a:r>
              <a:rPr lang="en-US" dirty="0"/>
              <a:t>conform to function CPS.9.2 (Support for Inter-Provider Communication) to enable exchange of manage information regarding  blood products and biological products between to members of the care team</a:t>
            </a:r>
            <a:r>
              <a:rPr lang="en-US" dirty="0" smtClean="0"/>
              <a:t>.</a:t>
            </a:r>
          </a:p>
          <a:p>
            <a:pPr marL="342900" indent="-342900">
              <a:buFont typeface="+mj-lt"/>
              <a:buAutoNum type="arabicPeriod"/>
            </a:pPr>
            <a:r>
              <a:rPr lang="en-US" dirty="0"/>
              <a:t>CP.4.5#06 The system</a:t>
            </a:r>
            <a:r>
              <a:rPr lang="en-US" b="1" dirty="0"/>
              <a:t> SHALL</a:t>
            </a:r>
            <a:r>
              <a:rPr lang="en-US" dirty="0"/>
              <a:t> provide the ability to manage the use of blood products and other biologics in the provision of care</a:t>
            </a:r>
            <a:r>
              <a:rPr lang="en-US" dirty="0" smtClean="0"/>
              <a:t>.</a:t>
            </a:r>
          </a:p>
          <a:p>
            <a:pPr marL="342900" indent="-342900">
              <a:buFont typeface="+mj-lt"/>
              <a:buAutoNum type="arabicPeriod"/>
            </a:pPr>
            <a:r>
              <a:rPr lang="en-US" dirty="0"/>
              <a:t>CP.4.5#07 The system MAY provide the ability to manage units for orders of blood products appropriate to age specific care (e.g., pediatric care such as ml/kg, “Pedi packs” and other aliquots</a:t>
            </a:r>
            <a:r>
              <a:rPr lang="en-US" dirty="0" smtClean="0"/>
              <a:t>).</a:t>
            </a:r>
          </a:p>
          <a:p>
            <a:pPr marL="342900" indent="-342900">
              <a:buFont typeface="+mj-lt"/>
              <a:buAutoNum type="arabicPeriod"/>
            </a:pPr>
            <a:r>
              <a:rPr lang="en-US" dirty="0"/>
              <a:t>CP.4.5#08 The system SHOULD provide the ability to manage information associated with the collection and administration of non-blood biologics (e.g., breast milk products), including donor and recipient and/or patient-identifying data, aliquot-identifying</a:t>
            </a:r>
          </a:p>
        </p:txBody>
      </p:sp>
    </p:spTree>
    <p:extLst>
      <p:ext uri="{BB962C8B-B14F-4D97-AF65-F5344CB8AC3E}">
        <p14:creationId xmlns:p14="http://schemas.microsoft.com/office/powerpoint/2010/main" val="4062544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066800"/>
            <a:ext cx="9067800" cy="5896486"/>
          </a:xfrm>
          <a:prstGeom prst="rect">
            <a:avLst/>
          </a:prstGeom>
          <a:noFill/>
        </p:spPr>
        <p:txBody>
          <a:bodyPr wrap="square" rtlCol="0">
            <a:spAutoFit/>
          </a:bodyPr>
          <a:lstStyle/>
          <a:p>
            <a:r>
              <a:rPr lang="en-US" b="1" dirty="0"/>
              <a:t>Statement: </a:t>
            </a:r>
            <a:r>
              <a:rPr lang="en-US" dirty="0"/>
              <a:t>Enable the origination, documentation and tracking of referrals between care providers or healthcare organizations, including clinical and administrative details of the referral, and consents and authorizations for disclosures as required</a:t>
            </a:r>
            <a:r>
              <a:rPr lang="en-US" dirty="0" smtClean="0"/>
              <a:t>.</a:t>
            </a:r>
            <a:endParaRPr lang="en-US" dirty="0"/>
          </a:p>
          <a:p>
            <a:pPr>
              <a:spcBef>
                <a:spcPts val="600"/>
              </a:spcBef>
            </a:pPr>
            <a:r>
              <a:rPr lang="en-US" b="1" dirty="0"/>
              <a:t>Description: </a:t>
            </a:r>
            <a:r>
              <a:rPr lang="en-US" dirty="0"/>
              <a:t>Documentation and tracking of a referral from one care provider to another is supported, whether the referred to or referring providers are internal or external to the healthcare organization. </a:t>
            </a:r>
          </a:p>
          <a:p>
            <a:pPr>
              <a:spcBef>
                <a:spcPts val="600"/>
              </a:spcBef>
            </a:pPr>
            <a:r>
              <a:rPr lang="en-US" dirty="0"/>
              <a:t>Guidelines for whether a particular referral for a particular patient is appropriate in a clinical context and with regard to </a:t>
            </a:r>
            <a:r>
              <a:rPr lang="en-US" u="sng" dirty="0"/>
              <a:t>administrative factors </a:t>
            </a:r>
            <a:r>
              <a:rPr lang="en-US" dirty="0"/>
              <a:t>such as insurance may be provided to the care provider at the time the referral is created.  The EHR-S provides the ability to receive and act upon referral responses from providers.  The EHR-S may provide the ability to capture completion of the referral appointment</a:t>
            </a:r>
            <a:r>
              <a:rPr lang="en-US" dirty="0" smtClean="0"/>
              <a:t>.</a:t>
            </a:r>
            <a:r>
              <a:rPr lang="en-US" b="1" dirty="0" smtClean="0"/>
              <a:t> </a:t>
            </a:r>
            <a:endParaRPr lang="en-US" dirty="0"/>
          </a:p>
          <a:p>
            <a:pPr>
              <a:lnSpc>
                <a:spcPct val="114000"/>
              </a:lnSpc>
              <a:spcBef>
                <a:spcPts val="600"/>
              </a:spcBef>
            </a:pPr>
            <a:r>
              <a:rPr lang="en-US" b="1" dirty="0" smtClean="0">
                <a:latin typeface="Arial Narrow" pitchFamily="34" charset="0"/>
              </a:rPr>
              <a:t>Example</a:t>
            </a:r>
            <a:r>
              <a:rPr lang="en-US" dirty="0" smtClean="0">
                <a:latin typeface="Arial Narrow" pitchFamily="34" charset="0"/>
              </a:rPr>
              <a:t>: </a:t>
            </a:r>
            <a:r>
              <a:rPr lang="en-US" dirty="0" smtClean="0">
                <a:solidFill>
                  <a:srgbClr val="0000CC"/>
                </a:solidFill>
                <a:latin typeface="Arial Narrow" pitchFamily="34" charset="0"/>
              </a:rPr>
              <a:t>(notional scenario based on conformance criteria) During an encounter, patient problems, previous treatments</a:t>
            </a:r>
            <a:r>
              <a:rPr lang="en-US" dirty="0" smtClean="0">
                <a:latin typeface="Arial Narrow" pitchFamily="34" charset="0"/>
              </a:rPr>
              <a:t>, care plans</a:t>
            </a:r>
            <a:r>
              <a:rPr lang="en-US" dirty="0" smtClean="0">
                <a:solidFill>
                  <a:srgbClr val="0000CC"/>
                </a:solidFill>
                <a:latin typeface="Arial Narrow" pitchFamily="34" charset="0"/>
              </a:rPr>
              <a:t> and results are reviewed; then, orders or order-sets</a:t>
            </a:r>
            <a:r>
              <a:rPr lang="en-US" dirty="0" smtClean="0">
                <a:latin typeface="Arial Narrow" pitchFamily="34" charset="0"/>
              </a:rPr>
              <a:t> for referral</a:t>
            </a:r>
            <a:r>
              <a:rPr lang="en-US" dirty="0" smtClean="0">
                <a:solidFill>
                  <a:srgbClr val="0000CC"/>
                </a:solidFill>
                <a:latin typeface="Arial Narrow" pitchFamily="34" charset="0"/>
              </a:rPr>
              <a:t>, based on accepted clinical practices and/or order set templates, may be created by the clinician. If an order or order-set is created, discrete data elements associated with the order(s) are recorded and any appropriate order related or clinical information is noted. Patient orders and/or order-sets are reported-to </a:t>
            </a:r>
            <a:r>
              <a:rPr lang="en-US" dirty="0">
                <a:latin typeface="Arial Narrow" pitchFamily="34" charset="0"/>
              </a:rPr>
              <a:t>or coordinated with appropriate sources, </a:t>
            </a:r>
            <a:r>
              <a:rPr lang="en-US" dirty="0" smtClean="0">
                <a:solidFill>
                  <a:srgbClr val="0000CC"/>
                </a:solidFill>
                <a:latin typeface="Arial Narrow" pitchFamily="34" charset="0"/>
              </a:rPr>
              <a:t>appropriate clinicians and organizations (e.g., PHRs, schools, registries, public health), according to scope of practice, organizational policy and/or jurisdictional law. </a:t>
            </a:r>
          </a:p>
          <a:p>
            <a:pPr>
              <a:lnSpc>
                <a:spcPct val="114000"/>
              </a:lnSpc>
            </a:pPr>
            <a:endParaRPr lang="en-US" dirty="0">
              <a:solidFill>
                <a:srgbClr val="0000CC"/>
              </a:solidFill>
              <a:latin typeface="Arial Narrow" pitchFamily="34" charset="0"/>
            </a:endParaRPr>
          </a:p>
        </p:txBody>
      </p:sp>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CP.4.6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Referral</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34</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Tree>
    <p:extLst>
      <p:ext uri="{BB962C8B-B14F-4D97-AF65-F5344CB8AC3E}">
        <p14:creationId xmlns:p14="http://schemas.microsoft.com/office/powerpoint/2010/main" val="2101481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CP.4.6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Referral</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35</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9224"/>
            <a:ext cx="9144000" cy="595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040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CP.4.6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Referral</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36</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0" y="1030069"/>
            <a:ext cx="9144000" cy="4524315"/>
          </a:xfrm>
          <a:prstGeom prst="rect">
            <a:avLst/>
          </a:prstGeom>
          <a:noFill/>
        </p:spPr>
        <p:txBody>
          <a:bodyPr wrap="square" rtlCol="0">
            <a:spAutoFit/>
          </a:bodyPr>
          <a:lstStyle/>
          <a:p>
            <a:pPr marL="342900" indent="-342900">
              <a:buFont typeface="+mj-lt"/>
              <a:buAutoNum type="arabicPeriod"/>
            </a:pPr>
            <a:r>
              <a:rPr lang="en-US" dirty="0"/>
              <a:t>CP.4.6#01 The system </a:t>
            </a:r>
            <a:r>
              <a:rPr lang="en-US" b="1" dirty="0"/>
              <a:t>SHALL</a:t>
            </a:r>
            <a:r>
              <a:rPr lang="en-US" dirty="0"/>
              <a:t> provide the ability to manage outbound referral(s), whether internal or external to the organization</a:t>
            </a:r>
            <a:r>
              <a:rPr lang="en-US" dirty="0" smtClean="0"/>
              <a:t>.</a:t>
            </a:r>
          </a:p>
          <a:p>
            <a:pPr marL="342900" indent="-342900">
              <a:buFont typeface="+mj-lt"/>
              <a:buAutoNum type="arabicPeriod"/>
            </a:pPr>
            <a:r>
              <a:rPr lang="en-US" dirty="0"/>
              <a:t>CP.4.6#02 The system </a:t>
            </a:r>
            <a:r>
              <a:rPr lang="en-US" b="1" dirty="0"/>
              <a:t>SHALL</a:t>
            </a:r>
            <a:r>
              <a:rPr lang="en-US" dirty="0"/>
              <a:t> provide the ability to capture clinical details necessary for the referral according to the scope of practice of the referral recipient</a:t>
            </a:r>
            <a:r>
              <a:rPr lang="en-US" dirty="0" smtClean="0"/>
              <a:t>.</a:t>
            </a:r>
          </a:p>
          <a:p>
            <a:pPr marL="342900" indent="-342900">
              <a:buFont typeface="+mj-lt"/>
              <a:buAutoNum type="arabicPeriod"/>
            </a:pPr>
            <a:r>
              <a:rPr lang="en-US" dirty="0"/>
              <a:t>CP.4.6#03 The system</a:t>
            </a:r>
            <a:r>
              <a:rPr lang="en-US" b="1" dirty="0"/>
              <a:t> SHALL </a:t>
            </a:r>
            <a:r>
              <a:rPr lang="en-US" dirty="0"/>
              <a:t>provide the ability to link (e.g. link to image stored in PACS) clinical details as necessary for the referral according to the scope of practice of the referral recipient</a:t>
            </a:r>
            <a:r>
              <a:rPr lang="en-US" dirty="0" smtClean="0"/>
              <a:t>.</a:t>
            </a:r>
          </a:p>
          <a:p>
            <a:pPr marL="342900" indent="-342900">
              <a:buFont typeface="+mj-lt"/>
              <a:buAutoNum type="arabicPeriod"/>
            </a:pPr>
            <a:r>
              <a:rPr lang="en-US" dirty="0"/>
              <a:t>CP.4.6#05 The system SHOULD provide the ability to capture administrative details (e.g., insurance information, consents and authorizations for disclosure) as necessary for the referral</a:t>
            </a:r>
            <a:r>
              <a:rPr lang="en-US" dirty="0" smtClean="0"/>
              <a:t>.</a:t>
            </a:r>
          </a:p>
          <a:p>
            <a:pPr marL="342900" indent="-342900">
              <a:buFont typeface="+mj-lt"/>
              <a:buAutoNum type="arabicPeriod"/>
            </a:pPr>
            <a:r>
              <a:rPr lang="en-US" dirty="0"/>
              <a:t>CP.4.6#06 The system SHOULD provide the ability to link to administrative details (e.g., insurance information, consents and authorizations for disclosure) as necessary for the referral</a:t>
            </a:r>
            <a:r>
              <a:rPr lang="en-US" dirty="0" smtClean="0"/>
              <a:t>.</a:t>
            </a:r>
          </a:p>
          <a:p>
            <a:pPr marL="342900" indent="-342900">
              <a:buFont typeface="+mj-lt"/>
              <a:buAutoNum type="arabicPeriod"/>
            </a:pPr>
            <a:r>
              <a:rPr lang="en-US" dirty="0"/>
              <a:t>CP.4.6#07 The system SHOULD provide the ability to render administrative details (e.g., insurance information, consents and authorizations for disclosure) as necessary for the referral</a:t>
            </a:r>
            <a:r>
              <a:rPr lang="en-US" dirty="0" smtClean="0"/>
              <a:t>.</a:t>
            </a:r>
          </a:p>
        </p:txBody>
      </p:sp>
    </p:spTree>
    <p:extLst>
      <p:ext uri="{BB962C8B-B14F-4D97-AF65-F5344CB8AC3E}">
        <p14:creationId xmlns:p14="http://schemas.microsoft.com/office/powerpoint/2010/main" val="1730823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smtClean="0">
                <a:solidFill>
                  <a:srgbClr val="0000CC"/>
                </a:solidFill>
                <a:latin typeface="Arial Narrow" pitchFamily="34" charset="0"/>
              </a:rPr>
              <a:t>CP.4.6 </a:t>
            </a:r>
            <a:r>
              <a:rPr lang="en-US" sz="2800" b="1" dirty="0">
                <a:solidFill>
                  <a:srgbClr val="0000CC"/>
                </a:solidFill>
                <a:latin typeface="Arial Narrow" pitchFamily="34" charset="0"/>
              </a:rPr>
              <a:t>Manage </a:t>
            </a:r>
            <a:r>
              <a:rPr lang="en-US" sz="2800" b="1" dirty="0" smtClean="0">
                <a:solidFill>
                  <a:srgbClr val="0000CC"/>
                </a:solidFill>
                <a:latin typeface="Arial Narrow" pitchFamily="34" charset="0"/>
              </a:rPr>
              <a:t>Orders for Referral</a:t>
            </a:r>
            <a:br>
              <a:rPr lang="en-US" sz="2800" b="1" dirty="0" smtClean="0">
                <a:solidFill>
                  <a:srgbClr val="0000CC"/>
                </a:solidFill>
                <a:latin typeface="Arial Narrow" pitchFamily="34" charset="0"/>
              </a:rPr>
            </a:br>
            <a:r>
              <a:rPr lang="en-US" sz="2800" dirty="0">
                <a:latin typeface="Arial Narrow" pitchFamily="34" charset="0"/>
              </a:rPr>
              <a:t>Conformance Criteria (CC) Applicable to this CDM</a:t>
            </a:r>
            <a:endParaRPr lang="en-US" sz="2800" b="1" dirty="0">
              <a:solidFill>
                <a:srgbClr val="0000CC"/>
              </a:solidFill>
              <a:latin typeface="Arial Narrow" pitchFamily="34" charset="0"/>
            </a:endParaRP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7/5/2012</a:t>
            </a:fld>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37</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0" name="TextBox 9"/>
          <p:cNvSpPr txBox="1"/>
          <p:nvPr/>
        </p:nvSpPr>
        <p:spPr>
          <a:xfrm>
            <a:off x="1600200" y="6614215"/>
            <a:ext cx="5943600" cy="243785"/>
          </a:xfrm>
          <a:prstGeom prst="rect">
            <a:avLst/>
          </a:prstGeom>
          <a:solidFill>
            <a:schemeClr val="bg1"/>
          </a:solidFill>
        </p:spPr>
        <p:txBody>
          <a:bodyPr wrap="square" rtlCol="0">
            <a:spAutoFit/>
          </a:bodyPr>
          <a:lstStyle/>
          <a:p>
            <a:pPr algn="ctr">
              <a:lnSpc>
                <a:spcPct val="80000"/>
              </a:lnSpc>
            </a:pPr>
            <a:r>
              <a:rPr lang="en-US" sz="1200" dirty="0" smtClean="0">
                <a:solidFill>
                  <a:srgbClr val="FF0000"/>
                </a:solidFill>
              </a:rPr>
              <a:t>RED</a:t>
            </a:r>
            <a:r>
              <a:rPr lang="en-US" sz="1200" dirty="0" smtClean="0"/>
              <a:t>: Recommended deletion, </a:t>
            </a:r>
            <a:r>
              <a:rPr lang="en-US" sz="1200" dirty="0" smtClean="0">
                <a:solidFill>
                  <a:srgbClr val="0000CC"/>
                </a:solidFill>
              </a:rPr>
              <a:t>Blue</a:t>
            </a:r>
            <a:r>
              <a:rPr lang="en-US" sz="1200" dirty="0" smtClean="0"/>
              <a:t>:  Recommended Insertion</a:t>
            </a:r>
            <a:endParaRPr lang="en-US" sz="1200" dirty="0"/>
          </a:p>
        </p:txBody>
      </p:sp>
      <p:sp>
        <p:nvSpPr>
          <p:cNvPr id="4" name="TextBox 3"/>
          <p:cNvSpPr txBox="1"/>
          <p:nvPr/>
        </p:nvSpPr>
        <p:spPr>
          <a:xfrm>
            <a:off x="0" y="1030069"/>
            <a:ext cx="9144000" cy="3139321"/>
          </a:xfrm>
          <a:prstGeom prst="rect">
            <a:avLst/>
          </a:prstGeom>
          <a:noFill/>
        </p:spPr>
        <p:txBody>
          <a:bodyPr wrap="square" rtlCol="0">
            <a:spAutoFit/>
          </a:bodyPr>
          <a:lstStyle/>
          <a:p>
            <a:pPr marL="342900" indent="-342900">
              <a:buFont typeface="+mj-lt"/>
              <a:buAutoNum type="arabicPeriod" startAt="7"/>
            </a:pPr>
            <a:r>
              <a:rPr lang="en-US" dirty="0" smtClean="0"/>
              <a:t>CP.4.6#08 </a:t>
            </a:r>
            <a:r>
              <a:rPr lang="en-US" dirty="0"/>
              <a:t>The system </a:t>
            </a:r>
            <a:r>
              <a:rPr lang="en-US" b="1" dirty="0"/>
              <a:t>SHALL</a:t>
            </a:r>
            <a:r>
              <a:rPr lang="en-US" dirty="0"/>
              <a:t> provide the ability to capture, store and render an inbound referral response  (e.g., referral accepted, referral denied or more information needed). </a:t>
            </a:r>
            <a:endParaRPr lang="en-US" dirty="0" smtClean="0"/>
          </a:p>
          <a:p>
            <a:pPr marL="342900" indent="-342900">
              <a:buFont typeface="+mj-lt"/>
              <a:buAutoNum type="arabicPeriod" startAt="7"/>
            </a:pPr>
            <a:r>
              <a:rPr lang="en-US" dirty="0"/>
              <a:t>CP.4.6#09 The system </a:t>
            </a:r>
            <a:r>
              <a:rPr lang="en-US" b="1" dirty="0"/>
              <a:t>SHALL </a:t>
            </a:r>
            <a:r>
              <a:rPr lang="en-US" dirty="0"/>
              <a:t>provide the ability to determine and render recommended actions based on an inbound referral response (e.g., referral accepted, referral denied or more information needed</a:t>
            </a:r>
            <a:r>
              <a:rPr lang="en-US" dirty="0" smtClean="0"/>
              <a:t>).</a:t>
            </a:r>
          </a:p>
          <a:p>
            <a:pPr marL="342900" indent="-342900">
              <a:buFont typeface="+mj-lt"/>
              <a:buAutoNum type="arabicPeriod" startAt="7"/>
            </a:pPr>
            <a:r>
              <a:rPr lang="en-US" dirty="0"/>
              <a:t>CP.4.6#10 The system MAY provide the ability to capture a notification that the patient fulfilled a referred appointment</a:t>
            </a:r>
            <a:r>
              <a:rPr lang="en-US" dirty="0" smtClean="0"/>
              <a:t>.</a:t>
            </a:r>
          </a:p>
          <a:p>
            <a:pPr marL="342900" indent="-342900">
              <a:buFont typeface="+mj-lt"/>
              <a:buAutoNum type="arabicPeriod" startAt="7"/>
            </a:pPr>
            <a:r>
              <a:rPr lang="en-US" dirty="0"/>
              <a:t>CP.4.6#11 The system SHOULD provide the ability to determine and render diagnosis-based clinical guidelines for making a referral</a:t>
            </a:r>
            <a:r>
              <a:rPr lang="en-US" dirty="0" smtClean="0"/>
              <a:t>.</a:t>
            </a:r>
          </a:p>
          <a:p>
            <a:pPr marL="342900" indent="-342900">
              <a:buFont typeface="+mj-lt"/>
              <a:buAutoNum type="arabicPeriod" startAt="7"/>
            </a:pPr>
            <a:r>
              <a:rPr lang="en-US" dirty="0"/>
              <a:t>CP.4.6#12 The system SHOULD provide the ability to determine the contents of a referral order by rendering order sets for review by the provider.</a:t>
            </a:r>
          </a:p>
        </p:txBody>
      </p:sp>
    </p:spTree>
    <p:extLst>
      <p:ext uri="{BB962C8B-B14F-4D97-AF65-F5344CB8AC3E}">
        <p14:creationId xmlns:p14="http://schemas.microsoft.com/office/powerpoint/2010/main" val="1786494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Backup Slides</a:t>
            </a:r>
            <a:br>
              <a:rPr lang="en-US" dirty="0" smtClean="0"/>
            </a:br>
            <a:r>
              <a:rPr lang="en-US" dirty="0" smtClean="0"/>
              <a:t>Background Information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BD98FEB-5F35-4773-8716-8B508CF9F68C}" type="datetime1">
              <a:rPr lang="en-US" smtClean="0"/>
              <a:t>7/5/2012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t>38</a:t>
            </a:fld>
            <a:endParaRPr lang="en-US"/>
          </a:p>
        </p:txBody>
      </p:sp>
    </p:spTree>
    <p:extLst>
      <p:ext uri="{BB962C8B-B14F-4D97-AF65-F5344CB8AC3E}">
        <p14:creationId xmlns:p14="http://schemas.microsoft.com/office/powerpoint/2010/main" val="3652485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Autofit/>
          </a:bodyPr>
          <a:lstStyle/>
          <a:p>
            <a:r>
              <a:rPr lang="en-US" sz="2800" b="1" dirty="0">
                <a:solidFill>
                  <a:srgbClr val="0000CC"/>
                </a:solidFill>
              </a:rPr>
              <a:t>EHR System Function and Information </a:t>
            </a:r>
            <a:r>
              <a:rPr lang="en-US" sz="2800" b="1" dirty="0" smtClean="0">
                <a:solidFill>
                  <a:srgbClr val="0000CC"/>
                </a:solidFill>
              </a:rPr>
              <a:t>Model </a:t>
            </a:r>
            <a:r>
              <a:rPr lang="en-US" sz="2800" b="1" dirty="0">
                <a:solidFill>
                  <a:srgbClr val="0000CC"/>
                </a:solidFill>
              </a:rPr>
              <a:t/>
            </a:r>
            <a:br>
              <a:rPr lang="en-US" sz="2800" b="1" dirty="0">
                <a:solidFill>
                  <a:srgbClr val="0000CC"/>
                </a:solidFill>
              </a:rPr>
            </a:br>
            <a:r>
              <a:rPr lang="en-US" sz="2800" dirty="0"/>
              <a:t>EHR-S FIM </a:t>
            </a:r>
            <a:r>
              <a:rPr lang="en-US" sz="2800" dirty="0" smtClean="0"/>
              <a:t>Vision</a:t>
            </a:r>
            <a:endParaRPr lang="en-US" sz="2800" dirty="0"/>
          </a:p>
        </p:txBody>
      </p:sp>
      <p:sp>
        <p:nvSpPr>
          <p:cNvPr id="3" name="Content Placeholder 2"/>
          <p:cNvSpPr>
            <a:spLocks noGrp="1"/>
          </p:cNvSpPr>
          <p:nvPr>
            <p:ph idx="1"/>
          </p:nvPr>
        </p:nvSpPr>
        <p:spPr>
          <a:xfrm>
            <a:off x="152400" y="1600201"/>
            <a:ext cx="8839200" cy="4495799"/>
          </a:xfrm>
        </p:spPr>
        <p:txBody>
          <a:bodyPr>
            <a:normAutofit/>
          </a:bodyPr>
          <a:lstStyle/>
          <a:p>
            <a:pPr marL="0" indent="0" algn="ctr">
              <a:lnSpc>
                <a:spcPct val="150000"/>
              </a:lnSpc>
              <a:buNone/>
            </a:pPr>
            <a:r>
              <a:rPr lang="en-US" sz="2400" dirty="0" smtClean="0">
                <a:latin typeface="Comic Sans MS" pitchFamily="66" charset="0"/>
              </a:rPr>
              <a:t>The EHR-S FIM </a:t>
            </a:r>
            <a:r>
              <a:rPr lang="en-US" sz="2400" i="1" u="sng" dirty="0" smtClean="0">
                <a:latin typeface="Comic Sans MS" pitchFamily="66" charset="0"/>
              </a:rPr>
              <a:t>vision</a:t>
            </a:r>
            <a:r>
              <a:rPr lang="en-US" sz="2400" dirty="0" smtClean="0">
                <a:latin typeface="Comic Sans MS" pitchFamily="66" charset="0"/>
              </a:rPr>
              <a:t> is that analysts, engineers or testers can efficiently compose and refine the architecture-and-workflow agnostic EHR-S FIM </a:t>
            </a:r>
            <a:r>
              <a:rPr lang="en-US" sz="2400" dirty="0">
                <a:latin typeface="Comic Sans MS" pitchFamily="66" charset="0"/>
              </a:rPr>
              <a:t>into </a:t>
            </a:r>
            <a:r>
              <a:rPr lang="en-US" sz="2400" dirty="0" smtClean="0">
                <a:latin typeface="Comic Sans MS" pitchFamily="66" charset="0"/>
              </a:rPr>
              <a:t>interoperability-specifications, which </a:t>
            </a:r>
            <a:r>
              <a:rPr lang="en-US" sz="2400" dirty="0">
                <a:latin typeface="Comic Sans MS" pitchFamily="66" charset="0"/>
              </a:rPr>
              <a:t>meet </a:t>
            </a:r>
            <a:r>
              <a:rPr lang="en-US" sz="2400" dirty="0" smtClean="0">
                <a:latin typeface="Comic Sans MS" pitchFamily="66" charset="0"/>
              </a:rPr>
              <a:t>their </a:t>
            </a:r>
            <a:r>
              <a:rPr lang="en-US" sz="2400" dirty="0">
                <a:latin typeface="Comic Sans MS" pitchFamily="66" charset="0"/>
              </a:rPr>
              <a:t>system </a:t>
            </a:r>
            <a:r>
              <a:rPr lang="en-US" sz="2400" dirty="0" smtClean="0">
                <a:latin typeface="Comic Sans MS" pitchFamily="66" charset="0"/>
              </a:rPr>
              <a:t>acquisition, implementation </a:t>
            </a:r>
            <a:r>
              <a:rPr lang="en-US" sz="2400" dirty="0">
                <a:latin typeface="Comic Sans MS" pitchFamily="66" charset="0"/>
              </a:rPr>
              <a:t>or </a:t>
            </a:r>
            <a:r>
              <a:rPr lang="en-US" sz="2400" dirty="0" smtClean="0">
                <a:latin typeface="Comic Sans MS" pitchFamily="66" charset="0"/>
              </a:rPr>
              <a:t>test needs. </a:t>
            </a:r>
            <a:endParaRPr lang="en-US" sz="2400" dirty="0">
              <a:latin typeface="Comic Sans MS" pitchFamily="66" charset="0"/>
            </a:endParaRPr>
          </a:p>
        </p:txBody>
      </p:sp>
      <p:sp>
        <p:nvSpPr>
          <p:cNvPr id="4" name="Date Placeholder 3"/>
          <p:cNvSpPr>
            <a:spLocks noGrp="1"/>
          </p:cNvSpPr>
          <p:nvPr>
            <p:ph type="dt" sz="half" idx="10"/>
          </p:nvPr>
        </p:nvSpPr>
        <p:spPr>
          <a:xfrm>
            <a:off x="0" y="6645275"/>
            <a:ext cx="2133600" cy="212725"/>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45275"/>
            <a:ext cx="2133600" cy="212725"/>
          </a:xfrm>
        </p:spPr>
        <p:txBody>
          <a:bodyPr/>
          <a:lstStyle/>
          <a:p>
            <a:fld id="{3EC92E35-3162-4C06-AF9B-83D7C7AEF58C}" type="slidenum">
              <a:rPr lang="en-US" smtClean="0"/>
              <a:t>39</a:t>
            </a:fld>
            <a:endParaRPr lang="en-US" dirty="0"/>
          </a:p>
        </p:txBody>
      </p:sp>
      <p:sp>
        <p:nvSpPr>
          <p:cNvPr id="8" name="TextBox 7"/>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744181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
            <a:ext cx="9144000" cy="1143000"/>
          </a:xfrm>
        </p:spPr>
        <p:txBody>
          <a:bodyPr>
            <a:noAutofit/>
          </a:bodyPr>
          <a:lstStyle/>
          <a:p>
            <a:r>
              <a:rPr lang="en-US" sz="2800" b="1" dirty="0">
                <a:solidFill>
                  <a:srgbClr val="0000CC"/>
                </a:solidFill>
                <a:latin typeface="Arial Narrow" pitchFamily="34" charset="0"/>
              </a:rPr>
              <a:t>CP.4 Manage Orders</a:t>
            </a:r>
            <a:br>
              <a:rPr lang="en-US" sz="2800" b="1" dirty="0">
                <a:solidFill>
                  <a:srgbClr val="0000CC"/>
                </a:solidFill>
                <a:latin typeface="Arial Narrow" pitchFamily="34" charset="0"/>
              </a:rPr>
            </a:br>
            <a:r>
              <a:rPr lang="en-US" sz="2800" dirty="0" smtClean="0"/>
              <a:t>Conceptual Information Model (CIM)</a:t>
            </a:r>
            <a:endParaRPr lang="en-US" sz="2800" dirty="0"/>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t>4</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7" y="1068738"/>
            <a:ext cx="9249747" cy="583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1447800"/>
            <a:ext cx="3657600" cy="369332"/>
          </a:xfrm>
          <a:prstGeom prst="rect">
            <a:avLst/>
          </a:prstGeom>
          <a:noFill/>
        </p:spPr>
        <p:txBody>
          <a:bodyPr wrap="square" rtlCol="0">
            <a:spAutoFit/>
          </a:bodyPr>
          <a:lstStyle/>
          <a:p>
            <a:r>
              <a:rPr lang="en-US" b="1" dirty="0" smtClean="0">
                <a:solidFill>
                  <a:srgbClr val="0000FF"/>
                </a:solidFill>
              </a:rPr>
              <a:t>ISSUE</a:t>
            </a:r>
            <a:r>
              <a:rPr lang="en-US" dirty="0" smtClean="0"/>
              <a:t>: data associated with CDS</a:t>
            </a:r>
            <a:endParaRPr lang="en-US" dirty="0"/>
          </a:p>
        </p:txBody>
      </p:sp>
    </p:spTree>
    <p:extLst>
      <p:ext uri="{BB962C8B-B14F-4D97-AF65-F5344CB8AC3E}">
        <p14:creationId xmlns:p14="http://schemas.microsoft.com/office/powerpoint/2010/main" val="1158595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rgbClr val="0000FF"/>
                </a:solidFill>
              </a:rPr>
              <a:t>EHR-S FM Release 2.0 </a:t>
            </a:r>
            <a:br>
              <a:rPr lang="en-US" sz="2800" b="1" dirty="0" smtClean="0">
                <a:solidFill>
                  <a:srgbClr val="0000FF"/>
                </a:solidFill>
              </a:rPr>
            </a:br>
            <a:r>
              <a:rPr lang="en-US" sz="2800" dirty="0" smtClean="0"/>
              <a:t>Contents</a:t>
            </a:r>
            <a:endParaRPr lang="en-US" sz="2800" dirty="0"/>
          </a:p>
        </p:txBody>
      </p:sp>
      <p:sp>
        <p:nvSpPr>
          <p:cNvPr id="3" name="Content Placeholder 2"/>
          <p:cNvSpPr>
            <a:spLocks noGrp="1"/>
          </p:cNvSpPr>
          <p:nvPr>
            <p:ph idx="1"/>
          </p:nvPr>
        </p:nvSpPr>
        <p:spPr>
          <a:xfrm>
            <a:off x="533400" y="1143000"/>
            <a:ext cx="8229600" cy="5486400"/>
          </a:xfrm>
        </p:spPr>
        <p:txBody>
          <a:bodyPr/>
          <a:lstStyle/>
          <a:p>
            <a:pPr>
              <a:spcBef>
                <a:spcPts val="600"/>
              </a:spcBef>
            </a:pPr>
            <a:r>
              <a:rPr lang="en-US" sz="2400" b="1" dirty="0">
                <a:latin typeface="Arial Narrow" pitchFamily="34" charset="0"/>
              </a:rPr>
              <a:t>Overarching </a:t>
            </a:r>
            <a:r>
              <a:rPr lang="en-US" sz="2400" dirty="0">
                <a:latin typeface="Arial Narrow" pitchFamily="34" charset="0"/>
              </a:rPr>
              <a:t>(O) – </a:t>
            </a:r>
            <a:r>
              <a:rPr lang="en-US" sz="2400" dirty="0" smtClean="0">
                <a:latin typeface="Arial Narrow" pitchFamily="34" charset="0"/>
              </a:rPr>
              <a:t>2 major subsections </a:t>
            </a:r>
            <a:endParaRPr lang="en-US" sz="2400" dirty="0">
              <a:latin typeface="Arial Narrow" pitchFamily="34" charset="0"/>
            </a:endParaRPr>
          </a:p>
          <a:p>
            <a:pPr>
              <a:spcBef>
                <a:spcPts val="600"/>
              </a:spcBef>
            </a:pPr>
            <a:r>
              <a:rPr lang="en-US" sz="2400" b="1" dirty="0" smtClean="0">
                <a:latin typeface="Arial Narrow" pitchFamily="34" charset="0"/>
              </a:rPr>
              <a:t>Care Provision </a:t>
            </a:r>
            <a:r>
              <a:rPr lang="en-US" sz="2400" dirty="0" smtClean="0">
                <a:latin typeface="Arial Narrow" pitchFamily="34" charset="0"/>
              </a:rPr>
              <a:t>(CP) - 9 major subsections </a:t>
            </a:r>
          </a:p>
          <a:p>
            <a:pPr>
              <a:spcBef>
                <a:spcPts val="600"/>
              </a:spcBef>
            </a:pPr>
            <a:r>
              <a:rPr lang="en-US" sz="2400" b="1" dirty="0" smtClean="0">
                <a:latin typeface="Arial Narrow" pitchFamily="34" charset="0"/>
              </a:rPr>
              <a:t>Care </a:t>
            </a:r>
            <a:r>
              <a:rPr lang="en-US" sz="2400" b="1" dirty="0">
                <a:latin typeface="Arial Narrow" pitchFamily="34" charset="0"/>
              </a:rPr>
              <a:t>Provision Support </a:t>
            </a:r>
            <a:r>
              <a:rPr lang="en-US" sz="2400" dirty="0">
                <a:latin typeface="Arial Narrow" pitchFamily="34" charset="0"/>
              </a:rPr>
              <a:t>(CPS) – 9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Population Health Support </a:t>
            </a:r>
            <a:r>
              <a:rPr lang="en-US" sz="2400" dirty="0">
                <a:latin typeface="Arial Narrow" pitchFamily="34" charset="0"/>
              </a:rPr>
              <a:t>(POP) – 10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Administrative Support </a:t>
            </a:r>
            <a:r>
              <a:rPr lang="en-US" sz="2400" dirty="0">
                <a:latin typeface="Arial Narrow" pitchFamily="34" charset="0"/>
              </a:rPr>
              <a:t>(AS) – 9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Record Infrastructure </a:t>
            </a:r>
            <a:r>
              <a:rPr lang="en-US" sz="2400" dirty="0">
                <a:latin typeface="Arial Narrow" pitchFamily="34" charset="0"/>
              </a:rPr>
              <a:t>(RI) – 3 </a:t>
            </a:r>
            <a:r>
              <a:rPr lang="en-US" sz="2400" dirty="0" smtClean="0">
                <a:latin typeface="Arial Narrow" pitchFamily="34" charset="0"/>
              </a:rPr>
              <a:t>major subsections </a:t>
            </a:r>
            <a:endParaRPr lang="en-US" sz="2400" dirty="0">
              <a:latin typeface="Arial Narrow" pitchFamily="34" charset="0"/>
            </a:endParaRPr>
          </a:p>
          <a:p>
            <a:pPr>
              <a:spcBef>
                <a:spcPts val="600"/>
              </a:spcBef>
            </a:pPr>
            <a:r>
              <a:rPr lang="en-US" sz="2400" b="1" dirty="0">
                <a:latin typeface="Arial Narrow" pitchFamily="34" charset="0"/>
              </a:rPr>
              <a:t>Trust Infrastructure </a:t>
            </a:r>
            <a:r>
              <a:rPr lang="en-US" sz="2400" dirty="0">
                <a:latin typeface="Arial Narrow" pitchFamily="34" charset="0"/>
              </a:rPr>
              <a:t>(TI) – 9 </a:t>
            </a:r>
            <a:r>
              <a:rPr lang="en-US" sz="2400" dirty="0" smtClean="0">
                <a:latin typeface="Arial Narrow" pitchFamily="34" charset="0"/>
              </a:rPr>
              <a:t>major subsections </a:t>
            </a:r>
          </a:p>
          <a:p>
            <a:pPr marL="0" indent="0">
              <a:buNone/>
            </a:pPr>
            <a:endParaRPr lang="en-US" sz="2400" dirty="0" smtClean="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marL="0" indent="0">
              <a:buNone/>
            </a:pPr>
            <a:endParaRPr lang="en-US" sz="2400" dirty="0" smtClean="0">
              <a:latin typeface="Arial" pitchFamily="34" charset="0"/>
              <a:cs typeface="Arial" pitchFamily="34" charset="0"/>
            </a:endParaRPr>
          </a:p>
          <a:p>
            <a:pPr marL="0" indent="0" algn="ctr">
              <a:buNone/>
            </a:pPr>
            <a:r>
              <a:rPr lang="en-US" sz="2400" dirty="0" smtClean="0">
                <a:latin typeface="Arial" pitchFamily="34" charset="0"/>
                <a:cs typeface="Arial" pitchFamily="34" charset="0"/>
              </a:rPr>
              <a:t>EHR-S </a:t>
            </a:r>
            <a:r>
              <a:rPr lang="en-US" sz="2400" dirty="0">
                <a:latin typeface="Arial" pitchFamily="34" charset="0"/>
                <a:cs typeface="Arial" pitchFamily="34" charset="0"/>
              </a:rPr>
              <a:t>FM R2 ballot package can be downloaded at:</a:t>
            </a:r>
          </a:p>
          <a:p>
            <a:pPr marL="0" indent="0" algn="ctr">
              <a:buNone/>
            </a:pPr>
            <a:r>
              <a:rPr lang="en-US" sz="2400" dirty="0">
                <a:latin typeface="Arial Narrow" pitchFamily="34" charset="0"/>
                <a:hlinkClick r:id="rId2"/>
              </a:rPr>
              <a:t>http://wiki.hl7.org/index.php?title=December_2011_Ballot_Package</a:t>
            </a:r>
            <a:r>
              <a:rPr lang="en-US" sz="2400" dirty="0">
                <a:latin typeface="Arial Narrow" pitchFamily="34" charset="0"/>
              </a:rPr>
              <a:t> </a:t>
            </a:r>
          </a:p>
          <a:p>
            <a:pPr>
              <a:spcBef>
                <a:spcPts val="1800"/>
              </a:spcBef>
            </a:pPr>
            <a:endParaRPr lang="en-US" dirty="0"/>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40</a:t>
            </a:fld>
            <a:endParaRPr lang="en-US" dirty="0"/>
          </a:p>
        </p:txBody>
      </p:sp>
      <p:sp>
        <p:nvSpPr>
          <p:cNvPr id="8" name="TextBox 7"/>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494761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2800" b="1" dirty="0" smtClean="0">
                <a:solidFill>
                  <a:srgbClr val="0000CC"/>
                </a:solidFill>
                <a:latin typeface="Arial Narrow" pitchFamily="34" charset="0"/>
              </a:rPr>
              <a:t>PART 1: Executive Summary </a:t>
            </a:r>
            <a:endParaRPr lang="en-US" sz="2800" b="1" dirty="0">
              <a:solidFill>
                <a:srgbClr val="0000CC"/>
              </a:solidFill>
              <a:latin typeface="Arial Narrow" pitchFamily="34" charset="0"/>
            </a:endParaRPr>
          </a:p>
        </p:txBody>
      </p:sp>
      <p:sp>
        <p:nvSpPr>
          <p:cNvPr id="3" name="Content Placeholder 2"/>
          <p:cNvSpPr>
            <a:spLocks noGrp="1"/>
          </p:cNvSpPr>
          <p:nvPr>
            <p:ph idx="1"/>
          </p:nvPr>
        </p:nvSpPr>
        <p:spPr>
          <a:xfrm>
            <a:off x="0" y="914400"/>
            <a:ext cx="9144000" cy="5791200"/>
          </a:xfrm>
        </p:spPr>
        <p:txBody>
          <a:bodyPr>
            <a:normAutofit/>
          </a:bodyPr>
          <a:lstStyle/>
          <a:p>
            <a:pPr marL="0" indent="0">
              <a:lnSpc>
                <a:spcPct val="114000"/>
              </a:lnSpc>
              <a:spcBef>
                <a:spcPts val="900"/>
              </a:spcBef>
              <a:buNone/>
            </a:pPr>
            <a:r>
              <a:rPr lang="en-US" sz="2400" dirty="0" smtClean="0">
                <a:latin typeface="Arial Narrow" pitchFamily="34" charset="0"/>
              </a:rPr>
              <a:t>For EHR-S FIM Release 2.1, this prototype has the purpose to </a:t>
            </a:r>
          </a:p>
          <a:p>
            <a:pPr lvl="1" indent="-341313">
              <a:lnSpc>
                <a:spcPct val="114000"/>
              </a:lnSpc>
              <a:spcBef>
                <a:spcPts val="900"/>
              </a:spcBef>
              <a:buAutoNum type="arabicParenR"/>
            </a:pPr>
            <a:r>
              <a:rPr lang="en-US" sz="2400" dirty="0">
                <a:latin typeface="Arial Narrow" pitchFamily="34" charset="0"/>
              </a:rPr>
              <a:t>A</a:t>
            </a:r>
            <a:r>
              <a:rPr lang="en-US" sz="2400" dirty="0" smtClean="0">
                <a:latin typeface="Arial Narrow" pitchFamily="34" charset="0"/>
              </a:rPr>
              <a:t>dd conceptual </a:t>
            </a:r>
            <a:r>
              <a:rPr lang="en-US" sz="2400" dirty="0">
                <a:latin typeface="Arial Narrow" pitchFamily="34" charset="0"/>
              </a:rPr>
              <a:t>information </a:t>
            </a:r>
            <a:r>
              <a:rPr lang="en-US" sz="2400" dirty="0" smtClean="0">
                <a:latin typeface="Arial Narrow" pitchFamily="34" charset="0"/>
              </a:rPr>
              <a:t>and data models </a:t>
            </a:r>
            <a:r>
              <a:rPr lang="en-US" sz="2400" dirty="0">
                <a:latin typeface="Arial Narrow" pitchFamily="34" charset="0"/>
              </a:rPr>
              <a:t>for each </a:t>
            </a:r>
            <a:r>
              <a:rPr lang="en-US" sz="2400" dirty="0" smtClean="0">
                <a:latin typeface="Arial Narrow" pitchFamily="34" charset="0"/>
              </a:rPr>
              <a:t>EHR-S </a:t>
            </a:r>
            <a:r>
              <a:rPr lang="en-US" sz="2400" dirty="0">
                <a:latin typeface="Arial Narrow" pitchFamily="34" charset="0"/>
              </a:rPr>
              <a:t>function</a:t>
            </a:r>
          </a:p>
          <a:p>
            <a:pPr marL="1025525" lvl="2" indent="-282575">
              <a:lnSpc>
                <a:spcPct val="114000"/>
              </a:lnSpc>
              <a:spcBef>
                <a:spcPts val="900"/>
              </a:spcBef>
            </a:pPr>
            <a:r>
              <a:rPr lang="en-US" sz="2000" dirty="0">
                <a:latin typeface="Arial Narrow" pitchFamily="34" charset="0"/>
              </a:rPr>
              <a:t>make the EHR-S FM easier  to </a:t>
            </a:r>
            <a:r>
              <a:rPr lang="en-US" sz="2000" dirty="0" smtClean="0">
                <a:latin typeface="Arial Narrow" pitchFamily="34" charset="0"/>
              </a:rPr>
              <a:t>use for analysts and engineers</a:t>
            </a:r>
          </a:p>
          <a:p>
            <a:pPr marL="1025525" lvl="2" indent="-282575">
              <a:lnSpc>
                <a:spcPct val="114000"/>
              </a:lnSpc>
              <a:spcBef>
                <a:spcPts val="900"/>
              </a:spcBef>
            </a:pPr>
            <a:r>
              <a:rPr lang="en-US" sz="2000" dirty="0">
                <a:latin typeface="Arial Narrow" pitchFamily="34" charset="0"/>
              </a:rPr>
              <a:t>v</a:t>
            </a:r>
            <a:r>
              <a:rPr lang="en-US" sz="2000" dirty="0" smtClean="0">
                <a:latin typeface="Arial Narrow" pitchFamily="34" charset="0"/>
              </a:rPr>
              <a:t>erify and validate EHR-S FM Release 2.0</a:t>
            </a:r>
          </a:p>
          <a:p>
            <a:pPr lvl="1" indent="-341313">
              <a:lnSpc>
                <a:spcPct val="114000"/>
              </a:lnSpc>
              <a:spcBef>
                <a:spcPts val="900"/>
              </a:spcBef>
              <a:buFont typeface="Arial" pitchFamily="34" charset="0"/>
              <a:buAutoNum type="arabicParenR"/>
            </a:pPr>
            <a:r>
              <a:rPr lang="en-US" sz="2400" dirty="0" smtClean="0">
                <a:latin typeface="Arial Narrow" pitchFamily="34" charset="0"/>
              </a:rPr>
              <a:t>Demonstrate Service Aware Interoperability Framework (SAIF) use</a:t>
            </a:r>
          </a:p>
          <a:p>
            <a:pPr lvl="1" indent="-341313">
              <a:lnSpc>
                <a:spcPct val="114000"/>
              </a:lnSpc>
              <a:spcBef>
                <a:spcPts val="900"/>
              </a:spcBef>
              <a:buFont typeface="Arial" pitchFamily="34" charset="0"/>
              <a:buAutoNum type="arabicParenR"/>
            </a:pPr>
            <a:r>
              <a:rPr lang="en-US" sz="2400" dirty="0" smtClean="0">
                <a:latin typeface="Arial Narrow" pitchFamily="34" charset="0"/>
              </a:rPr>
              <a:t>Support specific </a:t>
            </a:r>
            <a:r>
              <a:rPr lang="en-US" sz="2400" dirty="0">
                <a:latin typeface="Arial Narrow" pitchFamily="34" charset="0"/>
              </a:rPr>
              <a:t>profiles (e.g., </a:t>
            </a:r>
            <a:r>
              <a:rPr lang="en-US" sz="2400" dirty="0" smtClean="0">
                <a:latin typeface="Arial Narrow" pitchFamily="34" charset="0"/>
              </a:rPr>
              <a:t>DAMs, DIMs, DCMs).</a:t>
            </a:r>
            <a:endParaRPr lang="en-US" sz="2400" dirty="0">
              <a:latin typeface="Arial Narrow" pitchFamily="34" charset="0"/>
            </a:endParaRPr>
          </a:p>
          <a:p>
            <a:pPr marL="0" indent="0">
              <a:lnSpc>
                <a:spcPct val="114000"/>
              </a:lnSpc>
              <a:spcBef>
                <a:spcPts val="1800"/>
              </a:spcBef>
              <a:buNone/>
            </a:pPr>
            <a:r>
              <a:rPr lang="en-US" sz="2400" dirty="0" smtClean="0">
                <a:latin typeface="Arial Narrow" pitchFamily="34" charset="0"/>
              </a:rPr>
              <a:t>The </a:t>
            </a:r>
            <a:r>
              <a:rPr lang="en-US" sz="2400" dirty="0" err="1" smtClean="0">
                <a:latin typeface="Arial Narrow" pitchFamily="34" charset="0"/>
              </a:rPr>
              <a:t>DoD</a:t>
            </a:r>
            <a:r>
              <a:rPr lang="en-US" sz="2400" dirty="0" smtClean="0">
                <a:latin typeface="Arial Narrow" pitchFamily="34" charset="0"/>
              </a:rPr>
              <a:t>-VA Joint </a:t>
            </a:r>
            <a:r>
              <a:rPr lang="en-US" sz="2400" dirty="0">
                <a:latin typeface="Arial Narrow" pitchFamily="34" charset="0"/>
              </a:rPr>
              <a:t>Immunization Capability (JIC), </a:t>
            </a:r>
            <a:r>
              <a:rPr lang="en-US" sz="2400" dirty="0" smtClean="0">
                <a:latin typeface="Arial Narrow" pitchFamily="34" charset="0"/>
              </a:rPr>
              <a:t>Pharm-Lab-Rad, and than </a:t>
            </a:r>
            <a:r>
              <a:rPr lang="en-US" sz="2400" dirty="0">
                <a:latin typeface="Arial Narrow" pitchFamily="34" charset="0"/>
              </a:rPr>
              <a:t>ISO 13940 Continuity-of-Care </a:t>
            </a:r>
            <a:r>
              <a:rPr lang="en-US" sz="2400" dirty="0" smtClean="0">
                <a:latin typeface="Arial Narrow" pitchFamily="34" charset="0"/>
              </a:rPr>
              <a:t>System-of Concepts-and-Glossary </a:t>
            </a:r>
            <a:r>
              <a:rPr lang="en-US" sz="2400" dirty="0">
                <a:latin typeface="Arial Narrow" pitchFamily="34" charset="0"/>
              </a:rPr>
              <a:t>harmonization </a:t>
            </a:r>
            <a:r>
              <a:rPr lang="en-US" sz="2400" dirty="0" smtClean="0">
                <a:latin typeface="Arial Narrow" pitchFamily="34" charset="0"/>
              </a:rPr>
              <a:t>are proposed as a set of </a:t>
            </a:r>
            <a:r>
              <a:rPr lang="en-US" sz="2400" i="1" dirty="0" smtClean="0">
                <a:latin typeface="Arial Narrow" pitchFamily="34" charset="0"/>
              </a:rPr>
              <a:t>demonstration prototypes of increasing complexity</a:t>
            </a:r>
            <a:r>
              <a:rPr lang="en-US" sz="2400" dirty="0" smtClean="0">
                <a:latin typeface="Arial Narrow" pitchFamily="34" charset="0"/>
              </a:rPr>
              <a:t>. </a:t>
            </a:r>
            <a:endParaRPr lang="en-US" sz="2400" dirty="0">
              <a:latin typeface="Arial Narrow" pitchFamily="34" charset="0"/>
            </a:endParaRPr>
          </a:p>
        </p:txBody>
      </p:sp>
      <p:sp>
        <p:nvSpPr>
          <p:cNvPr id="4" name="Date Placeholder 3"/>
          <p:cNvSpPr>
            <a:spLocks noGrp="1"/>
          </p:cNvSpPr>
          <p:nvPr>
            <p:ph type="dt" sz="half" idx="10"/>
          </p:nvPr>
        </p:nvSpPr>
        <p:spPr>
          <a:xfrm>
            <a:off x="0" y="6553200"/>
            <a:ext cx="2133600" cy="365125"/>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553200"/>
            <a:ext cx="2895600" cy="365125"/>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553200"/>
            <a:ext cx="2133600" cy="365125"/>
          </a:xfrm>
        </p:spPr>
        <p:txBody>
          <a:bodyPr/>
          <a:lstStyle/>
          <a:p>
            <a:fld id="{3EC92E35-3162-4C06-AF9B-83D7C7AEF58C}" type="slidenum">
              <a:rPr lang="en-US" smtClean="0"/>
              <a:t>41</a:t>
            </a:fld>
            <a:endParaRPr lang="en-US" dirty="0"/>
          </a:p>
        </p:txBody>
      </p:sp>
      <p:sp>
        <p:nvSpPr>
          <p:cNvPr id="7" name="Line 5"/>
          <p:cNvSpPr>
            <a:spLocks noChangeShapeType="1"/>
          </p:cNvSpPr>
          <p:nvPr/>
        </p:nvSpPr>
        <p:spPr bwMode="auto">
          <a:xfrm>
            <a:off x="461963" y="685800"/>
            <a:ext cx="8296275" cy="0"/>
          </a:xfrm>
          <a:prstGeom prst="line">
            <a:avLst/>
          </a:prstGeom>
          <a:noFill/>
          <a:ln w="38100">
            <a:solidFill>
              <a:srgbClr val="FF0000"/>
            </a:solidFill>
            <a:round/>
            <a:headEnd/>
            <a:tailEnd/>
          </a:ln>
          <a:effectLst/>
        </p:spPr>
        <p:txBody>
          <a:bodyPr/>
          <a:lstStyle/>
          <a:p>
            <a:pPr>
              <a:defRPr/>
            </a:pPr>
            <a:endParaRPr lang="en-US"/>
          </a:p>
        </p:txBody>
      </p:sp>
      <p:sp>
        <p:nvSpPr>
          <p:cNvPr id="9" name="TextBox 8"/>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1419695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60793"/>
            <a:ext cx="6019800" cy="276999"/>
          </a:xfrm>
          <a:prstGeom prst="rect">
            <a:avLst/>
          </a:prstGeom>
          <a:solidFill>
            <a:schemeClr val="bg1"/>
          </a:solidFill>
        </p:spPr>
        <p:txBody>
          <a:bodyPr wrap="square" rtlCol="0">
            <a:spAutoFit/>
          </a:bodyPr>
          <a:lstStyle/>
          <a:p>
            <a:pPr algn="ctr"/>
            <a:r>
              <a:rPr lang="en-US" sz="1200" b="1" dirty="0" smtClean="0">
                <a:solidFill>
                  <a:srgbClr val="0000FF"/>
                </a:solidFill>
                <a:latin typeface="Arial Narrow" pitchFamily="34" charset="0"/>
              </a:rPr>
              <a:t>NOTE</a:t>
            </a:r>
            <a:r>
              <a:rPr lang="en-US" sz="1200" dirty="0" smtClean="0">
                <a:latin typeface="Arial Narrow" pitchFamily="34" charset="0"/>
              </a:rPr>
              <a:t>: EHR-S FIM is </a:t>
            </a:r>
            <a:r>
              <a:rPr lang="en-US" sz="1200" u="sng" dirty="0" smtClean="0">
                <a:latin typeface="Arial Narrow" pitchFamily="34" charset="0"/>
              </a:rPr>
              <a:t>NOT</a:t>
            </a:r>
            <a:r>
              <a:rPr lang="en-US" sz="1200" dirty="0" smtClean="0">
                <a:latin typeface="Arial Narrow" pitchFamily="34" charset="0"/>
              </a:rPr>
              <a:t> intended to imply a specific architecture or  workflow!</a:t>
            </a:r>
            <a:endParaRPr lang="en-US" sz="1200" dirty="0">
              <a:latin typeface="Arial Narrow" pitchFamily="34" charset="0"/>
            </a:endParaRPr>
          </a:p>
        </p:txBody>
      </p:sp>
      <p:sp>
        <p:nvSpPr>
          <p:cNvPr id="2" name="Title 1"/>
          <p:cNvSpPr>
            <a:spLocks noGrp="1"/>
          </p:cNvSpPr>
          <p:nvPr>
            <p:ph type="title"/>
          </p:nvPr>
        </p:nvSpPr>
        <p:spPr>
          <a:xfrm>
            <a:off x="457200" y="0"/>
            <a:ext cx="8229600" cy="762000"/>
          </a:xfrm>
        </p:spPr>
        <p:txBody>
          <a:bodyPr>
            <a:noAutofit/>
          </a:bodyPr>
          <a:lstStyle/>
          <a:p>
            <a:pPr>
              <a:lnSpc>
                <a:spcPct val="80000"/>
              </a:lnSpc>
            </a:pPr>
            <a:r>
              <a:rPr lang="en-US" sz="2800" b="1" dirty="0" smtClean="0">
                <a:solidFill>
                  <a:srgbClr val="0000FF"/>
                </a:solidFill>
              </a:rPr>
              <a:t>EHR-FIM</a:t>
            </a:r>
            <a:br>
              <a:rPr lang="en-US" sz="2800" b="1" dirty="0" smtClean="0">
                <a:solidFill>
                  <a:srgbClr val="0000FF"/>
                </a:solidFill>
              </a:rPr>
            </a:br>
            <a:r>
              <a:rPr lang="en-US" sz="2400" dirty="0"/>
              <a:t>Model Legend</a:t>
            </a:r>
            <a:endParaRPr lang="en-US" sz="2800" dirty="0"/>
          </a:p>
        </p:txBody>
      </p:sp>
      <p:sp>
        <p:nvSpPr>
          <p:cNvPr id="4" name="Date Placeholder 3"/>
          <p:cNvSpPr>
            <a:spLocks noGrp="1"/>
          </p:cNvSpPr>
          <p:nvPr>
            <p:ph type="dt" sz="half" idx="10"/>
          </p:nvPr>
        </p:nvSpPr>
        <p:spPr>
          <a:xfrm>
            <a:off x="0" y="6629400"/>
            <a:ext cx="2133600" cy="228600"/>
          </a:xfrm>
        </p:spPr>
        <p:txBody>
          <a:bodyPr/>
          <a:lstStyle/>
          <a:p>
            <a:pPr>
              <a:defRPr/>
            </a:pPr>
            <a:fld id="{B81788E4-D98E-4BAD-B4F6-60B9EF37E7B0}" type="datetime1">
              <a:rPr lang="en-US" smtClean="0"/>
              <a:pPr>
                <a:defRPr/>
              </a:pPr>
              <a:t>7/5/2012</a:t>
            </a:fld>
            <a:endParaRPr lang="en-US" dirty="0"/>
          </a:p>
        </p:txBody>
      </p:sp>
      <p:sp>
        <p:nvSpPr>
          <p:cNvPr id="5" name="Footer Placeholder 4"/>
          <p:cNvSpPr>
            <a:spLocks noGrp="1"/>
          </p:cNvSpPr>
          <p:nvPr>
            <p:ph type="ftr" sz="quarter" idx="11"/>
          </p:nvPr>
        </p:nvSpPr>
        <p:spPr>
          <a:xfrm>
            <a:off x="3124200" y="6629400"/>
            <a:ext cx="2895600" cy="228600"/>
          </a:xfrm>
        </p:spPr>
        <p:txBody>
          <a:bodyPr/>
          <a:lstStyle/>
          <a:p>
            <a:pPr>
              <a:lnSpc>
                <a:spcPct val="80000"/>
              </a:lnSpc>
              <a:defRPr/>
            </a:pPr>
            <a:r>
              <a:rPr lang="en-US" dirty="0" smtClean="0"/>
              <a:t>DRAFT WORKING DOCUMENT</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pPr>
              <a:defRPr/>
            </a:pPr>
            <a:fld id="{3DD54A6A-0F0E-4D61-8B34-8AFEBEED5A2B}" type="slidenum">
              <a:rPr lang="en-US" smtClean="0"/>
              <a:pPr>
                <a:defRPr/>
              </a:pPr>
              <a:t>42</a:t>
            </a:fld>
            <a:endParaRPr lang="en-US"/>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1214"/>
            <a:ext cx="9220200" cy="617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685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2800" b="1" dirty="0" smtClean="0">
                <a:solidFill>
                  <a:srgbClr val="0000FF"/>
                </a:solidFill>
              </a:rPr>
              <a:t>EHR-S FIM</a:t>
            </a:r>
            <a:br>
              <a:rPr lang="en-US" sz="2800" b="1" dirty="0" smtClean="0">
                <a:solidFill>
                  <a:srgbClr val="0000FF"/>
                </a:solidFill>
              </a:rPr>
            </a:br>
            <a:r>
              <a:rPr lang="en-US" sz="2800" b="1" dirty="0" smtClean="0"/>
              <a:t>Action Verb Hierarches</a:t>
            </a:r>
            <a:endParaRPr lang="en-US" sz="2800" b="1" dirty="0"/>
          </a:p>
        </p:txBody>
      </p:sp>
      <p:sp>
        <p:nvSpPr>
          <p:cNvPr id="4" name="Date Placeholder 3"/>
          <p:cNvSpPr>
            <a:spLocks noGrp="1"/>
          </p:cNvSpPr>
          <p:nvPr>
            <p:ph type="dt" sz="half" idx="10"/>
          </p:nvPr>
        </p:nvSpPr>
        <p:spPr>
          <a:xfrm>
            <a:off x="0" y="6629400"/>
            <a:ext cx="2133600" cy="228600"/>
          </a:xfrm>
        </p:spPr>
        <p:txBody>
          <a:bodyPr/>
          <a:lstStyle/>
          <a:p>
            <a:pPr>
              <a:defRPr/>
            </a:pPr>
            <a:fld id="{B81788E4-D98E-4BAD-B4F6-60B9EF37E7B0}" type="datetime1">
              <a:rPr lang="en-US" smtClean="0"/>
              <a:pPr>
                <a:defRPr/>
              </a:pPr>
              <a:t>7/5/2012</a:t>
            </a:fld>
            <a:endParaRPr lang="en-US" dirty="0"/>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dirty="0" smtClean="0"/>
              <a:t>DRAFT WORKING DOCUMENT</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pPr>
              <a:defRPr/>
            </a:pPr>
            <a:fld id="{3DD54A6A-0F0E-4D61-8B34-8AFEBEED5A2B}" type="slidenum">
              <a:rPr lang="en-US" smtClean="0"/>
              <a:pPr>
                <a:defRPr/>
              </a:pPr>
              <a:t>43</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950444557"/>
              </p:ext>
            </p:extLst>
          </p:nvPr>
        </p:nvGraphicFramePr>
        <p:xfrm>
          <a:off x="2" y="1219200"/>
          <a:ext cx="9143997" cy="4881841"/>
        </p:xfrm>
        <a:graphic>
          <a:graphicData uri="http://schemas.openxmlformats.org/drawingml/2006/table">
            <a:tbl>
              <a:tblPr firstRow="1" firstCol="1" bandRow="1" bandCol="1">
                <a:tableStyleId>{5C22544A-7EE6-4342-B048-85BDC9FD1C3A}</a:tableStyleId>
              </a:tblPr>
              <a:tblGrid>
                <a:gridCol w="838198"/>
                <a:gridCol w="838200"/>
                <a:gridCol w="914400"/>
                <a:gridCol w="762000"/>
                <a:gridCol w="762000"/>
                <a:gridCol w="838200"/>
                <a:gridCol w="838200"/>
                <a:gridCol w="914400"/>
                <a:gridCol w="762000"/>
                <a:gridCol w="685800"/>
                <a:gridCol w="990599"/>
              </a:tblGrid>
              <a:tr h="345479">
                <a:tc gridSpan="11">
                  <a:txBody>
                    <a:bodyPr/>
                    <a:lstStyle/>
                    <a:p>
                      <a:pPr marL="0" marR="0" algn="ctr">
                        <a:spcBef>
                          <a:spcPts val="300"/>
                        </a:spcBef>
                        <a:spcAft>
                          <a:spcPts val="300"/>
                        </a:spcAft>
                      </a:pPr>
                      <a:r>
                        <a:rPr lang="en-US" sz="2800" dirty="0">
                          <a:effectLst/>
                          <a:latin typeface="Arial Narrow" pitchFamily="34" charset="0"/>
                        </a:rPr>
                        <a:t>Manage (Data)</a:t>
                      </a:r>
                      <a:endParaRPr lang="en-US" sz="3600" b="1" dirty="0">
                        <a:effectLst/>
                        <a:latin typeface="Arial Narrow" pitchFamily="34" charset="0"/>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2520">
                <a:tc>
                  <a:txBody>
                    <a:bodyPr/>
                    <a:lstStyle/>
                    <a:p>
                      <a:pPr marL="0" marR="0" algn="ctr">
                        <a:spcBef>
                          <a:spcPts val="300"/>
                        </a:spcBef>
                        <a:spcAft>
                          <a:spcPts val="300"/>
                        </a:spcAft>
                      </a:pPr>
                      <a:r>
                        <a:rPr lang="en-US" sz="1600">
                          <a:effectLst/>
                        </a:rPr>
                        <a:t>Capture</a:t>
                      </a:r>
                      <a:endParaRPr lang="en-US" sz="2000" b="1">
                        <a:effectLst/>
                        <a:latin typeface="Arial"/>
                        <a:ea typeface="Times New Roman"/>
                      </a:endParaRPr>
                    </a:p>
                  </a:txBody>
                  <a:tcPr marL="68580" marR="68580" marT="0" marB="0" anchor="ctr"/>
                </a:tc>
                <a:tc gridSpan="3">
                  <a:txBody>
                    <a:bodyPr/>
                    <a:lstStyle/>
                    <a:p>
                      <a:pPr marL="0" marR="0" algn="ctr">
                        <a:spcBef>
                          <a:spcPts val="300"/>
                        </a:spcBef>
                        <a:spcAft>
                          <a:spcPts val="300"/>
                        </a:spcAft>
                      </a:pPr>
                      <a:r>
                        <a:rPr lang="en-US" sz="1600" dirty="0">
                          <a:effectLst/>
                          <a:latin typeface="Arial Narrow" pitchFamily="34" charset="0"/>
                        </a:rPr>
                        <a:t>Maintain</a:t>
                      </a:r>
                      <a:endParaRPr lang="en-US" sz="2000" b="1" dirty="0">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600">
                          <a:effectLst/>
                          <a:latin typeface="Arial Narrow" pitchFamily="34" charset="0"/>
                        </a:rPr>
                        <a:t>Render</a:t>
                      </a:r>
                      <a:endParaRPr lang="en-US" sz="2000" b="1">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300"/>
                        </a:spcAft>
                      </a:pPr>
                      <a:r>
                        <a:rPr lang="en-US" sz="1600">
                          <a:effectLst/>
                          <a:latin typeface="Arial Narrow" pitchFamily="34" charset="0"/>
                        </a:rPr>
                        <a:t>Exchange</a:t>
                      </a:r>
                      <a:endParaRPr lang="en-US" sz="2000" b="1">
                        <a:effectLst/>
                        <a:latin typeface="Arial Narrow" pitchFamily="34" charset="0"/>
                        <a:ea typeface="Times New Roman"/>
                      </a:endParaRPr>
                    </a:p>
                  </a:txBody>
                  <a:tcPr marL="68580" marR="68580" marT="0" marB="0" anchor="ctr"/>
                </a:tc>
                <a:tc gridSpan="2">
                  <a:txBody>
                    <a:bodyPr/>
                    <a:lstStyle/>
                    <a:p>
                      <a:pPr marL="0" marR="0" algn="ctr">
                        <a:spcBef>
                          <a:spcPts val="300"/>
                        </a:spcBef>
                        <a:spcAft>
                          <a:spcPts val="300"/>
                        </a:spcAft>
                      </a:pPr>
                      <a:r>
                        <a:rPr lang="en-US" sz="1600">
                          <a:effectLst/>
                          <a:latin typeface="Arial Narrow" pitchFamily="34" charset="0"/>
                        </a:rPr>
                        <a:t>Determine</a:t>
                      </a:r>
                      <a:endParaRPr lang="en-US" sz="2000" b="1">
                        <a:effectLst/>
                        <a:latin typeface="Arial Narrow" pitchFamily="34" charset="0"/>
                        <a:ea typeface="Times New Roman"/>
                      </a:endParaRPr>
                    </a:p>
                  </a:txBody>
                  <a:tcPr marL="68580" marR="68580" marT="0" marB="0" anchor="ctr"/>
                </a:tc>
                <a:tc hMerge="1">
                  <a:txBody>
                    <a:bodyPr/>
                    <a:lstStyle/>
                    <a:p>
                      <a:endParaRPr lang="en-US"/>
                    </a:p>
                  </a:txBody>
                  <a:tcPr/>
                </a:tc>
                <a:tc>
                  <a:txBody>
                    <a:bodyPr/>
                    <a:lstStyle/>
                    <a:p>
                      <a:pPr marL="0" marR="0" algn="ctr">
                        <a:spcBef>
                          <a:spcPts val="300"/>
                        </a:spcBef>
                        <a:spcAft>
                          <a:spcPts val="300"/>
                        </a:spcAft>
                      </a:pPr>
                      <a:r>
                        <a:rPr lang="en-US" sz="1600" dirty="0">
                          <a:effectLst/>
                          <a:latin typeface="Arial Narrow" pitchFamily="34" charset="0"/>
                        </a:rPr>
                        <a:t>Manage-Data-Visibility</a:t>
                      </a:r>
                      <a:endParaRPr lang="en-US" sz="2000" b="1" dirty="0">
                        <a:effectLst/>
                        <a:latin typeface="Arial Narrow" pitchFamily="34" charset="0"/>
                        <a:ea typeface="Times New Roman"/>
                      </a:endParaRPr>
                    </a:p>
                  </a:txBody>
                  <a:tcPr marL="68580" marR="68580" marT="0" marB="0"/>
                </a:tc>
              </a:tr>
              <a:tr h="618767">
                <a:tc rowSpan="2">
                  <a:txBody>
                    <a:bodyPr/>
                    <a:lstStyle/>
                    <a:p>
                      <a:pPr marL="0" marR="0">
                        <a:spcBef>
                          <a:spcPts val="0"/>
                        </a:spcBef>
                        <a:spcAft>
                          <a:spcPts val="0"/>
                        </a:spcAft>
                      </a:pPr>
                      <a:r>
                        <a:rPr lang="pt-BR" sz="1400">
                          <a:effectLst/>
                        </a:rPr>
                        <a:t>Auto-Populate</a:t>
                      </a:r>
                      <a:endParaRPr lang="en-US" sz="1400">
                        <a:effectLst/>
                      </a:endParaRPr>
                    </a:p>
                    <a:p>
                      <a:pPr marL="0" marR="0">
                        <a:spcBef>
                          <a:spcPts val="0"/>
                        </a:spcBef>
                        <a:spcAft>
                          <a:spcPts val="0"/>
                        </a:spcAft>
                      </a:pPr>
                      <a:r>
                        <a:rPr lang="pt-BR" sz="1400">
                          <a:effectLst/>
                        </a:rPr>
                        <a:t>Enter</a:t>
                      </a:r>
                      <a:endParaRPr lang="en-US" sz="1400">
                        <a:effectLst/>
                      </a:endParaRPr>
                    </a:p>
                    <a:p>
                      <a:pPr marL="0" marR="0">
                        <a:spcBef>
                          <a:spcPts val="0"/>
                        </a:spcBef>
                        <a:spcAft>
                          <a:spcPts val="0"/>
                        </a:spcAft>
                      </a:pPr>
                      <a:r>
                        <a:rPr lang="pt-BR" sz="1400">
                          <a:effectLst/>
                        </a:rPr>
                        <a:t>Import</a:t>
                      </a:r>
                      <a:endParaRPr lang="en-US" sz="1400">
                        <a:effectLst/>
                      </a:endParaRPr>
                    </a:p>
                    <a:p>
                      <a:pPr marL="0" marR="0">
                        <a:spcBef>
                          <a:spcPts val="0"/>
                        </a:spcBef>
                        <a:spcAft>
                          <a:spcPts val="0"/>
                        </a:spcAft>
                      </a:pPr>
                      <a:r>
                        <a:rPr lang="pt-BR" sz="1400">
                          <a:effectLst/>
                        </a:rPr>
                        <a:t>Receive</a:t>
                      </a:r>
                      <a:endParaRPr lang="en-US" sz="1400">
                        <a:effectLst/>
                        <a:latin typeface="Calibri"/>
                        <a:ea typeface="Times New Roman"/>
                        <a:cs typeface="Calibri"/>
                      </a:endParaRPr>
                    </a:p>
                  </a:txBody>
                  <a:tcPr marL="68580" marR="68580" marT="0" marB="0"/>
                </a:tc>
                <a:tc>
                  <a:txBody>
                    <a:bodyPr/>
                    <a:lstStyle/>
                    <a:p>
                      <a:pPr marL="0" marR="0">
                        <a:spcBef>
                          <a:spcPts val="0"/>
                        </a:spcBef>
                        <a:spcAft>
                          <a:spcPts val="0"/>
                        </a:spcAft>
                      </a:pPr>
                      <a:r>
                        <a:rPr lang="pt-BR" sz="1400">
                          <a:effectLst/>
                          <a:latin typeface="Arial Narrow" pitchFamily="34" charset="0"/>
                        </a:rPr>
                        <a:t>Store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a:effectLst/>
                          <a:latin typeface="Arial Narrow" pitchFamily="34" charset="0"/>
                        </a:rPr>
                        <a:t>Update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Remove</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Extract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Present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Transmit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Import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Receive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Transmit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Analyze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Decide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De-Identify</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Hide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Mask</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Re-Identify</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Unhide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Unmask</a:t>
                      </a:r>
                      <a:endParaRPr lang="en-US" sz="1400" dirty="0">
                        <a:effectLst/>
                        <a:latin typeface="Arial Narrow" pitchFamily="34" charset="0"/>
                        <a:ea typeface="Times New Roman"/>
                        <a:cs typeface="Calibri"/>
                      </a:endParaRPr>
                    </a:p>
                  </a:txBody>
                  <a:tcPr marL="68580" marR="68580" marT="0" marB="0"/>
                </a:tc>
              </a:tr>
              <a:tr h="3093834">
                <a:tc vMerge="1">
                  <a:txBody>
                    <a:bodyPr/>
                    <a:lstStyle/>
                    <a:p>
                      <a:endParaRPr lang="en-US"/>
                    </a:p>
                  </a:txBody>
                  <a:tcPr/>
                </a:tc>
                <a:tc>
                  <a:txBody>
                    <a:bodyPr/>
                    <a:lstStyle/>
                    <a:p>
                      <a:pPr marL="0" marR="0">
                        <a:spcBef>
                          <a:spcPts val="0"/>
                        </a:spcBef>
                        <a:spcAft>
                          <a:spcPts val="0"/>
                        </a:spcAft>
                      </a:pPr>
                      <a:r>
                        <a:rPr lang="pt-BR" sz="1400">
                          <a:effectLst/>
                          <a:latin typeface="Arial Narrow" pitchFamily="34" charset="0"/>
                        </a:rPr>
                        <a:t>Archive</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Backup</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Decrypt</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Encrypt</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Recover</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Restore</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Save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Annotate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Attest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Edit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Harmonize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Integrate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Link</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Tag</a:t>
                      </a:r>
                      <a:endParaRPr lang="en-US" sz="1400" dirty="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Delete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Purge</a:t>
                      </a:r>
                      <a:endParaRPr lang="en-US" sz="1400" dirty="0">
                        <a:effectLst/>
                        <a:latin typeface="Arial Narrow" pitchFamily="34" charset="0"/>
                        <a:ea typeface="Times New Roman"/>
                        <a:cs typeface="Calibri"/>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3964661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200" b="1" dirty="0">
                <a:solidFill>
                  <a:srgbClr val="0000FF"/>
                </a:solidFill>
                <a:latin typeface="Arial Narrow" pitchFamily="34" charset="0"/>
              </a:rPr>
              <a:t>CP.4</a:t>
            </a:r>
            <a:r>
              <a:rPr lang="en-US" sz="3200" b="1" dirty="0" smtClean="0">
                <a:solidFill>
                  <a:srgbClr val="0000FF"/>
                </a:solidFill>
                <a:latin typeface="Arial Narrow" pitchFamily="34" charset="0"/>
              </a:rPr>
              <a:t>. Manage Orders</a:t>
            </a:r>
            <a:r>
              <a:rPr lang="en-US" sz="2800" b="1" dirty="0" smtClean="0">
                <a:latin typeface="Arial Narrow" pitchFamily="34" charset="0"/>
              </a:rPr>
              <a:t/>
            </a:r>
            <a:br>
              <a:rPr lang="en-US" sz="2800" b="1" dirty="0" smtClean="0">
                <a:latin typeface="Arial Narrow" pitchFamily="34" charset="0"/>
              </a:rPr>
            </a:br>
            <a:r>
              <a:rPr lang="en-US" sz="2700" dirty="0">
                <a:latin typeface="Arial Narrow" pitchFamily="34" charset="0"/>
              </a:rPr>
              <a:t>Conformance Criteria (CC) Applicable </a:t>
            </a:r>
            <a:r>
              <a:rPr lang="en-US" sz="2700" dirty="0" smtClean="0">
                <a:latin typeface="Arial Narrow" pitchFamily="34" charset="0"/>
              </a:rPr>
              <a:t>to this CDM</a:t>
            </a:r>
            <a:endParaRPr lang="en-US" sz="27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44</a:t>
            </a:fld>
            <a:endParaRPr lang="en-US" dirty="0"/>
          </a:p>
        </p:txBody>
      </p:sp>
      <p:sp>
        <p:nvSpPr>
          <p:cNvPr id="8" name="TextBox 7"/>
          <p:cNvSpPr txBox="1"/>
          <p:nvPr/>
        </p:nvSpPr>
        <p:spPr>
          <a:xfrm>
            <a:off x="7772400" y="56494"/>
            <a:ext cx="1371600" cy="461665"/>
          </a:xfrm>
          <a:prstGeom prst="rect">
            <a:avLst/>
          </a:prstGeom>
          <a:noFill/>
        </p:spPr>
        <p:txBody>
          <a:bodyPr wrap="square" rtlCol="0">
            <a:spAutoFit/>
          </a:bodyPr>
          <a:lstStyle/>
          <a:p>
            <a:pPr algn="ctr"/>
            <a:r>
              <a:rPr lang="en-US" sz="1200" dirty="0" smtClean="0">
                <a:solidFill>
                  <a:srgbClr val="0000CC"/>
                </a:solidFill>
              </a:rPr>
              <a:t>SHALL CCs have bolded borders. </a:t>
            </a:r>
            <a:endParaRPr lang="en-US" sz="1200" dirty="0">
              <a:solidFill>
                <a:srgbClr val="00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838200"/>
            <a:ext cx="889158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735" y="6179976"/>
            <a:ext cx="8891587" cy="369332"/>
          </a:xfrm>
          <a:prstGeom prst="rect">
            <a:avLst/>
          </a:prstGeom>
          <a:noFill/>
        </p:spPr>
        <p:txBody>
          <a:bodyPr wrap="square" rtlCol="0">
            <a:spAutoFit/>
          </a:bodyPr>
          <a:lstStyle/>
          <a:p>
            <a:r>
              <a:rPr lang="en-US" b="1" dirty="0" smtClean="0">
                <a:solidFill>
                  <a:srgbClr val="0000FF"/>
                </a:solidFill>
              </a:rPr>
              <a:t>RECOMMENDATION</a:t>
            </a:r>
            <a:r>
              <a:rPr lang="en-US" dirty="0" smtClean="0"/>
              <a:t>: Do not show CC mapping to “operations” </a:t>
            </a:r>
            <a:endParaRPr lang="en-US" dirty="0"/>
          </a:p>
        </p:txBody>
      </p:sp>
    </p:spTree>
    <p:extLst>
      <p:ext uri="{BB962C8B-B14F-4D97-AF65-F5344CB8AC3E}">
        <p14:creationId xmlns:p14="http://schemas.microsoft.com/office/powerpoint/2010/main" val="458372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200" b="1" dirty="0">
                <a:latin typeface="Arial Narrow" pitchFamily="34" charset="0"/>
              </a:rPr>
              <a:t>CP.4</a:t>
            </a:r>
            <a:r>
              <a:rPr lang="en-US" sz="3200" b="1" dirty="0" smtClean="0">
                <a:latin typeface="Arial Narrow" pitchFamily="34" charset="0"/>
              </a:rPr>
              <a:t>.</a:t>
            </a:r>
            <a:r>
              <a:rPr lang="en-US" sz="3200" b="1" dirty="0" smtClean="0">
                <a:solidFill>
                  <a:srgbClr val="0000CC"/>
                </a:solidFill>
                <a:latin typeface="Arial Narrow" pitchFamily="34" charset="0"/>
              </a:rPr>
              <a:t> Manage </a:t>
            </a:r>
            <a:r>
              <a:rPr lang="en-US" sz="3200" b="1" dirty="0" smtClean="0">
                <a:latin typeface="Arial Narrow" pitchFamily="34" charset="0"/>
              </a:rPr>
              <a:t>Orders</a:t>
            </a:r>
            <a:r>
              <a:rPr lang="en-US" sz="2800" b="1" dirty="0" smtClean="0">
                <a:latin typeface="Arial Narrow" pitchFamily="34" charset="0"/>
              </a:rPr>
              <a:t/>
            </a:r>
            <a:br>
              <a:rPr lang="en-US" sz="2800" b="1" dirty="0" smtClean="0">
                <a:latin typeface="Arial Narrow" pitchFamily="34" charset="0"/>
              </a:rPr>
            </a:br>
            <a:r>
              <a:rPr lang="en-US" sz="2700" dirty="0">
                <a:latin typeface="Arial Narrow" pitchFamily="34" charset="0"/>
              </a:rPr>
              <a:t>Conformance Criteria (CC) Applicable </a:t>
            </a:r>
            <a:r>
              <a:rPr lang="en-US" sz="2700" dirty="0" smtClean="0">
                <a:latin typeface="Arial Narrow" pitchFamily="34" charset="0"/>
              </a:rPr>
              <a:t>to this CDM</a:t>
            </a:r>
            <a:endParaRPr lang="en-US" sz="27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5</a:t>
            </a:fld>
            <a:endParaRPr lang="en-US" dirty="0"/>
          </a:p>
        </p:txBody>
      </p:sp>
      <p:sp>
        <p:nvSpPr>
          <p:cNvPr id="8" name="TextBox 7"/>
          <p:cNvSpPr txBox="1"/>
          <p:nvPr/>
        </p:nvSpPr>
        <p:spPr>
          <a:xfrm>
            <a:off x="7772400" y="56494"/>
            <a:ext cx="1371600" cy="461665"/>
          </a:xfrm>
          <a:prstGeom prst="rect">
            <a:avLst/>
          </a:prstGeom>
          <a:noFill/>
        </p:spPr>
        <p:txBody>
          <a:bodyPr wrap="square" rtlCol="0">
            <a:spAutoFit/>
          </a:bodyPr>
          <a:lstStyle/>
          <a:p>
            <a:pPr algn="ctr"/>
            <a:r>
              <a:rPr lang="en-US" sz="1200" dirty="0" smtClean="0">
                <a:solidFill>
                  <a:srgbClr val="0000CC"/>
                </a:solidFill>
              </a:rPr>
              <a:t>SHALL CCs have bolded borders. </a:t>
            </a:r>
            <a:endParaRPr lang="en-US" sz="1200" dirty="0">
              <a:solidFill>
                <a:srgbClr val="0000CC"/>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9234"/>
            <a:ext cx="9265443" cy="602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965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2800" b="1" dirty="0" smtClean="0">
                <a:solidFill>
                  <a:srgbClr val="0000FF"/>
                </a:solidFill>
              </a:rPr>
              <a:t>EHR-S FIM</a:t>
            </a:r>
            <a:br>
              <a:rPr lang="en-US" sz="2800" b="1" dirty="0" smtClean="0">
                <a:solidFill>
                  <a:srgbClr val="0000FF"/>
                </a:solidFill>
              </a:rPr>
            </a:br>
            <a:r>
              <a:rPr lang="en-US" sz="2800" b="1" dirty="0" smtClean="0"/>
              <a:t>Action Verb Hierarches</a:t>
            </a:r>
            <a:endParaRPr lang="en-US" sz="2800" b="1" dirty="0"/>
          </a:p>
        </p:txBody>
      </p:sp>
      <p:sp>
        <p:nvSpPr>
          <p:cNvPr id="4" name="Date Placeholder 3"/>
          <p:cNvSpPr>
            <a:spLocks noGrp="1"/>
          </p:cNvSpPr>
          <p:nvPr>
            <p:ph type="dt" sz="half" idx="10"/>
          </p:nvPr>
        </p:nvSpPr>
        <p:spPr>
          <a:xfrm>
            <a:off x="0" y="6629400"/>
            <a:ext cx="2133600" cy="228600"/>
          </a:xfrm>
        </p:spPr>
        <p:txBody>
          <a:bodyPr/>
          <a:lstStyle/>
          <a:p>
            <a:pPr>
              <a:defRPr/>
            </a:pPr>
            <a:fld id="{B81788E4-D98E-4BAD-B4F6-60B9EF37E7B0}" type="datetime1">
              <a:rPr lang="en-US" smtClean="0"/>
              <a:pPr>
                <a:defRPr/>
              </a:pPr>
              <a:t>7/5/2012</a:t>
            </a:fld>
            <a:endParaRPr lang="en-US" dirty="0"/>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dirty="0" smtClean="0"/>
              <a:t>DRAFT WORKING DOCUMENT</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pPr>
              <a:defRPr/>
            </a:pPr>
            <a:fld id="{3DD54A6A-0F0E-4D61-8B34-8AFEBEED5A2B}" type="slidenum">
              <a:rPr lang="en-US" smtClean="0"/>
              <a:pPr>
                <a:defRPr/>
              </a:pPr>
              <a:t>6</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925985346"/>
              </p:ext>
            </p:extLst>
          </p:nvPr>
        </p:nvGraphicFramePr>
        <p:xfrm>
          <a:off x="2" y="1219200"/>
          <a:ext cx="9143997" cy="5008001"/>
        </p:xfrm>
        <a:graphic>
          <a:graphicData uri="http://schemas.openxmlformats.org/drawingml/2006/table">
            <a:tbl>
              <a:tblPr firstRow="1" firstCol="1" bandRow="1" bandCol="1">
                <a:tableStyleId>{5C22544A-7EE6-4342-B048-85BDC9FD1C3A}</a:tableStyleId>
              </a:tblPr>
              <a:tblGrid>
                <a:gridCol w="838198"/>
                <a:gridCol w="838200"/>
                <a:gridCol w="914400"/>
                <a:gridCol w="762000"/>
                <a:gridCol w="762000"/>
                <a:gridCol w="838200"/>
                <a:gridCol w="838200"/>
                <a:gridCol w="914400"/>
                <a:gridCol w="762000"/>
                <a:gridCol w="685800"/>
                <a:gridCol w="990599"/>
              </a:tblGrid>
              <a:tr h="345479">
                <a:tc gridSpan="11">
                  <a:txBody>
                    <a:bodyPr/>
                    <a:lstStyle/>
                    <a:p>
                      <a:pPr marL="0" marR="0" algn="ctr">
                        <a:spcBef>
                          <a:spcPts val="300"/>
                        </a:spcBef>
                        <a:spcAft>
                          <a:spcPts val="300"/>
                        </a:spcAft>
                      </a:pPr>
                      <a:r>
                        <a:rPr lang="en-US" sz="2800" dirty="0">
                          <a:solidFill>
                            <a:schemeClr val="tx1"/>
                          </a:solidFill>
                          <a:effectLst/>
                          <a:latin typeface="Arial Narrow" pitchFamily="34" charset="0"/>
                        </a:rPr>
                        <a:t>Manage (Data)</a:t>
                      </a:r>
                      <a:endParaRPr lang="en-US" sz="3600" b="1" dirty="0">
                        <a:solidFill>
                          <a:schemeClr val="tx1"/>
                        </a:solidFill>
                        <a:effectLst/>
                        <a:latin typeface="Arial Narrow" pitchFamily="34" charset="0"/>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8680">
                <a:tc>
                  <a:txBody>
                    <a:bodyPr/>
                    <a:lstStyle/>
                    <a:p>
                      <a:pPr marL="0" marR="0" algn="ctr">
                        <a:spcBef>
                          <a:spcPts val="300"/>
                        </a:spcBef>
                        <a:spcAft>
                          <a:spcPts val="300"/>
                        </a:spcAft>
                      </a:pPr>
                      <a:r>
                        <a:rPr lang="en-US" sz="1600">
                          <a:effectLst/>
                        </a:rPr>
                        <a:t>Capture</a:t>
                      </a:r>
                      <a:endParaRPr lang="en-US" sz="2000" b="1">
                        <a:effectLst/>
                        <a:latin typeface="Arial"/>
                        <a:ea typeface="Times New Roman"/>
                      </a:endParaRPr>
                    </a:p>
                  </a:txBody>
                  <a:tcPr marL="68580" marR="68580" marT="0" marB="0" anchor="ctr"/>
                </a:tc>
                <a:tc gridSpan="3">
                  <a:txBody>
                    <a:bodyPr/>
                    <a:lstStyle/>
                    <a:p>
                      <a:pPr marL="0" marR="0" algn="ctr">
                        <a:spcBef>
                          <a:spcPts val="300"/>
                        </a:spcBef>
                        <a:spcAft>
                          <a:spcPts val="300"/>
                        </a:spcAft>
                      </a:pPr>
                      <a:r>
                        <a:rPr lang="en-US" sz="1600" b="0" dirty="0">
                          <a:solidFill>
                            <a:schemeClr val="tx1"/>
                          </a:solidFill>
                          <a:effectLst/>
                          <a:latin typeface="Arial Narrow" pitchFamily="34" charset="0"/>
                        </a:rPr>
                        <a:t>Maintain</a:t>
                      </a:r>
                      <a:endParaRPr lang="en-US" sz="2000" b="0" dirty="0">
                        <a:solidFill>
                          <a:schemeClr val="tx1"/>
                        </a:solidFill>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600" b="1" dirty="0">
                          <a:solidFill>
                            <a:schemeClr val="tx1"/>
                          </a:solidFill>
                          <a:effectLst/>
                          <a:latin typeface="Arial Narrow" pitchFamily="34" charset="0"/>
                        </a:rPr>
                        <a:t>Render</a:t>
                      </a:r>
                      <a:endParaRPr lang="en-US" sz="2000" b="1" dirty="0">
                        <a:solidFill>
                          <a:schemeClr val="tx1"/>
                        </a:solidFill>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300"/>
                        </a:spcAft>
                      </a:pPr>
                      <a:r>
                        <a:rPr lang="en-US" sz="1600">
                          <a:effectLst/>
                          <a:latin typeface="Arial Narrow" pitchFamily="34" charset="0"/>
                        </a:rPr>
                        <a:t>Exchange</a:t>
                      </a:r>
                      <a:endParaRPr lang="en-US" sz="2000" b="1">
                        <a:effectLst/>
                        <a:latin typeface="Arial Narrow" pitchFamily="34" charset="0"/>
                        <a:ea typeface="Times New Roman"/>
                      </a:endParaRPr>
                    </a:p>
                  </a:txBody>
                  <a:tcPr marL="68580" marR="68580" marT="0" marB="0" anchor="ctr"/>
                </a:tc>
                <a:tc gridSpan="2">
                  <a:txBody>
                    <a:bodyPr/>
                    <a:lstStyle/>
                    <a:p>
                      <a:pPr marL="0" marR="0" algn="ctr">
                        <a:spcBef>
                          <a:spcPts val="300"/>
                        </a:spcBef>
                        <a:spcAft>
                          <a:spcPts val="300"/>
                        </a:spcAft>
                      </a:pPr>
                      <a:r>
                        <a:rPr lang="en-US" sz="1600">
                          <a:effectLst/>
                          <a:latin typeface="Arial Narrow" pitchFamily="34" charset="0"/>
                        </a:rPr>
                        <a:t>Determine</a:t>
                      </a:r>
                      <a:endParaRPr lang="en-US" sz="2000" b="1">
                        <a:effectLst/>
                        <a:latin typeface="Arial Narrow" pitchFamily="34" charset="0"/>
                        <a:ea typeface="Times New Roman"/>
                      </a:endParaRPr>
                    </a:p>
                  </a:txBody>
                  <a:tcPr marL="68580" marR="68580" marT="0" marB="0" anchor="ctr"/>
                </a:tc>
                <a:tc hMerge="1">
                  <a:txBody>
                    <a:bodyPr/>
                    <a:lstStyle/>
                    <a:p>
                      <a:endParaRPr lang="en-US"/>
                    </a:p>
                  </a:txBody>
                  <a:tcPr/>
                </a:tc>
                <a:tc>
                  <a:txBody>
                    <a:bodyPr/>
                    <a:lstStyle/>
                    <a:p>
                      <a:pPr marL="0" marR="0" algn="ctr">
                        <a:spcBef>
                          <a:spcPts val="300"/>
                        </a:spcBef>
                        <a:spcAft>
                          <a:spcPts val="300"/>
                        </a:spcAft>
                      </a:pPr>
                      <a:r>
                        <a:rPr lang="en-US" sz="1600" dirty="0">
                          <a:effectLst/>
                          <a:latin typeface="Arial Narrow" pitchFamily="34" charset="0"/>
                        </a:rPr>
                        <a:t>Manage-Data-Visibility</a:t>
                      </a:r>
                      <a:endParaRPr lang="en-US" sz="2000" b="1" dirty="0">
                        <a:effectLst/>
                        <a:latin typeface="Arial Narrow" pitchFamily="34" charset="0"/>
                        <a:ea typeface="Times New Roman"/>
                      </a:endParaRPr>
                    </a:p>
                  </a:txBody>
                  <a:tcPr marL="68580" marR="68580" marT="0" marB="0"/>
                </a:tc>
              </a:tr>
              <a:tr h="618767">
                <a:tc rowSpan="2">
                  <a:txBody>
                    <a:bodyPr/>
                    <a:lstStyle/>
                    <a:p>
                      <a:pPr marL="0" marR="0">
                        <a:spcBef>
                          <a:spcPts val="0"/>
                        </a:spcBef>
                        <a:spcAft>
                          <a:spcPts val="0"/>
                        </a:spcAft>
                      </a:pPr>
                      <a:r>
                        <a:rPr lang="pt-BR" sz="1400">
                          <a:effectLst/>
                        </a:rPr>
                        <a:t>Auto-Populate</a:t>
                      </a:r>
                      <a:endParaRPr lang="en-US" sz="1400">
                        <a:effectLst/>
                      </a:endParaRPr>
                    </a:p>
                    <a:p>
                      <a:pPr marL="0" marR="0">
                        <a:spcBef>
                          <a:spcPts val="0"/>
                        </a:spcBef>
                        <a:spcAft>
                          <a:spcPts val="0"/>
                        </a:spcAft>
                      </a:pPr>
                      <a:r>
                        <a:rPr lang="pt-BR" sz="1400">
                          <a:effectLst/>
                        </a:rPr>
                        <a:t>Enter</a:t>
                      </a:r>
                      <a:endParaRPr lang="en-US" sz="1400">
                        <a:effectLst/>
                      </a:endParaRPr>
                    </a:p>
                    <a:p>
                      <a:pPr marL="0" marR="0">
                        <a:spcBef>
                          <a:spcPts val="0"/>
                        </a:spcBef>
                        <a:spcAft>
                          <a:spcPts val="0"/>
                        </a:spcAft>
                      </a:pPr>
                      <a:r>
                        <a:rPr lang="pt-BR" sz="1400">
                          <a:effectLst/>
                        </a:rPr>
                        <a:t>Import</a:t>
                      </a:r>
                      <a:endParaRPr lang="en-US" sz="1400">
                        <a:effectLst/>
                      </a:endParaRPr>
                    </a:p>
                    <a:p>
                      <a:pPr marL="0" marR="0">
                        <a:spcBef>
                          <a:spcPts val="0"/>
                        </a:spcBef>
                        <a:spcAft>
                          <a:spcPts val="0"/>
                        </a:spcAft>
                      </a:pPr>
                      <a:r>
                        <a:rPr lang="pt-BR" sz="1400">
                          <a:effectLst/>
                        </a:rPr>
                        <a:t>Receive</a:t>
                      </a:r>
                      <a:endParaRPr lang="en-US" sz="1400">
                        <a:effectLst/>
                        <a:latin typeface="Calibri"/>
                        <a:ea typeface="Times New Roman"/>
                        <a:cs typeface="Calibri"/>
                      </a:endParaRPr>
                    </a:p>
                  </a:txBody>
                  <a:tcPr marL="68580" marR="68580" marT="0" marB="0"/>
                </a:tc>
                <a:tc>
                  <a:txBody>
                    <a:bodyPr/>
                    <a:lstStyle/>
                    <a:p>
                      <a:pPr marL="0" marR="0">
                        <a:spcBef>
                          <a:spcPts val="0"/>
                        </a:spcBef>
                        <a:spcAft>
                          <a:spcPts val="0"/>
                        </a:spcAft>
                      </a:pPr>
                      <a:r>
                        <a:rPr lang="pt-BR" sz="1400" b="1" dirty="0" smtClean="0">
                          <a:effectLst/>
                          <a:latin typeface="Arial Narrow" pitchFamily="34" charset="0"/>
                        </a:rPr>
                        <a:t>Store</a:t>
                      </a:r>
                    </a:p>
                    <a:p>
                      <a:pPr marL="0" marR="0">
                        <a:spcBef>
                          <a:spcPts val="0"/>
                        </a:spcBef>
                        <a:spcAft>
                          <a:spcPts val="0"/>
                        </a:spcAft>
                      </a:pPr>
                      <a:r>
                        <a:rPr lang="pt-BR" sz="1400" b="1" dirty="0" smtClean="0">
                          <a:solidFill>
                            <a:srgbClr val="0000FF"/>
                          </a:solidFill>
                          <a:effectLst/>
                          <a:latin typeface="Arial Narrow" pitchFamily="34" charset="0"/>
                          <a:ea typeface="Times New Roman"/>
                          <a:cs typeface="Calibri"/>
                        </a:rPr>
                        <a:t>Capture</a:t>
                      </a:r>
                      <a:endParaRPr lang="en-US" sz="1400" b="1" dirty="0">
                        <a:solidFill>
                          <a:srgbClr val="0000FF"/>
                        </a:solidFill>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a:effectLst/>
                          <a:latin typeface="Arial Narrow" pitchFamily="34" charset="0"/>
                        </a:rPr>
                        <a:t>Update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Remove</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Extract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Present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b="1" dirty="0">
                          <a:solidFill>
                            <a:schemeClr val="accent6">
                              <a:lumMod val="75000"/>
                            </a:schemeClr>
                          </a:solidFill>
                          <a:effectLst/>
                          <a:latin typeface="Arial Narrow" pitchFamily="34" charset="0"/>
                        </a:rPr>
                        <a:t>Transmit</a:t>
                      </a:r>
                      <a:endParaRPr lang="en-US" sz="1400" b="1" dirty="0">
                        <a:solidFill>
                          <a:schemeClr val="accent6">
                            <a:lumMod val="75000"/>
                          </a:schemeClr>
                        </a:solidFill>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Import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Receive</a:t>
                      </a:r>
                      <a:endParaRPr lang="en-US" sz="1400" dirty="0">
                        <a:effectLst/>
                        <a:latin typeface="Arial Narrow" pitchFamily="34" charset="0"/>
                      </a:endParaRPr>
                    </a:p>
                    <a:p>
                      <a:pPr marL="0" marR="0">
                        <a:spcBef>
                          <a:spcPts val="0"/>
                        </a:spcBef>
                        <a:spcAft>
                          <a:spcPts val="0"/>
                        </a:spcAft>
                      </a:pPr>
                      <a:r>
                        <a:rPr lang="pt-BR" sz="1400" b="1" dirty="0">
                          <a:solidFill>
                            <a:schemeClr val="accent6">
                              <a:lumMod val="75000"/>
                            </a:schemeClr>
                          </a:solidFill>
                          <a:effectLst/>
                          <a:latin typeface="Arial Narrow" pitchFamily="34" charset="0"/>
                        </a:rPr>
                        <a:t>Transmit</a:t>
                      </a:r>
                      <a:endParaRPr lang="en-US" sz="1400" b="1" dirty="0">
                        <a:solidFill>
                          <a:schemeClr val="accent6">
                            <a:lumMod val="75000"/>
                          </a:schemeClr>
                        </a:solidFill>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Analyze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Decide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De-Identify</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Hide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Mask</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Re-Identify</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Unhide</a:t>
                      </a:r>
                      <a:endParaRPr lang="en-US" sz="1400" dirty="0">
                        <a:effectLst/>
                        <a:latin typeface="Arial Narrow" pitchFamily="34" charset="0"/>
                      </a:endParaRPr>
                    </a:p>
                    <a:p>
                      <a:pPr marL="0" marR="0">
                        <a:spcBef>
                          <a:spcPts val="0"/>
                        </a:spcBef>
                        <a:spcAft>
                          <a:spcPts val="0"/>
                        </a:spcAft>
                      </a:pPr>
                      <a:r>
                        <a:rPr lang="pt-BR" sz="1400" dirty="0" smtClean="0">
                          <a:effectLst/>
                          <a:latin typeface="Arial Narrow" pitchFamily="34" charset="0"/>
                        </a:rPr>
                        <a:t>Unmask</a:t>
                      </a:r>
                    </a:p>
                  </a:txBody>
                  <a:tcPr marL="68580" marR="68580" marT="0" marB="0"/>
                </a:tc>
              </a:tr>
              <a:tr h="3093834">
                <a:tc vMerge="1">
                  <a:txBody>
                    <a:bodyPr/>
                    <a:lstStyle/>
                    <a:p>
                      <a:endParaRPr lang="en-US"/>
                    </a:p>
                  </a:txBody>
                  <a:tcPr/>
                </a:tc>
                <a:tc>
                  <a:txBody>
                    <a:bodyPr/>
                    <a:lstStyle/>
                    <a:p>
                      <a:pPr marL="0" marR="0">
                        <a:spcBef>
                          <a:spcPts val="0"/>
                        </a:spcBef>
                        <a:spcAft>
                          <a:spcPts val="0"/>
                        </a:spcAft>
                      </a:pPr>
                      <a:r>
                        <a:rPr lang="pt-BR" sz="1400">
                          <a:effectLst/>
                          <a:latin typeface="Arial Narrow" pitchFamily="34" charset="0"/>
                        </a:rPr>
                        <a:t>Archive</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Backup</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Decrypt</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Encrypt</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Recover</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Restore</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Save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b="1" dirty="0">
                          <a:solidFill>
                            <a:schemeClr val="tx1"/>
                          </a:solidFill>
                          <a:effectLst/>
                          <a:latin typeface="Arial Narrow" pitchFamily="34" charset="0"/>
                        </a:rPr>
                        <a:t>Annotate</a:t>
                      </a:r>
                      <a:endParaRPr lang="en-US" sz="1400" b="1" dirty="0">
                        <a:solidFill>
                          <a:schemeClr val="tx1"/>
                        </a:solidFill>
                        <a:effectLst/>
                        <a:latin typeface="Arial Narrow" pitchFamily="34" charset="0"/>
                      </a:endParaRPr>
                    </a:p>
                    <a:p>
                      <a:pPr marL="0" marR="0">
                        <a:spcBef>
                          <a:spcPts val="0"/>
                        </a:spcBef>
                        <a:spcAft>
                          <a:spcPts val="0"/>
                        </a:spcAft>
                      </a:pPr>
                      <a:r>
                        <a:rPr lang="pt-BR" sz="1400" dirty="0">
                          <a:effectLst/>
                          <a:latin typeface="Arial Narrow" pitchFamily="34" charset="0"/>
                        </a:rPr>
                        <a:t>Attest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Edit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Harmonize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Integrate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Link</a:t>
                      </a:r>
                      <a:endParaRPr lang="en-US" sz="1400" dirty="0">
                        <a:effectLst/>
                        <a:latin typeface="Arial Narrow" pitchFamily="34" charset="0"/>
                      </a:endParaRPr>
                    </a:p>
                    <a:p>
                      <a:pPr marL="0" marR="0">
                        <a:spcBef>
                          <a:spcPts val="0"/>
                        </a:spcBef>
                        <a:spcAft>
                          <a:spcPts val="0"/>
                        </a:spcAft>
                      </a:pPr>
                      <a:r>
                        <a:rPr lang="pt-BR" sz="1400" b="1" dirty="0">
                          <a:effectLst/>
                          <a:latin typeface="Arial Narrow" pitchFamily="34" charset="0"/>
                        </a:rPr>
                        <a:t>Tag</a:t>
                      </a:r>
                      <a:endParaRPr lang="en-US" sz="1400" b="1" dirty="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Delete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Purge</a:t>
                      </a:r>
                      <a:endParaRPr lang="en-US" sz="1400" dirty="0">
                        <a:effectLst/>
                        <a:latin typeface="Arial Narrow" pitchFamily="34" charset="0"/>
                        <a:ea typeface="Times New Roman"/>
                        <a:cs typeface="Calibri"/>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
        <p:nvSpPr>
          <p:cNvPr id="8" name="TextBox 7"/>
          <p:cNvSpPr txBox="1"/>
          <p:nvPr/>
        </p:nvSpPr>
        <p:spPr>
          <a:xfrm>
            <a:off x="2979575" y="3962400"/>
            <a:ext cx="6172200" cy="1477328"/>
          </a:xfrm>
          <a:prstGeom prst="rect">
            <a:avLst/>
          </a:prstGeom>
          <a:noFill/>
        </p:spPr>
        <p:txBody>
          <a:bodyPr wrap="square" rtlCol="0">
            <a:spAutoFit/>
          </a:bodyPr>
          <a:lstStyle/>
          <a:p>
            <a:pPr algn="ctr"/>
            <a:r>
              <a:rPr lang="en-US" b="1" dirty="0">
                <a:solidFill>
                  <a:srgbClr val="0000FF"/>
                </a:solidFill>
                <a:latin typeface="Arial Narrow" pitchFamily="34" charset="0"/>
              </a:rPr>
              <a:t>CP.4. Manage </a:t>
            </a:r>
            <a:r>
              <a:rPr lang="en-US" b="1" dirty="0" smtClean="0">
                <a:solidFill>
                  <a:srgbClr val="0000FF"/>
                </a:solidFill>
                <a:latin typeface="Arial Narrow" pitchFamily="34" charset="0"/>
              </a:rPr>
              <a:t>Orders</a:t>
            </a:r>
          </a:p>
          <a:p>
            <a:pPr marL="285750" indent="-285750">
              <a:buFont typeface="Arial" pitchFamily="34" charset="0"/>
              <a:buChar char="•"/>
            </a:pPr>
            <a:r>
              <a:rPr lang="en-US" b="1" dirty="0" smtClean="0">
                <a:latin typeface="Arial Narrow" pitchFamily="34" charset="0"/>
              </a:rPr>
              <a:t>Black Bold </a:t>
            </a:r>
            <a:r>
              <a:rPr lang="en-US" dirty="0" smtClean="0">
                <a:latin typeface="Arial Narrow" pitchFamily="34" charset="0"/>
              </a:rPr>
              <a:t>= Maps to Conformance Criteria (CC)</a:t>
            </a:r>
          </a:p>
          <a:p>
            <a:pPr marL="285750" indent="-285750">
              <a:buFont typeface="Arial" pitchFamily="34" charset="0"/>
              <a:buChar char="•"/>
            </a:pPr>
            <a:r>
              <a:rPr lang="en-US" b="1" dirty="0" smtClean="0">
                <a:solidFill>
                  <a:srgbClr val="0000CC"/>
                </a:solidFill>
                <a:latin typeface="Arial Narrow" pitchFamily="34" charset="0"/>
              </a:rPr>
              <a:t>Blue Bold </a:t>
            </a:r>
            <a:r>
              <a:rPr lang="en-US" dirty="0" smtClean="0">
                <a:latin typeface="Arial Narrow" pitchFamily="34" charset="0"/>
              </a:rPr>
              <a:t>= included in CC; but missing in verb hierarchy</a:t>
            </a:r>
          </a:p>
          <a:p>
            <a:pPr marL="285750" indent="-285750">
              <a:buFont typeface="Arial" pitchFamily="34" charset="0"/>
              <a:buChar char="•"/>
            </a:pPr>
            <a:r>
              <a:rPr lang="en-US" b="1" dirty="0" smtClean="0">
                <a:solidFill>
                  <a:schemeClr val="accent6">
                    <a:lumMod val="75000"/>
                  </a:schemeClr>
                </a:solidFill>
                <a:latin typeface="Arial Narrow" pitchFamily="34" charset="0"/>
              </a:rPr>
              <a:t>Orange</a:t>
            </a:r>
            <a:r>
              <a:rPr lang="en-US" dirty="0" smtClean="0">
                <a:latin typeface="Arial Narrow" pitchFamily="34" charset="0"/>
              </a:rPr>
              <a:t> – duplicate verbs</a:t>
            </a:r>
          </a:p>
          <a:p>
            <a:pPr marL="285750" indent="-285750">
              <a:buFont typeface="Arial" pitchFamily="34" charset="0"/>
              <a:buChar char="•"/>
            </a:pPr>
            <a:r>
              <a:rPr lang="en-US" b="1" dirty="0" smtClean="0">
                <a:latin typeface="Arial Narrow" pitchFamily="34" charset="0"/>
              </a:rPr>
              <a:t>ISSUE</a:t>
            </a:r>
            <a:r>
              <a:rPr lang="en-US" dirty="0" smtClean="0">
                <a:latin typeface="Arial Narrow" pitchFamily="34" charset="0"/>
              </a:rPr>
              <a:t>: Some CC include compound verbs (e.g., capture &amp; render” </a:t>
            </a:r>
            <a:endParaRPr lang="en-US" dirty="0"/>
          </a:p>
        </p:txBody>
      </p:sp>
    </p:spTree>
    <p:extLst>
      <p:ext uri="{BB962C8B-B14F-4D97-AF65-F5344CB8AC3E}">
        <p14:creationId xmlns:p14="http://schemas.microsoft.com/office/powerpoint/2010/main" val="1278496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a:solidFill>
                  <a:srgbClr val="0000CC"/>
                </a:solidFill>
                <a:latin typeface="Arial Narrow" pitchFamily="34" charset="0"/>
              </a:rPr>
              <a:t>CP.4 Manage Orders</a:t>
            </a:r>
            <a:r>
              <a:rPr lang="en-US" sz="2800" b="1" dirty="0" smtClean="0">
                <a:latin typeface="Arial Narrow" pitchFamily="34" charset="0"/>
              </a:rPr>
              <a:t/>
            </a:r>
            <a:br>
              <a:rPr lang="en-US" sz="2800" b="1" dirty="0" smtClean="0">
                <a:latin typeface="Arial Narrow" pitchFamily="34" charset="0"/>
              </a:rPr>
            </a:br>
            <a:r>
              <a:rPr lang="en-US" sz="2800" dirty="0">
                <a:latin typeface="Arial Narrow" pitchFamily="34" charset="0"/>
              </a:rPr>
              <a:t>Conformance Criteria (CC) Applicable </a:t>
            </a:r>
            <a:r>
              <a:rPr lang="en-US" sz="28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7</a:t>
            </a:fld>
            <a:endParaRPr lang="en-US" dirty="0"/>
          </a:p>
        </p:txBody>
      </p:sp>
      <p:sp>
        <p:nvSpPr>
          <p:cNvPr id="3" name="TextBox 2"/>
          <p:cNvSpPr txBox="1"/>
          <p:nvPr/>
        </p:nvSpPr>
        <p:spPr>
          <a:xfrm>
            <a:off x="0" y="990600"/>
            <a:ext cx="9144000" cy="5355312"/>
          </a:xfrm>
          <a:prstGeom prst="rect">
            <a:avLst/>
          </a:prstGeom>
          <a:noFill/>
        </p:spPr>
        <p:txBody>
          <a:bodyPr wrap="square" rtlCol="0">
            <a:spAutoFit/>
          </a:bodyPr>
          <a:lstStyle/>
          <a:p>
            <a:pPr marL="342900" indent="-342900">
              <a:buFont typeface="+mj-lt"/>
              <a:buAutoNum type="arabicPeriod"/>
            </a:pPr>
            <a:r>
              <a:rPr lang="en-US" dirty="0">
                <a:latin typeface="Arial Narrow" pitchFamily="34" charset="0"/>
              </a:rPr>
              <a:t>CP.4#01 The system </a:t>
            </a:r>
            <a:r>
              <a:rPr lang="en-US" b="1" dirty="0">
                <a:latin typeface="Arial Narrow" pitchFamily="34" charset="0"/>
              </a:rPr>
              <a:t>SHALL</a:t>
            </a:r>
            <a:r>
              <a:rPr lang="en-US" dirty="0">
                <a:latin typeface="Arial Narrow" pitchFamily="34" charset="0"/>
              </a:rPr>
              <a:t> provide the ability to manage role-based, context-based and/or user-based order entry</a:t>
            </a:r>
            <a:r>
              <a:rPr lang="en-US" dirty="0" smtClean="0">
                <a:latin typeface="Arial Narrow" pitchFamily="34" charset="0"/>
              </a:rPr>
              <a:t>. </a:t>
            </a:r>
            <a:r>
              <a:rPr lang="en-US" b="1" dirty="0" smtClean="0">
                <a:solidFill>
                  <a:srgbClr val="0000FF"/>
                </a:solidFill>
                <a:latin typeface="Arial Narrow" pitchFamily="34" charset="0"/>
              </a:rPr>
              <a:t>(add reference TI role based function or remove here)</a:t>
            </a:r>
            <a:endParaRPr lang="en-US" b="1" dirty="0">
              <a:solidFill>
                <a:srgbClr val="0000FF"/>
              </a:solidFill>
              <a:latin typeface="Arial Narrow" pitchFamily="34" charset="0"/>
            </a:endParaRPr>
          </a:p>
          <a:p>
            <a:pPr marL="342900" indent="-342900">
              <a:buFont typeface="+mj-lt"/>
              <a:buAutoNum type="arabicPeriod"/>
            </a:pPr>
            <a:r>
              <a:rPr lang="en-US" dirty="0">
                <a:latin typeface="Arial Narrow" pitchFamily="34" charset="0"/>
              </a:rPr>
              <a:t>CP.4#02 The system </a:t>
            </a:r>
            <a:r>
              <a:rPr lang="en-US" b="1" dirty="0">
                <a:latin typeface="Arial Narrow" pitchFamily="34" charset="0"/>
              </a:rPr>
              <a:t>SHALL</a:t>
            </a:r>
            <a:r>
              <a:rPr lang="en-US" dirty="0">
                <a:latin typeface="Arial Narrow" pitchFamily="34" charset="0"/>
              </a:rPr>
              <a:t> provide the ability to manage </a:t>
            </a:r>
            <a:r>
              <a:rPr lang="en-US" dirty="0" smtClean="0">
                <a:latin typeface="Arial Narrow" pitchFamily="34" charset="0"/>
              </a:rPr>
              <a:t>the </a:t>
            </a:r>
            <a:r>
              <a:rPr lang="en-US" dirty="0" smtClean="0">
                <a:solidFill>
                  <a:srgbClr val="0000CC"/>
                </a:solidFill>
                <a:latin typeface="Arial Narrow" pitchFamily="34" charset="0"/>
              </a:rPr>
              <a:t>order lifecycle</a:t>
            </a:r>
            <a:r>
              <a:rPr lang="en-US" dirty="0" smtClean="0">
                <a:latin typeface="Arial Narrow" pitchFamily="34" charset="0"/>
              </a:rPr>
              <a:t> </a:t>
            </a:r>
            <a:r>
              <a:rPr lang="en-US" dirty="0">
                <a:latin typeface="Arial Narrow" pitchFamily="34" charset="0"/>
              </a:rPr>
              <a:t>creation, renewal, modification and discontinuation, </a:t>
            </a:r>
            <a:r>
              <a:rPr lang="en-US" b="1" dirty="0" smtClean="0">
                <a:solidFill>
                  <a:srgbClr val="0000FF"/>
                </a:solidFill>
                <a:latin typeface="Arial Narrow" pitchFamily="34" charset="0"/>
              </a:rPr>
              <a:t>etc.</a:t>
            </a:r>
            <a:r>
              <a:rPr lang="en-US" b="1" dirty="0" smtClean="0">
                <a:solidFill>
                  <a:schemeClr val="accent6">
                    <a:lumMod val="50000"/>
                  </a:schemeClr>
                </a:solidFill>
                <a:latin typeface="Arial Narrow" pitchFamily="34" charset="0"/>
              </a:rPr>
              <a:t> </a:t>
            </a:r>
            <a:r>
              <a:rPr lang="en-US" dirty="0">
                <a:latin typeface="Arial Narrow" pitchFamily="34" charset="0"/>
              </a:rPr>
              <a:t>of orders</a:t>
            </a:r>
            <a:r>
              <a:rPr lang="en-US" dirty="0" smtClean="0">
                <a:latin typeface="Arial Narrow" pitchFamily="34" charset="0"/>
              </a:rPr>
              <a:t>.</a:t>
            </a:r>
            <a:endParaRPr lang="en-US" dirty="0" smtClean="0">
              <a:solidFill>
                <a:srgbClr val="0000CC"/>
              </a:solidFill>
              <a:latin typeface="Arial Narrow" pitchFamily="34" charset="0"/>
            </a:endParaRPr>
          </a:p>
          <a:p>
            <a:pPr marL="342900" indent="-342900">
              <a:buFont typeface="+mj-lt"/>
              <a:buAutoNum type="arabicPeriod"/>
            </a:pPr>
            <a:r>
              <a:rPr lang="en-US" dirty="0">
                <a:latin typeface="Arial Narrow" pitchFamily="34" charset="0"/>
              </a:rPr>
              <a:t>CP.4#03 The system </a:t>
            </a:r>
            <a:r>
              <a:rPr lang="en-US" b="1" dirty="0">
                <a:latin typeface="Arial Narrow" pitchFamily="34" charset="0"/>
              </a:rPr>
              <a:t>SHALL</a:t>
            </a:r>
            <a:r>
              <a:rPr lang="en-US" dirty="0">
                <a:latin typeface="Arial Narrow" pitchFamily="34" charset="0"/>
              </a:rPr>
              <a:t> provide the ability to render relevant, </a:t>
            </a:r>
            <a:r>
              <a:rPr lang="en-US" dirty="0" smtClean="0">
                <a:solidFill>
                  <a:srgbClr val="0000FF"/>
                </a:solidFill>
                <a:latin typeface="Arial Narrow" pitchFamily="34" charset="0"/>
              </a:rPr>
              <a:t>relevant</a:t>
            </a:r>
            <a:r>
              <a:rPr lang="en-US" dirty="0" smtClean="0">
                <a:latin typeface="Arial Narrow" pitchFamily="34" charset="0"/>
              </a:rPr>
              <a:t> patient-specific </a:t>
            </a:r>
            <a:r>
              <a:rPr lang="en-US" dirty="0">
                <a:solidFill>
                  <a:srgbClr val="FF0000"/>
                </a:solidFill>
                <a:latin typeface="Arial Narrow" pitchFamily="34" charset="0"/>
              </a:rPr>
              <a:t>laboratory test </a:t>
            </a:r>
            <a:r>
              <a:rPr lang="en-US" dirty="0">
                <a:latin typeface="Arial Narrow" pitchFamily="34" charset="0"/>
              </a:rPr>
              <a:t>results when entering an order. </a:t>
            </a:r>
            <a:endParaRPr lang="en-US" dirty="0" smtClean="0">
              <a:latin typeface="Arial Narrow" pitchFamily="34" charset="0"/>
            </a:endParaRPr>
          </a:p>
          <a:p>
            <a:pPr marL="342900" indent="-342900">
              <a:buFont typeface="+mj-lt"/>
              <a:buAutoNum type="arabicPeriod"/>
            </a:pPr>
            <a:r>
              <a:rPr lang="en-US" dirty="0">
                <a:latin typeface="Arial Narrow" pitchFamily="34" charset="0"/>
              </a:rPr>
              <a:t>CP.4#04 The system </a:t>
            </a:r>
            <a:r>
              <a:rPr lang="en-US" b="1" dirty="0">
                <a:latin typeface="Arial Narrow" pitchFamily="34" charset="0"/>
              </a:rPr>
              <a:t>SHALL</a:t>
            </a:r>
            <a:r>
              <a:rPr lang="en-US" dirty="0">
                <a:latin typeface="Arial Narrow" pitchFamily="34" charset="0"/>
              </a:rPr>
              <a:t> provide the ability to manage the </a:t>
            </a:r>
            <a:r>
              <a:rPr lang="en-US" u="sng" dirty="0">
                <a:latin typeface="Arial Narrow" pitchFamily="34" charset="0"/>
              </a:rPr>
              <a:t>status of an order </a:t>
            </a:r>
            <a:r>
              <a:rPr lang="en-US" dirty="0">
                <a:latin typeface="Arial Narrow" pitchFamily="34" charset="0"/>
              </a:rPr>
              <a:t>(e.g. open, completed, in process</a:t>
            </a:r>
            <a:r>
              <a:rPr lang="en-US" dirty="0" smtClean="0">
                <a:latin typeface="Arial Narrow" pitchFamily="34" charset="0"/>
              </a:rPr>
              <a:t>). </a:t>
            </a:r>
            <a:r>
              <a:rPr lang="en-US" b="1" dirty="0" smtClean="0">
                <a:solidFill>
                  <a:srgbClr val="0000CC"/>
                </a:solidFill>
                <a:latin typeface="Arial Narrow" pitchFamily="34" charset="0"/>
              </a:rPr>
              <a:t>(harmonize with CP.4.2)</a:t>
            </a:r>
          </a:p>
          <a:p>
            <a:pPr marL="342900" indent="-342900">
              <a:buFont typeface="+mj-lt"/>
              <a:buAutoNum type="arabicPeriod"/>
            </a:pPr>
            <a:r>
              <a:rPr lang="en-US" dirty="0">
                <a:latin typeface="Arial Narrow" pitchFamily="34" charset="0"/>
              </a:rPr>
              <a:t>CP.4#05 The system MAY provide the ability to capture, maintain and render order entry with an appropriate registration process when the identity of the patient is </a:t>
            </a:r>
            <a:r>
              <a:rPr lang="en-US" u="sng" dirty="0">
                <a:latin typeface="Arial Narrow" pitchFamily="34" charset="0"/>
              </a:rPr>
              <a:t>unknown</a:t>
            </a:r>
            <a:r>
              <a:rPr lang="en-US" dirty="0">
                <a:latin typeface="Arial Narrow" pitchFamily="34" charset="0"/>
              </a:rPr>
              <a:t> or in an </a:t>
            </a:r>
            <a:r>
              <a:rPr lang="en-US" u="sng" dirty="0">
                <a:latin typeface="Arial Narrow" pitchFamily="34" charset="0"/>
              </a:rPr>
              <a:t>urgent situation</a:t>
            </a:r>
            <a:r>
              <a:rPr lang="en-US" dirty="0" smtClean="0">
                <a:latin typeface="Arial Narrow" pitchFamily="34" charset="0"/>
              </a:rPr>
              <a:t>.</a:t>
            </a:r>
          </a:p>
          <a:p>
            <a:pPr marL="342900" indent="-342900">
              <a:buFont typeface="+mj-lt"/>
              <a:buAutoNum type="arabicPeriod"/>
            </a:pPr>
            <a:r>
              <a:rPr lang="en-US" dirty="0">
                <a:latin typeface="Arial Narrow" pitchFamily="34" charset="0"/>
              </a:rPr>
              <a:t>CP.4#06 The system SHOULD provide the ability to manage standing orders or </a:t>
            </a:r>
            <a:r>
              <a:rPr lang="en-US" dirty="0">
                <a:solidFill>
                  <a:srgbClr val="FF0000"/>
                </a:solidFill>
                <a:latin typeface="Arial Narrow" pitchFamily="34" charset="0"/>
              </a:rPr>
              <a:t>orders that may be submitted by providers other than licensed providers </a:t>
            </a:r>
            <a:r>
              <a:rPr lang="en-US" dirty="0">
                <a:latin typeface="Arial Narrow" pitchFamily="34" charset="0"/>
              </a:rPr>
              <a:t>according to scope of practice, organizational policy and/or jurisdictional law</a:t>
            </a:r>
            <a:r>
              <a:rPr lang="en-US" dirty="0" smtClean="0">
                <a:latin typeface="Arial Narrow" pitchFamily="34" charset="0"/>
              </a:rPr>
              <a:t>. </a:t>
            </a:r>
            <a:r>
              <a:rPr lang="en-US" dirty="0" smtClean="0">
                <a:solidFill>
                  <a:srgbClr val="0000CC"/>
                </a:solidFill>
                <a:latin typeface="Arial Narrow" pitchFamily="34" charset="0"/>
              </a:rPr>
              <a:t>(standing order = pre-established conditional set of order = CPS 4.1, CPS.4.1 CC#4, CC#11) Verbal orders?</a:t>
            </a:r>
          </a:p>
          <a:p>
            <a:pPr marL="342900" indent="-342900">
              <a:buFont typeface="+mj-lt"/>
              <a:buAutoNum type="arabicPeriod"/>
            </a:pPr>
            <a:r>
              <a:rPr lang="en-US" dirty="0">
                <a:latin typeface="Arial Narrow" pitchFamily="34" charset="0"/>
              </a:rPr>
              <a:t>CP.4#07 The system SHALL provide the ability to capture and  render problem/diagnosis as a required element of an  order.</a:t>
            </a:r>
          </a:p>
          <a:p>
            <a:pPr marL="342900" indent="-342900">
              <a:buFont typeface="+mj-lt"/>
              <a:buAutoNum type="arabicPeriod"/>
            </a:pPr>
            <a:r>
              <a:rPr lang="en-US" dirty="0">
                <a:latin typeface="Arial Narrow" pitchFamily="34" charset="0"/>
              </a:rPr>
              <a:t>CP.4#08 The system MAY provide the ability to capture, maintain and render, as discrete data, a </a:t>
            </a:r>
            <a:r>
              <a:rPr lang="en-US" u="sng" dirty="0">
                <a:latin typeface="Arial Narrow" pitchFamily="34" charset="0"/>
              </a:rPr>
              <a:t>diagnosis/problem code </a:t>
            </a:r>
            <a:r>
              <a:rPr lang="en-US" dirty="0">
                <a:latin typeface="Arial Narrow" pitchFamily="34" charset="0"/>
              </a:rPr>
              <a:t>and/or description associated with an order of any type (including prescriptions and medications ordered for administration).</a:t>
            </a:r>
            <a:endParaRPr lang="en-US" dirty="0" smtClean="0">
              <a:latin typeface="Arial Narrow" pitchFamily="34" charset="0"/>
            </a:endParaRP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223853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a:solidFill>
                  <a:srgbClr val="0000CC"/>
                </a:solidFill>
                <a:latin typeface="Arial Narrow" pitchFamily="34" charset="0"/>
              </a:rPr>
              <a:t>CP.4 Manage Orders</a:t>
            </a:r>
            <a:r>
              <a:rPr lang="en-US" sz="2800" b="1" dirty="0" smtClean="0">
                <a:latin typeface="Arial Narrow" pitchFamily="34" charset="0"/>
              </a:rPr>
              <a:t/>
            </a:r>
            <a:br>
              <a:rPr lang="en-US" sz="2800" b="1" dirty="0" smtClean="0">
                <a:latin typeface="Arial Narrow" pitchFamily="34" charset="0"/>
              </a:rPr>
            </a:br>
            <a:r>
              <a:rPr lang="en-US" sz="2800" dirty="0">
                <a:latin typeface="Arial Narrow" pitchFamily="34" charset="0"/>
              </a:rPr>
              <a:t>Conformance Criteria (CC) Applicable </a:t>
            </a:r>
            <a:r>
              <a:rPr lang="en-US" sz="28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8</a:t>
            </a:fld>
            <a:endParaRPr lang="en-US" dirty="0"/>
          </a:p>
        </p:txBody>
      </p:sp>
      <p:sp>
        <p:nvSpPr>
          <p:cNvPr id="3" name="TextBox 2"/>
          <p:cNvSpPr txBox="1"/>
          <p:nvPr/>
        </p:nvSpPr>
        <p:spPr>
          <a:xfrm>
            <a:off x="0" y="838200"/>
            <a:ext cx="9144000" cy="5909310"/>
          </a:xfrm>
          <a:prstGeom prst="rect">
            <a:avLst/>
          </a:prstGeom>
          <a:noFill/>
        </p:spPr>
        <p:txBody>
          <a:bodyPr wrap="square" rtlCol="0">
            <a:spAutoFit/>
          </a:bodyPr>
          <a:lstStyle/>
          <a:p>
            <a:pPr marL="342900" indent="-342900">
              <a:buFont typeface="+mj-lt"/>
              <a:buAutoNum type="arabicPeriod" startAt="9"/>
            </a:pPr>
            <a:r>
              <a:rPr lang="en-US" dirty="0">
                <a:latin typeface="Arial Narrow" pitchFamily="34" charset="0"/>
              </a:rPr>
              <a:t> CP.4#09 The system MAY provide the ability to link an order of any type (including medication order) with a related </a:t>
            </a:r>
            <a:r>
              <a:rPr lang="en-US" u="sng" dirty="0">
                <a:latin typeface="Arial Narrow" pitchFamily="34" charset="0"/>
              </a:rPr>
              <a:t>clinical problem(s) </a:t>
            </a:r>
            <a:r>
              <a:rPr lang="en-US" dirty="0">
                <a:latin typeface="Arial Narrow" pitchFamily="34" charset="0"/>
              </a:rPr>
              <a:t>and/or </a:t>
            </a:r>
            <a:r>
              <a:rPr lang="en-US" u="sng" dirty="0">
                <a:latin typeface="Arial Narrow" pitchFamily="34" charset="0"/>
              </a:rPr>
              <a:t>diagnosis code(s)</a:t>
            </a:r>
            <a:r>
              <a:rPr lang="en-US" dirty="0">
                <a:latin typeface="Arial Narrow" pitchFamily="34" charset="0"/>
              </a:rPr>
              <a:t> and </a:t>
            </a:r>
            <a:r>
              <a:rPr lang="en-US" u="sng" dirty="0">
                <a:latin typeface="Arial Narrow" pitchFamily="34" charset="0"/>
              </a:rPr>
              <a:t>description</a:t>
            </a:r>
            <a:r>
              <a:rPr lang="en-US" dirty="0" smtClean="0">
                <a:latin typeface="Arial Narrow" pitchFamily="34" charset="0"/>
              </a:rPr>
              <a:t>.</a:t>
            </a:r>
          </a:p>
          <a:p>
            <a:pPr marL="342900" indent="-342900">
              <a:buFont typeface="+mj-lt"/>
              <a:buAutoNum type="arabicPeriod" startAt="9"/>
            </a:pPr>
            <a:r>
              <a:rPr lang="en-US" dirty="0">
                <a:latin typeface="Arial Narrow" pitchFamily="34" charset="0"/>
              </a:rPr>
              <a:t>CP.4#10 The system </a:t>
            </a:r>
            <a:r>
              <a:rPr lang="en-US" u="sng" dirty="0">
                <a:latin typeface="Arial Narrow" pitchFamily="34" charset="0"/>
              </a:rPr>
              <a:t>SHALL</a:t>
            </a:r>
            <a:r>
              <a:rPr lang="en-US" dirty="0">
                <a:latin typeface="Arial Narrow" pitchFamily="34" charset="0"/>
              </a:rPr>
              <a:t> provide the ability to annotate and render </a:t>
            </a:r>
            <a:r>
              <a:rPr lang="en-US" u="sng" dirty="0">
                <a:latin typeface="Arial Narrow" pitchFamily="34" charset="0"/>
              </a:rPr>
              <a:t>comments</a:t>
            </a:r>
            <a:r>
              <a:rPr lang="en-US" dirty="0">
                <a:latin typeface="Arial Narrow" pitchFamily="34" charset="0"/>
              </a:rPr>
              <a:t> and </a:t>
            </a:r>
            <a:r>
              <a:rPr lang="en-US" u="sng" dirty="0">
                <a:latin typeface="Arial Narrow" pitchFamily="34" charset="0"/>
              </a:rPr>
              <a:t>instructions</a:t>
            </a:r>
            <a:r>
              <a:rPr lang="en-US" dirty="0">
                <a:latin typeface="Arial Narrow" pitchFamily="34" charset="0"/>
              </a:rPr>
              <a:t> with an order</a:t>
            </a:r>
            <a:r>
              <a:rPr lang="en-US" dirty="0" smtClean="0">
                <a:latin typeface="Arial Narrow" pitchFamily="34" charset="0"/>
              </a:rPr>
              <a:t>. </a:t>
            </a:r>
            <a:r>
              <a:rPr lang="en-US" b="1" dirty="0" smtClean="0">
                <a:solidFill>
                  <a:schemeClr val="accent6">
                    <a:lumMod val="50000"/>
                  </a:schemeClr>
                </a:solidFill>
                <a:latin typeface="Arial Narrow" pitchFamily="34" charset="0"/>
              </a:rPr>
              <a:t>{same as CC11?)</a:t>
            </a:r>
          </a:p>
          <a:p>
            <a:pPr marL="342900" indent="-342900">
              <a:buFont typeface="+mj-lt"/>
              <a:buAutoNum type="arabicPeriod" startAt="9"/>
            </a:pPr>
            <a:r>
              <a:rPr lang="en-US" dirty="0">
                <a:latin typeface="Arial Narrow" pitchFamily="34" charset="0"/>
              </a:rPr>
              <a:t>CP.4#11 The system SHOULD provide the ability to annotate and render </a:t>
            </a:r>
            <a:r>
              <a:rPr lang="en-US" u="sng" dirty="0">
                <a:latin typeface="Arial Narrow" pitchFamily="34" charset="0"/>
              </a:rPr>
              <a:t>free text comments</a:t>
            </a:r>
            <a:r>
              <a:rPr lang="en-US" dirty="0">
                <a:latin typeface="Arial Narrow" pitchFamily="34" charset="0"/>
              </a:rPr>
              <a:t> and </a:t>
            </a:r>
            <a:r>
              <a:rPr lang="en-US" u="sng" dirty="0">
                <a:latin typeface="Arial Narrow" pitchFamily="34" charset="0"/>
              </a:rPr>
              <a:t>instructions</a:t>
            </a:r>
            <a:r>
              <a:rPr lang="en-US" dirty="0">
                <a:latin typeface="Arial Narrow" pitchFamily="34" charset="0"/>
              </a:rPr>
              <a:t> with an order</a:t>
            </a:r>
            <a:r>
              <a:rPr lang="en-US" dirty="0" smtClean="0">
                <a:latin typeface="Arial Narrow" pitchFamily="34" charset="0"/>
              </a:rPr>
              <a:t>. </a:t>
            </a:r>
            <a:r>
              <a:rPr lang="en-US" b="1" dirty="0" smtClean="0">
                <a:solidFill>
                  <a:schemeClr val="accent6">
                    <a:lumMod val="50000"/>
                  </a:schemeClr>
                </a:solidFill>
                <a:latin typeface="Arial Narrow" pitchFamily="34" charset="0"/>
              </a:rPr>
              <a:t>(same as CC10? )</a:t>
            </a:r>
          </a:p>
          <a:p>
            <a:pPr marL="342900" indent="-342900">
              <a:buFont typeface="+mj-lt"/>
              <a:buAutoNum type="arabicPeriod" startAt="9"/>
            </a:pPr>
            <a:r>
              <a:rPr lang="en-US" dirty="0">
                <a:latin typeface="Arial Narrow" pitchFamily="34" charset="0"/>
              </a:rPr>
              <a:t>CP.4#12 The system SHOULD provide the ability to </a:t>
            </a:r>
            <a:r>
              <a:rPr lang="en-US" u="sng" dirty="0">
                <a:latin typeface="Arial Narrow" pitchFamily="34" charset="0"/>
              </a:rPr>
              <a:t>tag</a:t>
            </a:r>
            <a:r>
              <a:rPr lang="en-US" dirty="0">
                <a:latin typeface="Arial Narrow" pitchFamily="34" charset="0"/>
              </a:rPr>
              <a:t> frequently used and institutionally-approved </a:t>
            </a:r>
            <a:r>
              <a:rPr lang="en-US" u="sng" dirty="0">
                <a:latin typeface="Arial Narrow" pitchFamily="34" charset="0"/>
              </a:rPr>
              <a:t>order sets </a:t>
            </a:r>
            <a:r>
              <a:rPr lang="en-US" dirty="0">
                <a:latin typeface="Arial Narrow" pitchFamily="34" charset="0"/>
              </a:rPr>
              <a:t>as “</a:t>
            </a:r>
            <a:r>
              <a:rPr lang="en-US" u="sng" dirty="0">
                <a:latin typeface="Arial Narrow" pitchFamily="34" charset="0"/>
              </a:rPr>
              <a:t>favorites</a:t>
            </a:r>
            <a:r>
              <a:rPr lang="en-US" dirty="0">
                <a:latin typeface="Arial Narrow" pitchFamily="34" charset="0"/>
              </a:rPr>
              <a:t>” or “</a:t>
            </a:r>
            <a:r>
              <a:rPr lang="en-US" u="sng" dirty="0">
                <a:latin typeface="Arial Narrow" pitchFamily="34" charset="0"/>
              </a:rPr>
              <a:t>preferences</a:t>
            </a:r>
            <a:r>
              <a:rPr lang="en-US" dirty="0">
                <a:latin typeface="Arial Narrow" pitchFamily="34" charset="0"/>
              </a:rPr>
              <a:t>” to facilitate retrieval and ordering</a:t>
            </a:r>
            <a:r>
              <a:rPr lang="en-US" dirty="0" smtClean="0">
                <a:latin typeface="Arial Narrow" pitchFamily="34" charset="0"/>
              </a:rPr>
              <a:t>.</a:t>
            </a:r>
          </a:p>
          <a:p>
            <a:pPr marL="342900" indent="-342900">
              <a:buFont typeface="+mj-lt"/>
              <a:buAutoNum type="arabicPeriod" startAt="9"/>
            </a:pPr>
            <a:r>
              <a:rPr lang="en-US" dirty="0">
                <a:latin typeface="Arial Narrow" pitchFamily="34" charset="0"/>
              </a:rPr>
              <a:t>CP.4#13 The system MAY provide the ability to manage orders submitted to or received from external organizations and/or facilities such as Health Information Exchanges (HIE) or regional Electronic Health Record Systems (EHR-S</a:t>
            </a:r>
            <a:r>
              <a:rPr lang="en-US" dirty="0" smtClean="0">
                <a:latin typeface="Arial Narrow" pitchFamily="34" charset="0"/>
              </a:rPr>
              <a:t>).</a:t>
            </a:r>
          </a:p>
          <a:p>
            <a:pPr marL="342900" indent="-342900">
              <a:buFont typeface="+mj-lt"/>
              <a:buAutoNum type="arabicPeriod" startAt="9"/>
            </a:pPr>
            <a:r>
              <a:rPr lang="en-US" dirty="0">
                <a:latin typeface="Arial Narrow" pitchFamily="34" charset="0"/>
              </a:rPr>
              <a:t> CP.4#14 The system </a:t>
            </a:r>
            <a:r>
              <a:rPr lang="en-US" b="1" dirty="0">
                <a:latin typeface="Arial Narrow" pitchFamily="34" charset="0"/>
              </a:rPr>
              <a:t>SHALL</a:t>
            </a:r>
            <a:r>
              <a:rPr lang="en-US" dirty="0">
                <a:latin typeface="Arial Narrow" pitchFamily="34" charset="0"/>
              </a:rPr>
              <a:t> render the patient name, identification number, and age or date of birth on all order screens</a:t>
            </a:r>
            <a:r>
              <a:rPr lang="en-US" dirty="0" smtClean="0">
                <a:latin typeface="Arial Narrow" pitchFamily="34" charset="0"/>
              </a:rPr>
              <a:t>.</a:t>
            </a:r>
          </a:p>
          <a:p>
            <a:pPr marL="342900" indent="-342900">
              <a:buFont typeface="+mj-lt"/>
              <a:buAutoNum type="arabicPeriod" startAt="9"/>
            </a:pPr>
            <a:r>
              <a:rPr lang="en-US" dirty="0" smtClean="0">
                <a:latin typeface="Arial Narrow" pitchFamily="34" charset="0"/>
              </a:rPr>
              <a:t>CP.4#15 </a:t>
            </a:r>
            <a:r>
              <a:rPr lang="en-US" dirty="0">
                <a:latin typeface="Arial Narrow" pitchFamily="34" charset="0"/>
              </a:rPr>
              <a:t>The system </a:t>
            </a:r>
            <a:r>
              <a:rPr lang="en-US" b="1" dirty="0">
                <a:latin typeface="Arial Narrow" pitchFamily="34" charset="0"/>
              </a:rPr>
              <a:t>SHALL</a:t>
            </a:r>
            <a:r>
              <a:rPr lang="en-US" dirty="0">
                <a:latin typeface="Arial Narrow" pitchFamily="34" charset="0"/>
              </a:rPr>
              <a:t> provide the ability to capture, maintain and render an </a:t>
            </a:r>
            <a:r>
              <a:rPr lang="en-US" u="sng" dirty="0">
                <a:latin typeface="Arial Narrow" pitchFamily="34" charset="0"/>
              </a:rPr>
              <a:t>indicator  of oral  verification ("read-back")</a:t>
            </a:r>
            <a:r>
              <a:rPr lang="en-US" dirty="0">
                <a:latin typeface="Arial Narrow" pitchFamily="34" charset="0"/>
              </a:rPr>
              <a:t> of the complete order by the person receiving the telephone or verbal order</a:t>
            </a:r>
            <a:r>
              <a:rPr lang="en-US" dirty="0" smtClean="0">
                <a:latin typeface="Arial Narrow" pitchFamily="34" charset="0"/>
              </a:rPr>
              <a:t>.</a:t>
            </a:r>
          </a:p>
          <a:p>
            <a:pPr marL="342900" indent="-342900">
              <a:buFont typeface="+mj-lt"/>
              <a:buAutoNum type="arabicPeriod" startAt="9"/>
            </a:pPr>
            <a:r>
              <a:rPr lang="en-US" dirty="0">
                <a:latin typeface="Arial Narrow" pitchFamily="34" charset="0"/>
              </a:rPr>
              <a:t>CP.4#16 The system </a:t>
            </a:r>
            <a:r>
              <a:rPr lang="en-US" b="1" dirty="0">
                <a:latin typeface="Arial Narrow" pitchFamily="34" charset="0"/>
              </a:rPr>
              <a:t>SHALL</a:t>
            </a:r>
            <a:r>
              <a:rPr lang="en-US" dirty="0">
                <a:latin typeface="Arial Narrow" pitchFamily="34" charset="0"/>
              </a:rPr>
              <a:t> provide the ability to capture and render the </a:t>
            </a:r>
            <a:r>
              <a:rPr lang="en-US" u="sng" dirty="0">
                <a:latin typeface="Arial Narrow" pitchFamily="34" charset="0"/>
              </a:rPr>
              <a:t>urgency status </a:t>
            </a:r>
            <a:r>
              <a:rPr lang="en-US" dirty="0">
                <a:latin typeface="Arial Narrow" pitchFamily="34" charset="0"/>
              </a:rPr>
              <a:t>(e.g., As-Soon-As-Possible or STAT)  associated with an  order. </a:t>
            </a:r>
            <a:endParaRPr lang="en-US" dirty="0" smtClean="0">
              <a:latin typeface="Arial Narrow" pitchFamily="34" charset="0"/>
            </a:endParaRPr>
          </a:p>
          <a:p>
            <a:pPr marL="342900" indent="-342900">
              <a:buFont typeface="+mj-lt"/>
              <a:buAutoNum type="arabicPeriod" startAt="9"/>
            </a:pPr>
            <a:r>
              <a:rPr lang="en-US" dirty="0">
                <a:latin typeface="Arial Narrow" pitchFamily="34" charset="0"/>
              </a:rPr>
              <a:t>CP.4#17 The system SHOULD provide the ability to render </a:t>
            </a:r>
            <a:r>
              <a:rPr lang="en-US" u="sng" dirty="0">
                <a:latin typeface="Arial Narrow" pitchFamily="34" charset="0"/>
              </a:rPr>
              <a:t>order history</a:t>
            </a:r>
            <a:r>
              <a:rPr lang="en-US" dirty="0">
                <a:latin typeface="Arial Narrow" pitchFamily="34" charset="0"/>
              </a:rPr>
              <a:t> for any order, including the </a:t>
            </a:r>
            <a:r>
              <a:rPr lang="en-US" u="sng" dirty="0">
                <a:latin typeface="Arial Narrow" pitchFamily="34" charset="0"/>
              </a:rPr>
              <a:t>ordering clinician</a:t>
            </a:r>
            <a:r>
              <a:rPr lang="en-US" dirty="0">
                <a:latin typeface="Arial Narrow" pitchFamily="34" charset="0"/>
              </a:rPr>
              <a:t>, </a:t>
            </a:r>
            <a:r>
              <a:rPr lang="en-US" u="sng" dirty="0">
                <a:latin typeface="Arial Narrow" pitchFamily="34" charset="0"/>
              </a:rPr>
              <a:t>order details</a:t>
            </a:r>
            <a:r>
              <a:rPr lang="en-US" dirty="0">
                <a:latin typeface="Arial Narrow" pitchFamily="34" charset="0"/>
              </a:rPr>
              <a:t>, </a:t>
            </a:r>
            <a:r>
              <a:rPr lang="en-US" u="sng" dirty="0">
                <a:latin typeface="Arial Narrow" pitchFamily="34" charset="0"/>
              </a:rPr>
              <a:t>date</a:t>
            </a:r>
            <a:r>
              <a:rPr lang="en-US" dirty="0">
                <a:latin typeface="Arial Narrow" pitchFamily="34" charset="0"/>
              </a:rPr>
              <a:t>, and </a:t>
            </a:r>
            <a:r>
              <a:rPr lang="en-US" u="sng" dirty="0">
                <a:latin typeface="Arial Narrow" pitchFamily="34" charset="0"/>
              </a:rPr>
              <a:t>time</a:t>
            </a:r>
            <a:r>
              <a:rPr lang="en-US" dirty="0" smtClean="0">
                <a:latin typeface="Arial Narrow" pitchFamily="34" charset="0"/>
              </a:rPr>
              <a:t>. </a:t>
            </a:r>
            <a:endParaRPr lang="en-US" dirty="0" smtClean="0">
              <a:solidFill>
                <a:schemeClr val="accent6">
                  <a:lumMod val="50000"/>
                </a:schemeClr>
              </a:solidFill>
              <a:latin typeface="Arial Narrow" pitchFamily="34" charset="0"/>
            </a:endParaRPr>
          </a:p>
          <a:p>
            <a:pPr marL="342900" indent="-342900">
              <a:buFont typeface="+mj-lt"/>
              <a:buAutoNum type="arabicPeriod" startAt="9"/>
            </a:pPr>
            <a:r>
              <a:rPr lang="en-US" dirty="0">
                <a:latin typeface="Arial Narrow" pitchFamily="34" charset="0"/>
              </a:rPr>
              <a:t>CP.4#18 The system SHOULD provide the ability to tag and render a field as required for a complete order </a:t>
            </a:r>
            <a:r>
              <a:rPr lang="en-US" u="sng" dirty="0">
                <a:latin typeface="Arial Narrow" pitchFamily="34" charset="0"/>
              </a:rPr>
              <a:t>by order type.</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2239441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2800" b="1" dirty="0">
                <a:solidFill>
                  <a:srgbClr val="0000CC"/>
                </a:solidFill>
                <a:latin typeface="Arial Narrow" pitchFamily="34" charset="0"/>
              </a:rPr>
              <a:t>CP.4 Manage Orders</a:t>
            </a:r>
            <a:r>
              <a:rPr lang="en-US" sz="2800" b="1" dirty="0" smtClean="0">
                <a:latin typeface="Arial Narrow" pitchFamily="34" charset="0"/>
              </a:rPr>
              <a:t/>
            </a:r>
            <a:br>
              <a:rPr lang="en-US" sz="2800" b="1" dirty="0" smtClean="0">
                <a:latin typeface="Arial Narrow" pitchFamily="34" charset="0"/>
              </a:rPr>
            </a:br>
            <a:r>
              <a:rPr lang="en-US" sz="2800" dirty="0">
                <a:latin typeface="Arial Narrow" pitchFamily="34" charset="0"/>
              </a:rPr>
              <a:t>Conformance Criteria (CC) Applicable </a:t>
            </a:r>
            <a:r>
              <a:rPr lang="en-US" sz="2800" dirty="0" smtClean="0">
                <a:latin typeface="Arial Narrow" pitchFamily="34" charset="0"/>
              </a:rPr>
              <a:t>to this CDM</a:t>
            </a:r>
            <a:endParaRPr lang="en-US" sz="2800" dirty="0">
              <a:latin typeface="Arial Narrow" pitchFamily="34" charset="0"/>
            </a:endParaRPr>
          </a:p>
        </p:txBody>
      </p:sp>
      <p:sp>
        <p:nvSpPr>
          <p:cNvPr id="4" name="Date Placeholder 3"/>
          <p:cNvSpPr>
            <a:spLocks noGrp="1"/>
          </p:cNvSpPr>
          <p:nvPr>
            <p:ph type="dt" sz="half" idx="10"/>
          </p:nvPr>
        </p:nvSpPr>
        <p:spPr>
          <a:xfrm>
            <a:off x="0" y="6661151"/>
            <a:ext cx="2133600" cy="196849"/>
          </a:xfrm>
        </p:spPr>
        <p:txBody>
          <a:bodyPr/>
          <a:lstStyle/>
          <a:p>
            <a:fld id="{6BD98FEB-5F35-4773-8716-8B508CF9F68C}" type="datetime1">
              <a:rPr lang="en-US" smtClean="0"/>
              <a:t>7/5/2012</a:t>
            </a:fld>
            <a:endParaRPr lang="en-US" dirty="0"/>
          </a:p>
        </p:txBody>
      </p:sp>
      <p:sp>
        <p:nvSpPr>
          <p:cNvPr id="5" name="Footer Placeholder 4"/>
          <p:cNvSpPr>
            <a:spLocks noGrp="1"/>
          </p:cNvSpPr>
          <p:nvPr>
            <p:ph type="ftr" sz="quarter" idx="11"/>
          </p:nvPr>
        </p:nvSpPr>
        <p:spPr>
          <a:xfrm>
            <a:off x="3124200" y="6661151"/>
            <a:ext cx="2895600" cy="196849"/>
          </a:xfrm>
        </p:spPr>
        <p:txBody>
          <a:bodyPr/>
          <a:lstStyle/>
          <a:p>
            <a:r>
              <a:rPr lang="en-US" dirty="0" smtClean="0"/>
              <a:t>DRAFT WORKING DOCUMENT</a:t>
            </a:r>
            <a:endParaRPr lang="en-US" dirty="0"/>
          </a:p>
        </p:txBody>
      </p:sp>
      <p:sp>
        <p:nvSpPr>
          <p:cNvPr id="6" name="Slide Number Placeholder 5"/>
          <p:cNvSpPr>
            <a:spLocks noGrp="1"/>
          </p:cNvSpPr>
          <p:nvPr>
            <p:ph type="sldNum" sz="quarter" idx="12"/>
          </p:nvPr>
        </p:nvSpPr>
        <p:spPr>
          <a:xfrm>
            <a:off x="7010400" y="6661151"/>
            <a:ext cx="2133600" cy="196849"/>
          </a:xfrm>
        </p:spPr>
        <p:txBody>
          <a:bodyPr/>
          <a:lstStyle/>
          <a:p>
            <a:fld id="{3EC92E35-3162-4C06-AF9B-83D7C7AEF58C}" type="slidenum">
              <a:rPr lang="en-US" smtClean="0"/>
              <a:t>9</a:t>
            </a:fld>
            <a:endParaRPr lang="en-US" dirty="0"/>
          </a:p>
        </p:txBody>
      </p:sp>
      <p:sp>
        <p:nvSpPr>
          <p:cNvPr id="3" name="TextBox 2"/>
          <p:cNvSpPr txBox="1"/>
          <p:nvPr/>
        </p:nvSpPr>
        <p:spPr>
          <a:xfrm>
            <a:off x="0" y="990600"/>
            <a:ext cx="9144000" cy="4524315"/>
          </a:xfrm>
          <a:prstGeom prst="rect">
            <a:avLst/>
          </a:prstGeom>
          <a:noFill/>
        </p:spPr>
        <p:txBody>
          <a:bodyPr wrap="square" rtlCol="0">
            <a:spAutoFit/>
          </a:bodyPr>
          <a:lstStyle/>
          <a:p>
            <a:pPr marL="342900" indent="-342900">
              <a:buFont typeface="+mj-lt"/>
              <a:buAutoNum type="arabicPeriod" startAt="19"/>
            </a:pPr>
            <a:r>
              <a:rPr lang="en-US" dirty="0">
                <a:latin typeface="Arial Narrow" pitchFamily="34" charset="0"/>
              </a:rPr>
              <a:t> CP.4#19 The system SHOULD provide the ability to tag orders to be activated at a future date and time including admission orders, discharge orders, and post-operative orders.</a:t>
            </a:r>
          </a:p>
          <a:p>
            <a:pPr marL="342900" indent="-342900">
              <a:buFont typeface="+mj-lt"/>
              <a:buAutoNum type="arabicPeriod" startAt="19"/>
            </a:pPr>
            <a:r>
              <a:rPr lang="en-US" dirty="0">
                <a:latin typeface="Arial Narrow" pitchFamily="34" charset="0"/>
              </a:rPr>
              <a:t>CP.4#20 The system SHOULD provide the ability to render orders for all order types</a:t>
            </a:r>
            <a:r>
              <a:rPr lang="en-US" dirty="0" smtClean="0">
                <a:latin typeface="Arial Narrow" pitchFamily="34" charset="0"/>
              </a:rPr>
              <a:t>.</a:t>
            </a:r>
          </a:p>
          <a:p>
            <a:pPr marL="342900" indent="-342900">
              <a:buFont typeface="+mj-lt"/>
              <a:buAutoNum type="arabicPeriod" startAt="19"/>
            </a:pPr>
            <a:r>
              <a:rPr lang="en-US" dirty="0">
                <a:latin typeface="Arial Narrow" pitchFamily="34" charset="0"/>
              </a:rPr>
              <a:t>CP.4#21 The system MAY provide the ability to manage conditional orders that can be activated when certain criteria and conditions are met</a:t>
            </a:r>
            <a:r>
              <a:rPr lang="en-US" dirty="0" smtClean="0">
                <a:latin typeface="Arial Narrow" pitchFamily="34" charset="0"/>
              </a:rPr>
              <a:t>.</a:t>
            </a:r>
          </a:p>
          <a:p>
            <a:pPr marL="342900" indent="-342900">
              <a:buFont typeface="+mj-lt"/>
              <a:buAutoNum type="arabicPeriod" startAt="19"/>
            </a:pPr>
            <a:r>
              <a:rPr lang="en-US" dirty="0">
                <a:latin typeface="Arial Narrow" pitchFamily="34" charset="0"/>
              </a:rPr>
              <a:t>CP.4#22 The system SHOULD provide the ability to capture, store and render the </a:t>
            </a:r>
            <a:r>
              <a:rPr lang="en-US" u="sng" dirty="0">
                <a:latin typeface="Arial Narrow" pitchFamily="34" charset="0"/>
              </a:rPr>
              <a:t>identity of all providers who signed an order</a:t>
            </a:r>
            <a:r>
              <a:rPr lang="en-US" dirty="0" smtClean="0">
                <a:latin typeface="Arial Narrow" pitchFamily="34" charset="0"/>
              </a:rPr>
              <a:t>. </a:t>
            </a:r>
            <a:endParaRPr lang="en-US" dirty="0" smtClean="0">
              <a:solidFill>
                <a:schemeClr val="accent6">
                  <a:lumMod val="50000"/>
                </a:schemeClr>
              </a:solidFill>
              <a:latin typeface="Arial Narrow" pitchFamily="34" charset="0"/>
            </a:endParaRPr>
          </a:p>
          <a:p>
            <a:pPr marL="342900" indent="-342900">
              <a:buFont typeface="+mj-lt"/>
              <a:buAutoNum type="arabicPeriod" startAt="19"/>
            </a:pPr>
            <a:r>
              <a:rPr lang="en-US" dirty="0">
                <a:latin typeface="Arial Narrow" pitchFamily="34" charset="0"/>
              </a:rPr>
              <a:t>CP.4#23 The system SHOULD provide the ability to render a list of active orders for a patient.</a:t>
            </a:r>
          </a:p>
          <a:p>
            <a:pPr marL="342900" indent="-342900">
              <a:buFont typeface="+mj-lt"/>
              <a:buAutoNum type="arabicPeriod" startAt="19"/>
            </a:pPr>
            <a:r>
              <a:rPr lang="en-US" dirty="0">
                <a:latin typeface="Arial Narrow" pitchFamily="34" charset="0"/>
              </a:rPr>
              <a:t>CP.4#24 The system  SHOULD provide the ability to render a list of orders by similar  or comparable type (e.g., all radiology or all laboratory orders).</a:t>
            </a:r>
          </a:p>
          <a:p>
            <a:pPr marL="342900" indent="-342900">
              <a:buFont typeface="+mj-lt"/>
              <a:buAutoNum type="arabicPeriod" startAt="19"/>
            </a:pPr>
            <a:r>
              <a:rPr lang="en-US" dirty="0" smtClean="0">
                <a:latin typeface="Arial Narrow" pitchFamily="34" charset="0"/>
              </a:rPr>
              <a:t>CP.4#25 The system SHOULD provide the ability to render </a:t>
            </a:r>
            <a:r>
              <a:rPr lang="en-US" dirty="0" smtClean="0">
                <a:solidFill>
                  <a:srgbClr val="0000CC"/>
                </a:solidFill>
                <a:latin typeface="Arial Narrow" pitchFamily="34" charset="0"/>
              </a:rPr>
              <a:t>a list of</a:t>
            </a:r>
            <a:r>
              <a:rPr lang="en-US" dirty="0" smtClean="0">
                <a:latin typeface="Arial Narrow" pitchFamily="34" charset="0"/>
              </a:rPr>
              <a:t> </a:t>
            </a:r>
            <a:r>
              <a:rPr lang="en-US" dirty="0">
                <a:latin typeface="Arial Narrow" pitchFamily="34" charset="0"/>
              </a:rPr>
              <a:t>outstanding orders for multiple patients (as opposed to outstanding orders for a single patient).</a:t>
            </a:r>
          </a:p>
          <a:p>
            <a:pPr marL="342900" indent="-342900">
              <a:buFont typeface="+mj-lt"/>
              <a:buAutoNum type="arabicPeriod" startAt="19"/>
            </a:pPr>
            <a:r>
              <a:rPr lang="en-US" dirty="0" smtClean="0">
                <a:latin typeface="Arial Narrow" pitchFamily="34" charset="0"/>
              </a:rPr>
              <a:t>CP.4#26 The system SHOULD provide the ability to capture the provider's order-cancellation request.</a:t>
            </a:r>
          </a:p>
          <a:p>
            <a:pPr marL="342900" indent="-342900">
              <a:buFont typeface="+mj-lt"/>
              <a:buAutoNum type="arabicPeriod" startAt="19"/>
            </a:pPr>
            <a:r>
              <a:rPr lang="en-US" dirty="0" smtClean="0">
                <a:latin typeface="Arial Narrow" pitchFamily="34" charset="0"/>
              </a:rPr>
              <a:t> CP.4#27 The system SHOULD provide the ability to transmit an order-cancellation request.</a:t>
            </a:r>
          </a:p>
          <a:p>
            <a:pPr marL="342900" indent="-342900">
              <a:buFont typeface="+mj-lt"/>
              <a:buAutoNum type="arabicPeriod" startAt="19"/>
            </a:pPr>
            <a:r>
              <a:rPr lang="en-US" dirty="0" smtClean="0">
                <a:latin typeface="Arial Narrow" pitchFamily="34" charset="0"/>
              </a:rPr>
              <a:t>CP.4#28 </a:t>
            </a:r>
            <a:r>
              <a:rPr lang="en-US" dirty="0">
                <a:latin typeface="Arial Narrow" pitchFamily="34" charset="0"/>
              </a:rPr>
              <a:t>The system </a:t>
            </a:r>
            <a:r>
              <a:rPr lang="en-US" b="1" dirty="0">
                <a:latin typeface="Arial Narrow" pitchFamily="34" charset="0"/>
              </a:rPr>
              <a:t>SHALL</a:t>
            </a:r>
            <a:r>
              <a:rPr lang="en-US" dirty="0">
                <a:latin typeface="Arial Narrow" pitchFamily="34" charset="0"/>
              </a:rPr>
              <a:t> conform to function CPS.8.4 (Support for  Communication between Provider and Patient and/or the Patient Representative) to manage information regarding orders.</a:t>
            </a:r>
          </a:p>
        </p:txBody>
      </p:sp>
      <p:sp>
        <p:nvSpPr>
          <p:cNvPr id="7" name="TextBox 6"/>
          <p:cNvSpPr txBox="1"/>
          <p:nvPr/>
        </p:nvSpPr>
        <p:spPr>
          <a:xfrm>
            <a:off x="914400" y="6581001"/>
            <a:ext cx="7620000" cy="276999"/>
          </a:xfrm>
          <a:prstGeom prst="rect">
            <a:avLst/>
          </a:prstGeom>
          <a:solidFill>
            <a:schemeClr val="bg1"/>
          </a:solidFill>
        </p:spPr>
        <p:txBody>
          <a:bodyPr wrap="square" rtlCol="0">
            <a:spAutoFit/>
          </a:bodyPr>
          <a:lstStyle/>
          <a:p>
            <a:pPr algn="ctr"/>
            <a:r>
              <a:rPr lang="en-US" sz="1200" b="1" dirty="0" smtClean="0">
                <a:solidFill>
                  <a:srgbClr val="0000FF"/>
                </a:solidFill>
              </a:rPr>
              <a:t>NOTE</a:t>
            </a:r>
            <a:r>
              <a:rPr lang="en-US" sz="1200" dirty="0" smtClean="0"/>
              <a:t>: EHR-S FIM is </a:t>
            </a:r>
            <a:r>
              <a:rPr lang="en-US" sz="1200" u="sng" dirty="0" smtClean="0"/>
              <a:t>NOT</a:t>
            </a:r>
            <a:r>
              <a:rPr lang="en-US" sz="1200" dirty="0" smtClean="0"/>
              <a:t> intended to imply a specific architecture or  workflow!</a:t>
            </a:r>
            <a:endParaRPr lang="en-US" sz="1200" dirty="0"/>
          </a:p>
        </p:txBody>
      </p:sp>
    </p:spTree>
    <p:extLst>
      <p:ext uri="{BB962C8B-B14F-4D97-AF65-F5344CB8AC3E}">
        <p14:creationId xmlns:p14="http://schemas.microsoft.com/office/powerpoint/2010/main" val="263846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15410</TotalTime>
  <Words>6406</Words>
  <Application>Microsoft Office PowerPoint</Application>
  <PresentationFormat>On-screen Show (4:3)</PresentationFormat>
  <Paragraphs>493</Paragraphs>
  <Slides>44</Slides>
  <Notes>26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EHR System Function and Information Model  (EHR-S FIM) Release 2.1  HL7 Project ID# 688   Executive Summary for EHR-S FIM Prototype on  Orders Management </vt:lpstr>
      <vt:lpstr>CP.4 Manage Orders</vt:lpstr>
      <vt:lpstr>CP.4 Manage Orders EHR-S Components  Dependent-on Clinician-Activities</vt:lpstr>
      <vt:lpstr>CP.4 Manage Orders Conceptual Information Model (CIM)</vt:lpstr>
      <vt:lpstr>CP.4. Manage Orders Conformance Criteria (CC) Applicable to this CDM</vt:lpstr>
      <vt:lpstr>EHR-S FIM Action Verb Hierarches</vt:lpstr>
      <vt:lpstr>CP.4 Manage Orders Conformance Criteria (CC) Applicable to this CDM</vt:lpstr>
      <vt:lpstr>CP.4 Manage Orders Conformance Criteria (CC) Applicable to this CDM</vt:lpstr>
      <vt:lpstr>CP.4 Manage Orders Conformance Criteria (CC) Applicable to this CDM</vt:lpstr>
      <vt:lpstr>Conformance Criteria (CC)  Conclusion</vt:lpstr>
      <vt:lpstr>CP.4.1 Use Manage Order Set</vt:lpstr>
      <vt:lpstr>CP.4.1 Use Manage Order Set Conformance Criteria (CC) Applicable to this CDM</vt:lpstr>
      <vt:lpstr>CP.4.1 Use Manage Order Set Conformance Criteria (CC) Applicable to this CDM</vt:lpstr>
      <vt:lpstr>CP.4.1 Use Manage Order Set Conformance Criteria (CC) Applicable to this CDM</vt:lpstr>
      <vt:lpstr>CP.4.2 Manage Medication Orders</vt:lpstr>
      <vt:lpstr>CP.4.2 Manage Medication Orders</vt:lpstr>
      <vt:lpstr>CP.4.2 Manage Medication Orders Conformance Criteria (CC) Applicable to this CDM</vt:lpstr>
      <vt:lpstr>CP.4.2 Manage Medication Orders Conformance Criteria (CC) Applicable to this CDM</vt:lpstr>
      <vt:lpstr>CP.4.2 Manage Medication Orders Conformance Criteria (CC) Applicable to this CDM</vt:lpstr>
      <vt:lpstr>CP.4.2 Manage Medication Orders Conformance Criteria (CC) Applicable to this CDM</vt:lpstr>
      <vt:lpstr>CP.4.2 Manage Medication Orders Conformance Criteria (CC) Applicable to this CDM</vt:lpstr>
      <vt:lpstr>CP.4.2 Manage Medication Orders Conformance Criteria (CC) Applicable to this CDM</vt:lpstr>
      <vt:lpstr>CP.4.3 Manage Non-Medication Patient Care Orders</vt:lpstr>
      <vt:lpstr>CP.4.3 Manage Non-Medication Patient Care Orders Conformance Criteria (CC) Applicable to this CDM</vt:lpstr>
      <vt:lpstr>CP.4.3 Manage Non-Medication Patient Care Orders Conformance Criteria (CC) Applicable to this CDM</vt:lpstr>
      <vt:lpstr>CP.4.3 Manage Non-Medication Patient Care Orders Conformance Criteria (CC) Applicable to this CDM</vt:lpstr>
      <vt:lpstr>CP.4.4 Manage Orders for Diagnostic Tests</vt:lpstr>
      <vt:lpstr>CP.4.4 Manage Orders for Diagnostic Tests Conformance Criteria (CC) Applicable to this CDM</vt:lpstr>
      <vt:lpstr>CP.4.4 Manage Orders for Diagnostic Tests Conformance Criteria (CC) Applicable to this CDM</vt:lpstr>
      <vt:lpstr>CP.4.4 Manage Orders for Diagnostic Tests Conformance Criteria (CC) Applicable to this CDM</vt:lpstr>
      <vt:lpstr>CP.4.5 Manage Orders for Blood Products and Other Biologics</vt:lpstr>
      <vt:lpstr>CP.4.5 Manage Orders for Blood Products and Other Biologics Conformance Criteria (CC) Applicable to this CDM</vt:lpstr>
      <vt:lpstr>CP.4.5 Manage Orders for Blood Products and Other Biologics Conformance Criteria (CC) Applicable to this CDM</vt:lpstr>
      <vt:lpstr>CP.4.6 Manage Orders for Referral</vt:lpstr>
      <vt:lpstr>CP.4.6 Manage Orders for Referral Conformance Criteria (CC) Applicable to this CDM</vt:lpstr>
      <vt:lpstr>CP.4.6 Manage Orders for Referral Conformance Criteria (CC) Applicable to this CDM</vt:lpstr>
      <vt:lpstr>CP.4.6 Manage Orders for Referral Conformance Criteria (CC) Applicable to this CDM</vt:lpstr>
      <vt:lpstr>Backup Slides Background Information</vt:lpstr>
      <vt:lpstr>EHR System Function and Information Model  EHR-S FIM Vision</vt:lpstr>
      <vt:lpstr>EHR-S FM Release 2.0  Contents</vt:lpstr>
      <vt:lpstr>PART 1: Executive Summary </vt:lpstr>
      <vt:lpstr>EHR-FIM Model Legend</vt:lpstr>
      <vt:lpstr>EHR-S FIM Action Verb Hierarches</vt:lpstr>
      <vt:lpstr>CP.4. Manage Orders Conformance Criteria (CC) Applicable to this CDM</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Hufnagel</dc:creator>
  <cp:lastModifiedBy>Steve Hufnagel</cp:lastModifiedBy>
  <cp:revision>636</cp:revision>
  <cp:lastPrinted>2012-03-15T16:35:02Z</cp:lastPrinted>
  <dcterms:created xsi:type="dcterms:W3CDTF">2011-11-03T13:07:09Z</dcterms:created>
  <dcterms:modified xsi:type="dcterms:W3CDTF">2012-07-05T16:40:23Z</dcterms:modified>
</cp:coreProperties>
</file>