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301" r:id="rId4"/>
    <p:sldId id="289" r:id="rId5"/>
    <p:sldId id="303" r:id="rId6"/>
    <p:sldId id="312" r:id="rId7"/>
    <p:sldId id="294" r:id="rId8"/>
    <p:sldId id="311" r:id="rId9"/>
    <p:sldId id="257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4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7T12:11:36.553" idx="3">
    <p:pos x="4183" y="1134"/>
    <p:text>unclear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iki.hl7.org/index.php?title=EHR_Interoperability_W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/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>
                <a:solidFill>
                  <a:srgbClr val="0000CC"/>
                </a:solidFill>
              </a:rPr>
              <a:t>CPS.9.4 </a:t>
            </a:r>
            <a:r>
              <a:rPr lang="en-US" sz="3200" dirty="0" smtClean="0">
                <a:solidFill>
                  <a:srgbClr val="0000CC"/>
                </a:solidFill>
              </a:rPr>
              <a:t>Standard </a:t>
            </a:r>
            <a:r>
              <a:rPr lang="en-US" sz="3200" dirty="0">
                <a:solidFill>
                  <a:srgbClr val="0000CC"/>
                </a:solidFill>
              </a:rPr>
              <a:t>Report </a:t>
            </a:r>
            <a:r>
              <a:rPr lang="en-US" sz="3200" dirty="0" smtClean="0">
                <a:solidFill>
                  <a:srgbClr val="0000CC"/>
                </a:solidFill>
              </a:rPr>
              <a:t>Generation</a:t>
            </a:r>
            <a:br>
              <a:rPr lang="en-US" sz="3200" dirty="0" smtClean="0">
                <a:solidFill>
                  <a:srgbClr val="0000CC"/>
                </a:solidFill>
              </a:rPr>
            </a:br>
            <a:r>
              <a:rPr lang="en-US" sz="3200" dirty="0">
                <a:solidFill>
                  <a:srgbClr val="0000CC"/>
                </a:solidFill>
              </a:rPr>
              <a:t>aka S.2.2.2 in EHR-S FM R1.1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349592"/>
            <a:ext cx="9144000" cy="1674795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27, 2012, original</a:t>
            </a:r>
          </a:p>
          <a:p>
            <a:pPr eaLnBrk="1" hangingPunct="1"/>
            <a:r>
              <a:rPr lang="en-US" sz="3000" smtClean="0">
                <a:solidFill>
                  <a:srgbClr val="898989"/>
                </a:solidFill>
              </a:rPr>
              <a:t>February 24, </a:t>
            </a:r>
            <a:r>
              <a:rPr lang="en-US" sz="3000" dirty="0">
                <a:solidFill>
                  <a:srgbClr val="898989"/>
                </a:solidFill>
              </a:rPr>
              <a:t>2012, </a:t>
            </a:r>
            <a:r>
              <a:rPr lang="en-US" sz="3000" dirty="0" smtClean="0">
                <a:solidFill>
                  <a:srgbClr val="898989"/>
                </a:solidFill>
              </a:rPr>
              <a:t>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6288" y="1605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5184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Call for Participation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This work is being done by the HL7 EHR Interoperability Work-group,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meeting every Tuesday at 4PM ET, dial-in: 1-770-657-9270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Passcode: 510269#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 The most current artifacts are at: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4"/>
              </a:rPr>
              <a:t>http://wiki.hl7.org/index.php?title=EHR_Interoperability_WG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0" y="1068404"/>
            <a:ext cx="9144000" cy="53227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POP.4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>
                <a:latin typeface="Arial Narrow" pitchFamily="34" charset="0"/>
              </a:rPr>
              <a:t>Support for Monitoring Response Notifications Regarding a Specific Patient’s </a:t>
            </a:r>
            <a:r>
              <a:rPr lang="en-US" sz="2000" dirty="0" smtClean="0">
                <a:latin typeface="Arial Narrow" pitchFamily="34" charset="0"/>
              </a:rPr>
              <a:t>Health (DC.2.6.3)</a:t>
            </a:r>
            <a:endParaRPr lang="en-US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POP.8 </a:t>
            </a:r>
            <a:r>
              <a:rPr lang="en-US" sz="2000" dirty="0">
                <a:latin typeface="Arial Narrow" pitchFamily="34" charset="0"/>
              </a:rPr>
              <a:t>De-Identified Data Request </a:t>
            </a:r>
            <a:r>
              <a:rPr lang="en-US" sz="2000" dirty="0" smtClean="0">
                <a:latin typeface="Arial Narrow" pitchFamily="34" charset="0"/>
              </a:rPr>
              <a:t>Management (S.1.5)</a:t>
            </a:r>
            <a:endParaRPr lang="en-US" sz="2000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AS.6.6</a:t>
            </a:r>
            <a:r>
              <a:rPr lang="en-US" sz="2000" dirty="0" smtClean="0">
                <a:latin typeface="Arial Narrow" pitchFamily="34" charset="0"/>
              </a:rPr>
              <a:t> Support </a:t>
            </a:r>
            <a:r>
              <a:rPr lang="en-US" sz="2000" dirty="0">
                <a:latin typeface="Arial Narrow" pitchFamily="34" charset="0"/>
              </a:rPr>
              <a:t>Patient Acuity and Severity </a:t>
            </a:r>
            <a:r>
              <a:rPr lang="en-US" sz="2000" dirty="0" smtClean="0">
                <a:latin typeface="Arial Narrow" pitchFamily="34" charset="0"/>
              </a:rPr>
              <a:t>Determination (S.3.6) 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OVERARCHING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Arial Narrow" pitchFamily="34" charset="0"/>
              </a:rPr>
              <a:t>Record 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0449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 smtClean="0">
                <a:latin typeface="Arial Narrow" pitchFamily="34" charset="0"/>
              </a:rPr>
              <a:t>provide </a:t>
            </a:r>
            <a:r>
              <a:rPr lang="en-US" sz="2000" dirty="0">
                <a:latin typeface="Arial Narrow" pitchFamily="34" charset="0"/>
              </a:rPr>
              <a:t>report generation features using tools internal or external to the system, for the generation of standard reports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Providers and administrators need access to data in the EHR-S for clinical, administrative, financial decision-making, audit trail and metadata reporting, as well as to create reports for patients. Many systems may use internal or external reporting tools to accomplish this (such as Crystal Report). </a:t>
            </a:r>
            <a:r>
              <a:rPr lang="en-US" sz="2000" dirty="0" smtClean="0">
                <a:latin typeface="Arial Narrow" pitchFamily="34" charset="0"/>
              </a:rPr>
              <a:t>Reports </a:t>
            </a:r>
            <a:r>
              <a:rPr lang="en-US" sz="2000" dirty="0">
                <a:latin typeface="Arial Narrow" pitchFamily="34" charset="0"/>
              </a:rPr>
              <a:t>may be based on structured data and/or unstructured text from the patient's health record</a:t>
            </a:r>
            <a:r>
              <a:rPr lang="en-US" sz="2000" dirty="0" smtClean="0">
                <a:latin typeface="Arial Narrow" pitchFamily="34" charset="0"/>
              </a:rPr>
              <a:t>. Users </a:t>
            </a:r>
            <a:r>
              <a:rPr lang="en-US" sz="2000" dirty="0">
                <a:latin typeface="Arial Narrow" pitchFamily="34" charset="0"/>
              </a:rPr>
              <a:t>need to be able to sort and/or filter reports. For example: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the diabetic patients on a report listing patients and diagnoses</a:t>
            </a:r>
          </a:p>
          <a:p>
            <a:r>
              <a:rPr lang="en-US" sz="2000" dirty="0">
                <a:latin typeface="Arial Narrow" pitchFamily="34" charset="0"/>
              </a:rPr>
              <a:t>-the user may wish to view only male patients over 35 with a complaint of chest pain.</a:t>
            </a:r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Scenario) Clinical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u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sers and Administrators manage report metadata and report filters; so that, they can render various standard reports from structured or unstructured EHR data, using internal or external reporting tools. Audits are kept of all users who use or access </a:t>
            </a:r>
            <a:r>
              <a:rPr lang="en-US" sz="2000" smtClean="0">
                <a:solidFill>
                  <a:srgbClr val="0000CC"/>
                </a:solidFill>
                <a:latin typeface="Arial Narrow" pitchFamily="34" charset="0"/>
              </a:rPr>
              <a:t>the reported data, </a:t>
            </a:r>
            <a:r>
              <a:rPr lang="en-US" sz="2000">
                <a:solidFill>
                  <a:srgbClr val="0000CC"/>
                </a:solidFill>
                <a:latin typeface="Arial Narrow" pitchFamily="34" charset="0"/>
              </a:rPr>
              <a:t>according to scope of practice, organizational policy and/or jurisdictional law.  </a:t>
            </a:r>
            <a:endParaRPr lang="en-US" sz="2000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Activities Mapped-to System-Components</a:t>
            </a:r>
            <a:endParaRPr lang="en-US" sz="2800" b="1" dirty="0" smtClean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329"/>
            <a:ext cx="9311171" cy="532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Conceptual Information Model (CIM) Mapped to EHR-S Functions</a:t>
            </a:r>
            <a:endParaRPr lang="en-US" sz="2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2499"/>
            <a:ext cx="9221002" cy="593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1885"/>
            <a:ext cx="9281757" cy="579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8075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CDM Requirements-Traceability </a:t>
            </a:r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07531"/>
            <a:ext cx="9144001" cy="595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7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57750"/>
            <a:ext cx="9144000" cy="74114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24" y="870520"/>
            <a:ext cx="9321901" cy="607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7920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1076425"/>
                <a:gridCol w="750771"/>
                <a:gridCol w="712269"/>
                <a:gridCol w="737135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0000CC"/>
                </a:solidFill>
              </a:rPr>
              <a:t>CPS.9.4 Standard Report Generation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1. </a:t>
            </a:r>
            <a:r>
              <a:rPr lang="en-US" dirty="0">
                <a:latin typeface="Arial Narrow" pitchFamily="34" charset="0"/>
              </a:rPr>
              <a:t>The system SHOULD provide the ability to render reports of structured clinical and administrative data using either internal or external reporting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MAY provide the ability to extract unstructured clinical and administrative data for inclusion in the report generation process, using internal or external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3. </a:t>
            </a:r>
            <a:r>
              <a:rPr lang="en-US" dirty="0">
                <a:latin typeface="Arial Narrow" pitchFamily="34" charset="0"/>
              </a:rPr>
              <a:t>The system SHOULD provide the ability to extract and transmit reports generated.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4. </a:t>
            </a:r>
            <a:r>
              <a:rPr lang="en-US" dirty="0">
                <a:latin typeface="Arial Narrow" pitchFamily="34" charset="0"/>
              </a:rPr>
              <a:t>The system SHOULD provide the ability to capture and maintain report parameters, based on patient demographic and/or clinical data, which would allow sorting and/or filtering of the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5. </a:t>
            </a:r>
            <a:r>
              <a:rPr lang="en-US" dirty="0">
                <a:latin typeface="Arial Narrow" pitchFamily="34" charset="0"/>
              </a:rPr>
              <a:t>The system MAY provide the ability to save report parameters for generating subsequent reports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6. </a:t>
            </a:r>
            <a:r>
              <a:rPr lang="en-US" dirty="0">
                <a:latin typeface="Arial Narrow" pitchFamily="34" charset="0"/>
              </a:rPr>
              <a:t>The system MAY provide the ability to edit one or more parameters of a saved report specification when generating a report using that specification either as integrated component of the system, or an external application, using data from the system.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render automated reports as required by industry and regulatory bodies.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SHOULD provide the ability to extract facility level data at an organizational level in support of organizational initiatives.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The system MAY provide the ability to render a cumulative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directory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Arial Narrow" pitchFamily="34" charset="0"/>
              </a:rPr>
              <a:t>list</a:t>
            </a:r>
            <a:r>
              <a:rPr lang="en-US" dirty="0" smtClean="0">
                <a:latin typeface="Arial Narrow" pitchFamily="34" charset="0"/>
              </a:rPr>
              <a:t> of </a:t>
            </a:r>
            <a:r>
              <a:rPr lang="en-US" dirty="0">
                <a:latin typeface="Arial Narrow" pitchFamily="34" charset="0"/>
              </a:rPr>
              <a:t>all personnel who use or access the data.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689</Words>
  <Application>Microsoft Office PowerPoint</Application>
  <PresentationFormat>On-screen Show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EHR System Function  and Information Model  (EHR-S FIM based on EHR-S FM R2.0)   CPS.9.4 Standard Report Generation aka S.2.2.2 in EHR-S FM R1.1</vt:lpstr>
      <vt:lpstr>CPS.9.4 Standard Report Generation</vt:lpstr>
      <vt:lpstr>CPS.9.4 Standard Report Generation Activities Mapped-to System-Components</vt:lpstr>
      <vt:lpstr>CPS.9.4 Standard Report Generation Conceptual Information Model (CIM) Mapped to EHR-S Functions</vt:lpstr>
      <vt:lpstr>CPS.9.4 Standard Report Generation Conceptual Data Model (CDM)</vt:lpstr>
      <vt:lpstr>CPS.9.4 Standard Report Generation CDM Requirements-Traceability </vt:lpstr>
      <vt:lpstr>CPS.9.4 Standard Report Generation Dependencies</vt:lpstr>
      <vt:lpstr>Action Verb Hierarches</vt:lpstr>
      <vt:lpstr>CPS.9.4 Standard Report Generation Requirements </vt:lpstr>
      <vt:lpstr>CPS.9.4 Standard Report Generation Dependencies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206</cp:revision>
  <dcterms:created xsi:type="dcterms:W3CDTF">2011-11-03T13:07:09Z</dcterms:created>
  <dcterms:modified xsi:type="dcterms:W3CDTF">2012-02-24T17:24:58Z</dcterms:modified>
</cp:coreProperties>
</file>