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424" r:id="rId3"/>
    <p:sldId id="444" r:id="rId4"/>
    <p:sldId id="426" r:id="rId5"/>
    <p:sldId id="427" r:id="rId6"/>
    <p:sldId id="428" r:id="rId7"/>
    <p:sldId id="429" r:id="rId8"/>
    <p:sldId id="445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37" r:id="rId17"/>
    <p:sldId id="440" r:id="rId18"/>
    <p:sldId id="446" r:id="rId19"/>
    <p:sldId id="448" r:id="rId20"/>
    <p:sldId id="449" r:id="rId21"/>
    <p:sldId id="451" r:id="rId22"/>
    <p:sldId id="453" r:id="rId23"/>
    <p:sldId id="447" r:id="rId24"/>
    <p:sldId id="441" r:id="rId25"/>
    <p:sldId id="443" r:id="rId26"/>
    <p:sldId id="455" r:id="rId27"/>
    <p:sldId id="456" r:id="rId28"/>
    <p:sldId id="457" r:id="rId29"/>
    <p:sldId id="458" r:id="rId30"/>
    <p:sldId id="459" r:id="rId31"/>
    <p:sldId id="460" r:id="rId32"/>
    <p:sldId id="461" r:id="rId33"/>
    <p:sldId id="462" r:id="rId34"/>
    <p:sldId id="463" r:id="rId35"/>
    <p:sldId id="464" r:id="rId36"/>
    <p:sldId id="465" r:id="rId37"/>
    <p:sldId id="425" r:id="rId38"/>
    <p:sldId id="466" r:id="rId39"/>
    <p:sldId id="467" r:id="rId40"/>
    <p:sldId id="468" r:id="rId41"/>
    <p:sldId id="421" r:id="rId42"/>
    <p:sldId id="438" r:id="rId43"/>
    <p:sldId id="43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89" autoAdjust="0"/>
    <p:restoredTop sz="94348" autoAdjust="0"/>
  </p:normalViewPr>
  <p:slideViewPr>
    <p:cSldViewPr>
      <p:cViewPr varScale="1">
        <p:scale>
          <a:sx n="87" d="100"/>
          <a:sy n="87" d="100"/>
        </p:scale>
        <p:origin x="11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4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CEB4E-6DC4-4B69-BF35-E80BAB4D84F7}" type="datetimeFigureOut">
              <a:rPr lang="en-US" smtClean="0"/>
              <a:pPr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671BD-54FD-4184-9C5E-DDEA158D2E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18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671BD-54FD-4184-9C5E-DDEA158D2E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60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BIIT_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114800"/>
            <a:ext cx="6781800" cy="609599"/>
          </a:xfrm>
        </p:spPr>
        <p:txBody>
          <a:bodyPr>
            <a:normAutofit/>
          </a:bodyPr>
          <a:lstStyle>
            <a:lvl1pPr algn="r">
              <a:defRPr sz="2800" b="1">
                <a:solidFill>
                  <a:srgbClr val="00406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876798"/>
            <a:ext cx="6781800" cy="762001"/>
          </a:xfrm>
        </p:spPr>
        <p:txBody>
          <a:bodyPr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BIIT_insi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0406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029200"/>
          </a:xfrm>
        </p:spPr>
        <p:txBody>
          <a:bodyPr>
            <a:normAutofit/>
          </a:bodyPr>
          <a:lstStyle>
            <a:lvl1pPr>
              <a:buClr>
                <a:srgbClr val="00ADF1"/>
              </a:buClr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00ADF1"/>
              </a:buClr>
              <a:defRPr sz="2200">
                <a:latin typeface="Arial" pitchFamily="34" charset="0"/>
                <a:cs typeface="Arial" pitchFamily="34" charset="0"/>
              </a:defRPr>
            </a:lvl2pPr>
            <a:lvl3pPr>
              <a:buClr>
                <a:srgbClr val="00ADF1"/>
              </a:buClr>
              <a:defRPr sz="2000">
                <a:latin typeface="Arial" pitchFamily="34" charset="0"/>
                <a:cs typeface="Arial" pitchFamily="34" charset="0"/>
              </a:defRPr>
            </a:lvl3pPr>
            <a:lvl4pPr>
              <a:buClr>
                <a:srgbClr val="00ADF1"/>
              </a:buClr>
              <a:defRPr sz="1800">
                <a:latin typeface="Arial" pitchFamily="34" charset="0"/>
                <a:cs typeface="Arial" pitchFamily="34" charset="0"/>
              </a:defRPr>
            </a:lvl4pPr>
            <a:lvl5pPr>
              <a:buClr>
                <a:srgbClr val="00ADF1"/>
              </a:buClr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30700"/>
            <a:ext cx="533400" cy="365125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471EB7D-9091-4FFC-9549-230ABD03EF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C12C-3FF2-490F-B986-C2AC94AB0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971800"/>
            <a:ext cx="67818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Proposed BRIDG Changes for </a:t>
            </a:r>
            <a:br>
              <a:rPr lang="en-US" dirty="0" smtClean="0"/>
            </a:br>
            <a:r>
              <a:rPr lang="en-US" dirty="0" smtClean="0"/>
              <a:t>New Imaging Sub-Domain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953000"/>
            <a:ext cx="6781800" cy="76200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September, 2016</a:t>
            </a:r>
          </a:p>
          <a:p>
            <a:r>
              <a:rPr lang="en-US" b="1" dirty="0" smtClean="0"/>
              <a:t>Wendy Ver </a:t>
            </a:r>
            <a:r>
              <a:rPr lang="en-US" b="1" dirty="0" smtClean="0"/>
              <a:t>Hoef</a:t>
            </a:r>
          </a:p>
          <a:p>
            <a:r>
              <a:rPr lang="en-US" b="1" dirty="0" smtClean="0"/>
              <a:t>Ed Helton</a:t>
            </a:r>
            <a:endParaRPr lang="en-US" b="1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5000" y="3505201"/>
            <a:ext cx="6781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00406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Out-of-Scope in DICOM to BRIDG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Images and Series themselves are out-of-scope, just key summary-level metadata about the images are in scope</a:t>
            </a:r>
          </a:p>
          <a:p>
            <a:r>
              <a:rPr lang="en-US" dirty="0" smtClean="0"/>
              <a:t>Elements from DICOM that were </a:t>
            </a:r>
            <a:r>
              <a:rPr lang="en-US" u="sng" dirty="0" smtClean="0"/>
              <a:t>not</a:t>
            </a:r>
            <a:r>
              <a:rPr lang="en-US" dirty="0" smtClean="0"/>
              <a:t> considered likely search criteria </a:t>
            </a:r>
          </a:p>
          <a:p>
            <a:r>
              <a:rPr lang="en-US" dirty="0"/>
              <a:t>DICOM </a:t>
            </a:r>
            <a:r>
              <a:rPr lang="en-US" dirty="0" smtClean="0"/>
              <a:t>implementation-specific </a:t>
            </a:r>
            <a:r>
              <a:rPr lang="en-US" dirty="0"/>
              <a:t>structures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30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DICOM to BRIDG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Initial draft model completed July, 2016</a:t>
            </a:r>
          </a:p>
          <a:p>
            <a:pPr lvl="1"/>
            <a:r>
              <a:rPr lang="en-US" dirty="0" smtClean="0"/>
              <a:t>Worked with David </a:t>
            </a:r>
            <a:r>
              <a:rPr lang="en-US" dirty="0" err="1" smtClean="0"/>
              <a:t>Clunie</a:t>
            </a:r>
            <a:r>
              <a:rPr lang="en-US" dirty="0" smtClean="0"/>
              <a:t>, DICOM SME</a:t>
            </a:r>
          </a:p>
          <a:p>
            <a:endParaRPr lang="en-US" dirty="0" smtClean="0"/>
          </a:p>
          <a:p>
            <a:r>
              <a:rPr lang="en-US" dirty="0" smtClean="0"/>
              <a:t>Scoped to CT, MR and PET modalities</a:t>
            </a:r>
          </a:p>
          <a:p>
            <a:pPr lvl="1"/>
            <a:r>
              <a:rPr lang="en-US" dirty="0" smtClean="0"/>
              <a:t>Plus </a:t>
            </a:r>
            <a:r>
              <a:rPr lang="en-US" dirty="0"/>
              <a:t>other </a:t>
            </a:r>
            <a:r>
              <a:rPr lang="en-US" dirty="0" smtClean="0"/>
              <a:t>concepts re general imaging, equipment, acquisition, reconstruction, etc.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Mapping done in 2 sets:</a:t>
            </a:r>
          </a:p>
          <a:p>
            <a:pPr lvl="1"/>
            <a:r>
              <a:rPr lang="en-US" dirty="0" smtClean="0"/>
              <a:t>Spreadsheet 1: Mapped modules, macros or other groups of DICOM concepts (e.g., Subject, parts of Imaging Study, </a:t>
            </a:r>
            <a:r>
              <a:rPr lang="en-US" dirty="0"/>
              <a:t>S</a:t>
            </a:r>
            <a:r>
              <a:rPr lang="en-US" dirty="0" smtClean="0"/>
              <a:t>eries &amp; instance, equipment, etc.)</a:t>
            </a:r>
          </a:p>
          <a:p>
            <a:pPr lvl="2"/>
            <a:r>
              <a:rPr lang="en-US" dirty="0" smtClean="0"/>
              <a:t>794 distinct DICOM </a:t>
            </a:r>
            <a:r>
              <a:rPr lang="en-US" dirty="0"/>
              <a:t>elements considered in </a:t>
            </a:r>
            <a:r>
              <a:rPr lang="en-US" dirty="0" smtClean="0"/>
              <a:t>total </a:t>
            </a:r>
          </a:p>
          <a:p>
            <a:pPr lvl="3"/>
            <a:r>
              <a:rPr lang="en-US" dirty="0" smtClean="0"/>
              <a:t>Artifact:  Main DICOM spreadsheet</a:t>
            </a:r>
          </a:p>
          <a:p>
            <a:pPr lvl="1"/>
            <a:r>
              <a:rPr lang="en-US" dirty="0" smtClean="0"/>
              <a:t>Spreadsheet 2: Mapped DICOM Supplement 121 (Protocol related elements)</a:t>
            </a:r>
          </a:p>
          <a:p>
            <a:pPr lvl="2"/>
            <a:r>
              <a:rPr lang="en-US" dirty="0" smtClean="0"/>
              <a:t>178 distinct DICOM elements considered in total</a:t>
            </a:r>
          </a:p>
          <a:p>
            <a:pPr lvl="3"/>
            <a:r>
              <a:rPr lang="en-US" dirty="0" smtClean="0"/>
              <a:t>Artifact:  Supplement 121 mapping spreadsheet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Detailed mapping spreadsheets require knowledge of BRIDG, but can be provided if interest exists</a:t>
            </a:r>
            <a:endParaRPr lang="en-US" dirty="0"/>
          </a:p>
          <a:p>
            <a:pPr lvl="2"/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575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of the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draft classes and attributes added to the BRIDG model in the new Imaging Sub-Domain</a:t>
            </a:r>
          </a:p>
          <a:p>
            <a:pPr lvl="1"/>
            <a:r>
              <a:rPr lang="en-US" dirty="0" smtClean="0"/>
              <a:t>13 new classes (~approx.)</a:t>
            </a:r>
          </a:p>
          <a:p>
            <a:pPr lvl="1"/>
            <a:r>
              <a:rPr lang="en-US" dirty="0" smtClean="0"/>
              <a:t>58 new attributes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Existing classes not changed yet, pending approval from the BRIDG WG</a:t>
            </a:r>
          </a:p>
          <a:p>
            <a:pPr lvl="1"/>
            <a:r>
              <a:rPr lang="en-US" dirty="0" smtClean="0"/>
              <a:t>8 existing classes, see details in subsequent slides</a:t>
            </a:r>
          </a:p>
          <a:p>
            <a:pPr lvl="1"/>
            <a:endParaRPr lang="en-US" dirty="0"/>
          </a:p>
          <a:p>
            <a:r>
              <a:rPr lang="en-US" dirty="0"/>
              <a:t>~ 79% of DICOM elements were </a:t>
            </a:r>
            <a:r>
              <a:rPr lang="en-US" dirty="0" smtClean="0"/>
              <a:t>designated out-of-scope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5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Imaging Concepts Added to BRIDG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1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PerformedImagingStudy</a:t>
            </a:r>
            <a:r>
              <a:rPr lang="en-US" dirty="0" smtClean="0"/>
              <a:t> – subclass of </a:t>
            </a:r>
            <a:r>
              <a:rPr lang="en-US" dirty="0" err="1" smtClean="0"/>
              <a:t>PerformedObservation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PerformedImagingTimepoint</a:t>
            </a:r>
            <a:r>
              <a:rPr lang="en-US" dirty="0"/>
              <a:t> – subclass of </a:t>
            </a:r>
            <a:r>
              <a:rPr lang="en-US" dirty="0" err="1"/>
              <a:t>PerformedActivity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ImagingProcessProtocol</a:t>
            </a:r>
            <a:r>
              <a:rPr lang="en-US" dirty="0" smtClean="0"/>
              <a:t> – subclass of </a:t>
            </a:r>
            <a:r>
              <a:rPr lang="en-US" dirty="0" err="1" smtClean="0"/>
              <a:t>ProcessProtocol</a:t>
            </a:r>
            <a:endParaRPr lang="en-US" dirty="0"/>
          </a:p>
          <a:p>
            <a:pPr lvl="1"/>
            <a:r>
              <a:rPr lang="en-US" dirty="0" err="1" smtClean="0"/>
              <a:t>GenericImagingProcessProtocol</a:t>
            </a:r>
            <a:r>
              <a:rPr lang="en-US" dirty="0" smtClean="0"/>
              <a:t> – DICOM’s “defined” protocol</a:t>
            </a:r>
            <a:endParaRPr lang="en-US" dirty="0"/>
          </a:p>
          <a:p>
            <a:pPr lvl="1"/>
            <a:r>
              <a:rPr lang="en-US" dirty="0" err="1" smtClean="0"/>
              <a:t>SpecificImagingProcessProtocol</a:t>
            </a:r>
            <a:r>
              <a:rPr lang="en-US" dirty="0" smtClean="0"/>
              <a:t> – DICOM’s “performed” protocol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ImagingProcessProtocolElement</a:t>
            </a:r>
            <a:r>
              <a:rPr lang="en-US" dirty="0" smtClean="0"/>
              <a:t> – subclass of </a:t>
            </a:r>
            <a:r>
              <a:rPr lang="en-US" dirty="0" err="1" smtClean="0"/>
              <a:t>DefinedActivity</a:t>
            </a:r>
            <a:endParaRPr lang="en-US" dirty="0"/>
          </a:p>
          <a:p>
            <a:pPr lvl="1"/>
            <a:r>
              <a:rPr lang="en-US" dirty="0" err="1"/>
              <a:t>ImagingAcquisitionProtocolElement</a:t>
            </a:r>
            <a:endParaRPr lang="en-US" dirty="0"/>
          </a:p>
          <a:p>
            <a:pPr lvl="1"/>
            <a:r>
              <a:rPr lang="en-US" dirty="0" err="1"/>
              <a:t>ImagingReconstructionProtocolElement</a:t>
            </a:r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of </a:t>
            </a:r>
            <a:r>
              <a:rPr lang="en-US" dirty="0" smtClean="0"/>
              <a:t>these have 3 subclasses: one each for CT</a:t>
            </a:r>
            <a:r>
              <a:rPr lang="en-US" dirty="0"/>
              <a:t>, MR, </a:t>
            </a:r>
            <a:r>
              <a:rPr lang="en-US" dirty="0" smtClean="0"/>
              <a:t>PET</a:t>
            </a:r>
          </a:p>
          <a:p>
            <a:endParaRPr lang="en-US" dirty="0"/>
          </a:p>
          <a:p>
            <a:r>
              <a:rPr lang="en-US" dirty="0" smtClean="0"/>
              <a:t>Radiopharmaceutical </a:t>
            </a:r>
            <a:r>
              <a:rPr lang="en-US" dirty="0"/>
              <a:t>–</a:t>
            </a:r>
            <a:r>
              <a:rPr lang="en-US" dirty="0" smtClean="0"/>
              <a:t> subclass of Drug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7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PerformedImagingStudy</a:t>
            </a:r>
            <a:r>
              <a:rPr lang="en-US" dirty="0" smtClean="0"/>
              <a:t> &amp; </a:t>
            </a:r>
            <a:r>
              <a:rPr lang="en-US" dirty="0" err="1" smtClean="0"/>
              <a:t>PerformedImagingTimepoint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819399"/>
          </a:xfrm>
        </p:spPr>
        <p:txBody>
          <a:bodyPr>
            <a:normAutofit lnSpcReduction="10000"/>
          </a:bodyPr>
          <a:lstStyle/>
          <a:p>
            <a:r>
              <a:rPr lang="en-US" sz="1800" dirty="0" err="1" smtClean="0"/>
              <a:t>dicomStudyID</a:t>
            </a:r>
            <a:endParaRPr lang="en-US" sz="1800" dirty="0" smtClean="0"/>
          </a:p>
          <a:p>
            <a:r>
              <a:rPr lang="en-US" sz="1800" dirty="0" err="1" smtClean="0"/>
              <a:t>imagingAccessionIdentifier</a:t>
            </a:r>
            <a:endParaRPr lang="en-US" sz="1800" dirty="0" smtClean="0"/>
          </a:p>
          <a:p>
            <a:r>
              <a:rPr lang="en-US" sz="1800" dirty="0" smtClean="0"/>
              <a:t>description</a:t>
            </a:r>
          </a:p>
          <a:p>
            <a:r>
              <a:rPr lang="en-US" sz="1800" dirty="0" err="1" smtClean="0"/>
              <a:t>admittingDiagnosisCode</a:t>
            </a:r>
            <a:endParaRPr lang="en-US" sz="1800" dirty="0" smtClean="0"/>
          </a:p>
          <a:p>
            <a:r>
              <a:rPr lang="en-US" sz="1800" dirty="0" err="1" smtClean="0"/>
              <a:t>nonAcquisitionModalitiesInStudyCode</a:t>
            </a:r>
            <a:endParaRPr lang="en-US" sz="1800" dirty="0" smtClean="0"/>
          </a:p>
          <a:p>
            <a:r>
              <a:rPr lang="en-US" sz="1800" dirty="0" err="1" smtClean="0"/>
              <a:t>subjectHistory</a:t>
            </a:r>
            <a:endParaRPr lang="en-US" sz="1800" dirty="0" smtClean="0"/>
          </a:p>
          <a:p>
            <a:r>
              <a:rPr lang="en-US" sz="1800" dirty="0" err="1" smtClean="0"/>
              <a:t>subjectAge</a:t>
            </a:r>
            <a:endParaRPr lang="en-US" sz="1800" dirty="0" smtClean="0"/>
          </a:p>
          <a:p>
            <a:endParaRPr lang="en-US" sz="1100" dirty="0" smtClean="0"/>
          </a:p>
          <a:p>
            <a:pPr marL="0" indent="0">
              <a:buNone/>
            </a:pPr>
            <a:r>
              <a:rPr lang="en-US" sz="1800" b="1" dirty="0" err="1" smtClean="0"/>
              <a:t>PerformedImagingTimepoint</a:t>
            </a:r>
            <a:r>
              <a:rPr lang="en-US" sz="1800" dirty="0" smtClean="0"/>
              <a:t> </a:t>
            </a:r>
            <a:r>
              <a:rPr lang="en-US" sz="1800" b="1" dirty="0" smtClean="0"/>
              <a:t>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066800"/>
            <a:ext cx="4038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 smtClean="0"/>
              <a:t>subjectHeight</a:t>
            </a:r>
            <a:endParaRPr lang="en-US" sz="1800" dirty="0" smtClean="0"/>
          </a:p>
          <a:p>
            <a:r>
              <a:rPr lang="en-US" sz="1800" dirty="0" err="1" smtClean="0"/>
              <a:t>subjectWeight</a:t>
            </a:r>
            <a:endParaRPr lang="en-US" sz="1800" dirty="0" smtClean="0"/>
          </a:p>
          <a:p>
            <a:r>
              <a:rPr lang="en-US" sz="1800" dirty="0" err="1" smtClean="0"/>
              <a:t>storageSOPClassesInStudy</a:t>
            </a:r>
            <a:endParaRPr lang="en-US" sz="1800" dirty="0" smtClean="0"/>
          </a:p>
          <a:p>
            <a:r>
              <a:rPr lang="en-US" sz="1800" dirty="0" err="1" smtClean="0"/>
              <a:t>lossyImageCompressionIndicator</a:t>
            </a:r>
            <a:endParaRPr lang="en-US" sz="1800" dirty="0" smtClean="0"/>
          </a:p>
          <a:p>
            <a:r>
              <a:rPr lang="en-US" sz="1800" dirty="0" err="1" smtClean="0"/>
              <a:t>seriesCount</a:t>
            </a:r>
            <a:endParaRPr lang="en-US" sz="1800" dirty="0" smtClean="0"/>
          </a:p>
          <a:p>
            <a:r>
              <a:rPr lang="en-US" sz="1800" dirty="0" err="1" smtClean="0"/>
              <a:t>imageCount</a:t>
            </a:r>
            <a:endParaRPr lang="en-US" sz="18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242" t="7486" r="1371" b="10704"/>
          <a:stretch/>
        </p:blipFill>
        <p:spPr>
          <a:xfrm>
            <a:off x="1" y="3787482"/>
            <a:ext cx="9144000" cy="246091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838200"/>
            <a:ext cx="3886200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 err="1" smtClean="0"/>
              <a:t>PerformedImagingStudy</a:t>
            </a:r>
            <a:r>
              <a:rPr lang="en-US" sz="1800" b="1" dirty="0" smtClean="0"/>
              <a:t> class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71600" y="4495800"/>
            <a:ext cx="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524000" y="5029200"/>
            <a:ext cx="60960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600200" y="5029200"/>
            <a:ext cx="25146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51054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Both classes inherit attributes from Activity, </a:t>
            </a:r>
            <a:r>
              <a:rPr lang="en-US" sz="1200" dirty="0" err="1" smtClean="0"/>
              <a:t>PerformedActivity</a:t>
            </a:r>
            <a:r>
              <a:rPr lang="en-US" sz="1200" dirty="0" smtClean="0"/>
              <a:t> and </a:t>
            </a:r>
            <a:r>
              <a:rPr lang="en-US" sz="1200" dirty="0" err="1" smtClean="0"/>
              <a:t>PerformedObservation</a:t>
            </a:r>
            <a:r>
              <a:rPr lang="en-US" sz="1200" dirty="0" smtClean="0"/>
              <a:t> parent classes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068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ImagingProcessProtocol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686800" cy="5029200"/>
          </a:xfrm>
        </p:spPr>
        <p:txBody>
          <a:bodyPr/>
          <a:lstStyle/>
          <a:p>
            <a:r>
              <a:rPr lang="en-US" dirty="0" err="1" smtClean="0"/>
              <a:t>ImagingProcessProtocol</a:t>
            </a:r>
            <a:r>
              <a:rPr lang="en-US" dirty="0" smtClean="0"/>
              <a:t> has no attributes aside from inherited ones (e.g. identifier, </a:t>
            </a:r>
            <a:r>
              <a:rPr lang="en-US" dirty="0" err="1" smtClean="0"/>
              <a:t>nameCode</a:t>
            </a:r>
            <a:r>
              <a:rPr lang="en-US" dirty="0" smtClean="0"/>
              <a:t>, title)</a:t>
            </a:r>
          </a:p>
          <a:p>
            <a:r>
              <a:rPr lang="en-US" dirty="0" smtClean="0"/>
              <a:t>2 Subclasses:</a:t>
            </a:r>
          </a:p>
          <a:p>
            <a:pPr lvl="1"/>
            <a:r>
              <a:rPr lang="en-US" dirty="0" err="1" smtClean="0"/>
              <a:t>GenericImagingProcessProtocol</a:t>
            </a:r>
            <a:r>
              <a:rPr lang="en-US" dirty="0" smtClean="0"/>
              <a:t> – template protocol</a:t>
            </a:r>
          </a:p>
          <a:p>
            <a:pPr lvl="1"/>
            <a:r>
              <a:rPr lang="en-US" dirty="0" err="1" smtClean="0"/>
              <a:t>SpecificImagingProcessProtocol</a:t>
            </a:r>
            <a:r>
              <a:rPr lang="en-US" dirty="0" smtClean="0"/>
              <a:t> – template applied to subject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977" t="8730" r="1166" b="11673"/>
          <a:stretch/>
        </p:blipFill>
        <p:spPr>
          <a:xfrm>
            <a:off x="0" y="3352800"/>
            <a:ext cx="9144000" cy="277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0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0"/>
            <a:ext cx="4191000" cy="563562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ImagingProcessProtocolElement</a:t>
            </a:r>
            <a:endParaRPr lang="en-US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402" t="3778" r="1667" b="5083"/>
          <a:stretch/>
        </p:blipFill>
        <p:spPr>
          <a:xfrm>
            <a:off x="0" y="336665"/>
            <a:ext cx="9126639" cy="59737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8600" y="3352800"/>
            <a:ext cx="5715000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27539" y="3810000"/>
            <a:ext cx="3429000" cy="2590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2743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Acquisition Subclasses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14400" y="3352800"/>
            <a:ext cx="381000" cy="3048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20000" y="1371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Reconstruction Subclasses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7696200" y="1981200"/>
            <a:ext cx="381000" cy="213360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020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Radiopharmaceutical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attribute</a:t>
            </a:r>
          </a:p>
          <a:p>
            <a:pPr lvl="1"/>
            <a:r>
              <a:rPr lang="en-US" dirty="0" err="1" smtClean="0"/>
              <a:t>radionuclideCode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545" t="4799" r="5449" b="5897"/>
          <a:stretch/>
        </p:blipFill>
        <p:spPr>
          <a:xfrm>
            <a:off x="4953000" y="152400"/>
            <a:ext cx="3460830" cy="611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560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709739"/>
            <a:ext cx="85344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00406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smtClean="0"/>
              <a:t>Iteration 2:  Annotations and Structured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16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for Iteration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39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Focus of </a:t>
            </a:r>
            <a:r>
              <a:rPr lang="en-US" dirty="0" smtClean="0"/>
              <a:t>iteration 2 was </a:t>
            </a:r>
            <a:r>
              <a:rPr lang="en-US" dirty="0"/>
              <a:t>to support the 4</a:t>
            </a:r>
            <a:r>
              <a:rPr lang="en-US" baseline="30000" dirty="0"/>
              <a:t>th</a:t>
            </a:r>
            <a:r>
              <a:rPr lang="en-US" dirty="0"/>
              <a:t> of the BRIDG Imaging use </a:t>
            </a:r>
            <a:r>
              <a:rPr lang="en-US" dirty="0" smtClean="0"/>
              <a:t>cases of Annotations and Structured Reporting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Identify </a:t>
            </a:r>
            <a:r>
              <a:rPr lang="en-US" dirty="0"/>
              <a:t>the touch points between BRIDG and </a:t>
            </a:r>
            <a:r>
              <a:rPr lang="en-US" dirty="0" smtClean="0"/>
              <a:t>AIM or DICOM </a:t>
            </a:r>
            <a:r>
              <a:rPr lang="en-US" dirty="0"/>
              <a:t>to support an implementable interoperability scenario</a:t>
            </a:r>
          </a:p>
          <a:p>
            <a:pPr lvl="1"/>
            <a:r>
              <a:rPr lang="en-US" dirty="0"/>
              <a:t>Scoped to interfaces only</a:t>
            </a:r>
          </a:p>
          <a:p>
            <a:pPr lvl="1"/>
            <a:r>
              <a:rPr lang="en-US" dirty="0"/>
              <a:t>Include enough </a:t>
            </a:r>
            <a:r>
              <a:rPr lang="en-US" dirty="0" smtClean="0"/>
              <a:t>annotation and structured reporting concepts </a:t>
            </a:r>
            <a:r>
              <a:rPr lang="en-US" dirty="0"/>
              <a:t>in BRIDG to </a:t>
            </a:r>
            <a:r>
              <a:rPr lang="en-US" dirty="0" smtClean="0"/>
              <a:t>link between a BRIDG-based system and an AIM- or </a:t>
            </a:r>
            <a:r>
              <a:rPr lang="en-US" dirty="0"/>
              <a:t>DICOM-based </a:t>
            </a:r>
            <a:r>
              <a:rPr lang="en-US" dirty="0" smtClean="0"/>
              <a:t>system</a:t>
            </a:r>
          </a:p>
          <a:p>
            <a:pPr lvl="1"/>
            <a:r>
              <a:rPr lang="en-US" sz="2400" dirty="0"/>
              <a:t>Scoped to CT, MR, PET regions of interest in a cancer context</a:t>
            </a:r>
          </a:p>
          <a:p>
            <a:pPr lvl="1"/>
            <a:r>
              <a:rPr lang="en-US" sz="2400" dirty="0"/>
              <a:t>Examined known implementations for use cases (</a:t>
            </a:r>
            <a:r>
              <a:rPr lang="en-US" sz="2400" dirty="0" err="1"/>
              <a:t>ePAD</a:t>
            </a:r>
            <a:r>
              <a:rPr lang="en-US" sz="2400" dirty="0"/>
              <a:t>, AIM </a:t>
            </a:r>
            <a:r>
              <a:rPr lang="en-US" sz="2400" dirty="0" err="1"/>
              <a:t>ClearCanvas</a:t>
            </a:r>
            <a:r>
              <a:rPr lang="en-US" sz="2400" dirty="0"/>
              <a:t>, QIICR 3DSlicer, etc.)</a:t>
            </a:r>
          </a:p>
          <a:p>
            <a:pPr lvl="1"/>
            <a:r>
              <a:rPr lang="en-US" sz="2400" dirty="0"/>
              <a:t>Size and intensity</a:t>
            </a:r>
          </a:p>
          <a:p>
            <a:pPr lvl="1"/>
            <a:r>
              <a:rPr lang="en-US" sz="2400" dirty="0"/>
              <a:t>Simple (e.g., RECIST length) and complex (e.g., 3D volume)</a:t>
            </a:r>
          </a:p>
          <a:p>
            <a:pPr lvl="1"/>
            <a:r>
              <a:rPr lang="en-US" sz="2400" dirty="0"/>
              <a:t>Categorical statements (Q/A; name-value pairs with codes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/>
              <a:t>Scope informed by the CDISC Study Data Tabulation Model (SDTM) Oncology domains (TU, TR) already in BRIDG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9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goal &amp; objectives</a:t>
            </a:r>
          </a:p>
          <a:p>
            <a:r>
              <a:rPr lang="en-US" dirty="0" smtClean="0"/>
              <a:t>Project Team</a:t>
            </a:r>
          </a:p>
          <a:p>
            <a:r>
              <a:rPr lang="en-US" dirty="0" smtClean="0"/>
              <a:t>What are we trying to accomplish?</a:t>
            </a:r>
          </a:p>
          <a:p>
            <a:r>
              <a:rPr lang="en-US" dirty="0" smtClean="0"/>
              <a:t>Imaging use cases under consideration</a:t>
            </a:r>
          </a:p>
          <a:p>
            <a:r>
              <a:rPr lang="en-US" dirty="0" smtClean="0"/>
              <a:t>Iteration 1 – scope and mapping summary</a:t>
            </a:r>
          </a:p>
          <a:p>
            <a:pPr lvl="1"/>
            <a:r>
              <a:rPr lang="en-US" dirty="0"/>
              <a:t>Overview of new classes</a:t>
            </a:r>
          </a:p>
          <a:p>
            <a:r>
              <a:rPr lang="en-US" dirty="0" smtClean="0"/>
              <a:t>Iteration 2 – scope and mapping summary</a:t>
            </a:r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 smtClean="0"/>
              <a:t>proposed for existing BRIDG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1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for Iteration 2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3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Focus </a:t>
            </a:r>
            <a:r>
              <a:rPr lang="en-US" dirty="0"/>
              <a:t>of the AIM to BRIDG mapping was </a:t>
            </a:r>
            <a:r>
              <a:rPr lang="en-US" dirty="0" smtClean="0"/>
              <a:t>particularly annotation-related concepts:</a:t>
            </a:r>
            <a:endParaRPr lang="en-US" dirty="0"/>
          </a:p>
          <a:p>
            <a:pPr lvl="1"/>
            <a:r>
              <a:rPr lang="en-US" dirty="0"/>
              <a:t>Scoped to annotations, </a:t>
            </a:r>
            <a:r>
              <a:rPr lang="en-US" dirty="0" smtClean="0"/>
              <a:t>basic calculation info, </a:t>
            </a:r>
            <a:r>
              <a:rPr lang="en-US" dirty="0"/>
              <a:t>observations, </a:t>
            </a:r>
            <a:r>
              <a:rPr lang="en-US" dirty="0" smtClean="0"/>
              <a:t>person ID </a:t>
            </a:r>
            <a:r>
              <a:rPr lang="en-US" dirty="0"/>
              <a:t>and equipment used</a:t>
            </a:r>
          </a:p>
          <a:p>
            <a:pPr lvl="1"/>
            <a:r>
              <a:rPr lang="en-US" dirty="0" smtClean="0"/>
              <a:t>Out of scope were </a:t>
            </a:r>
            <a:r>
              <a:rPr lang="en-US" dirty="0"/>
              <a:t>most other person </a:t>
            </a:r>
            <a:r>
              <a:rPr lang="en-US" dirty="0" smtClean="0"/>
              <a:t>info, the studies, series &amp; images themselves, </a:t>
            </a:r>
            <a:r>
              <a:rPr lang="en-US" dirty="0"/>
              <a:t>all </a:t>
            </a:r>
            <a:r>
              <a:rPr lang="en-US" dirty="0" smtClean="0"/>
              <a:t>Statements, spatial/dimensional/geometric information, referenced DICOM info, task context, adjudication info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Focus of the DICOM SR TID 1500 to BRIDG mapping was reporting structures:</a:t>
            </a:r>
          </a:p>
          <a:p>
            <a:pPr lvl="1"/>
            <a:r>
              <a:rPr lang="en-US" dirty="0" smtClean="0"/>
              <a:t>Scoped to observation, subject and </a:t>
            </a:r>
            <a:r>
              <a:rPr lang="en-US" dirty="0" err="1" smtClean="0"/>
              <a:t>timepoint</a:t>
            </a:r>
            <a:r>
              <a:rPr lang="en-US" dirty="0" smtClean="0"/>
              <a:t> contexts, observer device or person, measurements, measurement groups and measurement reports</a:t>
            </a:r>
          </a:p>
          <a:p>
            <a:pPr lvl="1"/>
            <a:r>
              <a:rPr lang="en-US" dirty="0" smtClean="0"/>
              <a:t>Out of scope were fetus-related concepts, language, image library-related concepts, image/spatial/waveform/temporal coordinates, measurement properties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265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Mapping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508 </a:t>
            </a:r>
            <a:r>
              <a:rPr lang="en-US" dirty="0"/>
              <a:t>concepts in AIM to </a:t>
            </a:r>
            <a:r>
              <a:rPr lang="en-US" dirty="0" smtClean="0"/>
              <a:t>map</a:t>
            </a:r>
          </a:p>
          <a:p>
            <a:endParaRPr lang="en-US" dirty="0"/>
          </a:p>
          <a:p>
            <a:r>
              <a:rPr lang="en-US" dirty="0" smtClean="0"/>
              <a:t>511 </a:t>
            </a:r>
            <a:r>
              <a:rPr lang="en-US" dirty="0"/>
              <a:t>mappings made – a couple items had more than one </a:t>
            </a:r>
            <a:r>
              <a:rPr lang="en-US" dirty="0" smtClean="0"/>
              <a:t>mapping:</a:t>
            </a:r>
            <a:endParaRPr lang="en-US" dirty="0"/>
          </a:p>
          <a:p>
            <a:pPr lvl="1"/>
            <a:r>
              <a:rPr lang="en-US" dirty="0" smtClean="0"/>
              <a:t>49 </a:t>
            </a:r>
            <a:r>
              <a:rPr lang="en-US" dirty="0"/>
              <a:t>concepts were supported with existing BRIDG classes</a:t>
            </a:r>
          </a:p>
          <a:p>
            <a:pPr lvl="1"/>
            <a:r>
              <a:rPr lang="en-US" dirty="0" smtClean="0"/>
              <a:t>19 </a:t>
            </a:r>
            <a:r>
              <a:rPr lang="en-US" dirty="0"/>
              <a:t>concepts were considered implementation-specific</a:t>
            </a:r>
          </a:p>
          <a:p>
            <a:pPr lvl="1"/>
            <a:r>
              <a:rPr lang="en-US" dirty="0" smtClean="0"/>
              <a:t>440 </a:t>
            </a:r>
            <a:r>
              <a:rPr lang="en-US" dirty="0"/>
              <a:t>concepts are out of scope – too much detail for the </a:t>
            </a:r>
            <a:r>
              <a:rPr lang="en-US" dirty="0" smtClean="0"/>
              <a:t>BRIDG </a:t>
            </a:r>
            <a:r>
              <a:rPr lang="en-US" dirty="0"/>
              <a:t>use case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concepts suggest potential BRIDG </a:t>
            </a:r>
            <a:r>
              <a:rPr lang="en-US" dirty="0" smtClean="0"/>
              <a:t>changes, see subsequent slides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BRIDG changes are done in the model yet as they </a:t>
            </a:r>
            <a:r>
              <a:rPr lang="en-US" dirty="0" smtClean="0"/>
              <a:t>are pending BRIDG </a:t>
            </a:r>
            <a:r>
              <a:rPr lang="en-US" dirty="0"/>
              <a:t>WG approval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091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DICOM SR TID 1500 Mapping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3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296 </a:t>
            </a:r>
            <a:r>
              <a:rPr lang="en-US" dirty="0"/>
              <a:t>concepts in DICOM SR TID 1500 (plus associated macros and other TIDs) to </a:t>
            </a:r>
            <a:r>
              <a:rPr lang="en-US" dirty="0" smtClean="0"/>
              <a:t>map</a:t>
            </a:r>
          </a:p>
          <a:p>
            <a:endParaRPr lang="en-US" dirty="0"/>
          </a:p>
          <a:p>
            <a:r>
              <a:rPr lang="en-US" dirty="0" smtClean="0"/>
              <a:t>307 </a:t>
            </a:r>
            <a:r>
              <a:rPr lang="en-US" dirty="0"/>
              <a:t>mappings made – a few items had more than one </a:t>
            </a:r>
            <a:r>
              <a:rPr lang="en-US" dirty="0" smtClean="0"/>
              <a:t>mapping:</a:t>
            </a:r>
            <a:endParaRPr lang="en-US" dirty="0"/>
          </a:p>
          <a:p>
            <a:pPr lvl="1"/>
            <a:r>
              <a:rPr lang="en-US" dirty="0" smtClean="0"/>
              <a:t>91 </a:t>
            </a:r>
            <a:r>
              <a:rPr lang="en-US" dirty="0"/>
              <a:t>concepts were supported with existing BRIDG classes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concept was considered derived</a:t>
            </a:r>
          </a:p>
          <a:p>
            <a:pPr lvl="1"/>
            <a:r>
              <a:rPr lang="en-US" dirty="0" smtClean="0"/>
              <a:t>10 </a:t>
            </a:r>
            <a:r>
              <a:rPr lang="en-US" dirty="0"/>
              <a:t>concepts were considered implementation-specific</a:t>
            </a:r>
          </a:p>
          <a:p>
            <a:pPr lvl="1"/>
            <a:r>
              <a:rPr lang="en-US" dirty="0" smtClean="0"/>
              <a:t>199 </a:t>
            </a:r>
            <a:r>
              <a:rPr lang="en-US" dirty="0"/>
              <a:t>concepts are out of scope – too much detail for the BRIDG use case</a:t>
            </a:r>
          </a:p>
          <a:p>
            <a:pPr lvl="1"/>
            <a:r>
              <a:rPr lang="en-US" dirty="0" smtClean="0"/>
              <a:t>6 </a:t>
            </a:r>
            <a:r>
              <a:rPr lang="en-US" dirty="0"/>
              <a:t>concepts suggest potential BRIDG </a:t>
            </a:r>
            <a:r>
              <a:rPr lang="en-US" dirty="0" smtClean="0"/>
              <a:t>changes, see subsequent slides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BRIDG changes are done in the model yet as they </a:t>
            </a:r>
            <a:r>
              <a:rPr lang="en-US" dirty="0" smtClean="0"/>
              <a:t>are pending BRIDG </a:t>
            </a:r>
            <a:r>
              <a:rPr lang="en-US" dirty="0"/>
              <a:t>WG approval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6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39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drafts from Iteration 1 and 2 complete</a:t>
            </a:r>
          </a:p>
          <a:p>
            <a:pPr lvl="1"/>
            <a:r>
              <a:rPr lang="en-US" dirty="0" smtClean="0"/>
              <a:t>Significant reuse of existing semantics, with only 13 new classes</a:t>
            </a:r>
          </a:p>
          <a:p>
            <a:pPr lvl="1"/>
            <a:r>
              <a:rPr lang="en-US" dirty="0" smtClean="0"/>
              <a:t>Modest changes to existing BRIDG classes proposed</a:t>
            </a:r>
          </a:p>
          <a:p>
            <a:pPr lvl="1"/>
            <a:r>
              <a:rPr lang="en-US" dirty="0" smtClean="0"/>
              <a:t>Sufficient imaging representation in BRIDG for CT, MR and PET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ufficient image-related annotation information in BRIDG for cancer </a:t>
            </a:r>
            <a:r>
              <a:rPr lang="en-US" dirty="0"/>
              <a:t>CT, MR and </a:t>
            </a:r>
            <a:r>
              <a:rPr lang="en-US" dirty="0" smtClean="0"/>
              <a:t>PET region of interest measurement and categorical statement use cases</a:t>
            </a:r>
          </a:p>
          <a:p>
            <a:endParaRPr lang="en-US" dirty="0"/>
          </a:p>
          <a:p>
            <a:r>
              <a:rPr lang="en-US" dirty="0" smtClean="0"/>
              <a:t>Next steps: </a:t>
            </a:r>
          </a:p>
          <a:p>
            <a:pPr lvl="1"/>
            <a:r>
              <a:rPr lang="en-US" dirty="0" smtClean="0"/>
              <a:t>BRIDG WG review </a:t>
            </a:r>
            <a:r>
              <a:rPr lang="en-US" dirty="0"/>
              <a:t>proposed </a:t>
            </a:r>
            <a:r>
              <a:rPr lang="en-US" dirty="0" smtClean="0"/>
              <a:t>changes to existing BRIDG classes</a:t>
            </a:r>
          </a:p>
          <a:p>
            <a:pPr lvl="1"/>
            <a:r>
              <a:rPr lang="en-US" dirty="0" smtClean="0"/>
              <a:t>Stakeholders (e.g., FDA, DICOM experts) review and incorporate feedback</a:t>
            </a:r>
          </a:p>
          <a:p>
            <a:pPr lvl="1"/>
            <a:r>
              <a:rPr lang="en-US" dirty="0" smtClean="0"/>
              <a:t>Include imaging concepts in the overall BRIDG vocabulary plans (identification of DICOM value sets in process)</a:t>
            </a:r>
          </a:p>
          <a:p>
            <a:pPr lvl="1"/>
            <a:r>
              <a:rPr lang="en-US" dirty="0" smtClean="0"/>
              <a:t>Tag model with DICOM/AIM mapping tags (in process)</a:t>
            </a:r>
          </a:p>
          <a:p>
            <a:pPr lvl="1"/>
            <a:r>
              <a:rPr lang="en-US" dirty="0" smtClean="0"/>
              <a:t>Include new Imaging Sub-Domain in next BRIDG release and ballot cycle</a:t>
            </a:r>
          </a:p>
          <a:p>
            <a:pPr lvl="1"/>
            <a:r>
              <a:rPr lang="en-US" dirty="0" smtClean="0"/>
              <a:t>Potentially eventually extend use case representation to whole slide images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5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/>
          <a:lstStyle/>
          <a:p>
            <a:r>
              <a:rPr lang="en-US" dirty="0" smtClean="0"/>
              <a:t>BRIDG Imaging Sub-Domain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1" y="1676400"/>
            <a:ext cx="1828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Imaging Sub-Domain diagram contains more than just the new imaging classes.  It also includes all </a:t>
            </a:r>
            <a:r>
              <a:rPr lang="en-US" u="sng" dirty="0" smtClean="0"/>
              <a:t>existing</a:t>
            </a:r>
            <a:r>
              <a:rPr lang="en-US" dirty="0" smtClean="0"/>
              <a:t> BRIDG classes to which DICOM concepts were mapped.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05" t="1180" r="1273" b="2195"/>
          <a:stretch/>
        </p:blipFill>
        <p:spPr>
          <a:xfrm>
            <a:off x="1924493" y="786808"/>
            <a:ext cx="7219507" cy="522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709739"/>
            <a:ext cx="85344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00406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/>
              <a:t>Changes Proposed to Existing BRIDG Classes</a:t>
            </a:r>
          </a:p>
        </p:txBody>
      </p:sp>
    </p:spTree>
    <p:extLst>
      <p:ext uri="{BB962C8B-B14F-4D97-AF65-F5344CB8AC3E}">
        <p14:creationId xmlns:p14="http://schemas.microsoft.com/office/powerpoint/2010/main" val="89576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Device.locatingOrganization</a:t>
            </a:r>
            <a:r>
              <a:rPr lang="en-US" dirty="0" smtClean="0"/>
              <a:t>(Organization)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Source concept:  </a:t>
            </a:r>
            <a:r>
              <a:rPr lang="en-US" dirty="0" smtClean="0"/>
              <a:t>DICOM General </a:t>
            </a:r>
            <a:r>
              <a:rPr lang="en-US" dirty="0"/>
              <a:t>Equipment Module - Institution Name (0008,0080):  Institution where the equipment that produced the composite instances is located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Add association on Device:  </a:t>
            </a:r>
            <a:r>
              <a:rPr lang="en-US" dirty="0"/>
              <a:t>Device [</a:t>
            </a:r>
            <a:r>
              <a:rPr lang="en-US" dirty="0" err="1"/>
              <a:t>locatedDevice</a:t>
            </a:r>
            <a:r>
              <a:rPr lang="en-US" dirty="0"/>
              <a:t>] (0..*)  be located at / be the location for (0..1) [</a:t>
            </a:r>
            <a:r>
              <a:rPr lang="en-US" dirty="0" err="1" smtClean="0"/>
              <a:t>locatingOrganization</a:t>
            </a:r>
            <a:r>
              <a:rPr lang="en-US" dirty="0"/>
              <a:t>] Organization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DESCRIPTION:</a:t>
            </a:r>
            <a:br>
              <a:rPr lang="en-US" dirty="0"/>
            </a:br>
            <a:r>
              <a:rPr lang="en-US" dirty="0"/>
              <a:t>Each Device might be located at one Organization.  Each Organization might be the location for one or more Device.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EXAMPLE(S):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OTHER NAME(S):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NOTE(S): 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7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Animal.breedCode</a:t>
            </a:r>
            <a:r>
              <a:rPr lang="en-US" dirty="0" smtClean="0"/>
              <a:t> =&gt; </a:t>
            </a:r>
            <a:r>
              <a:rPr lang="en-US" dirty="0" err="1" smtClean="0"/>
              <a:t>BiologicEntityClassification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Source concept:  </a:t>
            </a:r>
            <a:r>
              <a:rPr lang="en-US" dirty="0"/>
              <a:t>DICOM Patient Module - Patient Breed Description (0010,2292):  "The breed of the patient. </a:t>
            </a:r>
            <a:r>
              <a:rPr lang="en-US" dirty="0" smtClean="0"/>
              <a:t>… Required </a:t>
            </a:r>
            <a:r>
              <a:rPr lang="en-US" dirty="0"/>
              <a:t>if the patient is an animal and if Patient Breed Code Sequence (0010,2293) is empty. May be present otherwise</a:t>
            </a:r>
            <a:r>
              <a:rPr lang="en-US" dirty="0" smtClean="0"/>
              <a:t>.“</a:t>
            </a:r>
          </a:p>
          <a:p>
            <a:endParaRPr lang="en-US" dirty="0"/>
          </a:p>
          <a:p>
            <a:r>
              <a:rPr lang="en-US" b="1" dirty="0" smtClean="0"/>
              <a:t>Move </a:t>
            </a:r>
            <a:r>
              <a:rPr lang="en-US" b="1" dirty="0" err="1" smtClean="0"/>
              <a:t>breedCode</a:t>
            </a:r>
            <a:r>
              <a:rPr lang="en-US" b="1" dirty="0" smtClean="0"/>
              <a:t> </a:t>
            </a:r>
            <a:r>
              <a:rPr lang="en-US" dirty="0" smtClean="0"/>
              <a:t>from Animal to </a:t>
            </a:r>
            <a:r>
              <a:rPr lang="en-US" dirty="0" err="1" smtClean="0"/>
              <a:t>BiologicEntityClassification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DEFINITION: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coded value specifying a group of animals presumably related by descent from common ancestors and </a:t>
            </a:r>
            <a:r>
              <a:rPr lang="en-US" strike="sngStrike" dirty="0" smtClean="0">
                <a:solidFill>
                  <a:srgbClr val="FF0000"/>
                </a:solidFill>
              </a:rPr>
              <a:t>are </a:t>
            </a:r>
            <a:r>
              <a:rPr lang="en-US" dirty="0" smtClean="0"/>
              <a:t>visibly </a:t>
            </a:r>
            <a:r>
              <a:rPr lang="en-US" dirty="0"/>
              <a:t>similar in most </a:t>
            </a:r>
            <a:r>
              <a:rPr lang="en-US" dirty="0" smtClean="0"/>
              <a:t>characteristics.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smtClean="0"/>
              <a:t>Holstein</a:t>
            </a:r>
            <a:r>
              <a:rPr lang="en-US" dirty="0"/>
              <a:t>, Angora, Himalayan cat, Labrador </a:t>
            </a:r>
            <a:r>
              <a:rPr lang="en-US" dirty="0" smtClean="0"/>
              <a:t>Retriever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</a:t>
            </a:r>
            <a:r>
              <a:rPr lang="en-US" dirty="0"/>
              <a:t>):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0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9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BiologicEntityClassification.strain</a:t>
            </a:r>
            <a:r>
              <a:rPr lang="en-US" dirty="0" smtClean="0"/>
              <a:t>(ST) =&gt; </a:t>
            </a:r>
            <a:r>
              <a:rPr lang="en-US" dirty="0" err="1" smtClean="0"/>
              <a:t>strainCode</a:t>
            </a:r>
            <a:r>
              <a:rPr lang="en-US" dirty="0" smtClean="0"/>
              <a:t>(CD)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3999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Source concept:  </a:t>
            </a:r>
            <a:r>
              <a:rPr lang="en-US" dirty="0"/>
              <a:t>Patient Module - Strain Description (0010,0212):  </a:t>
            </a:r>
            <a:r>
              <a:rPr lang="en-US" dirty="0" smtClean="0"/>
              <a:t>“The </a:t>
            </a:r>
            <a:r>
              <a:rPr lang="en-US" dirty="0"/>
              <a:t>strain of the patient</a:t>
            </a:r>
            <a:r>
              <a:rPr lang="en-US" dirty="0" smtClean="0"/>
              <a:t>.”; and </a:t>
            </a:r>
            <a:br>
              <a:rPr lang="en-US" dirty="0" smtClean="0"/>
            </a:br>
            <a:r>
              <a:rPr lang="en-US" dirty="0" smtClean="0"/>
              <a:t>Strain </a:t>
            </a:r>
            <a:r>
              <a:rPr lang="en-US" dirty="0"/>
              <a:t>Code Sequence (0010,0219):  “A coded identification of the strain of the patient. </a:t>
            </a:r>
            <a:r>
              <a:rPr lang="en-US" dirty="0" smtClean="0"/>
              <a:t>… One </a:t>
            </a:r>
            <a:r>
              <a:rPr lang="en-US" dirty="0"/>
              <a:t>or more Items are permitted in this sequence. If more than one item is present, each item represents the same information but encoded using a different coding scheme (rather than post-coordinated modifiers).”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Change data type and attribute name </a:t>
            </a:r>
            <a:r>
              <a:rPr lang="en-US" dirty="0" smtClean="0"/>
              <a:t>on strain(ST) to </a:t>
            </a:r>
            <a:r>
              <a:rPr lang="en-US" dirty="0" err="1" smtClean="0"/>
              <a:t>strainCode</a:t>
            </a:r>
            <a:r>
              <a:rPr lang="en-US" dirty="0"/>
              <a:t>(CD)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coded value specifying a </a:t>
            </a:r>
            <a:r>
              <a:rPr lang="en-US" dirty="0"/>
              <a:t>group of presumed common ancestry with clear-cut physiological but usually not morphological </a:t>
            </a:r>
            <a:r>
              <a:rPr lang="en-US" dirty="0" err="1" smtClean="0"/>
              <a:t>distinctions.</a:t>
            </a:r>
            <a:r>
              <a:rPr lang="en-US" dirty="0" err="1" smtClean="0">
                <a:solidFill>
                  <a:srgbClr val="0070C0"/>
                </a:solidFill>
              </a:rPr>
              <a:t>WENDY</a:t>
            </a:r>
            <a:r>
              <a:rPr lang="en-US" dirty="0" smtClean="0">
                <a:solidFill>
                  <a:srgbClr val="0070C0"/>
                </a:solidFill>
              </a:rPr>
              <a:t> to update definition per convention for SC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smtClean="0"/>
              <a:t>Minnesota5 </a:t>
            </a:r>
            <a:r>
              <a:rPr lang="en-US" dirty="0"/>
              <a:t>(swine strain), DXL (poultry strain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err="1">
                <a:solidFill>
                  <a:srgbClr val="FF0000"/>
                </a:solidFill>
              </a:rPr>
              <a:t>DICOM'sStrain</a:t>
            </a:r>
            <a:r>
              <a:rPr lang="en-US" dirty="0">
                <a:solidFill>
                  <a:srgbClr val="FF0000"/>
                </a:solidFill>
              </a:rPr>
              <a:t> Code Sequence (0010,0219</a:t>
            </a:r>
            <a:r>
              <a:rPr lang="en-US" dirty="0" smtClean="0">
                <a:solidFill>
                  <a:srgbClr val="FF0000"/>
                </a:solidFill>
              </a:rPr>
              <a:t>):  Code </a:t>
            </a:r>
            <a:r>
              <a:rPr lang="en-US" dirty="0">
                <a:solidFill>
                  <a:srgbClr val="FF0000"/>
                </a:solidFill>
              </a:rPr>
              <a:t>Value = </a:t>
            </a:r>
            <a:r>
              <a:rPr lang="en-US" dirty="0" smtClean="0">
                <a:solidFill>
                  <a:srgbClr val="FF0000"/>
                </a:solidFill>
              </a:rPr>
              <a:t>"3028467“, Coding </a:t>
            </a:r>
            <a:r>
              <a:rPr lang="en-US" dirty="0">
                <a:solidFill>
                  <a:srgbClr val="FF0000"/>
                </a:solidFill>
              </a:rPr>
              <a:t>Scheme Designator = 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</a:rPr>
              <a:t>MGI </a:t>
            </a:r>
            <a:r>
              <a:rPr lang="en-US" dirty="0" smtClean="0">
                <a:solidFill>
                  <a:srgbClr val="0070C0"/>
                </a:solidFill>
              </a:rPr>
              <a:t>=&gt;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MGI_2013</a:t>
            </a:r>
            <a:r>
              <a:rPr lang="en-US" dirty="0" smtClean="0">
                <a:solidFill>
                  <a:srgbClr val="FF0000"/>
                </a:solidFill>
              </a:rPr>
              <a:t>“, </a:t>
            </a:r>
            <a:r>
              <a:rPr lang="en-US" dirty="0" smtClean="0">
                <a:solidFill>
                  <a:srgbClr val="FF0000"/>
                </a:solidFill>
              </a:rPr>
              <a:t>Code </a:t>
            </a:r>
            <a:r>
              <a:rPr lang="en-US" dirty="0">
                <a:solidFill>
                  <a:srgbClr val="FF0000"/>
                </a:solidFill>
              </a:rPr>
              <a:t>Meaning = 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 smtClean="0">
                <a:solidFill>
                  <a:srgbClr val="FF0000"/>
                </a:solidFill>
              </a:rPr>
              <a:t>C57BL/6J“ </a:t>
            </a:r>
            <a:r>
              <a:rPr lang="en-US" dirty="0" smtClean="0">
                <a:solidFill>
                  <a:srgbClr val="0070C0"/>
                </a:solidFill>
              </a:rPr>
              <a:t>&lt;=use this as the string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NOTE(S):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specific genotypic or phenotypic variant of an animal, microorganism, fungus, or pathogen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DICOM </a:t>
            </a:r>
            <a:r>
              <a:rPr lang="en-US" dirty="0">
                <a:solidFill>
                  <a:srgbClr val="FF0000"/>
                </a:solidFill>
              </a:rPr>
              <a:t>defines this to be a group of animals that are genetically uniform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CHANGE: strain(SC) not CD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39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302" y="274638"/>
            <a:ext cx="8718698" cy="56356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BiologicEntityClassification.strainNomenclatureIdentifier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Source concept:  </a:t>
            </a:r>
            <a:r>
              <a:rPr lang="en-US" dirty="0"/>
              <a:t>DICOM Patient Module - Strain Nomenclature (0010,0213):  The nomenclature used for Strain Description (0010,0212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This is like a syntax or parsing scheme for what can go in the code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Add </a:t>
            </a:r>
            <a:r>
              <a:rPr lang="en-US" b="1" dirty="0" err="1" smtClean="0"/>
              <a:t>BiologicEntityClassification.strainNomenclatureIdentifier</a:t>
            </a:r>
            <a:r>
              <a:rPr lang="en-US" b="1" dirty="0" smtClean="0"/>
              <a:t>(II)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unique symbol that establishes the identity of the conventions used to construct the value in the original text of strain code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err="1" smtClean="0"/>
              <a:t>II.extension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MGI_2013</a:t>
            </a:r>
            <a:br>
              <a:rPr lang="en-US" dirty="0" smtClean="0"/>
            </a:br>
            <a:r>
              <a:rPr lang="en-US" dirty="0" err="1" smtClean="0"/>
              <a:t>II.root</a:t>
            </a:r>
            <a:r>
              <a:rPr lang="en-US" dirty="0" smtClean="0"/>
              <a:t> </a:t>
            </a:r>
            <a:r>
              <a:rPr lang="en-US" dirty="0"/>
              <a:t>= &lt;</a:t>
            </a:r>
            <a:r>
              <a:rPr lang="en-US" dirty="0" err="1"/>
              <a:t>oid</a:t>
            </a:r>
            <a:r>
              <a:rPr lang="en-US" dirty="0"/>
              <a:t> for DICOM assigned terms for strain nomenclature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</a:t>
            </a:r>
            <a:r>
              <a:rPr lang="en-US" dirty="0"/>
              <a:t>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This should be the </a:t>
            </a:r>
            <a:r>
              <a:rPr lang="en-US" dirty="0" err="1" smtClean="0">
                <a:solidFill>
                  <a:srgbClr val="0070C0"/>
                </a:solidFill>
              </a:rPr>
              <a:t>codeSystem</a:t>
            </a:r>
            <a:r>
              <a:rPr lang="en-US" dirty="0" smtClean="0">
                <a:solidFill>
                  <a:srgbClr val="0070C0"/>
                </a:solidFill>
              </a:rPr>
              <a:t> of the </a:t>
            </a:r>
            <a:r>
              <a:rPr lang="en-US" dirty="0" err="1" smtClean="0">
                <a:solidFill>
                  <a:srgbClr val="0070C0"/>
                </a:solidFill>
              </a:rPr>
              <a:t>SC.code</a:t>
            </a:r>
            <a:r>
              <a:rPr lang="en-US" dirty="0" smtClean="0">
                <a:solidFill>
                  <a:srgbClr val="0070C0"/>
                </a:solidFill>
              </a:rPr>
              <a:t> on the previous slide, so this concept is not needed – tag should be added to strain(SC)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89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709739"/>
            <a:ext cx="85344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00406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smtClean="0"/>
              <a:t>Project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272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BiologicEntityClassification.strainComment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39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Source concept:  </a:t>
            </a:r>
            <a:r>
              <a:rPr lang="en-US" dirty="0" smtClean="0"/>
              <a:t>DICOM </a:t>
            </a:r>
            <a:r>
              <a:rPr lang="en-US" dirty="0"/>
              <a:t>Patient Module - Strain Additional Information (0010,0216):  </a:t>
            </a:r>
            <a:r>
              <a:rPr lang="en-US" dirty="0" smtClean="0"/>
              <a:t>“Additional </a:t>
            </a:r>
            <a:r>
              <a:rPr lang="en-US" dirty="0"/>
              <a:t>information about the strain of the patient that is not encoded in the formal nomenclature used in Strain Description (0010,0212</a:t>
            </a:r>
            <a:r>
              <a:rPr lang="en-US" dirty="0" smtClean="0"/>
              <a:t>).”</a:t>
            </a:r>
          </a:p>
          <a:p>
            <a:endParaRPr lang="en-US" dirty="0"/>
          </a:p>
          <a:p>
            <a:r>
              <a:rPr lang="en-US" b="1" dirty="0" smtClean="0"/>
              <a:t>Add </a:t>
            </a:r>
            <a:r>
              <a:rPr lang="en-US" b="1" dirty="0" err="1" smtClean="0"/>
              <a:t>BiologicEntityClassification.strainComment</a:t>
            </a:r>
            <a:r>
              <a:rPr lang="en-US" b="1" dirty="0" smtClean="0"/>
              <a:t>(ST)</a:t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Additional </a:t>
            </a:r>
            <a:r>
              <a:rPr lang="en-US" dirty="0"/>
              <a:t>information about the strain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smtClean="0"/>
              <a:t>"</a:t>
            </a:r>
            <a:r>
              <a:rPr lang="en-US" dirty="0" err="1"/>
              <a:t>Athymic</a:t>
            </a:r>
            <a:r>
              <a:rPr lang="en-US" dirty="0"/>
              <a:t> </a:t>
            </a:r>
            <a:r>
              <a:rPr lang="en-US" dirty="0" smtClean="0"/>
              <a:t>nude" </a:t>
            </a:r>
            <a:r>
              <a:rPr lang="en-US" dirty="0"/>
              <a:t>mouse which is not described by the nomenclature of </a:t>
            </a:r>
            <a:r>
              <a:rPr lang="en-US" dirty="0" smtClean="0"/>
              <a:t>"</a:t>
            </a:r>
            <a:r>
              <a:rPr lang="en-US" dirty="0" err="1" smtClean="0"/>
              <a:t>NCr</a:t>
            </a:r>
            <a:r>
              <a:rPr lang="en-US" dirty="0" smtClean="0"/>
              <a:t>-nu/nu“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Strain </a:t>
            </a:r>
            <a:r>
              <a:rPr lang="en-US" dirty="0"/>
              <a:t>Additional </a:t>
            </a:r>
            <a:r>
              <a:rPr lang="en-US" dirty="0" smtClean="0"/>
              <a:t>Information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</a:t>
            </a:r>
            <a:r>
              <a:rPr lang="en-US" dirty="0"/>
              <a:t>):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49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BiologicEntityClassification.strainStockIdentifier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7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Source concept:  </a:t>
            </a:r>
            <a:r>
              <a:rPr lang="en-US" dirty="0" smtClean="0"/>
              <a:t>DICOM </a:t>
            </a:r>
            <a:r>
              <a:rPr lang="en-US" dirty="0"/>
              <a:t>Patient Module - Strain Stock Sequence &gt; Strain Stock Number (0010,0214):  “The stock number of the strain of the patient issued by the organization identified by Strain Source (0010,0217).”;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Strain </a:t>
            </a:r>
            <a:r>
              <a:rPr lang="en-US" dirty="0"/>
              <a:t>Stock Sequence &gt; Strain Source (0010,0217):  “Identification of the organization that is the source of the animal, issued by the registry identified by Strain Source Registry Code Sequence (0010,0215</a:t>
            </a:r>
            <a:r>
              <a:rPr lang="en-US" dirty="0" smtClean="0"/>
              <a:t>).”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Add </a:t>
            </a:r>
            <a:r>
              <a:rPr lang="en-US" b="1" dirty="0" err="1" smtClean="0"/>
              <a:t>BiologicEntityClassification.strainStockIdentifier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unique symbol that establishes the identity of the sub-population of the strain as obtained from a particular source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err="1" smtClean="0"/>
              <a:t>II.extension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000664</a:t>
            </a:r>
            <a:br>
              <a:rPr lang="en-US" dirty="0" smtClean="0"/>
            </a:br>
            <a:r>
              <a:rPr lang="en-US" dirty="0" err="1" smtClean="0"/>
              <a:t>II.root</a:t>
            </a:r>
            <a:r>
              <a:rPr lang="en-US" dirty="0" smtClean="0"/>
              <a:t> </a:t>
            </a:r>
            <a:r>
              <a:rPr lang="en-US" dirty="0"/>
              <a:t>= &lt;</a:t>
            </a:r>
            <a:r>
              <a:rPr lang="en-US" dirty="0" err="1"/>
              <a:t>oid</a:t>
            </a:r>
            <a:r>
              <a:rPr lang="en-US" dirty="0"/>
              <a:t> for </a:t>
            </a:r>
            <a:r>
              <a:rPr lang="en-US" dirty="0" err="1"/>
              <a:t>Jrep</a:t>
            </a:r>
            <a:r>
              <a:rPr lang="en-US" dirty="0"/>
              <a:t>&gt;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Strain </a:t>
            </a:r>
            <a:r>
              <a:rPr lang="en-US" dirty="0"/>
              <a:t>Stock </a:t>
            </a:r>
            <a:r>
              <a:rPr lang="en-US" dirty="0" smtClean="0"/>
              <a:t>Sequence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</a:t>
            </a:r>
            <a:r>
              <a:rPr lang="en-US" dirty="0"/>
              <a:t>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4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563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BiologicEntity.responsibleOrganization</a:t>
            </a:r>
            <a:r>
              <a:rPr lang="en-US" dirty="0" smtClean="0"/>
              <a:t>(Organization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Source concept:  </a:t>
            </a:r>
            <a:r>
              <a:rPr lang="en-US" dirty="0" smtClean="0"/>
              <a:t>DICOM </a:t>
            </a:r>
            <a:r>
              <a:rPr lang="en-US" dirty="0"/>
              <a:t>Patient Module - Responsible Organization (0010,2299): "Name of organization with medical decision making authority for the patient</a:t>
            </a:r>
            <a:r>
              <a:rPr lang="en-US" dirty="0" smtClean="0"/>
              <a:t>. Required </a:t>
            </a:r>
            <a:r>
              <a:rPr lang="en-US" dirty="0"/>
              <a:t>if patient is an animal. May be present otherwise</a:t>
            </a:r>
            <a:r>
              <a:rPr lang="en-US" dirty="0" smtClean="0"/>
              <a:t>.“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Add association on </a:t>
            </a:r>
            <a:r>
              <a:rPr lang="en-US" b="1" dirty="0" err="1" smtClean="0"/>
              <a:t>BiologicEntity</a:t>
            </a:r>
            <a:r>
              <a:rPr lang="en-US" b="1" dirty="0"/>
              <a:t>:  </a:t>
            </a:r>
            <a:r>
              <a:rPr lang="en-US" dirty="0" err="1"/>
              <a:t>BiologicEntity</a:t>
            </a:r>
            <a:r>
              <a:rPr lang="en-US" dirty="0"/>
              <a:t> [</a:t>
            </a:r>
            <a:r>
              <a:rPr lang="en-US" dirty="0" err="1"/>
              <a:t>caredForBiologicEntity</a:t>
            </a:r>
            <a:r>
              <a:rPr lang="en-US" dirty="0"/>
              <a:t>] (0..*) have decisions made by / have medical decision making authority on behalf of (0..1) [</a:t>
            </a:r>
            <a:r>
              <a:rPr lang="en-US" dirty="0" err="1"/>
              <a:t>responsibleOrganization</a:t>
            </a:r>
            <a:r>
              <a:rPr lang="en-US" dirty="0"/>
              <a:t>] </a:t>
            </a:r>
            <a:r>
              <a:rPr lang="en-US" dirty="0" smtClean="0"/>
              <a:t>Organization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DESCRIPTION:</a:t>
            </a:r>
            <a:br>
              <a:rPr lang="en-US" dirty="0" smtClean="0"/>
            </a:br>
            <a:r>
              <a:rPr lang="en-US" dirty="0" smtClean="0"/>
              <a:t>Each </a:t>
            </a:r>
            <a:r>
              <a:rPr lang="en-US" dirty="0" err="1"/>
              <a:t>BiologicEntity</a:t>
            </a:r>
            <a:r>
              <a:rPr lang="en-US" dirty="0"/>
              <a:t> might have decisions made by one Organization.  Each Organization might have decision making authority on behalf of one or more </a:t>
            </a:r>
            <a:r>
              <a:rPr lang="en-US" dirty="0" err="1"/>
              <a:t>BiologicEntity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DEFINITION: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link between a person or animal and the </a:t>
            </a:r>
            <a:r>
              <a:rPr lang="en-US" dirty="0" smtClean="0"/>
              <a:t>organ</a:t>
            </a:r>
            <a:r>
              <a:rPr lang="en-US" sz="5100" dirty="0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zation </a:t>
            </a:r>
            <a:r>
              <a:rPr lang="en-US" dirty="0"/>
              <a:t>who has decision making authority for them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In non-human primate research, such as at UC Davis Primate Center, the Center is responsible for the health and well-being of the primates, irrespective of the research.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/>
              <a:t>&lt;NEED </a:t>
            </a:r>
            <a:r>
              <a:rPr lang="en-US" dirty="0"/>
              <a:t>EXAMPLES FROM DAVID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</a:t>
            </a:r>
            <a:r>
              <a:rPr lang="en-US" dirty="0"/>
              <a:t>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540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DefinedSubstanceAdministration.productDose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3999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Source concept:  </a:t>
            </a:r>
            <a:r>
              <a:rPr lang="en-US" dirty="0" smtClean="0"/>
              <a:t>Enhanced PET </a:t>
            </a:r>
            <a:r>
              <a:rPr lang="en-US" dirty="0"/>
              <a:t>Isotope Module - Radiopharmaceutical Information Sequence &gt; Radionuclide Total Dose (0018,1074):  </a:t>
            </a:r>
            <a:r>
              <a:rPr lang="en-US" dirty="0" smtClean="0"/>
              <a:t>“The </a:t>
            </a:r>
            <a:r>
              <a:rPr lang="en-US" dirty="0"/>
              <a:t>radiopharmaceutical dose administered to the patient measured in </a:t>
            </a:r>
            <a:r>
              <a:rPr lang="en-US" dirty="0" err="1"/>
              <a:t>MegaBecquerels</a:t>
            </a:r>
            <a:r>
              <a:rPr lang="en-US" dirty="0"/>
              <a:t> (</a:t>
            </a:r>
            <a:r>
              <a:rPr lang="en-US" dirty="0" err="1"/>
              <a:t>MBq</a:t>
            </a:r>
            <a:r>
              <a:rPr lang="en-US" dirty="0"/>
              <a:t>) at the Radiopharmaceutical Start </a:t>
            </a:r>
            <a:r>
              <a:rPr lang="en-US" dirty="0" err="1"/>
              <a:t>DateTime</a:t>
            </a:r>
            <a:r>
              <a:rPr lang="en-US" dirty="0"/>
              <a:t> (0018,1078</a:t>
            </a:r>
            <a:r>
              <a:rPr lang="en-US" dirty="0" smtClean="0"/>
              <a:t>).”</a:t>
            </a:r>
          </a:p>
          <a:p>
            <a:endParaRPr lang="en-US" dirty="0"/>
          </a:p>
          <a:p>
            <a:r>
              <a:rPr lang="en-US" b="1" dirty="0" smtClean="0"/>
              <a:t>Add example to attribute definition</a:t>
            </a:r>
            <a:r>
              <a:rPr lang="en-US" dirty="0"/>
              <a:t> - Units are units of radioactivity - </a:t>
            </a:r>
            <a:r>
              <a:rPr lang="en-US" dirty="0" err="1"/>
              <a:t>MilliCuries</a:t>
            </a:r>
            <a:r>
              <a:rPr lang="en-US" dirty="0"/>
              <a:t> or </a:t>
            </a:r>
            <a:r>
              <a:rPr lang="en-US" dirty="0" err="1"/>
              <a:t>MegaBecquerels</a:t>
            </a:r>
            <a:r>
              <a:rPr lang="en-US" dirty="0"/>
              <a:t>, e.g. 370MBq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quantity of a substance or medication to be administered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smtClean="0"/>
              <a:t>5 mg</a:t>
            </a:r>
            <a:br>
              <a:rPr lang="en-US" dirty="0" smtClean="0"/>
            </a:br>
            <a:r>
              <a:rPr lang="en-US" dirty="0" smtClean="0"/>
              <a:t>20 </a:t>
            </a:r>
            <a:r>
              <a:rPr lang="en-US" dirty="0"/>
              <a:t>mg of drug per kg of subject </a:t>
            </a:r>
            <a:r>
              <a:rPr lang="en-US" dirty="0" smtClean="0"/>
              <a:t>weight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370MBq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NOTE(S):</a:t>
            </a:r>
            <a:br>
              <a:rPr lang="en-US" dirty="0" smtClean="0"/>
            </a:br>
            <a:r>
              <a:rPr lang="en-US" dirty="0" err="1" smtClean="0"/>
              <a:t>DefinedSubstanceAdministration.productDose</a:t>
            </a:r>
            <a:r>
              <a:rPr lang="en-US" dirty="0" smtClean="0"/>
              <a:t> </a:t>
            </a:r>
            <a:r>
              <a:rPr lang="en-US" dirty="0"/>
              <a:t>can contain a dose expressed in absolute or relative terms (e.g., mg or mg/kg). </a:t>
            </a:r>
            <a:r>
              <a:rPr lang="en-US" dirty="0" err="1"/>
              <a:t>ScheduledSubstanceAdministration.activeIngredientDose</a:t>
            </a:r>
            <a:r>
              <a:rPr lang="en-US" dirty="0"/>
              <a:t> and </a:t>
            </a:r>
            <a:r>
              <a:rPr lang="en-US" dirty="0" err="1"/>
              <a:t>PerformedSubstanceAdministration.productDose</a:t>
            </a:r>
            <a:r>
              <a:rPr lang="en-US" dirty="0"/>
              <a:t> must contain a dose expressed in absolute terms (e.g., mg). If the </a:t>
            </a:r>
            <a:r>
              <a:rPr lang="en-US" dirty="0" err="1"/>
              <a:t>DefinedSubstanceAdministration.productDose</a:t>
            </a:r>
            <a:r>
              <a:rPr lang="en-US" dirty="0"/>
              <a:t> was expressed in relative terms (e.g., mg/kg), then the absolute dose must have been calculated using one or more observed factors as identified by the </a:t>
            </a:r>
            <a:r>
              <a:rPr lang="en-US" dirty="0" err="1"/>
              <a:t>DefinedExpressionVariableRelationship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061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Material.code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39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Source concept:  </a:t>
            </a:r>
            <a:r>
              <a:rPr lang="en-US" dirty="0" smtClean="0"/>
              <a:t>Enhanced PET </a:t>
            </a:r>
            <a:r>
              <a:rPr lang="en-US" dirty="0"/>
              <a:t>Isotope Module - Radiopharmaceutical Information Sequence &gt; Radiopharmaceutical Code Sequence (0054,0304):  </a:t>
            </a:r>
            <a:r>
              <a:rPr lang="en-US" dirty="0" smtClean="0"/>
              <a:t>“Sequence </a:t>
            </a:r>
            <a:r>
              <a:rPr lang="en-US" dirty="0"/>
              <a:t>that identifies the radiopharmaceutical. Only a single Item shall be included in this Sequence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b="1" dirty="0" smtClean="0"/>
              <a:t>Add example to attribute definition</a:t>
            </a:r>
            <a:r>
              <a:rPr lang="en-US" dirty="0"/>
              <a:t> - to cover the new Drug subclass:  </a:t>
            </a:r>
            <a:r>
              <a:rPr lang="en-US" dirty="0" err="1"/>
              <a:t>Fluorodeoxyglucose</a:t>
            </a:r>
            <a:r>
              <a:rPr lang="en-US" dirty="0"/>
              <a:t> F^18^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 </a:t>
            </a:r>
            <a:r>
              <a:rPr lang="en-US" dirty="0"/>
              <a:t>coded value specifying the non-unique textual identifier for the material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</a:t>
            </a:r>
            <a:r>
              <a:rPr lang="en-US" dirty="0"/>
              <a:t>):aspirin, tobacco, caffeine, tongue depressors, x-ray machine, olive oil, oats, lipstick, skin moisturizer, </a:t>
            </a:r>
            <a:r>
              <a:rPr lang="en-US" dirty="0" err="1"/>
              <a:t>blisterpack</a:t>
            </a:r>
            <a:r>
              <a:rPr lang="en-US" dirty="0"/>
              <a:t>, test tube, specimen slide, urine, blood, plasma, platelet rich plasma, serum, DNA, </a:t>
            </a:r>
            <a:r>
              <a:rPr lang="en-US" dirty="0" err="1"/>
              <a:t>gDNA</a:t>
            </a:r>
            <a:r>
              <a:rPr lang="en-US" dirty="0"/>
              <a:t>, RNA, gRNA, mRNA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Fluorodeoxyglucose</a:t>
            </a:r>
            <a:r>
              <a:rPr lang="en-US" dirty="0">
                <a:solidFill>
                  <a:srgbClr val="FF0000"/>
                </a:solidFill>
              </a:rPr>
              <a:t> F^18^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</a:t>
            </a:r>
            <a:r>
              <a:rPr lang="en-US" dirty="0"/>
              <a:t>):The granularity of the code may vary depending on the specificity of the material. For example, acetaminophen, Tylenol, Tylenol 250 mg gel cap.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303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StudySiteOversightStatus.effectiveDateRange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399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Source </a:t>
            </a:r>
            <a:r>
              <a:rPr lang="en-US" b="1" dirty="0"/>
              <a:t>c</a:t>
            </a:r>
            <a:r>
              <a:rPr lang="en-US" b="1" dirty="0" smtClean="0"/>
              <a:t>oncept:  </a:t>
            </a:r>
            <a:r>
              <a:rPr lang="en-US" dirty="0" smtClean="0"/>
              <a:t>DICOM Clinical Trial </a:t>
            </a:r>
            <a:r>
              <a:rPr lang="en-US" dirty="0"/>
              <a:t>Context Module - Ethics Committee Approval Effectiveness Start </a:t>
            </a:r>
            <a:r>
              <a:rPr lang="en-US" dirty="0" smtClean="0"/>
              <a:t>Date and End Date (no definition provided)</a:t>
            </a:r>
          </a:p>
          <a:p>
            <a:pPr lvl="1"/>
            <a:r>
              <a:rPr lang="en-US" dirty="0" smtClean="0"/>
              <a:t>The existing review board </a:t>
            </a:r>
            <a:r>
              <a:rPr lang="en-US" dirty="0"/>
              <a:t>process </a:t>
            </a:r>
            <a:r>
              <a:rPr lang="en-US" dirty="0" smtClean="0"/>
              <a:t>date (in BRIDG) </a:t>
            </a:r>
            <a:r>
              <a:rPr lang="en-US" dirty="0"/>
              <a:t>is not necessarily the same date as the effective date - boards can backdate approval for instance - so this maps to a new attribute in BRIDG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Add </a:t>
            </a:r>
            <a:r>
              <a:rPr lang="en-US" b="1" dirty="0" err="1" smtClean="0"/>
              <a:t>StudySiteOversightStatus.effectiveDateRange</a:t>
            </a:r>
            <a:r>
              <a:rPr lang="en-US" b="1" dirty="0"/>
              <a:t>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date and time span specifying when the review board's oversight status (process code) begins and </a:t>
            </a:r>
            <a:r>
              <a:rPr lang="en-US" dirty="0" smtClean="0"/>
              <a:t>ends.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Ethics </a:t>
            </a:r>
            <a:r>
              <a:rPr lang="en-US" dirty="0"/>
              <a:t>Committee Approval Effectiveness Start and End </a:t>
            </a:r>
            <a:r>
              <a:rPr lang="en-US" dirty="0" smtClean="0"/>
              <a:t>Date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</a:t>
            </a:r>
            <a:r>
              <a:rPr lang="en-US" dirty="0"/>
              <a:t>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9614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PerformedLesionDescription.lesionNumber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Source concept:  </a:t>
            </a:r>
            <a:r>
              <a:rPr lang="en-US" dirty="0"/>
              <a:t>AIM AnnotationEntity.name:  “Human readable colloquial name of the annotation not guaranteed to be unique”;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DICOM </a:t>
            </a:r>
            <a:r>
              <a:rPr lang="en-US" dirty="0"/>
              <a:t>TID 1410 </a:t>
            </a:r>
            <a:r>
              <a:rPr lang="en-US" dirty="0" err="1" smtClean="0"/>
              <a:t>PlanarROIMeasurements</a:t>
            </a:r>
            <a:r>
              <a:rPr lang="en-US" dirty="0"/>
              <a:t> - Measurement Group &gt; Tracking Identifier:  “DCM - A text label used for tracking a finding or </a:t>
            </a:r>
            <a:r>
              <a:rPr lang="en-US" dirty="0" err="1"/>
              <a:t>feature,potentially</a:t>
            </a:r>
            <a:r>
              <a:rPr lang="en-US" dirty="0"/>
              <a:t> across multiple reporting objects, over </a:t>
            </a:r>
            <a:r>
              <a:rPr lang="en-US" dirty="0" err="1"/>
              <a:t>time.This</a:t>
            </a:r>
            <a:r>
              <a:rPr lang="en-US" dirty="0"/>
              <a:t> label shall be unique within the domain in which itis used. Corresponds to Tracking ID (0062,0020).”;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DICOM </a:t>
            </a:r>
            <a:r>
              <a:rPr lang="en-US" dirty="0"/>
              <a:t>TID 1411 </a:t>
            </a:r>
            <a:r>
              <a:rPr lang="en-US" dirty="0" err="1" smtClean="0"/>
              <a:t>VolumetricROIMeasurements</a:t>
            </a:r>
            <a:r>
              <a:rPr lang="en-US" dirty="0"/>
              <a:t> - Measurement Group &gt; Tracking Identifier:  “DCM - A text label used for tracking a finding or </a:t>
            </a:r>
            <a:r>
              <a:rPr lang="en-US" dirty="0" err="1"/>
              <a:t>feature,potentially</a:t>
            </a:r>
            <a:r>
              <a:rPr lang="en-US" dirty="0"/>
              <a:t> across multiple reporting objects, over </a:t>
            </a:r>
            <a:r>
              <a:rPr lang="en-US" dirty="0" err="1"/>
              <a:t>time.This</a:t>
            </a:r>
            <a:r>
              <a:rPr lang="en-US" dirty="0"/>
              <a:t> label shall be unique within the domain in which itis used. Corresponds to Tracking ID (0062,0020</a:t>
            </a:r>
            <a:r>
              <a:rPr lang="en-US" dirty="0"/>
              <a:t>).”</a:t>
            </a:r>
            <a:br>
              <a:rPr lang="en-US" dirty="0"/>
            </a:br>
            <a:r>
              <a:rPr lang="en-US" dirty="0"/>
              <a:t>DICOM TID 1501 </a:t>
            </a:r>
            <a:r>
              <a:rPr lang="en-US" dirty="0" err="1" smtClean="0"/>
              <a:t>MeasurementGroup</a:t>
            </a:r>
            <a:r>
              <a:rPr lang="en-US" dirty="0"/>
              <a:t> - Measurement Group &gt; Tracking </a:t>
            </a:r>
            <a:r>
              <a:rPr lang="en-US" dirty="0" smtClean="0"/>
              <a:t>Identifier:  “</a:t>
            </a:r>
            <a:r>
              <a:rPr lang="en-US" dirty="0"/>
              <a:t>DCM - A text label used for tracking a finding or </a:t>
            </a:r>
            <a:r>
              <a:rPr lang="en-US" dirty="0" err="1"/>
              <a:t>feature,potentially</a:t>
            </a:r>
            <a:r>
              <a:rPr lang="en-US" dirty="0"/>
              <a:t> across multiple reporting objects, over </a:t>
            </a:r>
            <a:r>
              <a:rPr lang="en-US" dirty="0" err="1"/>
              <a:t>time.This</a:t>
            </a:r>
            <a:r>
              <a:rPr lang="en-US" dirty="0"/>
              <a:t> label shall be unique within the domain in which itis used. Corresponds to Tracking ID (0062,0020</a:t>
            </a:r>
            <a:r>
              <a:rPr lang="en-US" dirty="0" smtClean="0"/>
              <a:t>).”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Change data type and attribute name </a:t>
            </a:r>
            <a:r>
              <a:rPr lang="en-US" dirty="0" smtClean="0"/>
              <a:t>on </a:t>
            </a:r>
            <a:r>
              <a:rPr lang="en-US" dirty="0" err="1"/>
              <a:t>PerformedLesionDescription.lesionNumber</a:t>
            </a:r>
            <a:r>
              <a:rPr lang="en-US" dirty="0"/>
              <a:t>(INT.NONNEG) to </a:t>
            </a:r>
            <a:r>
              <a:rPr lang="en-US" dirty="0" err="1" smtClean="0"/>
              <a:t>PerformedLesionDescription.lesionIdentifierText</a:t>
            </a:r>
            <a:r>
              <a:rPr lang="en-US" dirty="0" smtClean="0"/>
              <a:t>(ST)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human-readable text label used for tracking a finding or feature, potentially across multiple observations, over time, where this label is unique among other findings or features for the same subject.  [Adapted from DICOM Tracking ID (0062,0020</a:t>
            </a:r>
            <a:r>
              <a:rPr lang="en-US" dirty="0" smtClean="0"/>
              <a:t>)]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smtClean="0"/>
              <a:t>T01</a:t>
            </a:r>
            <a:r>
              <a:rPr lang="en-US" dirty="0"/>
              <a:t>, NT02, T04.2, T02/T03, NEW01 [Adopted from CDISC SDTM's TU.TULNKID examples</a:t>
            </a:r>
            <a:r>
              <a:rPr lang="en-US" dirty="0" smtClean="0"/>
              <a:t>]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Lesion </a:t>
            </a:r>
            <a:r>
              <a:rPr lang="en-US" dirty="0" err="1"/>
              <a:t>NumberTracking</a:t>
            </a:r>
            <a:r>
              <a:rPr lang="en-US" dirty="0"/>
              <a:t> </a:t>
            </a:r>
            <a:r>
              <a:rPr lang="en-US" dirty="0" err="1"/>
              <a:t>IdentifierLink</a:t>
            </a:r>
            <a:r>
              <a:rPr lang="en-US" dirty="0"/>
              <a:t> ID (TU.TULNKID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NOTE(S):</a:t>
            </a:r>
            <a:br>
              <a:rPr lang="en-US" dirty="0" smtClean="0"/>
            </a:br>
            <a:r>
              <a:rPr lang="en-US" dirty="0" smtClean="0"/>
              <a:t>Once </a:t>
            </a:r>
            <a:r>
              <a:rPr lang="en-US" dirty="0"/>
              <a:t>a lesion identifier text is designated for a specific lesion that identifier text may not change or be re-used to denote a different lesion for the same subject.  Note there is no expectation that lesion identifier texts are unique across all subjects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WG Decision:  keep </a:t>
            </a:r>
            <a:r>
              <a:rPr lang="en-US" dirty="0" err="1" smtClean="0">
                <a:solidFill>
                  <a:srgbClr val="0070C0"/>
                </a:solidFill>
              </a:rPr>
              <a:t>lesionNumber</a:t>
            </a:r>
            <a:r>
              <a:rPr lang="en-US" dirty="0" smtClean="0">
                <a:solidFill>
                  <a:srgbClr val="0070C0"/>
                </a:solidFill>
              </a:rPr>
              <a:t>(INT.NONNEG) as is and ADD </a:t>
            </a:r>
            <a:r>
              <a:rPr lang="en-US" dirty="0" err="1" smtClean="0">
                <a:solidFill>
                  <a:srgbClr val="0070C0"/>
                </a:solidFill>
              </a:rPr>
              <a:t>lesionIdentifier</a:t>
            </a:r>
            <a:r>
              <a:rPr lang="en-US" dirty="0" smtClean="0">
                <a:solidFill>
                  <a:srgbClr val="0070C0"/>
                </a:solidFill>
              </a:rPr>
              <a:t>(ST) as defined above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6930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Performer.evaluatorAlias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Source concept:  </a:t>
            </a:r>
            <a:r>
              <a:rPr lang="en-US" dirty="0"/>
              <a:t>AIM User. </a:t>
            </a:r>
            <a:r>
              <a:rPr lang="en-US" dirty="0" err="1" smtClean="0"/>
              <a:t>numberWithinRoleOfClinicalTrial</a:t>
            </a:r>
            <a:r>
              <a:rPr lang="en-US" dirty="0"/>
              <a:t>: "An identifier assigned to the author by the clinical trial, for example, role might be </a:t>
            </a:r>
            <a:r>
              <a:rPr lang="en-US" dirty="0" smtClean="0"/>
              <a:t>‘reader’, </a:t>
            </a:r>
            <a:r>
              <a:rPr lang="en-US" dirty="0"/>
              <a:t>and </a:t>
            </a:r>
            <a:r>
              <a:rPr lang="en-US" dirty="0" err="1"/>
              <a:t>NumberWithinRole</a:t>
            </a:r>
            <a:r>
              <a:rPr lang="en-US" dirty="0"/>
              <a:t> might be </a:t>
            </a:r>
            <a:r>
              <a:rPr lang="en-US" dirty="0" smtClean="0"/>
              <a:t>’42’, </a:t>
            </a:r>
            <a:r>
              <a:rPr lang="en-US" dirty="0"/>
              <a:t>or </a:t>
            </a:r>
            <a:r>
              <a:rPr lang="en-US" dirty="0" err="1"/>
              <a:t>numberWithinRoleOfCLinicalTrial</a:t>
            </a:r>
            <a:r>
              <a:rPr lang="en-US" dirty="0"/>
              <a:t> might be </a:t>
            </a:r>
            <a:r>
              <a:rPr lang="en-US" dirty="0" smtClean="0"/>
              <a:t>‘A12345’.”</a:t>
            </a:r>
          </a:p>
          <a:p>
            <a:endParaRPr lang="en-US" dirty="0"/>
          </a:p>
          <a:p>
            <a:r>
              <a:rPr lang="en-US" b="1" dirty="0" smtClean="0"/>
              <a:t>Add </a:t>
            </a:r>
            <a:r>
              <a:rPr lang="en-US" b="1" dirty="0" err="1"/>
              <a:t>Performer.evaluatorAlias</a:t>
            </a:r>
            <a:r>
              <a:rPr lang="en-US" b="1" dirty="0"/>
              <a:t> </a:t>
            </a:r>
            <a:r>
              <a:rPr lang="en-US" dirty="0"/>
              <a:t>– dependent on a current BRIDG WG discussion topic re consolidation of Performer &amp; Assessor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non-unique textual identifier for the performer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NOTE(S):</a:t>
            </a:r>
            <a:br>
              <a:rPr lang="en-US" dirty="0" smtClean="0"/>
            </a:br>
            <a:r>
              <a:rPr lang="en-US" dirty="0" smtClean="0"/>
              <a:t>When </a:t>
            </a:r>
            <a:r>
              <a:rPr lang="en-US" dirty="0"/>
              <a:t>multiple performers perform the same activity or result, the value of </a:t>
            </a:r>
            <a:r>
              <a:rPr lang="en-US" dirty="0" err="1"/>
              <a:t>Performer.evaluatorAlias</a:t>
            </a:r>
            <a:r>
              <a:rPr lang="en-US" dirty="0"/>
              <a:t> will attribute an evaluation to a particular performer.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468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HealthcareProvider.roleCode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Source concept</a:t>
            </a:r>
            <a:r>
              <a:rPr lang="en-US" b="1" dirty="0"/>
              <a:t>:  </a:t>
            </a:r>
            <a:r>
              <a:rPr lang="en-US" dirty="0"/>
              <a:t>DICOM TID 1003 </a:t>
            </a:r>
            <a:r>
              <a:rPr lang="en-US" dirty="0" err="1" smtClean="0"/>
              <a:t>PersonObserverIdentifyingAttributes</a:t>
            </a:r>
            <a:r>
              <a:rPr lang="en-US" dirty="0"/>
              <a:t> - Person Observer's Role in the </a:t>
            </a:r>
            <a:r>
              <a:rPr lang="en-US" dirty="0" smtClean="0"/>
              <a:t>Organization:  (no definition provided)</a:t>
            </a:r>
          </a:p>
          <a:p>
            <a:endParaRPr lang="en-US" dirty="0"/>
          </a:p>
          <a:p>
            <a:r>
              <a:rPr lang="en-US" b="1" dirty="0" smtClean="0"/>
              <a:t>Add </a:t>
            </a:r>
            <a:r>
              <a:rPr lang="en-US" b="1" dirty="0" err="1" smtClean="0"/>
              <a:t>HealthcareProvider.roleCode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coded value specifying the function) of the person in the context of this organization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smtClean="0"/>
              <a:t>physician</a:t>
            </a:r>
            <a:r>
              <a:rPr lang="en-US" dirty="0"/>
              <a:t>, nurse, </a:t>
            </a:r>
            <a:r>
              <a:rPr lang="en-US" dirty="0" smtClean="0"/>
              <a:t>radiographer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occupation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</a:t>
            </a:r>
            <a:r>
              <a:rPr lang="en-US" dirty="0"/>
              <a:t>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1421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PerformedObservation.derivationMethodCode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7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Source concept:  </a:t>
            </a:r>
            <a:r>
              <a:rPr lang="en-US" dirty="0"/>
              <a:t>DICOM TID 1419 </a:t>
            </a:r>
            <a:r>
              <a:rPr lang="en-US" dirty="0" err="1" smtClean="0"/>
              <a:t>ROIMeasurements</a:t>
            </a:r>
            <a:r>
              <a:rPr lang="en-US" dirty="0"/>
              <a:t> - $Measurement parameter &gt; Derivation:  “DCM - Method of deriving or calculating a measured value. </a:t>
            </a:r>
            <a:r>
              <a:rPr lang="en-US" dirty="0" err="1"/>
              <a:t>E.g.,mean</a:t>
            </a:r>
            <a:r>
              <a:rPr lang="en-US" dirty="0"/>
              <a:t>, or maximum of set</a:t>
            </a:r>
            <a:r>
              <a:rPr lang="en-US" dirty="0" smtClean="0"/>
              <a:t>.”;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DICOM TID 300 Measurement - $Measurement parameter &gt; Derivation:  “DCM - Method of deriving or calculating a measured value. </a:t>
            </a:r>
            <a:r>
              <a:rPr lang="en-US" dirty="0" err="1"/>
              <a:t>E.g.,mean</a:t>
            </a:r>
            <a:r>
              <a:rPr lang="en-US" dirty="0"/>
              <a:t>, or maximum of set</a:t>
            </a:r>
            <a:r>
              <a:rPr lang="en-US" dirty="0" smtClean="0"/>
              <a:t>.”</a:t>
            </a:r>
          </a:p>
          <a:p>
            <a:pPr lvl="1"/>
            <a:r>
              <a:rPr lang="en-US" dirty="0"/>
              <a:t>Note that this is different from the Measurement Method in that it is a mathematical rather than physical aspect of the observation and supplements the </a:t>
            </a:r>
            <a:r>
              <a:rPr lang="en-US" dirty="0" err="1"/>
              <a:t>methodCode</a:t>
            </a:r>
            <a:r>
              <a:rPr lang="en-US" dirty="0"/>
              <a:t>, meaning that you can have both, and it's NOT a case where you can derive the value from other places in the model - they don't send all the raw data which is used in the derivation to arrive at the sent data.  This is a mapping for what people need rather than a mapping reflecting the most normalized representation of the concepts.</a:t>
            </a:r>
          </a:p>
          <a:p>
            <a:endParaRPr lang="en-US" b="1" dirty="0" smtClean="0"/>
          </a:p>
          <a:p>
            <a:r>
              <a:rPr lang="en-US" b="1" dirty="0" smtClean="0"/>
              <a:t>Add </a:t>
            </a:r>
            <a:r>
              <a:rPr lang="en-US" b="1" dirty="0" err="1" smtClean="0"/>
              <a:t>PerformedObservation.derivationMethodCode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DEFINITION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coded value specifying the technique used to calculate a measured value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EXAMPLE(S):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&lt;ASK DAVID FOR A DICOM EXAMPLE FOR THIS&gt;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NAME(S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NOTE(S</a:t>
            </a:r>
            <a:r>
              <a:rPr lang="en-US" dirty="0"/>
              <a:t>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43800" y="9181"/>
            <a:ext cx="1598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APPROVED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6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 </a:t>
            </a:r>
            <a:r>
              <a:rPr lang="en-US" dirty="0"/>
              <a:t>&amp;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Project Goal:</a:t>
            </a:r>
          </a:p>
          <a:p>
            <a:pPr lvl="1"/>
            <a:r>
              <a:rPr lang="en-US" dirty="0"/>
              <a:t>To provide the semantic foundation for supporting standards-based interoperability between the imaging, clinical and genomics domains to enable advances in precision medicine.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Project Objectives:</a:t>
            </a:r>
          </a:p>
          <a:p>
            <a:pPr lvl="1"/>
            <a:r>
              <a:rPr lang="en-US" dirty="0"/>
              <a:t>To align the Imaging concepts from various NCI and external standards initiatives and harmonize or align with the BRIDG model concepts</a:t>
            </a:r>
          </a:p>
          <a:p>
            <a:pPr lvl="2"/>
            <a:r>
              <a:rPr lang="en-US" dirty="0"/>
              <a:t>Add Imaging semantics to BRIDG to ensure that BRIDG represents the imaging concepts needed to support NCI efforts – </a:t>
            </a:r>
            <a:r>
              <a:rPr lang="en-US" dirty="0" smtClean="0"/>
              <a:t>DICOM, NBIA</a:t>
            </a:r>
            <a:r>
              <a:rPr lang="en-US" dirty="0"/>
              <a:t>, AIM, Micro-AIM, CIP, CTIIP.  </a:t>
            </a:r>
          </a:p>
          <a:p>
            <a:pPr lvl="2"/>
            <a:r>
              <a:rPr lang="en-US" dirty="0"/>
              <a:t>Understand requirements and mechanics for modeling by reference the Imaging-related concepts that are already well established in another standard but are </a:t>
            </a:r>
            <a:r>
              <a:rPr lang="en-US" dirty="0" smtClean="0"/>
              <a:t>required </a:t>
            </a:r>
            <a:r>
              <a:rPr lang="en-US" dirty="0"/>
              <a:t>for translational research in BRIDG</a:t>
            </a:r>
          </a:p>
          <a:p>
            <a:pPr marL="6858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NOTE:  This does not necessarily mean that all imaging concepts will be in BRIDG, but that BRIDG is able to implement modeling-by-reference and point correctly to external standards to enable interoperability.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16393" y="375670"/>
            <a:ext cx="1310045" cy="605909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" name="Oval 5"/>
          <p:cNvSpPr/>
          <p:nvPr/>
        </p:nvSpPr>
        <p:spPr>
          <a:xfrm>
            <a:off x="6924309" y="150355"/>
            <a:ext cx="1310045" cy="605909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" name="Oval 6"/>
          <p:cNvSpPr/>
          <p:nvPr/>
        </p:nvSpPr>
        <p:spPr>
          <a:xfrm>
            <a:off x="7467600" y="381000"/>
            <a:ext cx="1310045" cy="605909"/>
          </a:xfrm>
          <a:prstGeom prst="ellipse">
            <a:avLst/>
          </a:prstGeom>
          <a:solidFill>
            <a:schemeClr val="accent1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6391558" y="535650"/>
            <a:ext cx="75693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/>
              <a:t>Imaging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86600" y="76200"/>
            <a:ext cx="95372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/>
              <a:t>Clinical </a:t>
            </a:r>
          </a:p>
          <a:p>
            <a:pPr algn="ctr"/>
            <a:r>
              <a:rPr lang="en-US" sz="1350" b="1" dirty="0"/>
              <a:t>Research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70394" y="552400"/>
            <a:ext cx="89319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/>
              <a:t>Genomics</a:t>
            </a:r>
          </a:p>
        </p:txBody>
      </p:sp>
      <p:sp>
        <p:nvSpPr>
          <p:cNvPr id="11" name="Oval 10"/>
          <p:cNvSpPr/>
          <p:nvPr/>
        </p:nvSpPr>
        <p:spPr>
          <a:xfrm>
            <a:off x="6915028" y="610969"/>
            <a:ext cx="1310045" cy="605909"/>
          </a:xfrm>
          <a:prstGeom prst="ellipse">
            <a:avLst/>
          </a:prstGeom>
          <a:solidFill>
            <a:schemeClr val="accent1">
              <a:alpha val="25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7266344" y="945712"/>
            <a:ext cx="66826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308131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vote on proposed changes as marked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 </a:t>
            </a:r>
            <a:r>
              <a:rPr lang="en-US" dirty="0" err="1" smtClean="0"/>
              <a:t>Abst</a:t>
            </a:r>
            <a:endParaRPr lang="en-US" dirty="0" smtClean="0"/>
          </a:p>
          <a:p>
            <a:r>
              <a:rPr lang="en-US" dirty="0" smtClean="0"/>
              <a:t>0 </a:t>
            </a:r>
            <a:r>
              <a:rPr lang="en-US" dirty="0" err="1" smtClean="0"/>
              <a:t>Neg</a:t>
            </a:r>
            <a:endParaRPr lang="en-US" dirty="0" smtClean="0"/>
          </a:p>
          <a:p>
            <a:r>
              <a:rPr lang="en-US" dirty="0" smtClean="0"/>
              <a:t>Unanimously approved as documented in this slide deck (9 positive votes)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63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00406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smtClean="0"/>
              <a:t>For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505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Acquisition Subclass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4572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 smtClean="0"/>
              <a:t>ImagingAcquisitionProtocolElement</a:t>
            </a:r>
            <a:r>
              <a:rPr lang="en-US" b="1" dirty="0"/>
              <a:t> </a:t>
            </a:r>
            <a:r>
              <a:rPr lang="en-US" b="1" dirty="0" smtClean="0"/>
              <a:t>Class:</a:t>
            </a:r>
          </a:p>
          <a:p>
            <a:pPr lvl="1"/>
            <a:r>
              <a:rPr lang="en-US" dirty="0" err="1" smtClean="0"/>
              <a:t>acquisitionTypeCode</a:t>
            </a:r>
            <a:endParaRPr lang="en-US" dirty="0" smtClean="0"/>
          </a:p>
          <a:p>
            <a:pPr lvl="1"/>
            <a:r>
              <a:rPr lang="en-US" dirty="0" err="1" smtClean="0"/>
              <a:t>imageTypeCode</a:t>
            </a:r>
            <a:endParaRPr lang="en-US" dirty="0" smtClean="0"/>
          </a:p>
          <a:p>
            <a:pPr lvl="1"/>
            <a:r>
              <a:rPr lang="en-US" dirty="0" err="1" smtClean="0"/>
              <a:t>cardiacSynchronizationTechniqueCode</a:t>
            </a:r>
            <a:endParaRPr lang="en-US" dirty="0" smtClean="0"/>
          </a:p>
          <a:p>
            <a:pPr lvl="1"/>
            <a:r>
              <a:rPr lang="en-US" dirty="0" err="1" smtClean="0"/>
              <a:t>respiratoryMotionTechniqueCode</a:t>
            </a:r>
            <a:endParaRPr lang="en-US" dirty="0" smtClean="0"/>
          </a:p>
          <a:p>
            <a:pPr lvl="1"/>
            <a:r>
              <a:rPr lang="en-US" dirty="0" err="1" smtClean="0"/>
              <a:t>dataCollectionDiameter</a:t>
            </a:r>
            <a:endParaRPr lang="en-US" dirty="0" smtClean="0"/>
          </a:p>
          <a:p>
            <a:pPr lvl="1"/>
            <a:r>
              <a:rPr lang="en-US" dirty="0" err="1" smtClean="0"/>
              <a:t>resonantNucleusCode</a:t>
            </a:r>
            <a:endParaRPr lang="en-US" dirty="0" smtClean="0"/>
          </a:p>
          <a:p>
            <a:r>
              <a:rPr lang="en-US" b="1" dirty="0" err="1" smtClean="0"/>
              <a:t>CTImagingAcquisitionProtocolElement</a:t>
            </a:r>
            <a:r>
              <a:rPr lang="en-US" b="1" dirty="0" smtClean="0"/>
              <a:t> Class:</a:t>
            </a:r>
          </a:p>
          <a:p>
            <a:pPr lvl="1"/>
            <a:r>
              <a:rPr lang="en-US" dirty="0" err="1" smtClean="0"/>
              <a:t>singleCollimationWidth</a:t>
            </a:r>
            <a:endParaRPr lang="en-US" dirty="0" smtClean="0"/>
          </a:p>
          <a:p>
            <a:pPr lvl="1"/>
            <a:r>
              <a:rPr lang="en-US" dirty="0" err="1" smtClean="0"/>
              <a:t>totalCollimationWidth</a:t>
            </a:r>
            <a:endParaRPr lang="en-US" dirty="0" smtClean="0"/>
          </a:p>
          <a:p>
            <a:pPr lvl="1"/>
            <a:r>
              <a:rPr lang="en-US" dirty="0" err="1" smtClean="0"/>
              <a:t>gantryDetectorTilt</a:t>
            </a:r>
            <a:endParaRPr lang="en-US" dirty="0" smtClean="0"/>
          </a:p>
          <a:p>
            <a:pPr lvl="1"/>
            <a:r>
              <a:rPr lang="en-US" dirty="0" err="1" smtClean="0"/>
              <a:t>tableSpeed</a:t>
            </a:r>
            <a:endParaRPr lang="en-US" dirty="0" smtClean="0"/>
          </a:p>
          <a:p>
            <a:pPr lvl="1"/>
            <a:r>
              <a:rPr lang="en-US" dirty="0" err="1" smtClean="0"/>
              <a:t>spiralPitchFactor</a:t>
            </a:r>
            <a:endParaRPr lang="en-US" dirty="0" smtClean="0"/>
          </a:p>
          <a:p>
            <a:pPr lvl="1"/>
            <a:r>
              <a:rPr lang="en-US" dirty="0" err="1" smtClean="0"/>
              <a:t>ctdiVol</a:t>
            </a:r>
            <a:endParaRPr lang="en-US" dirty="0" smtClean="0"/>
          </a:p>
          <a:p>
            <a:pPr lvl="1"/>
            <a:r>
              <a:rPr lang="en-US" dirty="0" err="1" smtClean="0"/>
              <a:t>ctdiPhantomTypeCode</a:t>
            </a:r>
            <a:endParaRPr lang="en-US" dirty="0" smtClean="0"/>
          </a:p>
          <a:p>
            <a:pPr lvl="1"/>
            <a:r>
              <a:rPr lang="en-US" dirty="0" err="1" smtClean="0"/>
              <a:t>kVp</a:t>
            </a:r>
            <a:endParaRPr lang="en-US" dirty="0" smtClean="0"/>
          </a:p>
          <a:p>
            <a:pPr lvl="1"/>
            <a:r>
              <a:rPr lang="en-US" dirty="0" err="1" smtClean="0"/>
              <a:t>exposureModulationTypeCode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19600" y="914400"/>
            <a:ext cx="4724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0ADF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/>
              <a:t>MRImagingAcquisitionProtocolElement</a:t>
            </a:r>
            <a:r>
              <a:rPr lang="en-US" b="1" dirty="0" smtClean="0"/>
              <a:t> Class:</a:t>
            </a:r>
          </a:p>
          <a:p>
            <a:pPr lvl="1"/>
            <a:r>
              <a:rPr lang="en-US" dirty="0" err="1" smtClean="0"/>
              <a:t>echoPulseSequenceCategoryCode</a:t>
            </a:r>
            <a:endParaRPr lang="en-US" dirty="0" smtClean="0"/>
          </a:p>
          <a:p>
            <a:pPr lvl="1"/>
            <a:r>
              <a:rPr lang="en-US" dirty="0" err="1" smtClean="0"/>
              <a:t>diffusionBValue</a:t>
            </a:r>
            <a:endParaRPr lang="en-US" dirty="0" smtClean="0"/>
          </a:p>
          <a:p>
            <a:pPr lvl="1"/>
            <a:r>
              <a:rPr lang="en-US" dirty="0" err="1" smtClean="0"/>
              <a:t>DiffusionDirectionalityCode</a:t>
            </a:r>
            <a:endParaRPr lang="en-US" dirty="0" smtClean="0"/>
          </a:p>
          <a:p>
            <a:pPr lvl="1"/>
            <a:r>
              <a:rPr lang="en-US" dirty="0" err="1" smtClean="0"/>
              <a:t>magneticFieldOfStrength</a:t>
            </a:r>
            <a:endParaRPr lang="en-US" dirty="0" smtClean="0"/>
          </a:p>
          <a:p>
            <a:pPr lvl="1"/>
            <a:r>
              <a:rPr lang="en-US" dirty="0" err="1" smtClean="0"/>
              <a:t>acquisitionContrastCode</a:t>
            </a:r>
            <a:endParaRPr lang="en-US" dirty="0" smtClean="0"/>
          </a:p>
          <a:p>
            <a:pPr lvl="1"/>
            <a:r>
              <a:rPr lang="en-US" dirty="0" err="1" smtClean="0"/>
              <a:t>inversionRecoveryIndicator</a:t>
            </a:r>
            <a:endParaRPr lang="en-US" dirty="0" smtClean="0"/>
          </a:p>
          <a:p>
            <a:pPr lvl="1"/>
            <a:r>
              <a:rPr lang="en-US" dirty="0" err="1" smtClean="0"/>
              <a:t>pulseSequenceName</a:t>
            </a:r>
            <a:endParaRPr lang="en-US" dirty="0" smtClean="0"/>
          </a:p>
          <a:p>
            <a:pPr lvl="1"/>
            <a:r>
              <a:rPr lang="en-US" dirty="0" err="1" smtClean="0"/>
              <a:t>multipleSpinEchoIndicator</a:t>
            </a:r>
            <a:endParaRPr lang="en-US" dirty="0" smtClean="0"/>
          </a:p>
          <a:p>
            <a:pPr lvl="1"/>
            <a:r>
              <a:rPr lang="en-US" dirty="0" err="1" smtClean="0"/>
              <a:t>phaseContrastIndicator</a:t>
            </a:r>
            <a:endParaRPr lang="en-US" dirty="0" smtClean="0"/>
          </a:p>
          <a:p>
            <a:pPr lvl="1"/>
            <a:r>
              <a:rPr lang="en-US" dirty="0" err="1" smtClean="0"/>
              <a:t>timeOfFlightContrastIndicator</a:t>
            </a:r>
            <a:endParaRPr lang="en-US" dirty="0" smtClean="0"/>
          </a:p>
          <a:p>
            <a:pPr lvl="1"/>
            <a:r>
              <a:rPr lang="en-US" dirty="0" err="1" smtClean="0"/>
              <a:t>arterialSpinLabelingContrastCode</a:t>
            </a:r>
            <a:endParaRPr lang="en-US" dirty="0" smtClean="0"/>
          </a:p>
          <a:p>
            <a:pPr lvl="1"/>
            <a:r>
              <a:rPr lang="en-US" dirty="0" err="1" smtClean="0"/>
              <a:t>steadyStatePulseSequenceCode</a:t>
            </a:r>
            <a:endParaRPr lang="en-US" dirty="0" smtClean="0"/>
          </a:p>
          <a:p>
            <a:pPr lvl="1"/>
            <a:r>
              <a:rPr lang="en-US" dirty="0" err="1" smtClean="0"/>
              <a:t>echoPlanarPulseSequenceIndicator</a:t>
            </a:r>
            <a:endParaRPr lang="en-US" dirty="0" smtClean="0"/>
          </a:p>
          <a:p>
            <a:pPr lvl="1"/>
            <a:r>
              <a:rPr lang="en-US" dirty="0" err="1" smtClean="0"/>
              <a:t>saturationRecoveryIndicator</a:t>
            </a:r>
            <a:endParaRPr lang="en-US" dirty="0" smtClean="0"/>
          </a:p>
          <a:p>
            <a:pPr lvl="1"/>
            <a:r>
              <a:rPr lang="en-US" dirty="0" err="1" smtClean="0"/>
              <a:t>spectrallySelectedSuppressionCode</a:t>
            </a:r>
            <a:endParaRPr lang="en-US" dirty="0" smtClean="0"/>
          </a:p>
          <a:p>
            <a:r>
              <a:rPr lang="en-US" b="1" dirty="0" err="1" smtClean="0"/>
              <a:t>PETImagingAcquisitionProtocolElement</a:t>
            </a:r>
            <a:r>
              <a:rPr lang="en-US" b="1" dirty="0" smtClean="0"/>
              <a:t> Class:</a:t>
            </a:r>
          </a:p>
          <a:p>
            <a:pPr lvl="1"/>
            <a:r>
              <a:rPr lang="en-US" dirty="0" err="1" smtClean="0"/>
              <a:t>gantryDetectorTilt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199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 Subclass Attributes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6934200" cy="45719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ImagingReconstructionProtocolElement</a:t>
            </a:r>
            <a:r>
              <a:rPr lang="en-US" b="1" dirty="0" smtClean="0"/>
              <a:t> Class:</a:t>
            </a:r>
          </a:p>
          <a:p>
            <a:pPr lvl="1"/>
            <a:r>
              <a:rPr lang="en-US" dirty="0" err="1" smtClean="0"/>
              <a:t>reconstructionFieldOfViewHeight</a:t>
            </a:r>
            <a:endParaRPr lang="en-US" dirty="0" smtClean="0"/>
          </a:p>
          <a:p>
            <a:pPr lvl="1"/>
            <a:r>
              <a:rPr lang="en-US" dirty="0" err="1" smtClean="0"/>
              <a:t>reconstructionFieldOfViewWidth</a:t>
            </a:r>
            <a:endParaRPr lang="en-US" dirty="0" smtClean="0"/>
          </a:p>
          <a:p>
            <a:pPr lvl="1"/>
            <a:r>
              <a:rPr lang="en-US" dirty="0" err="1" smtClean="0"/>
              <a:t>reconstructionDiameter</a:t>
            </a:r>
            <a:endParaRPr lang="en-US" dirty="0" smtClean="0"/>
          </a:p>
          <a:p>
            <a:pPr lvl="1"/>
            <a:r>
              <a:rPr lang="en-US" dirty="0" err="1" smtClean="0"/>
              <a:t>slideThickness</a:t>
            </a:r>
            <a:endParaRPr lang="en-US" dirty="0" smtClean="0"/>
          </a:p>
          <a:p>
            <a:pPr lvl="1"/>
            <a:r>
              <a:rPr lang="en-US" dirty="0" err="1" smtClean="0"/>
              <a:t>reconstructionInterval</a:t>
            </a:r>
            <a:endParaRPr lang="en-US" dirty="0" smtClean="0"/>
          </a:p>
          <a:p>
            <a:pPr lvl="1"/>
            <a:r>
              <a:rPr lang="en-US" dirty="0" err="1" smtClean="0"/>
              <a:t>bodyPositionCode</a:t>
            </a:r>
            <a:endParaRPr lang="en-US" dirty="0" smtClean="0"/>
          </a:p>
          <a:p>
            <a:pPr lvl="1"/>
            <a:r>
              <a:rPr lang="en-US" dirty="0" err="1" smtClean="0"/>
              <a:t>algorithmCode</a:t>
            </a:r>
            <a:endParaRPr lang="en-US" dirty="0" smtClean="0"/>
          </a:p>
          <a:p>
            <a:pPr lvl="1"/>
            <a:r>
              <a:rPr lang="en-US" dirty="0" err="1" smtClean="0"/>
              <a:t>typeCode</a:t>
            </a:r>
            <a:endParaRPr lang="en-US" dirty="0" smtClean="0"/>
          </a:p>
          <a:p>
            <a:r>
              <a:rPr lang="en-US" b="1" dirty="0" err="1" smtClean="0"/>
              <a:t>CTImagingReconstructionProtocolElement</a:t>
            </a:r>
            <a:r>
              <a:rPr lang="en-US" b="1" dirty="0" smtClean="0"/>
              <a:t> Class:</a:t>
            </a:r>
          </a:p>
          <a:p>
            <a:pPr lvl="1"/>
            <a:r>
              <a:rPr lang="en-US" dirty="0" err="1" smtClean="0"/>
              <a:t>convolutionKernal</a:t>
            </a:r>
            <a:endParaRPr lang="en-US" dirty="0" smtClean="0"/>
          </a:p>
          <a:p>
            <a:pPr lvl="1"/>
            <a:r>
              <a:rPr lang="en-US" dirty="0" err="1" smtClean="0"/>
              <a:t>convolutionKernalGroup</a:t>
            </a:r>
            <a:endParaRPr lang="en-US" dirty="0" smtClean="0"/>
          </a:p>
          <a:p>
            <a:r>
              <a:rPr lang="en-US" b="1" dirty="0" err="1"/>
              <a:t>MRImagingReconstructionProtocolElement</a:t>
            </a:r>
            <a:r>
              <a:rPr lang="en-US" b="1" dirty="0"/>
              <a:t> Class:</a:t>
            </a:r>
          </a:p>
          <a:p>
            <a:pPr lvl="1"/>
            <a:r>
              <a:rPr lang="en-US" dirty="0"/>
              <a:t>(none)</a:t>
            </a:r>
          </a:p>
          <a:p>
            <a:r>
              <a:rPr lang="en-US" b="1" dirty="0" err="1"/>
              <a:t>PETImagingReconstructionProtocolElement</a:t>
            </a:r>
            <a:r>
              <a:rPr lang="en-US" b="1" dirty="0"/>
              <a:t> Class:</a:t>
            </a:r>
          </a:p>
          <a:p>
            <a:pPr lvl="1"/>
            <a:r>
              <a:rPr lang="en-US" dirty="0"/>
              <a:t>(none)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7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Wendy Ver Hoef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Clunie</a:t>
            </a:r>
            <a:endParaRPr lang="en-US" dirty="0" smtClean="0"/>
          </a:p>
          <a:p>
            <a:r>
              <a:rPr lang="en-US" dirty="0" smtClean="0"/>
              <a:t>Smita Hastak</a:t>
            </a:r>
          </a:p>
          <a:p>
            <a:r>
              <a:rPr lang="en-US" dirty="0" err="1" smtClean="0"/>
              <a:t>Ulli</a:t>
            </a:r>
            <a:r>
              <a:rPr lang="en-US" dirty="0" smtClean="0"/>
              <a:t> Wagner</a:t>
            </a:r>
          </a:p>
          <a:p>
            <a:r>
              <a:rPr lang="en-US" dirty="0" smtClean="0"/>
              <a:t>Ed Helton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trying to accomplish?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Leverage BRIDG as the framework to support interoperability between clinical research and imaging</a:t>
            </a:r>
          </a:p>
          <a:p>
            <a:pPr lvl="1"/>
            <a:r>
              <a:rPr lang="en-US" dirty="0"/>
              <a:t>Do this by using existing standards </a:t>
            </a:r>
            <a:r>
              <a:rPr lang="en-US" dirty="0">
                <a:solidFill>
                  <a:srgbClr val="FF0000"/>
                </a:solidFill>
              </a:rPr>
              <a:t>– DICOM, </a:t>
            </a:r>
            <a:r>
              <a:rPr lang="en-US" dirty="0" smtClean="0">
                <a:solidFill>
                  <a:srgbClr val="FF0000"/>
                </a:solidFill>
              </a:rPr>
              <a:t>AIM, HL7 </a:t>
            </a:r>
            <a:r>
              <a:rPr lang="en-US" dirty="0">
                <a:solidFill>
                  <a:srgbClr val="FF0000"/>
                </a:solidFill>
              </a:rPr>
              <a:t>FHIR</a:t>
            </a:r>
          </a:p>
          <a:p>
            <a:pPr lvl="1"/>
            <a:r>
              <a:rPr lang="en-US" dirty="0"/>
              <a:t>Identify and harmonize the touch points </a:t>
            </a:r>
            <a:r>
              <a:rPr lang="en-US" dirty="0" smtClean="0"/>
              <a:t>with BRIDG when </a:t>
            </a:r>
            <a:r>
              <a:rPr lang="en-US" dirty="0"/>
              <a:t>overlap exists</a:t>
            </a:r>
          </a:p>
          <a:p>
            <a:pPr lvl="1"/>
            <a:r>
              <a:rPr lang="en-US" dirty="0"/>
              <a:t>Develop a methodology to point to or navigate to other standards </a:t>
            </a:r>
            <a:r>
              <a:rPr lang="en-US" dirty="0" smtClean="0"/>
              <a:t>from a </a:t>
            </a:r>
            <a:r>
              <a:rPr lang="en-US" dirty="0"/>
              <a:t>semantic point of </a:t>
            </a:r>
            <a:r>
              <a:rPr lang="en-US" dirty="0" smtClean="0"/>
              <a:t>view</a:t>
            </a:r>
          </a:p>
          <a:p>
            <a:pPr lvl="2"/>
            <a:r>
              <a:rPr lang="en-US" dirty="0" smtClean="0"/>
              <a:t>We are referring to this as “modeling by reference”, meaning enough concepts from one model in another to be able to support interoperability between them</a:t>
            </a:r>
            <a:endParaRPr lang="en-US" dirty="0"/>
          </a:p>
          <a:p>
            <a:pPr lvl="1"/>
            <a:r>
              <a:rPr lang="en-US" dirty="0"/>
              <a:t>Develop and implement real world use case(s) to show how leveraging BRIDG as </a:t>
            </a:r>
            <a:r>
              <a:rPr lang="en-US" dirty="0" smtClean="0"/>
              <a:t>a framework </a:t>
            </a:r>
            <a:r>
              <a:rPr lang="en-US" dirty="0"/>
              <a:t>will enable </a:t>
            </a:r>
            <a:r>
              <a:rPr lang="en-US" dirty="0" smtClean="0"/>
              <a:t>interoperability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3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Imaging Use Cases Under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467600" cy="5029200"/>
          </a:xfrm>
        </p:spPr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sz="2100" dirty="0">
                <a:solidFill>
                  <a:srgbClr val="00B050"/>
                </a:solidFill>
              </a:rPr>
              <a:t>Identification of entities – person, animal, specimen, </a:t>
            </a:r>
            <a:r>
              <a:rPr lang="en-US" sz="2100" dirty="0" smtClean="0">
                <a:solidFill>
                  <a:srgbClr val="00B050"/>
                </a:solidFill>
              </a:rPr>
              <a:t>image</a:t>
            </a:r>
            <a:endParaRPr lang="en-US" sz="1800" dirty="0">
              <a:solidFill>
                <a:srgbClr val="00B05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100" dirty="0">
                <a:solidFill>
                  <a:srgbClr val="00B050"/>
                </a:solidFill>
              </a:rPr>
              <a:t>Image acquisition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dirty="0">
                <a:solidFill>
                  <a:srgbClr val="00B050"/>
                </a:solidFill>
              </a:rPr>
              <a:t>Image Type  (modalities) </a:t>
            </a:r>
            <a:endParaRPr lang="en-US" sz="2100" dirty="0" smtClean="0">
              <a:solidFill>
                <a:srgbClr val="00B050"/>
              </a:solidFill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sz="2100" dirty="0" smtClean="0">
                <a:solidFill>
                  <a:srgbClr val="FFC000"/>
                </a:solidFill>
              </a:rPr>
              <a:t>Annotation &amp; Structured Reporting 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dirty="0" smtClean="0"/>
              <a:t>Pathology </a:t>
            </a:r>
            <a:r>
              <a:rPr lang="en-US" sz="2100" dirty="0"/>
              <a:t>(WSI); electron microscopy(J </a:t>
            </a:r>
            <a:r>
              <a:rPr lang="en-US" sz="2100" dirty="0" err="1"/>
              <a:t>Saltz</a:t>
            </a:r>
            <a:r>
              <a:rPr lang="en-US" sz="2100" dirty="0"/>
              <a:t>)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dirty="0"/>
              <a:t>Archiving  (building a single archive for radiology, 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WSI </a:t>
            </a:r>
            <a:r>
              <a:rPr lang="en-US" sz="2100" dirty="0"/>
              <a:t>and </a:t>
            </a:r>
            <a:r>
              <a:rPr lang="en-US" sz="2100" dirty="0" err="1"/>
              <a:t>proteogenomic</a:t>
            </a:r>
            <a:r>
              <a:rPr lang="en-US" sz="2100" dirty="0"/>
              <a:t>)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100" dirty="0"/>
              <a:t>Support gene panels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7391401" y="1142999"/>
            <a:ext cx="304800" cy="1371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7679652" y="1600199"/>
            <a:ext cx="115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Iteration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7391400" y="2590799"/>
            <a:ext cx="304800" cy="3810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7679651" y="2602467"/>
            <a:ext cx="115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Iteration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43800" y="1904999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DICOM</a:t>
            </a:r>
          </a:p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First draft done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37149" y="2895599"/>
            <a:ext cx="12258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AIM &amp; DICOM SR TID 1500, first draft done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709739"/>
            <a:ext cx="85344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00406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smtClean="0"/>
              <a:t>Iteration 1: </a:t>
            </a:r>
            <a:r>
              <a:rPr lang="en-US" dirty="0"/>
              <a:t>Identification of entities, Image </a:t>
            </a:r>
            <a:r>
              <a:rPr lang="en-US" dirty="0" smtClean="0"/>
              <a:t>acquisition, </a:t>
            </a:r>
            <a:r>
              <a:rPr lang="en-US" dirty="0"/>
              <a:t>and Image Type</a:t>
            </a:r>
          </a:p>
        </p:txBody>
      </p:sp>
    </p:spTree>
    <p:extLst>
      <p:ext uri="{BB962C8B-B14F-4D97-AF65-F5344CB8AC3E}">
        <p14:creationId xmlns:p14="http://schemas.microsoft.com/office/powerpoint/2010/main" val="264794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 for Iteration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57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Focus of the DICOM to BRIDG mapping was to support the first 3 use cases </a:t>
            </a:r>
            <a:r>
              <a:rPr lang="en-US" dirty="0"/>
              <a:t>of Identification of </a:t>
            </a:r>
            <a:r>
              <a:rPr lang="en-US" dirty="0" smtClean="0"/>
              <a:t>entities, Image </a:t>
            </a:r>
            <a:r>
              <a:rPr lang="en-US" dirty="0"/>
              <a:t>acquisition </a:t>
            </a:r>
            <a:r>
              <a:rPr lang="en-US" dirty="0" smtClean="0"/>
              <a:t>and Image </a:t>
            </a:r>
            <a:r>
              <a:rPr lang="en-US" dirty="0"/>
              <a:t>Type  (modalities) </a:t>
            </a:r>
            <a:endParaRPr lang="en-US" dirty="0" smtClean="0"/>
          </a:p>
          <a:p>
            <a:pPr lvl="1"/>
            <a:r>
              <a:rPr lang="en-US" dirty="0" smtClean="0"/>
              <a:t>Scoped to CT, MR, PET</a:t>
            </a:r>
          </a:p>
          <a:p>
            <a:pPr lvl="1"/>
            <a:r>
              <a:rPr lang="en-US" dirty="0" smtClean="0"/>
              <a:t>Key concepts of Series </a:t>
            </a:r>
            <a:r>
              <a:rPr lang="en-US" dirty="0"/>
              <a:t>and Image level of data were </a:t>
            </a:r>
            <a:r>
              <a:rPr lang="en-US" dirty="0" smtClean="0"/>
              <a:t>summarized in BRIDG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Identify the touch points between BRIDG and DICOM to support an implementable interoperability scenario</a:t>
            </a:r>
          </a:p>
          <a:p>
            <a:pPr lvl="1"/>
            <a:r>
              <a:rPr lang="en-US" dirty="0" smtClean="0"/>
              <a:t>Scoped to interfaces only</a:t>
            </a:r>
          </a:p>
          <a:p>
            <a:pPr lvl="1"/>
            <a:r>
              <a:rPr lang="en-US" dirty="0" smtClean="0"/>
              <a:t>Include enough imaging concepts in BRIDG to find desired data in a DICOM-based system</a:t>
            </a:r>
          </a:p>
          <a:p>
            <a:pPr lvl="1"/>
            <a:endParaRPr lang="en-US" dirty="0"/>
          </a:p>
          <a:p>
            <a:r>
              <a:rPr lang="en-US" dirty="0" smtClean="0"/>
              <a:t>Scope informed by the </a:t>
            </a:r>
            <a:r>
              <a:rPr lang="en-US" dirty="0"/>
              <a:t>QIBA (Quantitative Imaging Biomarker Alliance) CT Tumor Volume Change for Advanced Disease (CTV-AD) Profile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1EB7D-9091-4FFC-9549-230ABD03EF0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68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27278</TotalTime>
  <Words>2253</Words>
  <Application>Microsoft Office PowerPoint</Application>
  <PresentationFormat>On-screen Show (4:3)</PresentationFormat>
  <Paragraphs>372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Office Theme</vt:lpstr>
      <vt:lpstr>Proposed BRIDG Changes for  New Imaging Sub-Domain</vt:lpstr>
      <vt:lpstr>Agenda</vt:lpstr>
      <vt:lpstr>PowerPoint Presentation</vt:lpstr>
      <vt:lpstr>Project Goal &amp; Objectives</vt:lpstr>
      <vt:lpstr>Project Team</vt:lpstr>
      <vt:lpstr>What are we trying to accomplish?</vt:lpstr>
      <vt:lpstr>Imaging Use Cases Under Consideration</vt:lpstr>
      <vt:lpstr>PowerPoint Presentation</vt:lpstr>
      <vt:lpstr>Project Scope for Iteration 1</vt:lpstr>
      <vt:lpstr>Out-of-Scope in DICOM to BRIDG mapping</vt:lpstr>
      <vt:lpstr>Summary of DICOM to BRIDG Mapping</vt:lpstr>
      <vt:lpstr>Results of the Mapping</vt:lpstr>
      <vt:lpstr>Key Imaging Concepts Added to BRIDG</vt:lpstr>
      <vt:lpstr>PerformedImagingStudy &amp; PerformedImagingTimepoint</vt:lpstr>
      <vt:lpstr>ImagingProcessProtocol</vt:lpstr>
      <vt:lpstr>ImagingProcessProtocolElement</vt:lpstr>
      <vt:lpstr>Radiopharmaceutical</vt:lpstr>
      <vt:lpstr>PowerPoint Presentation</vt:lpstr>
      <vt:lpstr>Scope for Iteration 2</vt:lpstr>
      <vt:lpstr>Scope for Iteration 2 (continued)</vt:lpstr>
      <vt:lpstr>AIM Mapping Summary</vt:lpstr>
      <vt:lpstr>DICOM SR TID 1500 Mapping Summary</vt:lpstr>
      <vt:lpstr>Conclusion</vt:lpstr>
      <vt:lpstr>BRIDG Imaging Sub-Domain</vt:lpstr>
      <vt:lpstr>PowerPoint Presentation</vt:lpstr>
      <vt:lpstr>Device.locatingOrganization(Organization)</vt:lpstr>
      <vt:lpstr>Animal.breedCode =&gt; BiologicEntityClassification</vt:lpstr>
      <vt:lpstr>BiologicEntityClassification.strain(ST) =&gt; strainCode(CD)</vt:lpstr>
      <vt:lpstr>BiologicEntityClassification.strainNomenclatureIdentifier</vt:lpstr>
      <vt:lpstr>BiologicEntityClassification.strainComment</vt:lpstr>
      <vt:lpstr>BiologicEntityClassification.strainStockIdentifier</vt:lpstr>
      <vt:lpstr>BiologicEntity.responsibleOrganization(Organization)</vt:lpstr>
      <vt:lpstr>DefinedSubstanceAdministration.productDose</vt:lpstr>
      <vt:lpstr>Material.code</vt:lpstr>
      <vt:lpstr>StudySiteOversightStatus.effectiveDateRange</vt:lpstr>
      <vt:lpstr>PerformedLesionDescription.lesionNumber</vt:lpstr>
      <vt:lpstr>Performer.evaluatorAlias</vt:lpstr>
      <vt:lpstr>HealthcareProvider.roleCode </vt:lpstr>
      <vt:lpstr>PerformedObservation.derivationMethodCode</vt:lpstr>
      <vt:lpstr>Block vote on proposed changes as marked up</vt:lpstr>
      <vt:lpstr>PowerPoint Presentation</vt:lpstr>
      <vt:lpstr>Acquisition Subclass Attributes</vt:lpstr>
      <vt:lpstr>Reconstruction Subclass Attributes</vt:lpstr>
    </vt:vector>
  </TitlesOfParts>
  <Company>Ogilvy and Mather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Placed Here</dc:title>
  <dc:creator>Hadad, Jillian</dc:creator>
  <cp:lastModifiedBy>wverhoef</cp:lastModifiedBy>
  <cp:revision>265</cp:revision>
  <dcterms:created xsi:type="dcterms:W3CDTF">2011-07-13T17:10:01Z</dcterms:created>
  <dcterms:modified xsi:type="dcterms:W3CDTF">2016-09-23T02:51:22Z</dcterms:modified>
</cp:coreProperties>
</file>