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5" r:id="rId2"/>
  </p:sldMasterIdLst>
  <p:notesMasterIdLst>
    <p:notesMasterId r:id="rId7"/>
  </p:notesMasterIdLst>
  <p:sldIdLst>
    <p:sldId id="262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6" autoAdjust="0"/>
  </p:normalViewPr>
  <p:slideViewPr>
    <p:cSldViewPr>
      <p:cViewPr varScale="1">
        <p:scale>
          <a:sx n="111" d="100"/>
          <a:sy n="111" d="100"/>
        </p:scale>
        <p:origin x="-516" y="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stor\storage\private\Llaakso\WGM_onsite\WGM_slides\Ballot_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>
        <c:manualLayout>
          <c:layoutTarget val="inner"/>
          <c:xMode val="edge"/>
          <c:yMode val="edge"/>
          <c:x val="8.0442038495188065E-2"/>
          <c:y val="4.0952841471010214E-2"/>
          <c:w val="0.88528412073490748"/>
          <c:h val="0.69419726628182121"/>
        </c:manualLayout>
      </c:layout>
      <c:line3DChart>
        <c:grouping val="standard"/>
        <c:ser>
          <c:idx val="0"/>
          <c:order val="0"/>
          <c:cat>
            <c:strRef>
              <c:f>Summary!$J$35:$J$62</c:f>
              <c:strCache>
                <c:ptCount val="27"/>
                <c:pt idx="0">
                  <c:v>2010JAN</c:v>
                </c:pt>
                <c:pt idx="1">
                  <c:v>2010MAY</c:v>
                </c:pt>
                <c:pt idx="2">
                  <c:v>2011JAN</c:v>
                </c:pt>
                <c:pt idx="3">
                  <c:v>2011MAY</c:v>
                </c:pt>
                <c:pt idx="4">
                  <c:v>2011SEP</c:v>
                </c:pt>
                <c:pt idx="5">
                  <c:v>2012JAN</c:v>
                </c:pt>
                <c:pt idx="6">
                  <c:v>2012MAY</c:v>
                </c:pt>
                <c:pt idx="7">
                  <c:v>2012SEP</c:v>
                </c:pt>
                <c:pt idx="8">
                  <c:v>2013JAN</c:v>
                </c:pt>
                <c:pt idx="9">
                  <c:v>2013MAY</c:v>
                </c:pt>
                <c:pt idx="10">
                  <c:v>2013JUN</c:v>
                </c:pt>
                <c:pt idx="11">
                  <c:v>2013SEP</c:v>
                </c:pt>
                <c:pt idx="12">
                  <c:v>2014JAN</c:v>
                </c:pt>
                <c:pt idx="13">
                  <c:v>2014MAY</c:v>
                </c:pt>
                <c:pt idx="14">
                  <c:v>2014SEP</c:v>
                </c:pt>
                <c:pt idx="15">
                  <c:v>2015JAN</c:v>
                </c:pt>
                <c:pt idx="16">
                  <c:v>2015MAY</c:v>
                </c:pt>
                <c:pt idx="17">
                  <c:v>2015JUN</c:v>
                </c:pt>
                <c:pt idx="18">
                  <c:v>2015OCT</c:v>
                </c:pt>
                <c:pt idx="19">
                  <c:v>2016JAN</c:v>
                </c:pt>
                <c:pt idx="20">
                  <c:v>2016MAY</c:v>
                </c:pt>
                <c:pt idx="21">
                  <c:v>2016SEP</c:v>
                </c:pt>
                <c:pt idx="22">
                  <c:v>2017JAN</c:v>
                </c:pt>
                <c:pt idx="23">
                  <c:v>2017MAY</c:v>
                </c:pt>
                <c:pt idx="24">
                  <c:v>2017SEP</c:v>
                </c:pt>
                <c:pt idx="25">
                  <c:v>2018JAN</c:v>
                </c:pt>
                <c:pt idx="26">
                  <c:v>2018MAY</c:v>
                </c:pt>
              </c:strCache>
            </c:strRef>
          </c:cat>
          <c:val>
            <c:numRef>
              <c:f>Summary!$K$35:$K$62</c:f>
              <c:numCache>
                <c:formatCode>General</c:formatCode>
                <c:ptCount val="27"/>
                <c:pt idx="0">
                  <c:v>34</c:v>
                </c:pt>
                <c:pt idx="1">
                  <c:v>36</c:v>
                </c:pt>
                <c:pt idx="2">
                  <c:v>19</c:v>
                </c:pt>
                <c:pt idx="3">
                  <c:v>44</c:v>
                </c:pt>
                <c:pt idx="4">
                  <c:v>33</c:v>
                </c:pt>
                <c:pt idx="5">
                  <c:v>26</c:v>
                </c:pt>
                <c:pt idx="6">
                  <c:v>45</c:v>
                </c:pt>
                <c:pt idx="7">
                  <c:v>42</c:v>
                </c:pt>
                <c:pt idx="8">
                  <c:v>35</c:v>
                </c:pt>
                <c:pt idx="9">
                  <c:v>46</c:v>
                </c:pt>
                <c:pt idx="10">
                  <c:v>4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31</c:v>
                </c:pt>
                <c:pt idx="15">
                  <c:v>21</c:v>
                </c:pt>
                <c:pt idx="16">
                  <c:v>21</c:v>
                </c:pt>
                <c:pt idx="17">
                  <c:v>3</c:v>
                </c:pt>
                <c:pt idx="18">
                  <c:v>18</c:v>
                </c:pt>
                <c:pt idx="19">
                  <c:v>23</c:v>
                </c:pt>
                <c:pt idx="20">
                  <c:v>18</c:v>
                </c:pt>
                <c:pt idx="21">
                  <c:v>28</c:v>
                </c:pt>
                <c:pt idx="22">
                  <c:v>33</c:v>
                </c:pt>
                <c:pt idx="23">
                  <c:v>39</c:v>
                </c:pt>
                <c:pt idx="24">
                  <c:v>28</c:v>
                </c:pt>
                <c:pt idx="25">
                  <c:v>31</c:v>
                </c:pt>
                <c:pt idx="26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69-469F-9636-699CF9FB2DDD}"/>
            </c:ext>
          </c:extLst>
        </c:ser>
        <c:axId val="76043008"/>
        <c:axId val="78305152"/>
        <c:axId val="85584512"/>
      </c:line3DChart>
      <c:catAx>
        <c:axId val="76043008"/>
        <c:scaling>
          <c:orientation val="minMax"/>
        </c:scaling>
        <c:axPos val="b"/>
        <c:numFmt formatCode="General" sourceLinked="0"/>
        <c:tickLblPos val="nextTo"/>
        <c:crossAx val="78305152"/>
        <c:crosses val="autoZero"/>
        <c:auto val="1"/>
        <c:lblAlgn val="ctr"/>
        <c:lblOffset val="100"/>
      </c:catAx>
      <c:valAx>
        <c:axId val="78305152"/>
        <c:scaling>
          <c:orientation val="minMax"/>
        </c:scaling>
        <c:axPos val="l"/>
        <c:majorGridlines/>
        <c:numFmt formatCode="General" sourceLinked="1"/>
        <c:tickLblPos val="nextTo"/>
        <c:crossAx val="76043008"/>
        <c:crosses val="autoZero"/>
        <c:crossBetween val="between"/>
      </c:valAx>
      <c:serAx>
        <c:axId val="85584512"/>
        <c:scaling>
          <c:orientation val="minMax"/>
        </c:scaling>
        <c:delete val="1"/>
        <c:axPos val="b"/>
        <c:tickLblPos val="none"/>
        <c:crossAx val="78305152"/>
        <c:crosses val="autoZero"/>
      </c:ser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92D5FE-85CA-40E6-8273-48A5F35DE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03200" y="152400"/>
            <a:ext cx="11785600" cy="6477000"/>
            <a:chOff x="240" y="288"/>
            <a:chExt cx="5290" cy="350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4" name="Rectangle 12"/>
          <p:cNvSpPr>
            <a:spLocks noChangeArrowheads="1"/>
          </p:cNvSpPr>
          <p:nvPr userDrawn="1"/>
        </p:nvSpPr>
        <p:spPr bwMode="auto">
          <a:xfrm>
            <a:off x="101600" y="6629401"/>
            <a:ext cx="762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2017 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09/11/2017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FDF0E-2772-4D89-9F72-F3CB15D8B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6BFAE8-5AC0-4D8C-93CF-7F63053CA1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3200" y="334811"/>
            <a:ext cx="1371600" cy="1409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3B471-FB90-46FA-8B98-F55B29ABD840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DD071-FAF0-42AF-BCBC-4495406D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473076"/>
            <a:ext cx="279400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473076"/>
            <a:ext cx="81788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D8C03-4B48-4E6D-AEDF-1A9300C7BAEF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9C5E0-66B6-492B-B5B1-955EA64CE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55A95-33DE-47FA-8BBF-7739EFDB6290}" type="datetime1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6790-EF9F-4521-A783-189BE19EE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CAAC-72B4-49BF-8D8A-B248BD60D0AB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17A56-5D33-48BC-B612-81C2A448B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5486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486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8C14C-5A61-4D4D-B38C-096C9971D9C2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22542-FAC0-4800-BAC9-80AE50E93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45C78-7BD8-47C0-88A0-6DA77AB0E0BB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51A7F-C561-42D3-BDE2-6604AC35B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21641-DE6C-4460-BF47-734601E4A699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9D7E7-1099-47AD-B3F2-624E90DDB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E83B5-0457-4AA6-A2AF-7E85AB57C9B7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098B49-91C9-4AE6-BCDD-3C6B3DE25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80F34-8997-452F-82F9-376965C1575F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01C3C-0F9F-4B82-B0E4-70245926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570FB-6AC0-4D6C-9E03-450BCCB52573}" type="datetime1">
              <a:rPr lang="en-US"/>
              <a:pPr/>
              <a:t>5/13/2018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1F142-224D-427D-930A-AAAE46FDA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3200" y="152400"/>
            <a:ext cx="117856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blackWhite">
          <a:xfrm>
            <a:off x="309034" y="236539"/>
            <a:ext cx="11571817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615951" y="1600200"/>
            <a:ext cx="110617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3075"/>
            <a:ext cx="1087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17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781" name="Rectangle 13"/>
          <p:cNvSpPr>
            <a:spLocks noChangeArrowheads="1"/>
          </p:cNvSpPr>
          <p:nvPr userDrawn="1"/>
        </p:nvSpPr>
        <p:spPr bwMode="auto">
          <a:xfrm>
            <a:off x="304800" y="6629401"/>
            <a:ext cx="589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2018 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pic>
        <p:nvPicPr>
          <p:cNvPr id="32783" name="Picture 15" descr="HL7 Internationa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1600" y="6629400"/>
            <a:ext cx="304800" cy="228600"/>
          </a:xfrm>
          <a:prstGeom prst="rect">
            <a:avLst/>
          </a:prstGeom>
          <a:noFill/>
        </p:spPr>
      </p:pic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69600" y="6629400"/>
            <a:ext cx="1117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/>
            </a:lvl1pPr>
          </a:lstStyle>
          <a:p>
            <a:r>
              <a:rPr lang="en-US" dirty="0"/>
              <a:t>January 2018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534150"/>
            <a:ext cx="71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DD8FDF0E-2772-4D89-9F72-F3CB15D8B8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2AF21C10-1090-4A51-A1FA-E58F92838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1005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4443334D-27AB-4D6F-8ED6-DE1797348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44FCD9D5-803C-4E1B-BF50-3C36343F7A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254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200EA617-9140-48A0-851B-E18D7A7728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9E0FE015-7994-4E00-BEF4-201A21E830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400800"/>
            <a:ext cx="81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E37B6CA-9DBD-4592-8AED-1A1CD0F71048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1031" name="Picture 9" descr="kcilogosmall">
            <a:extLst>
              <a:ext uri="{FF2B5EF4-FFF2-40B4-BE49-F238E27FC236}">
                <a16:creationId xmlns:a16="http://schemas.microsoft.com/office/drawing/2014/main" xmlns="" id="{BDCEB799-66D7-4F53-AE04-2AB83618FE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601" y="76200"/>
            <a:ext cx="8085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71979592"/>
      </p:ext>
    </p:extLst>
  </p:cSld>
  <p:clrMap bg1="dk2" tx1="lt1" bg2="dk1" tx2="lt2" accent1="accent1" accent2="accent2" accent3="accent3" accent4="accent4" accent5="accent5" accent6="accent6" hlink="hlink" folHlink="folHlink"/>
  <p:transition>
    <p:pull dir="r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FFCC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CCFF"/>
        </a:buClr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CCFF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CCFF"/>
        </a:buClr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CCFF"/>
        </a:buClr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CCFF"/>
        </a:buClr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CCFF"/>
        </a:buClr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CCFF"/>
        </a:buClr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CCFF"/>
        </a:buClr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CCFF"/>
        </a:buClr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C9BD2-9108-44E5-8872-1D95F047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TSC Cochairs Dinner/Meeting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F8752C-7119-4282-8A6E-9F3832FB8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52600"/>
            <a:ext cx="9169400" cy="3429000"/>
          </a:xfrm>
        </p:spPr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en-US" sz="4400" b="1" dirty="0" smtClean="0">
                <a:solidFill>
                  <a:srgbClr val="FF0000"/>
                </a:solidFill>
              </a:rPr>
              <a:t>Ballot </a:t>
            </a:r>
            <a:r>
              <a:rPr lang="en-US" sz="4400" b="1" dirty="0">
                <a:solidFill>
                  <a:srgbClr val="FF0000"/>
                </a:solidFill>
              </a:rPr>
              <a:t>Report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7B0C96-C033-4A11-8234-E65CDC591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08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AB4EB8-802E-46D3-908D-8984D270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83B5-0457-4AA6-A2AF-7E85AB57C9B7}" type="datetime1">
              <a:rPr lang="en-US" smtClean="0"/>
              <a:pPr/>
              <a:t>5/13/2018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74A6524-DE37-45F4-92F4-545A3861E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098B49-91C9-4AE6-BCDD-3C6B3DE25E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7C439F56-49A3-4A6B-A031-CC3604FE859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04800"/>
            <a:ext cx="8763000" cy="6858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kern="0"/>
              <a:t>Ballot Report – </a:t>
            </a:r>
            <a:r>
              <a:rPr lang="en-US" sz="3200" kern="0"/>
              <a:t>Lynn Laakso</a:t>
            </a:r>
            <a:endParaRPr lang="en-US" sz="32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752600"/>
          <a:ext cx="11201403" cy="4571998"/>
        </p:xfrm>
        <a:graphic>
          <a:graphicData uri="http://schemas.openxmlformats.org/drawingml/2006/table">
            <a:tbl>
              <a:tblPr/>
              <a:tblGrid>
                <a:gridCol w="1600200"/>
                <a:gridCol w="900579"/>
                <a:gridCol w="347330"/>
                <a:gridCol w="1111457"/>
                <a:gridCol w="460034"/>
                <a:gridCol w="651423"/>
                <a:gridCol w="468896"/>
                <a:gridCol w="2232481"/>
                <a:gridCol w="667727"/>
                <a:gridCol w="538362"/>
                <a:gridCol w="1537111"/>
                <a:gridCol w="685803"/>
              </a:tblGrid>
              <a:tr h="56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 YTD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34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Ballot Level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Postponed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2018JAN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OOC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2018MAY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Early/late open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Regular 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95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95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913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822325"/>
          </a:xfrm>
        </p:spPr>
        <p:txBody>
          <a:bodyPr/>
          <a:lstStyle/>
          <a:p>
            <a:r>
              <a:rPr lang="en-US" dirty="0"/>
              <a:t>Historical Chart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641-DE6C-4460-BF47-734601E4A699}" type="datetime1">
              <a:rPr lang="en-US" smtClean="0"/>
              <a:pPr/>
              <a:t>5/13/2018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9D7E7-1099-47AD-B3F2-624E90DDB7C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177744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of Ballots over Time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/>
          <p:nvPr/>
        </p:nvGraphicFramePr>
        <p:xfrm>
          <a:off x="990600" y="1600200"/>
          <a:ext cx="10363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Family Ballot Activity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F20677D2-69C8-49B3-A390-CB4A19E31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7978540"/>
              </p:ext>
            </p:extLst>
          </p:nvPr>
        </p:nvGraphicFramePr>
        <p:xfrm>
          <a:off x="1600200" y="1600200"/>
          <a:ext cx="8382000" cy="4943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14361824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35617837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80250227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71229876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494351663"/>
                    </a:ext>
                  </a:extLst>
                </a:gridCol>
              </a:tblGrid>
              <a:tr h="4231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Family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2017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2016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2015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11912508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Arden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32949875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CDA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23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33708247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CIMI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79575703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EHR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10704021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FHIR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883171824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01449449"/>
                  </a:ext>
                </a:extLst>
              </a:tr>
              <a:tr h="44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Xparadigm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115780613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V2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35607081"/>
                  </a:ext>
                </a:extLst>
              </a:tr>
              <a:tr h="4231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V3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438117664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VMR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6777855"/>
                  </a:ext>
                </a:extLst>
              </a:tr>
              <a:tr h="4062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70193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4080036"/>
      </p:ext>
    </p:extLst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1">
  <a:themeElements>
    <a:clrScheme name="lec1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lec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ec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126</Words>
  <Application>Microsoft Office PowerPoint</Application>
  <PresentationFormat>Custom</PresentationFormat>
  <Paragraphs>131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Refined</vt:lpstr>
      <vt:lpstr>lec1</vt:lpstr>
      <vt:lpstr>TSC Cochairs Dinner/Meeting</vt:lpstr>
      <vt:lpstr>Slide 2</vt:lpstr>
      <vt:lpstr>Historical Chart</vt:lpstr>
      <vt:lpstr>Product Family Ballot Activity</vt:lpstr>
    </vt:vector>
  </TitlesOfParts>
  <Company>Stewardshop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Ross</dc:creator>
  <cp:lastModifiedBy>llaakso</cp:lastModifiedBy>
  <cp:revision>49</cp:revision>
  <dcterms:created xsi:type="dcterms:W3CDTF">2008-01-21T06:12:12Z</dcterms:created>
  <dcterms:modified xsi:type="dcterms:W3CDTF">2018-05-14T01:57:05Z</dcterms:modified>
</cp:coreProperties>
</file>