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6"/>
  </p:notesMasterIdLst>
  <p:sldIdLst>
    <p:sldId id="256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6" autoAdjust="0"/>
  </p:normalViewPr>
  <p:slideViewPr>
    <p:cSldViewPr>
      <p:cViewPr>
        <p:scale>
          <a:sx n="110" d="100"/>
          <a:sy n="110" d="100"/>
        </p:scale>
        <p:origin x="-9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592D5FE-85CA-40E6-8273-48A5F35DE01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FF599-57A5-464D-BBDE-DD73E3C700F9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152400" y="152400"/>
            <a:ext cx="8839200" cy="6477000"/>
            <a:chOff x="240" y="288"/>
            <a:chExt cx="5290" cy="3504"/>
          </a:xfrm>
        </p:grpSpPr>
        <p:sp>
          <p:nvSpPr>
            <p:cNvPr id="33795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3796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3797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7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3804" name="Rectangle 12"/>
          <p:cNvSpPr>
            <a:spLocks noChangeArrowheads="1"/>
          </p:cNvSpPr>
          <p:nvPr userDrawn="1"/>
        </p:nvSpPr>
        <p:spPr bwMode="auto">
          <a:xfrm>
            <a:off x="76200" y="6629400"/>
            <a:ext cx="5715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00" b="1" dirty="0"/>
              <a:t>© </a:t>
            </a:r>
            <a:r>
              <a:rPr lang="en-US" sz="600" b="1" dirty="0" smtClean="0"/>
              <a:t>2015 </a:t>
            </a:r>
            <a:r>
              <a:rPr lang="en-US" sz="600" b="1" dirty="0"/>
              <a:t>Health Level Seven ® International. All Rights Reserved. </a:t>
            </a:r>
          </a:p>
          <a:p>
            <a:r>
              <a:rPr lang="en-US" sz="600" b="1" dirty="0"/>
              <a:t>HL7 and Health Level Seven are registered trademarks of Health Level Seven International. Reg. U.S. TM Office.</a:t>
            </a:r>
          </a:p>
        </p:txBody>
      </p:sp>
      <p:pic>
        <p:nvPicPr>
          <p:cNvPr id="33805" name="Picture 13" descr="HL7 International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0163" y="304800"/>
            <a:ext cx="1109662" cy="1143000"/>
          </a:xfrm>
          <a:prstGeom prst="rect">
            <a:avLst/>
          </a:prstGeom>
          <a:noFill/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01/01/2014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8FDF0E-2772-4D89-9F72-F3CB15D8B8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43B471-FB90-46FA-8B98-F55B29ABD840}" type="datetime1">
              <a:rPr lang="en-US"/>
              <a:pPr/>
              <a:t>5/12/2015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7DD071-FAF0-42AF-BCBC-4495406D14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473075"/>
            <a:ext cx="2095500" cy="5775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73075"/>
            <a:ext cx="6134100" cy="5775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DD8C03-4B48-4E6D-AEDF-1A9300C7BAEF}" type="datetime1">
              <a:rPr lang="en-US"/>
              <a:pPr/>
              <a:t>5/12/2015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69C5E0-66B6-492B-B5B1-955EA64CE5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955A95-33DE-47FA-8BBF-7739EFDB6290}" type="datetime1">
              <a:rPr lang="en-US" smtClean="0"/>
              <a:pPr/>
              <a:t>5/12/2015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D36790-EF9F-4521-A783-189BE19EEE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22CAAC-72B4-49BF-8D8A-B248BD60D0AB}" type="datetime1">
              <a:rPr lang="en-US"/>
              <a:pPr/>
              <a:t>5/12/2015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717A56-5D33-48BC-B612-81C2A448BE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41148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1148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08C14C-5A61-4D4D-B38C-096C9971D9C2}" type="datetime1">
              <a:rPr lang="en-US"/>
              <a:pPr/>
              <a:t>5/12/2015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422542-FAC0-4800-BAC9-80AE50E939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C45C78-7BD8-47C0-88A0-6DA77AB0E0BB}" type="datetime1">
              <a:rPr lang="en-US"/>
              <a:pPr/>
              <a:t>5/12/2015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E51A7F-C561-42D3-BDE2-6604AC35B1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621641-DE6C-4460-BF47-734601E4A699}" type="datetime1">
              <a:rPr lang="en-US"/>
              <a:pPr/>
              <a:t>5/12/2015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29D7E7-1099-47AD-B3F2-624E90DDB7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0E83B5-0457-4AA6-A2AF-7E85AB57C9B7}" type="datetime1">
              <a:rPr lang="en-US"/>
              <a:pPr/>
              <a:t>5/12/2015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098B49-91C9-4AE6-BCDD-3C6B3DE25E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B80F34-8997-452F-82F9-376965C1575F}" type="datetime1">
              <a:rPr lang="en-US"/>
              <a:pPr/>
              <a:t>5/12/2015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501C3C-0F9F-4B82-B0E4-702459263B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C570FB-6AC0-4D6C-9E03-450BCCB52573}" type="datetime1">
              <a:rPr lang="en-US"/>
              <a:pPr/>
              <a:t>5/12/2015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11F142-224D-427D-930A-AAAE46FDAB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477000"/>
          </a:xfrm>
          <a:prstGeom prst="rect">
            <a:avLst/>
          </a:prstGeom>
          <a:solidFill>
            <a:schemeClr val="bg1"/>
          </a:solidFill>
          <a:ln w="444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blackWhite">
          <a:xfrm>
            <a:off x="231775" y="236538"/>
            <a:ext cx="8678863" cy="628967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461963" y="1600200"/>
            <a:ext cx="829627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828800"/>
            <a:ext cx="8382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2781" name="Rectangle 13"/>
          <p:cNvSpPr>
            <a:spLocks noChangeArrowheads="1"/>
          </p:cNvSpPr>
          <p:nvPr userDrawn="1"/>
        </p:nvSpPr>
        <p:spPr bwMode="auto">
          <a:xfrm>
            <a:off x="228600" y="6629400"/>
            <a:ext cx="441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00" b="1" dirty="0"/>
              <a:t>© </a:t>
            </a:r>
            <a:r>
              <a:rPr lang="en-US" sz="600" b="1" dirty="0" smtClean="0"/>
              <a:t>2015 </a:t>
            </a:r>
            <a:r>
              <a:rPr lang="en-US" sz="600" b="1" dirty="0"/>
              <a:t>Health Level Seven ® International. All Rights Reserved. </a:t>
            </a:r>
          </a:p>
          <a:p>
            <a:r>
              <a:rPr lang="en-US" sz="600" b="1" dirty="0"/>
              <a:t>HL7 and Health Level Seven are registered trademarks of Health Level Seven International. Reg. U.S. TM Office.</a:t>
            </a:r>
          </a:p>
        </p:txBody>
      </p:sp>
      <p:pic>
        <p:nvPicPr>
          <p:cNvPr id="32783" name="Picture 15" descr="HL7 International 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6629400"/>
            <a:ext cx="228600" cy="228600"/>
          </a:xfrm>
          <a:prstGeom prst="rect">
            <a:avLst/>
          </a:prstGeom>
          <a:noFill/>
        </p:spPr>
      </p:pic>
      <p:sp>
        <p:nvSpPr>
          <p:cNvPr id="327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77200" y="6629400"/>
            <a:ext cx="838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00"/>
            </a:lvl1pPr>
          </a:lstStyle>
          <a:p>
            <a:r>
              <a:rPr lang="en-US" dirty="0" smtClean="0"/>
              <a:t>1/7/2014</a:t>
            </a:r>
            <a:endParaRPr lang="en-US" dirty="0"/>
          </a:p>
        </p:txBody>
      </p:sp>
      <p:sp>
        <p:nvSpPr>
          <p:cNvPr id="32786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34150"/>
            <a:ext cx="533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/>
            </a:lvl1pPr>
          </a:lstStyle>
          <a:p>
            <a:fld id="{DD8FDF0E-2772-4D89-9F72-F3CB15D8B8A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/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Ø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rtners_logo_IMI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304800"/>
            <a:ext cx="2280568" cy="1710426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667000"/>
            <a:ext cx="8534400" cy="762000"/>
          </a:xfrm>
        </p:spPr>
        <p:txBody>
          <a:bodyPr/>
          <a:lstStyle/>
          <a:p>
            <a:r>
              <a:rPr lang="en-US" sz="3600" dirty="0" smtClean="0"/>
              <a:t>Nursing Informatics 2016 </a:t>
            </a:r>
            <a:r>
              <a:rPr lang="en-US" sz="3600" dirty="0" smtClean="0"/>
              <a:t>showcase</a:t>
            </a:r>
            <a:endParaRPr lang="en-US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143000"/>
          </a:xfrm>
        </p:spPr>
        <p:txBody>
          <a:bodyPr/>
          <a:lstStyle/>
          <a:p>
            <a:r>
              <a:rPr lang="en-US" dirty="0" smtClean="0"/>
              <a:t>Joint activity of </a:t>
            </a:r>
            <a:r>
              <a:rPr lang="en-US" dirty="0" smtClean="0"/>
              <a:t>NI2016</a:t>
            </a:r>
            <a:r>
              <a:rPr lang="en-US" dirty="0" smtClean="0"/>
              <a:t>, </a:t>
            </a:r>
            <a:r>
              <a:rPr lang="en-US" dirty="0" smtClean="0"/>
              <a:t>IMIA-NI</a:t>
            </a:r>
            <a:r>
              <a:rPr lang="en-US" dirty="0" smtClean="0"/>
              <a:t>, </a:t>
            </a:r>
            <a:r>
              <a:rPr lang="en-US" dirty="0" smtClean="0"/>
              <a:t>HL7</a:t>
            </a:r>
            <a:r>
              <a:rPr lang="en-US" dirty="0" smtClean="0"/>
              <a:t>, </a:t>
            </a:r>
            <a:r>
              <a:rPr lang="en-US" dirty="0" smtClean="0"/>
              <a:t>IHE</a:t>
            </a:r>
            <a:r>
              <a:rPr lang="en-US" dirty="0" smtClean="0"/>
              <a:t>, </a:t>
            </a:r>
            <a:r>
              <a:rPr lang="en-US" dirty="0" smtClean="0"/>
              <a:t>HIMSS</a:t>
            </a:r>
            <a:r>
              <a:rPr lang="en-US" dirty="0" smtClean="0"/>
              <a:t>, </a:t>
            </a:r>
            <a:r>
              <a:rPr lang="en-US" dirty="0" smtClean="0"/>
              <a:t>ICN</a:t>
            </a:r>
            <a:endParaRPr lang="en-US" dirty="0"/>
          </a:p>
        </p:txBody>
      </p:sp>
      <p:pic>
        <p:nvPicPr>
          <p:cNvPr id="4" name="Picture 3" descr="ICN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6680" y="295820"/>
            <a:ext cx="1933120" cy="1913980"/>
          </a:xfrm>
          <a:prstGeom prst="rect">
            <a:avLst/>
          </a:prstGeom>
        </p:spPr>
      </p:pic>
      <p:pic>
        <p:nvPicPr>
          <p:cNvPr id="5" name="Picture 4" descr="NI2016_site_top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2200" y="304800"/>
            <a:ext cx="2936126" cy="1512168"/>
          </a:xfrm>
          <a:prstGeom prst="rect">
            <a:avLst/>
          </a:prstGeom>
        </p:spPr>
      </p:pic>
      <p:pic>
        <p:nvPicPr>
          <p:cNvPr id="7" name="Picture 6" descr="HIMSS_logo_H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5334000"/>
            <a:ext cx="2339752" cy="1109232"/>
          </a:xfrm>
          <a:prstGeom prst="rect">
            <a:avLst/>
          </a:prstGeom>
        </p:spPr>
      </p:pic>
      <p:pic>
        <p:nvPicPr>
          <p:cNvPr id="8" name="Picture 7" descr="NEWUSALogo_colo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33562" y="5135694"/>
            <a:ext cx="3205638" cy="1341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01675"/>
            <a:ext cx="8153400" cy="822325"/>
          </a:xfrm>
        </p:spPr>
        <p:txBody>
          <a:bodyPr/>
          <a:lstStyle/>
          <a:p>
            <a:r>
              <a:rPr lang="en-US" dirty="0" smtClean="0"/>
              <a:t>Prepare NI 2016 Showcase Status May2015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007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NI 2016 is the leading </a:t>
            </a:r>
            <a:r>
              <a:rPr lang="en-US" dirty="0" smtClean="0"/>
              <a:t>biannual international </a:t>
            </a:r>
            <a:r>
              <a:rPr lang="en-US" dirty="0" smtClean="0"/>
              <a:t>conference on nursing informatics scientific, educational and practical </a:t>
            </a:r>
            <a:r>
              <a:rPr lang="en-US" dirty="0" smtClean="0"/>
              <a:t>developments</a:t>
            </a:r>
          </a:p>
          <a:p>
            <a:r>
              <a:rPr lang="en-US" dirty="0" smtClean="0"/>
              <a:t>Work in progress since NI 2014 in Taiwan</a:t>
            </a:r>
          </a:p>
          <a:p>
            <a:r>
              <a:rPr lang="en-US" dirty="0" smtClean="0"/>
              <a:t>Nurse led project applying ICT tools (all kinds)</a:t>
            </a:r>
          </a:p>
          <a:p>
            <a:r>
              <a:rPr lang="en-US" dirty="0" smtClean="0"/>
              <a:t>HL7 nurses group leading the Showcase</a:t>
            </a:r>
          </a:p>
          <a:p>
            <a:r>
              <a:rPr lang="en-US" dirty="0" smtClean="0"/>
              <a:t>Sponsors (ICN, IMIA-NI, IHE, HIMSS, HL7) agreed in 2014</a:t>
            </a:r>
          </a:p>
          <a:p>
            <a:r>
              <a:rPr lang="en-US" dirty="0" smtClean="0"/>
              <a:t>HL7 project scope statement agreed by TSC last week as final stage in approval</a:t>
            </a:r>
          </a:p>
          <a:p>
            <a:r>
              <a:rPr lang="en-US" dirty="0" smtClean="0"/>
              <a:t>Now it needs you to help!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 2016 Showcase </a:t>
            </a:r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Engage nurses to use and refine clinical applications facilitating care, using </a:t>
            </a:r>
            <a:r>
              <a:rPr lang="en-CA" b="1" dirty="0"/>
              <a:t>interoperability standards </a:t>
            </a:r>
            <a:r>
              <a:rPr lang="en-CA" b="1" dirty="0" smtClean="0"/>
              <a:t>during </a:t>
            </a:r>
            <a:r>
              <a:rPr lang="en-CA" b="1" dirty="0" err="1" smtClean="0"/>
              <a:t>preparational</a:t>
            </a:r>
            <a:r>
              <a:rPr lang="en-CA" b="1" dirty="0" smtClean="0"/>
              <a:t> connectathons </a:t>
            </a:r>
            <a:r>
              <a:rPr lang="en-CA" b="1" dirty="0"/>
              <a:t>and </a:t>
            </a:r>
            <a:r>
              <a:rPr lang="en-CA" b="1" dirty="0" smtClean="0"/>
              <a:t>final showcase </a:t>
            </a:r>
            <a:r>
              <a:rPr lang="en-CA" b="1" dirty="0"/>
              <a:t>during the 13th international Nursing Informatics Conference </a:t>
            </a:r>
            <a:r>
              <a:rPr lang="en-CA" b="1" dirty="0" smtClean="0"/>
              <a:t>June </a:t>
            </a:r>
            <a:r>
              <a:rPr lang="en-CA" b="1" dirty="0"/>
              <a:t>25 to </a:t>
            </a:r>
            <a:r>
              <a:rPr lang="en-CA" b="1" dirty="0" smtClean="0"/>
              <a:t>29- 2016</a:t>
            </a:r>
            <a:r>
              <a:rPr lang="en-CA" b="1" dirty="0"/>
              <a:t>, Geneva, Switzerland</a:t>
            </a:r>
            <a:r>
              <a:rPr lang="en-CA" b="1" dirty="0" smtClean="0"/>
              <a:t>.</a:t>
            </a:r>
          </a:p>
          <a:p>
            <a:r>
              <a:rPr lang="en-CA" b="1" dirty="0" smtClean="0"/>
              <a:t>1000 attendants projected</a:t>
            </a:r>
          </a:p>
          <a:p>
            <a:r>
              <a:rPr lang="en-CA" b="1" dirty="0" smtClean="0"/>
              <a:t>Messages out to 12.000.000 nurses </a:t>
            </a:r>
            <a:r>
              <a:rPr lang="en-CA" b="1" dirty="0" err="1" smtClean="0"/>
              <a:t>ww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to Show in the 2016 Case?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Apply </a:t>
            </a:r>
            <a:r>
              <a:rPr lang="en-US" dirty="0" smtClean="0"/>
              <a:t>e</a:t>
            </a:r>
            <a:r>
              <a:rPr lang="en-US" dirty="0" smtClean="0"/>
              <a:t>xisting HL7 standards (C-CDA, Care Plan, Assessment Scales, Vital signs, DSTU, FHIR resources for this) and IHE profile (PCC)</a:t>
            </a:r>
            <a:endParaRPr lang="en-US" dirty="0" smtClean="0"/>
          </a:p>
          <a:p>
            <a:r>
              <a:rPr lang="en-US" dirty="0" smtClean="0"/>
              <a:t>Accept some minor </a:t>
            </a:r>
            <a:r>
              <a:rPr lang="en-US" dirty="0" smtClean="0"/>
              <a:t>gaps, add </a:t>
            </a:r>
            <a:r>
              <a:rPr lang="en-US" dirty="0" smtClean="0"/>
              <a:t>details to existing standards and </a:t>
            </a:r>
            <a:r>
              <a:rPr lang="en-US" dirty="0" smtClean="0"/>
              <a:t>profiles if required</a:t>
            </a:r>
            <a:endParaRPr lang="en-US" dirty="0" smtClean="0"/>
          </a:p>
          <a:p>
            <a:r>
              <a:rPr lang="en-US" dirty="0" smtClean="0"/>
              <a:t>Create </a:t>
            </a:r>
            <a:r>
              <a:rPr lang="en-US" dirty="0" smtClean="0"/>
              <a:t>use </a:t>
            </a:r>
            <a:r>
              <a:rPr lang="en-US" dirty="0" smtClean="0"/>
              <a:t>case scenario </a:t>
            </a:r>
            <a:r>
              <a:rPr lang="en-US" dirty="0" smtClean="0"/>
              <a:t>document(s)</a:t>
            </a:r>
            <a:endParaRPr lang="en-US" dirty="0" smtClean="0"/>
          </a:p>
          <a:p>
            <a:r>
              <a:rPr lang="en-US" dirty="0" smtClean="0"/>
              <a:t>Invite vendors internationally, adjust to what is available</a:t>
            </a:r>
          </a:p>
          <a:p>
            <a:r>
              <a:rPr lang="en-US" dirty="0" smtClean="0"/>
              <a:t>Include EHR, PHR, devices, portals, apps, </a:t>
            </a:r>
            <a:r>
              <a:rPr lang="en-US" dirty="0" err="1" smtClean="0"/>
              <a:t>wearables</a:t>
            </a:r>
            <a:endParaRPr lang="en-US" dirty="0" smtClean="0"/>
          </a:p>
          <a:p>
            <a:r>
              <a:rPr lang="en-US" dirty="0" smtClean="0"/>
              <a:t>Continuity of care as the leading thread, add to care plan, carry out a piece, communicate.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ined">
  <a:themeElements>
    <a:clrScheme name="Refined 6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CC3300"/>
      </a:accent1>
      <a:accent2>
        <a:srgbClr val="666699"/>
      </a:accent2>
      <a:accent3>
        <a:srgbClr val="FFFFFF"/>
      </a:accent3>
      <a:accent4>
        <a:srgbClr val="000000"/>
      </a:accent4>
      <a:accent5>
        <a:srgbClr val="E2ADAA"/>
      </a:accent5>
      <a:accent6>
        <a:srgbClr val="5C5C8A"/>
      </a:accent6>
      <a:hlink>
        <a:srgbClr val="999900"/>
      </a:hlink>
      <a:folHlink>
        <a:srgbClr val="4D4D4D"/>
      </a:folHlink>
    </a:clrScheme>
    <a:fontScheme name="Refined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250</Words>
  <Application>Microsoft Office PowerPoint</Application>
  <PresentationFormat>On-screen Show (4:3)</PresentationFormat>
  <Paragraphs>22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Refined</vt:lpstr>
      <vt:lpstr>Nursing Informatics 2016 showcase</vt:lpstr>
      <vt:lpstr>Prepare NI 2016 Showcase Status May2015</vt:lpstr>
      <vt:lpstr>NI 2016 Showcase Goal</vt:lpstr>
      <vt:lpstr>What to Show in the 2016 Case?</vt:lpstr>
    </vt:vector>
  </TitlesOfParts>
  <Company>Stewardshop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Shelly Ross</dc:creator>
  <cp:lastModifiedBy>Reviewer</cp:lastModifiedBy>
  <cp:revision>30</cp:revision>
  <dcterms:created xsi:type="dcterms:W3CDTF">2008-01-21T06:12:12Z</dcterms:created>
  <dcterms:modified xsi:type="dcterms:W3CDTF">2015-05-12T07:12:28Z</dcterms:modified>
</cp:coreProperties>
</file>