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262" r:id="rId4"/>
    <p:sldId id="267" r:id="rId5"/>
    <p:sldId id="263" r:id="rId6"/>
    <p:sldId id="264" r:id="rId7"/>
    <p:sldId id="265" r:id="rId8"/>
    <p:sldId id="259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2" autoAdjust="0"/>
    <p:restoredTop sz="94643" autoAdjust="0"/>
  </p:normalViewPr>
  <p:slideViewPr>
    <p:cSldViewPr>
      <p:cViewPr>
        <p:scale>
          <a:sx n="150" d="100"/>
          <a:sy n="150" d="100"/>
        </p:scale>
        <p:origin x="360" y="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92D5FE-85CA-40E6-8273-48A5F35DE0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FF599-57A5-464D-BBDE-DD73E3C700F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9405A-801D-4EEA-B2FD-F8DC5CDC8C24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52400" y="152400"/>
            <a:ext cx="8839200" cy="6477000"/>
            <a:chOff x="240" y="288"/>
            <a:chExt cx="5290" cy="350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04" name="Rectangle 12"/>
          <p:cNvSpPr>
            <a:spLocks noChangeArrowheads="1"/>
          </p:cNvSpPr>
          <p:nvPr userDrawn="1"/>
        </p:nvSpPr>
        <p:spPr bwMode="auto">
          <a:xfrm>
            <a:off x="381000" y="6629400"/>
            <a:ext cx="571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</a:t>
            </a:r>
            <a:r>
              <a:rPr lang="en-US" sz="600" b="1" dirty="0" smtClean="0"/>
              <a:t>2016 </a:t>
            </a:r>
            <a:r>
              <a:rPr lang="en-US" sz="600" b="1" dirty="0"/>
              <a:t>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01/01/2014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FDF0E-2772-4D89-9F72-F3CB15D8B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3" name="Picture 12" descr="30thAnniversaryLogo_flamecentri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400800"/>
            <a:ext cx="329878" cy="457200"/>
          </a:xfrm>
          <a:prstGeom prst="rect">
            <a:avLst/>
          </a:prstGeom>
        </p:spPr>
      </p:pic>
      <p:pic>
        <p:nvPicPr>
          <p:cNvPr id="15" name="Picture 14" descr="30thAnniversaryLogo_flamecentri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3446" y="304800"/>
            <a:ext cx="1209554" cy="1676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3B471-FB90-46FA-8B98-F55B29ABD840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DD071-FAF0-42AF-BCBC-4495406D1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73075"/>
            <a:ext cx="20955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73075"/>
            <a:ext cx="61341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D8C03-4B48-4E6D-AEDF-1A9300C7BAEF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9C5E0-66B6-492B-B5B1-955EA64CE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36790-EF9F-4521-A783-189BE19EE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CAAC-72B4-49BF-8D8A-B248BD60D0AB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17A56-5D33-48BC-B612-81C2A448B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8C14C-5A61-4D4D-B38C-096C9971D9C2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422542-FAC0-4800-BAC9-80AE50E93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45C78-7BD8-47C0-88A0-6DA77AB0E0BB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E51A7F-C561-42D3-BDE2-6604AC35B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21641-DE6C-4460-BF47-734601E4A699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9D7E7-1099-47AD-B3F2-624E90DDB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E83B5-0457-4AA6-A2AF-7E85AB57C9B7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098B49-91C9-4AE6-BCDD-3C6B3DE25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80F34-8997-452F-82F9-376965C1575F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501C3C-0F9F-4B82-B0E4-702459263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570FB-6AC0-4D6C-9E03-450BCCB52573}" type="datetime1">
              <a:rPr lang="en-US"/>
              <a:pPr/>
              <a:t>5/7/17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1F142-224D-427D-930A-AAAE46FDA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blackWhite">
          <a:xfrm>
            <a:off x="231775" y="236538"/>
            <a:ext cx="8678863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61963" y="1600200"/>
            <a:ext cx="829627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2781" name="Rectangle 13"/>
          <p:cNvSpPr>
            <a:spLocks noChangeArrowheads="1"/>
          </p:cNvSpPr>
          <p:nvPr userDrawn="1"/>
        </p:nvSpPr>
        <p:spPr bwMode="auto">
          <a:xfrm>
            <a:off x="381000" y="6629400"/>
            <a:ext cx="441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</a:t>
            </a:r>
            <a:r>
              <a:rPr lang="en-US" sz="600" b="1" dirty="0" smtClean="0"/>
              <a:t>2016 </a:t>
            </a:r>
            <a:r>
              <a:rPr lang="en-US" sz="600" b="1" dirty="0"/>
              <a:t>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34150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DD8FDF0E-2772-4D89-9F72-F3CB15D8B8A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" name="Picture 11" descr="30thAnniversaryLogo_flamecentri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" y="6400800"/>
            <a:ext cx="329878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/>
          <a:lstStyle/>
          <a:p>
            <a:r>
              <a:rPr lang="en-US" dirty="0"/>
              <a:t>Patient Track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FHIR Connectathon 15</a:t>
            </a:r>
          </a:p>
          <a:p>
            <a:r>
              <a:rPr lang="en-US"/>
              <a:t>Madrid HL7 WGM</a:t>
            </a:r>
          </a:p>
          <a:p>
            <a:r>
              <a:rPr lang="en-US"/>
              <a:t>May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TestScript resources for other maturing FHIR resources</a:t>
            </a:r>
          </a:p>
          <a:p>
            <a:r>
              <a:rPr lang="en-US"/>
              <a:t>Expand formal testing to other connectathon tracks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Track Level 1 (Intro)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/>
              <a:t>+ organizations participated</a:t>
            </a:r>
          </a:p>
          <a:p>
            <a:pPr lvl="1"/>
            <a:r>
              <a:rPr lang="en-US" dirty="0"/>
              <a:t>AEGIS, Furore, Helios Software, Infor, SRDC, T-System Inc, Qvera</a:t>
            </a:r>
          </a:p>
          <a:p>
            <a:r>
              <a:rPr lang="en-US" dirty="0"/>
              <a:t>All participants were able to find success with the various steps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0907-A9CB-4DBB-BAE8-69E7A2D691E2}" type="datetime1">
              <a:rPr lang="en-US" smtClean="0"/>
              <a:pPr/>
              <a:t>5/7/17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44300-96F5-4E68-AEBC-759F83B9379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Patient Track Level 2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6</a:t>
            </a:r>
            <a:r>
              <a:rPr lang="en-US"/>
              <a:t>+ organizations participated</a:t>
            </a:r>
          </a:p>
          <a:p>
            <a:pPr lvl="1"/>
            <a:r>
              <a:rPr lang="en-US" dirty="0"/>
              <a:t>AEGIS, Furore, Helios Software, SRDC, T-System Inc, Qvera</a:t>
            </a:r>
          </a:p>
          <a:p>
            <a:r>
              <a:rPr lang="en-US" dirty="0"/>
              <a:t>Others also used the TestScripts in the weeks leading up to Connectathon</a:t>
            </a:r>
            <a:endParaRPr lang="en-US"/>
          </a:p>
          <a:p>
            <a:r>
              <a:rPr lang="en-US"/>
              <a:t>all TestScript resources are included in the FHIR svn repository</a:t>
            </a:r>
          </a:p>
          <a:p>
            <a:pPr lvl="1"/>
            <a:r>
              <a:rPr lang="en-US"/>
              <a:t>http://gforge.hl7.org/svn/fhir/trunk/connectathons/MadridMay2017/Connectathon15/Patient-02-Formal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Touchstone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http://touchstone.com/</a:t>
            </a:r>
          </a:p>
          <a:p>
            <a:r>
              <a:rPr lang="en-US"/>
              <a:t>Currently have 164 Test Systems registered</a:t>
            </a:r>
          </a:p>
          <a:p>
            <a:r>
              <a:rPr lang="en-US"/>
              <a:t>FHIR svn Patient Track TestScripts</a:t>
            </a:r>
          </a:p>
          <a:p>
            <a:pPr lvl="1"/>
            <a:r>
              <a:rPr lang="en-US"/>
              <a:t>successfully executed by 3 different servers at this FHIR Connectathon</a:t>
            </a:r>
          </a:p>
          <a:p>
            <a:pPr lvl="1"/>
            <a:r>
              <a:rPr lang="en-US"/>
              <a:t>successfully executed by 2 different clients at this FHIR Connectathon</a:t>
            </a:r>
          </a:p>
        </p:txBody>
      </p:sp>
    </p:spTree>
    <p:extLst>
      <p:ext uri="{BB962C8B-B14F-4D97-AF65-F5344CB8AC3E}">
        <p14:creationId xmlns:p14="http://schemas.microsoft.com/office/powerpoint/2010/main" val="1767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Touchstone results (cont’d)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25536"/>
            <a:ext cx="8382000" cy="4226127"/>
          </a:xfrm>
        </p:spPr>
      </p:pic>
    </p:spTree>
    <p:extLst>
      <p:ext uri="{BB962C8B-B14F-4D97-AF65-F5344CB8AC3E}">
        <p14:creationId xmlns:p14="http://schemas.microsoft.com/office/powerpoint/2010/main" val="7963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Touchstone results (cont’d)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767" y="1828800"/>
            <a:ext cx="3396466" cy="4419600"/>
          </a:xfrm>
        </p:spPr>
      </p:pic>
    </p:spTree>
    <p:extLst>
      <p:ext uri="{BB962C8B-B14F-4D97-AF65-F5344CB8AC3E}">
        <p14:creationId xmlns:p14="http://schemas.microsoft.com/office/powerpoint/2010/main" val="10046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Crucible statistics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http://projectcrucible.org/</a:t>
            </a:r>
          </a:p>
          <a:p>
            <a:r>
              <a:rPr lang="en-US"/>
              <a:t>Currently testing 23 active, publicly accessible STU3 servers nightly</a:t>
            </a:r>
          </a:p>
          <a:p>
            <a:r>
              <a:rPr lang="en-US"/>
              <a:t>13 servers passing the Patient Track tests</a:t>
            </a:r>
          </a:p>
        </p:txBody>
      </p:sp>
    </p:spTree>
    <p:extLst>
      <p:ext uri="{BB962C8B-B14F-4D97-AF65-F5344CB8AC3E}">
        <p14:creationId xmlns:p14="http://schemas.microsoft.com/office/powerpoint/2010/main" val="6634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Testing Results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681650"/>
              </p:ext>
            </p:extLst>
          </p:nvPr>
        </p:nvGraphicFramePr>
        <p:xfrm>
          <a:off x="381001" y="1828800"/>
          <a:ext cx="838200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/>
                <a:gridCol w="914400"/>
                <a:gridCol w="990600"/>
                <a:gridCol w="762000"/>
                <a:gridCol w="990600"/>
                <a:gridCol w="990600"/>
                <a:gridCol w="990600"/>
                <a:gridCol w="990607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Delete</a:t>
                      </a:r>
                    </a:p>
                  </a:txBody>
                  <a:tcPr/>
                </a:tc>
              </a:tr>
              <a:tr h="1915160">
                <a:tc>
                  <a:txBody>
                    <a:bodyPr/>
                    <a:lstStyle/>
                    <a:p>
                      <a:r>
                        <a:rPr lang="en-US" sz="2800" b="1"/>
                        <a:t>FHIR Servers</a:t>
                      </a:r>
                    </a:p>
                    <a:p>
                      <a:r>
                        <a:rPr lang="en-US" sz="2800" b="1"/>
                        <a:t>(3)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US" sz="2800" b="1"/>
                        <a:t>FHIR Clients</a:t>
                      </a:r>
                    </a:p>
                    <a:p>
                      <a:r>
                        <a:rPr lang="en-US" sz="2800" b="1"/>
                        <a:t>(2)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/>
                        <a:t>✅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TestScript instances in FHIR svn for Patient Track are very mature</a:t>
            </a:r>
          </a:p>
          <a:p>
            <a:pPr lvl="1"/>
            <a:r>
              <a:rPr lang="en-US" sz="2000"/>
              <a:t>No changes were made this weekend</a:t>
            </a:r>
          </a:p>
          <a:p>
            <a:r>
              <a:rPr lang="en-US" sz="2800"/>
              <a:t>Test driven development ensures ease of interoperability with new exchange partners</a:t>
            </a:r>
          </a:p>
          <a:p>
            <a:pPr lvl="1"/>
            <a:r>
              <a:rPr lang="en-US" sz="2000"/>
              <a:t>Clients found quick success with organizations who had successfully passed all of the Patient Track formal tests</a:t>
            </a:r>
            <a:endParaRPr lang="en-US" sz="2000"/>
          </a:p>
          <a:p>
            <a:r>
              <a:rPr lang="en-US" sz="2800"/>
              <a:t>TestScript instances have been incorporated into publicly available FHIR test platforms and are being used for more than just the FHIR Connectathon events.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pPr/>
              <a:t>5/7/17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308</Words>
  <Application>Microsoft Macintosh PowerPoint</Application>
  <PresentationFormat>On-screen Show 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Verdana</vt:lpstr>
      <vt:lpstr>Wingdings</vt:lpstr>
      <vt:lpstr>Arial</vt:lpstr>
      <vt:lpstr>Refined</vt:lpstr>
      <vt:lpstr>Patient Track</vt:lpstr>
      <vt:lpstr>Patient Track Level 1 (Intro)</vt:lpstr>
      <vt:lpstr>Patient Track Level 2 (Formal)</vt:lpstr>
      <vt:lpstr>Touchstone results</vt:lpstr>
      <vt:lpstr>Touchstone results (cont’d)</vt:lpstr>
      <vt:lpstr>Touchstone results (cont’d)</vt:lpstr>
      <vt:lpstr>Crucible statistics</vt:lpstr>
      <vt:lpstr>Formal Testing Results</vt:lpstr>
      <vt:lpstr>Lessons Learned</vt:lpstr>
      <vt:lpstr>Next Steps</vt:lpstr>
    </vt:vector>
  </TitlesOfParts>
  <Company>Stewardshop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Shelly Ross</dc:creator>
  <cp:lastModifiedBy>Ron Shapiro</cp:lastModifiedBy>
  <cp:revision>55</cp:revision>
  <dcterms:created xsi:type="dcterms:W3CDTF">2008-01-21T06:12:12Z</dcterms:created>
  <dcterms:modified xsi:type="dcterms:W3CDTF">2017-05-07T10:30:34Z</dcterms:modified>
</cp:coreProperties>
</file>