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13"/>
  </p:notesMasterIdLst>
  <p:sldIdLst>
    <p:sldId id="301" r:id="rId3"/>
    <p:sldId id="337" r:id="rId4"/>
    <p:sldId id="336" r:id="rId5"/>
    <p:sldId id="338" r:id="rId6"/>
    <p:sldId id="339" r:id="rId7"/>
    <p:sldId id="340" r:id="rId8"/>
    <p:sldId id="341" r:id="rId9"/>
    <p:sldId id="342" r:id="rId10"/>
    <p:sldId id="344" r:id="rId11"/>
    <p:sldId id="335"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fld id="{E45CB0EE-5BA1-4B4C-995C-331DD8804D1C}" type="datetimeFigureOut">
              <a:rPr lang="en-US" altLang="en-US"/>
              <a:pPr/>
              <a:t>5/12/2016</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2EB9A754-F685-4B78-9FF7-4FD11FF42FF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solidFill>
                  <a:srgbClr val="000000"/>
                </a:solidFill>
              </a:rPr>
              <a:t>New condition for patient risk of pulmonary embolism. The community pharmacist meets with current patient and their caregiver after a recent discharge from a hospital for a pulmonary embolism.  The patient is diagnosed with hypertension and diabetes. The patient has been enrolled in a diabetes OP clinic and has now been referred to an anticoagulation OP clinic. The community pharmacist coordinates MTM services (including reconciliation of medications, allergies and indications for medication use) with the PCP and the diabetes and anticoagulation clinics on patient’s medication-related goals. </a:t>
            </a:r>
          </a:p>
          <a:p>
            <a:endParaRPr lang="en-US" altLang="en-US">
              <a:solidFill>
                <a:srgbClr val="000000"/>
              </a:solidFill>
            </a:endParaRPr>
          </a:p>
          <a:p>
            <a:r>
              <a:rPr lang="en-US" altLang="en-US">
                <a:solidFill>
                  <a:srgbClr val="000000"/>
                </a:solidFill>
              </a:rPr>
              <a:t>Health concern diabetes management</a:t>
            </a:r>
          </a:p>
          <a:p>
            <a:r>
              <a:rPr lang="en-US" altLang="en-US">
                <a:solidFill>
                  <a:srgbClr val="000000"/>
                </a:solidFill>
              </a:rPr>
              <a:t>Hypertension</a:t>
            </a:r>
          </a:p>
          <a:p>
            <a:r>
              <a:rPr lang="en-US" altLang="en-US">
                <a:solidFill>
                  <a:srgbClr val="000000"/>
                </a:solidFill>
              </a:rPr>
              <a:t>Prevention of bleeds and clots - Anticoagulation medication managment</a:t>
            </a:r>
          </a:p>
          <a:p>
            <a:r>
              <a:rPr lang="en-US" altLang="en-US">
                <a:solidFill>
                  <a:srgbClr val="000000"/>
                </a:solidFill>
              </a:rPr>
              <a:t>Pulmonary embolism risk</a:t>
            </a:r>
          </a:p>
          <a:p>
            <a:endParaRPr lang="en-US" altLang="en-US">
              <a:solidFill>
                <a:srgbClr val="000000"/>
              </a:solidFill>
            </a:endParaRPr>
          </a:p>
          <a:p>
            <a:r>
              <a:rPr lang="en-US" altLang="en-US">
                <a:solidFill>
                  <a:srgbClr val="000000"/>
                </a:solidFill>
              </a:rPr>
              <a:t>Monitoring INR</a:t>
            </a:r>
          </a:p>
          <a:p>
            <a:r>
              <a:rPr lang="en-US" altLang="en-US">
                <a:solidFill>
                  <a:srgbClr val="000000"/>
                </a:solidFill>
              </a:rPr>
              <a:t>How do you</a:t>
            </a:r>
            <a:endParaRPr lang="en-US" altLang="en-US"/>
          </a:p>
        </p:txBody>
      </p:sp>
      <p:sp>
        <p:nvSpPr>
          <p:cNvPr id="4" name="Slide Number Placeholder 3"/>
          <p:cNvSpPr>
            <a:spLocks noGrp="1"/>
          </p:cNvSpPr>
          <p:nvPr>
            <p:ph type="sldNum" sz="quarter" idx="5"/>
          </p:nvPr>
        </p:nvSpPr>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F315D3-6D5B-450B-BE61-F80B0B6ADBA9}" type="slidenum">
              <a:rPr lang="en-US" altLang="en-US" sz="1200">
                <a:latin typeface="Calibri" panose="020F0502020204030204" pitchFamily="34" charset="0"/>
              </a:rPr>
              <a:pPr/>
              <a:t>4</a:t>
            </a:fld>
            <a:endParaRPr lang="en-US" altLang="en-US" sz="120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a:solidFill>
                  <a:srgbClr val="000000"/>
                </a:solidFill>
              </a:rPr>
              <a:t>Patient is scheduled for a hip replacement. The pharmacist under a collaborative practice agreement with the orthopedic surgeon counsels the patient prior to the procedure to assure there are no medication-related problems. After the surgery, the pharmacist coordinates medication-related goals with the patient pertaining to deep vein thrombosis risk and pain management. </a:t>
            </a:r>
            <a:endParaRPr lang="en-US" altLang="en-US">
              <a:solidFill>
                <a:srgbClr val="000000"/>
              </a:solidFill>
            </a:endParaRPr>
          </a:p>
          <a:p>
            <a:endParaRPr lang="en-US" altLang="en-US"/>
          </a:p>
        </p:txBody>
      </p:sp>
      <p:sp>
        <p:nvSpPr>
          <p:cNvPr id="4" name="Slide Number Placeholder 3"/>
          <p:cNvSpPr>
            <a:spLocks noGrp="1"/>
          </p:cNvSpPr>
          <p:nvPr>
            <p:ph type="sldNum" sz="quarter" idx="5"/>
          </p:nvPr>
        </p:nvSpPr>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2F85970-26CA-47FD-9B37-38EF9FE470A9}" type="slidenum">
              <a:rPr lang="en-US" altLang="en-US" sz="1200">
                <a:latin typeface="Calibri" panose="020F0502020204030204" pitchFamily="34" charset="0"/>
              </a:rPr>
              <a:pPr/>
              <a:t>5</a:t>
            </a:fld>
            <a:endParaRPr lang="en-US" altLang="en-US" sz="120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a:solidFill>
                  <a:srgbClr val="000000"/>
                </a:solidFill>
              </a:rPr>
              <a:t>A patient with behavior health issues and multiple chronic diseases meets with their consultant pharmacist for their yearly comprehensive medication review to meet their Medicare Part D MTM requirement. The pharmacist documents conflicting treatment strategies and medications. The pharmacist recommends strategies/alterations to existing treatment, development of a manageable medication schedule, patient education and outcome follow-up. </a:t>
            </a:r>
            <a:endParaRPr lang="en-US" altLang="en-US">
              <a:solidFill>
                <a:srgbClr val="000000"/>
              </a:solidFill>
            </a:endParaRPr>
          </a:p>
          <a:p>
            <a:endParaRPr lang="en-US" altLang="en-US"/>
          </a:p>
        </p:txBody>
      </p:sp>
      <p:sp>
        <p:nvSpPr>
          <p:cNvPr id="4" name="Slide Number Placeholder 3"/>
          <p:cNvSpPr>
            <a:spLocks noGrp="1"/>
          </p:cNvSpPr>
          <p:nvPr>
            <p:ph type="sldNum" sz="quarter" idx="5"/>
          </p:nvPr>
        </p:nvSpPr>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858D167-9BB9-41F7-952B-3D8FDDD5C918}" type="slidenum">
              <a:rPr lang="en-US" altLang="en-US" sz="1200">
                <a:latin typeface="Calibri" panose="020F0502020204030204" pitchFamily="34" charset="0"/>
              </a:rPr>
              <a:pPr/>
              <a:t>6</a:t>
            </a:fld>
            <a:endParaRPr lang="en-US" altLang="en-US" sz="120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a:solidFill>
                  <a:srgbClr val="000000"/>
                </a:solidFill>
              </a:rPr>
              <a:t>A patient comes to the community pharmacy to pick up hydrocodone which has been e-prescribed and complaintsof constipation. The pharmacist reviewed the State Prescription Drug Monitoring Program (PDMP) database, and discovers that multiple physicians have treated the patient</a:t>
            </a:r>
            <a:r>
              <a:rPr lang="en-US" altLang="en-US">
                <a:solidFill>
                  <a:srgbClr val="000000"/>
                </a:solidFill>
              </a:rPr>
              <a:t> </a:t>
            </a:r>
            <a:r>
              <a:rPr lang="en-US" altLang="en-US" i="1">
                <a:solidFill>
                  <a:srgbClr val="000000"/>
                </a:solidFill>
              </a:rPr>
              <a:t>for pain.  The pharmacist suspects the patient may have an opioid abuse condition. Through patient counseling, the pharmacist discovers the patient is mal-nourished, has 3 chronic care conditions, and complains of constipation and also has no primary care provider (PCP). The pharmacist performs comprehensive medication review and helps the patient identify a PCP. The pharmacist documents conflicting treatment strategies and medications including the need for naloxone. The pharmacist recommends strategies/alterations to existing treatment, pain management, development of a manageable medication schedule, nutritional counseling, patient education and outcome follow-up.</a:t>
            </a:r>
            <a:endParaRPr lang="en-US" altLang="en-US"/>
          </a:p>
        </p:txBody>
      </p:sp>
      <p:sp>
        <p:nvSpPr>
          <p:cNvPr id="4" name="Slide Number Placeholder 3"/>
          <p:cNvSpPr>
            <a:spLocks noGrp="1"/>
          </p:cNvSpPr>
          <p:nvPr>
            <p:ph type="sldNum" sz="quarter" idx="5"/>
          </p:nvPr>
        </p:nvSpPr>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A3CDAE4-7EEA-44E1-9424-B08BB6196CA2}" type="slidenum">
              <a:rPr lang="en-US" altLang="en-US" sz="1200">
                <a:latin typeface="Calibri" panose="020F0502020204030204" pitchFamily="34" charset="0"/>
              </a:rPr>
              <a:pPr/>
              <a:t>7</a:t>
            </a:fld>
            <a:endParaRPr lang="en-US" altLang="en-US" sz="120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89AB666-482D-4FA2-AAF6-6B920541061B}" type="slidenum">
              <a:rPr lang="en-US" altLang="en-US" sz="1200">
                <a:latin typeface="Calibri" panose="020F0502020204030204" pitchFamily="34" charset="0"/>
              </a:rPr>
              <a:pPr/>
              <a:t>10</a:t>
            </a:fld>
            <a:endParaRPr lang="en-US" altLang="en-US" sz="120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http://www.pharmacyhit.org/images/rotator/comput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57800" y="0"/>
            <a:ext cx="182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730250" y="1905000"/>
            <a:ext cx="7681913" cy="1523495"/>
          </a:xfrm>
        </p:spPr>
        <p:txBody>
          <a:bodyPr>
            <a:noAutofit/>
          </a:bodyPr>
          <a:lstStyle>
            <a:lvl1pPr>
              <a:lnSpc>
                <a:spcPct val="90000"/>
              </a:lnSpc>
              <a:defRPr sz="5400">
                <a:gradFill flip="none" rotWithShape="1">
                  <a:gsLst>
                    <a:gs pos="0">
                      <a:schemeClr val="accent1"/>
                    </a:gs>
                    <a:gs pos="86000">
                      <a:srgbClr val="FFFF99"/>
                    </a:gs>
                    <a:gs pos="86000">
                      <a:srgbClr val="F6AE1E"/>
                    </a:gs>
                  </a:gsLst>
                  <a:lin ang="5400000" scaled="0"/>
                  <a:tileRect/>
                </a:gradFill>
                <a:effectLst/>
              </a:defRPr>
            </a:lvl1pPr>
          </a:lstStyle>
          <a:p>
            <a:r>
              <a:rPr lang="en-US" dirty="0"/>
              <a:t>Click to edit Master title style</a:t>
            </a:r>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425459525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pic>
        <p:nvPicPr>
          <p:cNvPr id="2" name="Picture 5" descr="http://www.pharmacyhit.org/images/rotator/comput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57800" y="0"/>
            <a:ext cx="182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descr="C:\Users\Shelly\Pictures\HIT_logo.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15100"/>
            <a:ext cx="2779713"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0274151"/>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70214278"/>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dirty="0"/>
              <a:t>Click to edit Master text styles</a:t>
            </a:r>
          </a:p>
        </p:txBody>
      </p:sp>
    </p:spTree>
    <p:extLst>
      <p:ext uri="{BB962C8B-B14F-4D97-AF65-F5344CB8AC3E}">
        <p14:creationId xmlns:p14="http://schemas.microsoft.com/office/powerpoint/2010/main" val="3886922814"/>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pic>
        <p:nvPicPr>
          <p:cNvPr id="5" name="Picture 5" descr="http://www.pharmacyhit.org/images/rotator/comput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57800" y="0"/>
            <a:ext cx="182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a:t>Click to edit Master text styles</a:t>
            </a:r>
          </a:p>
        </p:txBody>
      </p:sp>
    </p:spTree>
    <p:extLst>
      <p:ext uri="{BB962C8B-B14F-4D97-AF65-F5344CB8AC3E}">
        <p14:creationId xmlns:p14="http://schemas.microsoft.com/office/powerpoint/2010/main" val="239827090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pic>
        <p:nvPicPr>
          <p:cNvPr id="4" name="Picture 5" descr="http://www.pharmacyhit.org/images/rotator/comput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57800" y="0"/>
            <a:ext cx="182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306851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pic>
        <p:nvPicPr>
          <p:cNvPr id="5" name="Picture 5" descr="http://www.pharmacyhit.org/images/rotator/comput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57800" y="0"/>
            <a:ext cx="182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a:t>Click to edit Master text styles</a:t>
            </a:r>
          </a:p>
        </p:txBody>
      </p:sp>
    </p:spTree>
    <p:extLst>
      <p:ext uri="{BB962C8B-B14F-4D97-AF65-F5344CB8AC3E}">
        <p14:creationId xmlns:p14="http://schemas.microsoft.com/office/powerpoint/2010/main" val="388909924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pic>
        <p:nvPicPr>
          <p:cNvPr id="4" name="Picture 5" descr="http://www.pharmacyhit.org/images/rotator/comput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57800" y="0"/>
            <a:ext cx="182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C:\Users\Shelly\Pictures\HIT_logo.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15100"/>
            <a:ext cx="2779713"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63228164"/>
      </p:ext>
    </p:extLst>
  </p:cSld>
  <p:clrMapOvr>
    <a:masterClrMapping/>
  </p:clrMapOvr>
  <p:transition>
    <p:fade/>
  </p:transition>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http://www.pharmacyhit.org/images/rotator/comput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57800" y="0"/>
            <a:ext cx="182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C:\Users\Shelly\Pictures\HIT_logo.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15100"/>
            <a:ext cx="2779713"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2948157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4" name="Picture 5" descr="http://www.pharmacyhit.org/images/rotator/comput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57800" y="0"/>
            <a:ext cx="182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C:\Users\Shelly\Pictures\HIT_logo.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15100"/>
            <a:ext cx="2779713"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8180827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5" descr="http://www.pharmacyhit.org/images/rotator/comput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57800" y="0"/>
            <a:ext cx="182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C:\Users\Shelly\Pictures\HIT_logo.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15100"/>
            <a:ext cx="2779713"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37150928"/>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http://www.pharmacyhit.org/images/rotator/comput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57800" y="0"/>
            <a:ext cx="182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C:\Users\Shelly\Pictures\HIT_logo.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15100"/>
            <a:ext cx="2779713"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4745540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5" descr="http://www.pharmacyhit.org/images/rotator/comput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57800" y="0"/>
            <a:ext cx="182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5" descr="C:\Users\Shelly\Pictures\HIT_logo.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15100"/>
            <a:ext cx="2779713"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7856753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descr="http://www.pharmacyhit.org/images/rotator/comput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57800" y="0"/>
            <a:ext cx="182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descr="C:\Users\Shelly\Pictures\HIT_logo.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15100"/>
            <a:ext cx="2779713"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14798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4.xml"/><Relationship Id="rId5" Type="http://schemas.openxmlformats.org/officeDocument/2006/relationships/image" Target="../media/image2.png"/><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dirty="0"/>
              <a:t>Click to edit Master title style</a:t>
            </a:r>
          </a:p>
        </p:txBody>
      </p:sp>
      <p:sp>
        <p:nvSpPr>
          <p:cNvPr id="1027"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5" descr="http://www.pharmacyhit.org/images/rotator/computer.png"/>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5257800" y="0"/>
            <a:ext cx="182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1" tx1="lt1" bg2="dk2" tx2="lt2" accent1="accent1" accent2="accent2" accent3="accent3" accent4="accent4" accent5="accent5" accent6="accent6" hlink="hlink" folHlink="folHlink"/>
  <p:sldLayoutIdLst>
    <p:sldLayoutId id="2147484547" r:id="rId1"/>
    <p:sldLayoutId id="2147484548" r:id="rId2"/>
    <p:sldLayoutId id="2147484549" r:id="rId3"/>
    <p:sldLayoutId id="2147484550" r:id="rId4"/>
    <p:sldLayoutId id="2147484551" r:id="rId5"/>
    <p:sldLayoutId id="2147484552" r:id="rId6"/>
    <p:sldLayoutId id="2147484553" r:id="rId7"/>
    <p:sldLayoutId id="2147484554" r:id="rId8"/>
    <p:sldLayoutId id="2147484555" r:id="rId9"/>
    <p:sldLayoutId id="2147484556" r:id="rId10"/>
    <p:sldLayoutId id="2147484557" r:id="rId11"/>
    <p:sldLayoutId id="2147484558" r:id="rId12"/>
    <p:sldLayoutId id="2147484559" r:id="rId13"/>
  </p:sldLayoutIdLst>
  <p:transition>
    <p:fade/>
  </p:transition>
  <p:hf hdr="0" ftr="0" dt="0"/>
  <p:txStyles>
    <p:titleStyle>
      <a:lvl1pPr algn="l" defTabSz="912813" rtl="0" eaLnBrk="0" fontAlgn="base" hangingPunct="0">
        <a:lnSpc>
          <a:spcPct val="90000"/>
        </a:lnSpc>
        <a:spcBef>
          <a:spcPct val="0"/>
        </a:spcBef>
        <a:spcAft>
          <a:spcPct val="0"/>
        </a:spcAft>
        <a:defRPr lang="en-US" sz="4800" kern="1200" spc="-150" dirty="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S PGothic" panose="020B0600070205080204" pitchFamily="34" charset="-128"/>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ea typeface="MS PGothic" panose="020B0600070205080204" pitchFamily="34" charset="-128"/>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ea typeface="MS PGothic" panose="020B0600070205080204" pitchFamily="34" charset="-128"/>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ea typeface="MS PGothic" panose="020B0600070205080204" pitchFamily="34" charset="-128"/>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ea typeface="MS PGothic" panose="020B0600070205080204" pitchFamily="34" charset="-128"/>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7"/>
        </a:buBlip>
        <a:defRPr sz="3200" kern="1200">
          <a:solidFill>
            <a:schemeClr val="bg1"/>
          </a:solidFill>
          <a:latin typeface="+mn-lt"/>
          <a:ea typeface="MS PGothic" panose="020B0600070205080204" pitchFamily="34" charset="-128"/>
          <a:cs typeface="ＭＳ Ｐゴシック" charset="0"/>
        </a:defRPr>
      </a:lvl1pPr>
      <a:lvl2pPr marL="914400" indent="-396875" algn="l" defTabSz="912813" rtl="0" eaLnBrk="0" fontAlgn="base" hangingPunct="0">
        <a:lnSpc>
          <a:spcPct val="90000"/>
        </a:lnSpc>
        <a:spcBef>
          <a:spcPct val="20000"/>
        </a:spcBef>
        <a:spcAft>
          <a:spcPct val="0"/>
        </a:spcAft>
        <a:buBlip>
          <a:blip r:embed="rId18"/>
        </a:buBlip>
        <a:defRPr sz="2800" kern="1200">
          <a:solidFill>
            <a:schemeClr val="bg1"/>
          </a:solidFill>
          <a:latin typeface="+mn-lt"/>
          <a:ea typeface="MS PGothic" panose="020B0600070205080204" pitchFamily="34" charset="-128"/>
          <a:cs typeface="+mn-cs"/>
        </a:defRPr>
      </a:lvl2pPr>
      <a:lvl3pPr marL="1258888" indent="-344488" algn="l" defTabSz="912813" rtl="0" eaLnBrk="0" fontAlgn="base" hangingPunct="0">
        <a:lnSpc>
          <a:spcPct val="90000"/>
        </a:lnSpc>
        <a:spcBef>
          <a:spcPct val="20000"/>
        </a:spcBef>
        <a:spcAft>
          <a:spcPct val="0"/>
        </a:spcAft>
        <a:buBlip>
          <a:blip r:embed="rId18"/>
        </a:buBlip>
        <a:defRPr sz="2400" kern="1200">
          <a:solidFill>
            <a:schemeClr val="bg1"/>
          </a:solidFill>
          <a:latin typeface="+mn-lt"/>
          <a:ea typeface="MS PGothic" panose="020B0600070205080204" pitchFamily="34" charset="-128"/>
          <a:cs typeface="+mn-cs"/>
        </a:defRPr>
      </a:lvl3pPr>
      <a:lvl4pPr marL="1604963" indent="-346075" algn="l" defTabSz="912813" rtl="0" eaLnBrk="0" fontAlgn="base" hangingPunct="0">
        <a:lnSpc>
          <a:spcPct val="90000"/>
        </a:lnSpc>
        <a:spcBef>
          <a:spcPct val="20000"/>
        </a:spcBef>
        <a:spcAft>
          <a:spcPct val="0"/>
        </a:spcAft>
        <a:buBlip>
          <a:blip r:embed="rId18"/>
        </a:buBlip>
        <a:defRPr sz="2400" kern="1200">
          <a:solidFill>
            <a:schemeClr val="bg1"/>
          </a:solidFill>
          <a:latin typeface="+mn-lt"/>
          <a:ea typeface="MS PGothic" panose="020B0600070205080204" pitchFamily="34" charset="-128"/>
          <a:cs typeface="+mn-cs"/>
        </a:defRPr>
      </a:lvl4pPr>
      <a:lvl5pPr marL="1941513" indent="-336550" algn="l" defTabSz="912813" rtl="0" eaLnBrk="0" fontAlgn="base" hangingPunct="0">
        <a:lnSpc>
          <a:spcPct val="90000"/>
        </a:lnSpc>
        <a:spcBef>
          <a:spcPct val="20000"/>
        </a:spcBef>
        <a:spcAft>
          <a:spcPct val="0"/>
        </a:spcAft>
        <a:buBlip>
          <a:blip r:embed="rId18"/>
        </a:buBlip>
        <a:defRPr sz="2400" kern="1200">
          <a:solidFill>
            <a:schemeClr val="bg1"/>
          </a:solidFill>
          <a:latin typeface="+mn-lt"/>
          <a:ea typeface="MS PGothic" panose="020B0600070205080204" pitchFamily="34" charset="-128"/>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3314" name="Picture 3" descr="white rectangle.png"/>
          <p:cNvPicPr>
            <a:picLocks noChangeAspect="1"/>
          </p:cNvPicPr>
          <p:nvPr/>
        </p:nvPicPr>
        <p:blipFill>
          <a:blip r:embed="rId4">
            <a:extLst>
              <a:ext uri="{28A0092B-C50C-407E-A947-70E740481C1C}">
                <a14:useLocalDpi xmlns:a14="http://schemas.microsoft.com/office/drawing/2010/main" val="0"/>
              </a:ext>
            </a:extLst>
          </a:blip>
          <a:srcRect b="10452"/>
          <a:stretch>
            <a:fillRect/>
          </a:stretch>
        </p:blipFill>
        <p:spPr bwMode="auto">
          <a:xfrm>
            <a:off x="0" y="1300163"/>
            <a:ext cx="9144000" cy="555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dirty="0"/>
              <a:t>Click to edit Master title style</a:t>
            </a:r>
          </a:p>
        </p:txBody>
      </p:sp>
      <p:sp>
        <p:nvSpPr>
          <p:cNvPr id="13316" name="Text Placeholder 2"/>
          <p:cNvSpPr>
            <a:spLocks noGrp="1"/>
          </p:cNvSpPr>
          <p:nvPr>
            <p:ph type="body" idx="1"/>
          </p:nvPr>
        </p:nvSpPr>
        <p:spPr bwMode="auto">
          <a:xfrm>
            <a:off x="722313" y="1905000"/>
            <a:ext cx="8040687" cy="210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3317" name="Picture 5" descr="http://www.pharmacyhit.org/images/rotator/computer.png"/>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257800" y="0"/>
            <a:ext cx="182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60" r:id="rId1"/>
  </p:sldLayoutIdLst>
  <p:transition>
    <p:fade/>
  </p:transition>
  <p:hf hdr="0" ftr="0" dt="0"/>
  <p:txStyles>
    <p:titleStyle>
      <a:lvl1pPr algn="l" defTabSz="912813" rtl="0" eaLnBrk="0" fontAlgn="base" hangingPunct="0">
        <a:lnSpc>
          <a:spcPct val="90000"/>
        </a:lnSpc>
        <a:spcBef>
          <a:spcPct val="0"/>
        </a:spcBef>
        <a:spcAft>
          <a:spcPct val="0"/>
        </a:spcAft>
        <a:defRPr lang="en-US" sz="4800" kern="1200" spc="-125"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S PGothic" panose="020B0600070205080204" pitchFamily="34" charset="-128"/>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ea typeface="MS PGothic" panose="020B0600070205080204" pitchFamily="34" charset="-128"/>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ea typeface="MS PGothic" panose="020B0600070205080204" pitchFamily="34" charset="-128"/>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ea typeface="MS PGothic" panose="020B0600070205080204" pitchFamily="34" charset="-128"/>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ea typeface="MS PGothic" panose="020B0600070205080204" pitchFamily="34" charset="-128"/>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42900" indent="-342900" algn="l" defTabSz="912813" rtl="0" eaLnBrk="0" fontAlgn="base" hangingPunct="0">
        <a:lnSpc>
          <a:spcPct val="90000"/>
        </a:lnSpc>
        <a:spcBef>
          <a:spcPct val="20000"/>
        </a:spcBef>
        <a:spcAft>
          <a:spcPct val="0"/>
        </a:spcAft>
        <a:buFont typeface="Arial" panose="020B0604020202020204" pitchFamily="34" charset="0"/>
        <a:defRPr sz="3000" b="1" kern="1200">
          <a:solidFill>
            <a:schemeClr val="tx1"/>
          </a:solidFill>
          <a:latin typeface="Courier New" pitchFamily="49" charset="0"/>
          <a:ea typeface="MS PGothic" panose="020B0600070205080204" pitchFamily="34" charset="-128"/>
          <a:cs typeface="Courier New" pitchFamily="49" charset="0"/>
        </a:defRPr>
      </a:lvl1pPr>
      <a:lvl2pPr marL="384175" indent="-6350" algn="l" defTabSz="912813" rtl="0" eaLnBrk="0" fontAlgn="base" hangingPunct="0">
        <a:lnSpc>
          <a:spcPct val="90000"/>
        </a:lnSpc>
        <a:spcBef>
          <a:spcPct val="20000"/>
        </a:spcBef>
        <a:spcAft>
          <a:spcPct val="0"/>
        </a:spcAft>
        <a:buFont typeface="Arial" panose="020B0604020202020204" pitchFamily="34" charset="0"/>
        <a:defRPr sz="2800" b="1" kern="1200">
          <a:solidFill>
            <a:schemeClr val="tx1"/>
          </a:solidFill>
          <a:latin typeface="Courier New" pitchFamily="49" charset="0"/>
          <a:ea typeface="Courier New" charset="0"/>
          <a:cs typeface="Courier New" pitchFamily="49" charset="0"/>
        </a:defRPr>
      </a:lvl2pPr>
      <a:lvl3pPr marL="760413" indent="-6350" algn="l" defTabSz="912813" rtl="0" eaLnBrk="0" fontAlgn="base" hangingPunct="0">
        <a:lnSpc>
          <a:spcPct val="90000"/>
        </a:lnSpc>
        <a:spcBef>
          <a:spcPct val="20000"/>
        </a:spcBef>
        <a:spcAft>
          <a:spcPct val="0"/>
        </a:spcAft>
        <a:buFont typeface="Arial" panose="020B0604020202020204" pitchFamily="34" charset="0"/>
        <a:defRPr sz="2400" b="1" kern="1200">
          <a:solidFill>
            <a:schemeClr val="tx1"/>
          </a:solidFill>
          <a:latin typeface="Courier New" pitchFamily="49" charset="0"/>
          <a:ea typeface="Courier New" charset="0"/>
          <a:cs typeface="Courier New" pitchFamily="49" charset="0"/>
        </a:defRPr>
      </a:lvl3pPr>
      <a:lvl4pPr marL="1093788" indent="6350" algn="l" defTabSz="912813" rtl="0" eaLnBrk="0" fontAlgn="base" hangingPunct="0">
        <a:lnSpc>
          <a:spcPct val="90000"/>
        </a:lnSpc>
        <a:spcBef>
          <a:spcPct val="20000"/>
        </a:spcBef>
        <a:spcAft>
          <a:spcPct val="0"/>
        </a:spcAft>
        <a:buFont typeface="Arial" panose="020B0604020202020204" pitchFamily="34" charset="0"/>
        <a:defRPr sz="2400" b="1" kern="1200">
          <a:solidFill>
            <a:schemeClr val="tx1"/>
          </a:solidFill>
          <a:latin typeface="Courier New" pitchFamily="49" charset="0"/>
          <a:ea typeface="Courier New" charset="0"/>
          <a:cs typeface="Courier New" pitchFamily="49" charset="0"/>
        </a:defRPr>
      </a:lvl4pPr>
      <a:lvl5pPr marL="1425575" indent="403225" algn="l" defTabSz="912813" rtl="0" eaLnBrk="0" fontAlgn="base" hangingPunct="0">
        <a:lnSpc>
          <a:spcPct val="90000"/>
        </a:lnSpc>
        <a:spcBef>
          <a:spcPct val="20000"/>
        </a:spcBef>
        <a:spcAft>
          <a:spcPct val="0"/>
        </a:spcAft>
        <a:buFont typeface="Arial" panose="020B0604020202020204" pitchFamily="34" charset="0"/>
        <a:defRPr sz="2400" b="1" kern="1200">
          <a:solidFill>
            <a:schemeClr val="tx1"/>
          </a:solidFill>
          <a:latin typeface="Courier New" pitchFamily="49" charset="0"/>
          <a:ea typeface="Courier New" charset="0"/>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shelly@pharmacyhit.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10.jpeg"/><Relationship Id="rId4" Type="http://schemas.openxmlformats.org/officeDocument/2006/relationships/hyperlink" Target="http://www.pharmacyhit.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6"/>
          <p:cNvSpPr txBox="1">
            <a:spLocks noChangeArrowheads="1"/>
          </p:cNvSpPr>
          <p:nvPr/>
        </p:nvSpPr>
        <p:spPr bwMode="auto">
          <a:xfrm>
            <a:off x="1143000" y="0"/>
            <a:ext cx="31432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2000" b="1"/>
              <a:t>Pharmacy Health Information Technology Collaborative</a:t>
            </a:r>
          </a:p>
        </p:txBody>
      </p:sp>
      <p:pic>
        <p:nvPicPr>
          <p:cNvPr id="16386" name="Picture 3" descr="C:\Users\Shelly\Pictures\Pharmacy e-HIT Logo alon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2400"/>
            <a:ext cx="800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ctrTitle"/>
          </p:nvPr>
        </p:nvSpPr>
        <p:spPr>
          <a:xfrm>
            <a:off x="685800" y="2209800"/>
            <a:ext cx="7681913" cy="1523495"/>
          </a:xfrm>
        </p:spPr>
        <p:txBody>
          <a:bodyPr/>
          <a:lstStyle/>
          <a:p>
            <a:pPr defTabSz="914363" eaLnBrk="1" fontAlgn="auto" hangingPunct="1">
              <a:spcAft>
                <a:spcPts val="0"/>
              </a:spcAft>
              <a:defRPr/>
            </a:pPr>
            <a:r>
              <a:rPr sz="6600" b="1" dirty="0">
                <a:effectLst>
                  <a:outerShdw blurRad="38100" dist="38100" dir="2700000" algn="tl">
                    <a:srgbClr val="000000">
                      <a:alpha val="43137"/>
                    </a:srgbClr>
                  </a:outerShdw>
                </a:effectLst>
                <a:ea typeface="+mn-ea"/>
              </a:rPr>
              <a:t>Pharmacist Care Plan Project Update</a:t>
            </a:r>
          </a:p>
        </p:txBody>
      </p:sp>
      <p:sp>
        <p:nvSpPr>
          <p:cNvPr id="16388" name="TextBox 10"/>
          <p:cNvSpPr txBox="1">
            <a:spLocks noChangeArrowheads="1"/>
          </p:cNvSpPr>
          <p:nvPr/>
        </p:nvSpPr>
        <p:spPr bwMode="auto">
          <a:xfrm>
            <a:off x="762000" y="3962400"/>
            <a:ext cx="7848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800">
                <a:solidFill>
                  <a:schemeClr val="bg1"/>
                </a:solidFill>
              </a:rPr>
              <a:t>Presenter: Shelly Spiro RPh, FASCP</a:t>
            </a:r>
          </a:p>
          <a:p>
            <a:pPr eaLnBrk="1" hangingPunct="1"/>
            <a:r>
              <a:rPr lang="en-US" altLang="en-US" sz="1800">
                <a:solidFill>
                  <a:schemeClr val="bg1"/>
                </a:solidFill>
              </a:rPr>
              <a:t>Pharmacy HIT Collaborative, Executive Director</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33400" y="304800"/>
            <a:ext cx="3155950" cy="685800"/>
          </a:xfrm>
        </p:spPr>
        <p:txBody>
          <a:bodyPr/>
          <a:lstStyle/>
          <a:p>
            <a:pPr>
              <a:defRPr/>
            </a:pPr>
            <a:r>
              <a:rPr dirty="0">
                <a:ea typeface="+mn-ea"/>
              </a:rPr>
              <a:t>Discussion</a:t>
            </a:r>
          </a:p>
        </p:txBody>
      </p:sp>
      <p:sp>
        <p:nvSpPr>
          <p:cNvPr id="6" name="Subtitle 5"/>
          <p:cNvSpPr>
            <a:spLocks noGrp="1"/>
          </p:cNvSpPr>
          <p:nvPr>
            <p:ph type="subTitle" idx="1"/>
          </p:nvPr>
        </p:nvSpPr>
        <p:spPr>
          <a:xfrm>
            <a:off x="1447800" y="4038600"/>
            <a:ext cx="7407275" cy="1981200"/>
          </a:xfrm>
        </p:spPr>
        <p:txBody>
          <a:bodyPr>
            <a:normAutofit fontScale="92500" lnSpcReduction="10000"/>
          </a:bodyPr>
          <a:lstStyle/>
          <a:p>
            <a:pPr>
              <a:defRPr/>
            </a:pPr>
            <a:r>
              <a:rPr lang="en-US" b="1" dirty="0">
                <a:ea typeface="+mn-ea"/>
                <a:cs typeface="+mn-cs"/>
              </a:rPr>
              <a:t>Contact:</a:t>
            </a:r>
          </a:p>
          <a:p>
            <a:pPr>
              <a:defRPr/>
            </a:pPr>
            <a:r>
              <a:rPr lang="en-US" dirty="0">
                <a:ea typeface="+mn-ea"/>
                <a:cs typeface="+mn-cs"/>
              </a:rPr>
              <a:t>Shelly Spiro</a:t>
            </a:r>
          </a:p>
          <a:p>
            <a:pPr>
              <a:defRPr/>
            </a:pPr>
            <a:r>
              <a:rPr lang="en-US" dirty="0">
                <a:ea typeface="+mn-ea"/>
                <a:cs typeface="+mn-cs"/>
              </a:rPr>
              <a:t>Executive Director, Pharmacy HIT Collaborative</a:t>
            </a:r>
          </a:p>
          <a:p>
            <a:pPr>
              <a:defRPr/>
            </a:pPr>
            <a:r>
              <a:rPr lang="en-US" dirty="0">
                <a:ea typeface="+mn-ea"/>
                <a:cs typeface="+mn-cs"/>
                <a:hlinkClick r:id="rId3"/>
              </a:rPr>
              <a:t>shelly@pharmacyhit.org</a:t>
            </a:r>
            <a:endParaRPr lang="en-US" dirty="0">
              <a:ea typeface="+mn-ea"/>
              <a:cs typeface="+mn-cs"/>
            </a:endParaRPr>
          </a:p>
          <a:p>
            <a:pPr>
              <a:defRPr/>
            </a:pPr>
            <a:r>
              <a:rPr lang="en-US" dirty="0">
                <a:ea typeface="+mn-ea"/>
                <a:cs typeface="+mn-cs"/>
                <a:hlinkClick r:id="rId4"/>
              </a:rPr>
              <a:t>www.pharmacyhit.org</a:t>
            </a:r>
            <a:r>
              <a:rPr lang="en-US" dirty="0">
                <a:ea typeface="+mn-ea"/>
                <a:cs typeface="+mn-cs"/>
              </a:rPr>
              <a:t> </a:t>
            </a:r>
          </a:p>
        </p:txBody>
      </p:sp>
      <p:sp>
        <p:nvSpPr>
          <p:cNvPr id="29699" name="Slide Number Placeholder 3"/>
          <p:cNvSpPr>
            <a:spLocks noGrp="1"/>
          </p:cNvSpPr>
          <p:nvPr>
            <p:ph type="sldNum" sz="quarter" idx="4294967295"/>
          </p:nvPr>
        </p:nvSpPr>
        <p:spPr bwMode="auto">
          <a:xfrm>
            <a:off x="8613775" y="6305550"/>
            <a:ext cx="4572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D59EB76D-1CE8-4E67-B653-2B3E3B208728}" type="slidenum">
              <a:rPr lang="en-US" altLang="en-US" sz="1800">
                <a:solidFill>
                  <a:schemeClr val="bg1"/>
                </a:solidFill>
              </a:rPr>
              <a:pPr eaLnBrk="1" hangingPunct="1"/>
              <a:t>10</a:t>
            </a:fld>
            <a:endParaRPr lang="en-US" altLang="en-US" sz="1800">
              <a:solidFill>
                <a:schemeClr val="bg1"/>
              </a:solidFill>
            </a:endParaRPr>
          </a:p>
        </p:txBody>
      </p:sp>
      <p:pic>
        <p:nvPicPr>
          <p:cNvPr id="29700" name="Picture 2" descr="C:\Users\Shelly\AppData\Local\Microsoft\Windows\Temporary Internet Files\Content.IE5\2B0BM7Z6\MP900401828[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800" y="2133600"/>
            <a:ext cx="2081213" cy="194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5" descr="C:\Users\Shelly\Pictures\HIT_logo.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6515100"/>
            <a:ext cx="2779713"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5400"/>
            <a:ext cx="8382000" cy="1341906"/>
          </a:xfrm>
        </p:spPr>
        <p:txBody>
          <a:bodyPr/>
          <a:lstStyle/>
          <a:p>
            <a:pPr>
              <a:defRPr/>
            </a:pPr>
            <a:r>
              <a:rPr>
                <a:ea typeface="ＭＳ Ｐゴシック" charset="0"/>
              </a:rPr>
              <a:t>Project Scope </a:t>
            </a:r>
            <a:br>
              <a:rPr>
                <a:ea typeface="ＭＳ Ｐゴシック" charset="0"/>
              </a:rPr>
            </a:br>
            <a:r>
              <a:rPr>
                <a:ea typeface="ＭＳ Ｐゴシック" charset="0"/>
              </a:rPr>
              <a:t>Statement</a:t>
            </a:r>
          </a:p>
        </p:txBody>
      </p:sp>
      <p:pic>
        <p:nvPicPr>
          <p:cNvPr id="17410" name="Picture 3" descr="Screen Shot 2016-05-07 at 9.39.02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524000"/>
            <a:ext cx="7023100" cy="332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5400"/>
            <a:ext cx="8382000" cy="1341906"/>
          </a:xfrm>
        </p:spPr>
        <p:txBody>
          <a:bodyPr/>
          <a:lstStyle/>
          <a:p>
            <a:pPr>
              <a:defRPr/>
            </a:pPr>
            <a:r>
              <a:rPr>
                <a:ea typeface="ＭＳ Ｐゴシック" charset="0"/>
              </a:rPr>
              <a:t>Project Scope </a:t>
            </a:r>
            <a:br>
              <a:rPr>
                <a:ea typeface="ＭＳ Ｐゴシック" charset="0"/>
              </a:rPr>
            </a:br>
            <a:r>
              <a:rPr>
                <a:ea typeface="ＭＳ Ｐゴシック" charset="0"/>
              </a:rPr>
              <a:t>Statement</a:t>
            </a:r>
          </a:p>
        </p:txBody>
      </p:sp>
      <p:pic>
        <p:nvPicPr>
          <p:cNvPr id="18434" name="Picture 8" descr="Screen Shot 2016-05-07 at 9.39.36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676400"/>
            <a:ext cx="6896100" cy="345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ircular Arrow 1"/>
          <p:cNvSpPr/>
          <p:nvPr/>
        </p:nvSpPr>
        <p:spPr bwMode="auto">
          <a:xfrm rot="505246">
            <a:off x="3175" y="1358900"/>
            <a:ext cx="977900" cy="977900"/>
          </a:xfrm>
          <a:prstGeom prst="circularArrow">
            <a:avLst>
              <a:gd name="adj1" fmla="val 12500"/>
              <a:gd name="adj2" fmla="val 1142319"/>
              <a:gd name="adj3" fmla="val 20457681"/>
              <a:gd name="adj4" fmla="val 3624985"/>
              <a:gd name="adj5" fmla="val 14391"/>
            </a:avLst>
          </a:prstGeom>
          <a:noFill/>
          <a:ln w="25400" cap="flat" cmpd="sng" algn="ctr">
            <a:solidFill>
              <a:srgbClr val="000000"/>
            </a:solidFill>
            <a:prstDash val="solid"/>
            <a:round/>
            <a:headEnd type="none" w="med" len="med"/>
            <a:tailEnd type="none" w="med" len="med"/>
          </a:ln>
          <a:effectLst/>
          <a:extLst/>
        </p:spPr>
        <p:txBody>
          <a:bodyPr/>
          <a:lstStyle/>
          <a:p>
            <a:pPr algn="ctr">
              <a:defRPr/>
            </a:pPr>
            <a:endParaRPr lang="en-US" sz="4200" dirty="0">
              <a:solidFill>
                <a:srgbClr val="000000"/>
              </a:solidFill>
              <a:latin typeface="Gill Sans" charset="0"/>
              <a:ea typeface="ヒラギノ角ゴ ProN W3" charset="0"/>
              <a:cs typeface="ヒラギノ角ゴ ProN W3" charset="0"/>
              <a:sym typeface="Gill Sans" charset="0"/>
            </a:endParaRPr>
          </a:p>
        </p:txBody>
      </p:sp>
      <p:sp>
        <p:nvSpPr>
          <p:cNvPr id="19458" name="Right Arrow 2"/>
          <p:cNvSpPr>
            <a:spLocks noChangeArrowheads="1"/>
          </p:cNvSpPr>
          <p:nvPr/>
        </p:nvSpPr>
        <p:spPr bwMode="auto">
          <a:xfrm rot="10800000">
            <a:off x="5410200" y="5410200"/>
            <a:ext cx="1219200" cy="457200"/>
          </a:xfrm>
          <a:prstGeom prst="rightArrow">
            <a:avLst>
              <a:gd name="adj1" fmla="val 50000"/>
              <a:gd name="adj2" fmla="val 50000"/>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endParaRPr lang="en-US" altLang="en-US" sz="1200">
              <a:solidFill>
                <a:srgbClr val="000000"/>
              </a:solidFill>
              <a:ea typeface="ヒラギノ角ゴ ProN W3" pitchFamily="1" charset="-128"/>
              <a:sym typeface="Gill Sans" pitchFamily="1" charset="0"/>
            </a:endParaRPr>
          </a:p>
        </p:txBody>
      </p:sp>
      <p:sp>
        <p:nvSpPr>
          <p:cNvPr id="19459" name="Right Arrow 3"/>
          <p:cNvSpPr>
            <a:spLocks noChangeArrowheads="1"/>
          </p:cNvSpPr>
          <p:nvPr/>
        </p:nvSpPr>
        <p:spPr bwMode="auto">
          <a:xfrm rot="5400000">
            <a:off x="148431" y="3945732"/>
            <a:ext cx="1487487" cy="495300"/>
          </a:xfrm>
          <a:prstGeom prst="rightArrow">
            <a:avLst>
              <a:gd name="adj1" fmla="val 50000"/>
              <a:gd name="adj2" fmla="val 50012"/>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1200">
                <a:solidFill>
                  <a:srgbClr val="000000"/>
                </a:solidFill>
                <a:ea typeface="ヒラギノ角ゴ ProN W3" pitchFamily="1" charset="-128"/>
                <a:sym typeface="Gill Sans" pitchFamily="1" charset="0"/>
              </a:rPr>
              <a:t>HAS SUPPORT</a:t>
            </a:r>
          </a:p>
        </p:txBody>
      </p:sp>
      <p:sp>
        <p:nvSpPr>
          <p:cNvPr id="5" name="Bent Arrow 4"/>
          <p:cNvSpPr/>
          <p:nvPr/>
        </p:nvSpPr>
        <p:spPr bwMode="auto">
          <a:xfrm flipH="1">
            <a:off x="5131935" y="2119728"/>
            <a:ext cx="1802265" cy="2909472"/>
          </a:xfrm>
          <a:prstGeom prst="bentArrow">
            <a:avLst>
              <a:gd name="adj1" fmla="val 11848"/>
              <a:gd name="adj2" fmla="val 9973"/>
              <a:gd name="adj3" fmla="val 13632"/>
              <a:gd name="adj4" fmla="val 79827"/>
            </a:avLst>
          </a:prstGeom>
          <a:noFill/>
          <a:ln w="25400" cap="flat" cmpd="sng" algn="ctr">
            <a:solidFill>
              <a:srgbClr val="000000"/>
            </a:solidFill>
            <a:prstDash val="solid"/>
            <a:round/>
            <a:headEnd type="none" w="med" len="med"/>
            <a:tailEnd type="none" w="med" len="med"/>
          </a:ln>
          <a:effectLst/>
          <a:scene3d>
            <a:camera prst="orthographicFront">
              <a:rot lat="0" lon="0" rev="0"/>
            </a:camera>
            <a:lightRig rig="threePt" dir="t"/>
          </a:scene3d>
          <a:sp3d/>
          <a:extLst/>
        </p:spPr>
        <p:txBody>
          <a:bodyPr anchor="ctr">
            <a:normAutofit/>
            <a:flatTx/>
          </a:bodyPr>
          <a:lstStyle/>
          <a:p>
            <a:pPr algn="ctr">
              <a:defRPr/>
            </a:pPr>
            <a:endParaRPr lang="en-US" sz="1200" dirty="0">
              <a:solidFill>
                <a:srgbClr val="000000"/>
              </a:solidFill>
              <a:latin typeface="Arial" charset="0"/>
              <a:ea typeface="ヒラギノ角ゴ ProN W3" charset="0"/>
              <a:cs typeface="ヒラギノ角ゴ ProN W3" charset="0"/>
              <a:sym typeface="Gill Sans" charset="0"/>
            </a:endParaRPr>
          </a:p>
        </p:txBody>
      </p:sp>
      <p:sp>
        <p:nvSpPr>
          <p:cNvPr id="6" name="Circular Arrow 5"/>
          <p:cNvSpPr/>
          <p:nvPr/>
        </p:nvSpPr>
        <p:spPr bwMode="auto">
          <a:xfrm rot="12117976">
            <a:off x="1595438" y="3092450"/>
            <a:ext cx="977900" cy="977900"/>
          </a:xfrm>
          <a:prstGeom prst="circularArrow">
            <a:avLst>
              <a:gd name="adj1" fmla="val 12500"/>
              <a:gd name="adj2" fmla="val 1142319"/>
              <a:gd name="adj3" fmla="val 20457681"/>
              <a:gd name="adj4" fmla="val 4242052"/>
              <a:gd name="adj5" fmla="val 14391"/>
            </a:avLst>
          </a:prstGeom>
          <a:noFill/>
          <a:ln w="25400" cap="flat" cmpd="sng" algn="ctr">
            <a:solidFill>
              <a:srgbClr val="000000"/>
            </a:solidFill>
            <a:prstDash val="solid"/>
            <a:round/>
            <a:headEnd type="none" w="med" len="med"/>
            <a:tailEnd type="none" w="med" len="med"/>
          </a:ln>
          <a:effectLst/>
          <a:extLst/>
        </p:spPr>
        <p:txBody>
          <a:bodyPr/>
          <a:lstStyle/>
          <a:p>
            <a:pPr algn="ctr">
              <a:defRPr/>
            </a:pPr>
            <a:endParaRPr lang="en-US" sz="4200" dirty="0">
              <a:solidFill>
                <a:srgbClr val="000000"/>
              </a:solidFill>
              <a:latin typeface="Gill Sans" charset="0"/>
              <a:ea typeface="ヒラギノ角ゴ ProN W3" charset="0"/>
              <a:cs typeface="ヒラギノ角ゴ ProN W3" charset="0"/>
              <a:sym typeface="Gill Sans" charset="0"/>
            </a:endParaRPr>
          </a:p>
        </p:txBody>
      </p:sp>
      <p:sp>
        <p:nvSpPr>
          <p:cNvPr id="7" name="Circular Arrow 6"/>
          <p:cNvSpPr/>
          <p:nvPr/>
        </p:nvSpPr>
        <p:spPr bwMode="auto">
          <a:xfrm rot="964728">
            <a:off x="3173413" y="1330325"/>
            <a:ext cx="977900" cy="977900"/>
          </a:xfrm>
          <a:prstGeom prst="circularArrow">
            <a:avLst>
              <a:gd name="adj1" fmla="val 12500"/>
              <a:gd name="adj2" fmla="val 1142319"/>
              <a:gd name="adj3" fmla="val 20457681"/>
              <a:gd name="adj4" fmla="val 5250671"/>
              <a:gd name="adj5" fmla="val 14391"/>
            </a:avLst>
          </a:prstGeom>
          <a:noFill/>
          <a:ln w="25400" cap="flat" cmpd="sng" algn="ctr">
            <a:solidFill>
              <a:srgbClr val="000000"/>
            </a:solidFill>
            <a:prstDash val="solid"/>
            <a:round/>
            <a:headEnd type="none" w="med" len="med"/>
            <a:tailEnd type="none" w="med" len="med"/>
          </a:ln>
          <a:effectLst/>
          <a:extLst/>
        </p:spPr>
        <p:txBody>
          <a:bodyPr/>
          <a:lstStyle/>
          <a:p>
            <a:pPr algn="ctr">
              <a:defRPr/>
            </a:pPr>
            <a:endParaRPr lang="en-US" sz="4200" dirty="0">
              <a:solidFill>
                <a:srgbClr val="000000"/>
              </a:solidFill>
              <a:latin typeface="Gill Sans" charset="0"/>
              <a:ea typeface="ヒラギノ角ゴ ProN W3" charset="0"/>
              <a:cs typeface="ヒラギノ角ゴ ProN W3" charset="0"/>
              <a:sym typeface="Gill Sans" charset="0"/>
            </a:endParaRPr>
          </a:p>
        </p:txBody>
      </p:sp>
      <p:sp>
        <p:nvSpPr>
          <p:cNvPr id="19465" name="Right Arrow 7"/>
          <p:cNvSpPr>
            <a:spLocks noChangeArrowheads="1"/>
          </p:cNvSpPr>
          <p:nvPr/>
        </p:nvSpPr>
        <p:spPr bwMode="auto">
          <a:xfrm rot="-3708978">
            <a:off x="6954837" y="4189413"/>
            <a:ext cx="1489075" cy="457200"/>
          </a:xfrm>
          <a:prstGeom prst="rightArrow">
            <a:avLst>
              <a:gd name="adj1" fmla="val 50000"/>
              <a:gd name="adj2" fmla="val 50030"/>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endParaRPr lang="en-US" altLang="en-US" sz="1200">
              <a:solidFill>
                <a:srgbClr val="000000"/>
              </a:solidFill>
              <a:ea typeface="ヒラギノ角ゴ ProN W3" pitchFamily="1" charset="-128"/>
              <a:sym typeface="Gill Sans" pitchFamily="1" charset="0"/>
            </a:endParaRPr>
          </a:p>
        </p:txBody>
      </p:sp>
      <p:sp>
        <p:nvSpPr>
          <p:cNvPr id="9" name="Circular Arrow 8"/>
          <p:cNvSpPr/>
          <p:nvPr/>
        </p:nvSpPr>
        <p:spPr bwMode="auto">
          <a:xfrm>
            <a:off x="2730500" y="3544888"/>
            <a:ext cx="979488" cy="977900"/>
          </a:xfrm>
          <a:prstGeom prst="circularArrow">
            <a:avLst>
              <a:gd name="adj1" fmla="val 12500"/>
              <a:gd name="adj2" fmla="val 1142319"/>
              <a:gd name="adj3" fmla="val 20457681"/>
              <a:gd name="adj4" fmla="val 3055123"/>
              <a:gd name="adj5" fmla="val 12500"/>
            </a:avLst>
          </a:prstGeom>
          <a:noFill/>
          <a:ln w="25400" cap="flat" cmpd="sng" algn="ctr">
            <a:solidFill>
              <a:srgbClr val="000000"/>
            </a:solidFill>
            <a:prstDash val="solid"/>
            <a:round/>
            <a:headEnd type="none" w="med" len="med"/>
            <a:tailEnd type="none" w="med" len="med"/>
          </a:ln>
          <a:effectLst/>
          <a:extLst/>
        </p:spPr>
        <p:txBody>
          <a:bodyPr/>
          <a:lstStyle/>
          <a:p>
            <a:pPr algn="ctr">
              <a:defRPr/>
            </a:pPr>
            <a:endParaRPr lang="en-US" sz="4200">
              <a:solidFill>
                <a:srgbClr val="000000"/>
              </a:solidFill>
              <a:latin typeface="Gill Sans" charset="0"/>
              <a:ea typeface="ヒラギノ角ゴ ProN W3" charset="0"/>
              <a:cs typeface="ヒラギノ角ゴ ProN W3" charset="0"/>
              <a:sym typeface="Gill Sans" charset="0"/>
            </a:endParaRPr>
          </a:p>
        </p:txBody>
      </p:sp>
      <p:sp>
        <p:nvSpPr>
          <p:cNvPr id="19467" name="Right Arrow 9"/>
          <p:cNvSpPr>
            <a:spLocks noChangeArrowheads="1"/>
          </p:cNvSpPr>
          <p:nvPr/>
        </p:nvSpPr>
        <p:spPr bwMode="auto">
          <a:xfrm rot="10800000">
            <a:off x="2057400" y="2119313"/>
            <a:ext cx="1773238" cy="495300"/>
          </a:xfrm>
          <a:prstGeom prst="rightArrow">
            <a:avLst>
              <a:gd name="adj1" fmla="val 50000"/>
              <a:gd name="adj2" fmla="val 49973"/>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endParaRPr lang="en-US" altLang="en-US" sz="1200">
              <a:solidFill>
                <a:srgbClr val="000000"/>
              </a:solidFill>
              <a:ea typeface="ヒラギノ角ゴ ProN W3" pitchFamily="1" charset="-128"/>
              <a:sym typeface="Gill Sans" pitchFamily="1" charset="0"/>
            </a:endParaRPr>
          </a:p>
        </p:txBody>
      </p:sp>
      <p:sp>
        <p:nvSpPr>
          <p:cNvPr id="19468" name="Right Arrow 10"/>
          <p:cNvSpPr>
            <a:spLocks noChangeArrowheads="1"/>
          </p:cNvSpPr>
          <p:nvPr/>
        </p:nvSpPr>
        <p:spPr bwMode="auto">
          <a:xfrm rot="-5400000">
            <a:off x="3677443" y="3269457"/>
            <a:ext cx="1401763" cy="495300"/>
          </a:xfrm>
          <a:prstGeom prst="rightArrow">
            <a:avLst>
              <a:gd name="adj1" fmla="val 50000"/>
              <a:gd name="adj2" fmla="val 49999"/>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1200">
                <a:solidFill>
                  <a:srgbClr val="000000"/>
                </a:solidFill>
                <a:ea typeface="ヒラギノ角ゴ ProN W3" pitchFamily="1" charset="-128"/>
                <a:sym typeface="Gill Sans" pitchFamily="1" charset="0"/>
              </a:rPr>
              <a:t>HAS REASON</a:t>
            </a:r>
          </a:p>
        </p:txBody>
      </p:sp>
      <p:sp>
        <p:nvSpPr>
          <p:cNvPr id="12" name="Title 3"/>
          <p:cNvSpPr txBox="1">
            <a:spLocks/>
          </p:cNvSpPr>
          <p:nvPr/>
        </p:nvSpPr>
        <p:spPr bwMode="auto">
          <a:xfrm>
            <a:off x="320675" y="268288"/>
            <a:ext cx="8610600" cy="693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35717" tIns="35717" rIns="35717" bIns="35717" anchor="ctr"/>
          <a:lstStyle>
            <a:lvl1pPr algn="l" rtl="0" eaLnBrk="1" fontAlgn="base" hangingPunct="1">
              <a:lnSpc>
                <a:spcPct val="90000"/>
              </a:lnSpc>
              <a:spcBef>
                <a:spcPct val="0"/>
              </a:spcBef>
              <a:spcAft>
                <a:spcPct val="0"/>
              </a:spcAft>
              <a:defRPr sz="3200" baseline="0">
                <a:solidFill>
                  <a:srgbClr val="847867"/>
                </a:solidFill>
                <a:latin typeface="Gill Sans"/>
                <a:ea typeface="+mj-ea"/>
                <a:cs typeface="+mj-cs"/>
                <a:sym typeface="Helvetica" charset="0"/>
              </a:defRPr>
            </a:lvl1pPr>
            <a:lvl2pPr algn="l" rtl="0" eaLnBrk="1" fontAlgn="base" hangingPunct="1">
              <a:lnSpc>
                <a:spcPct val="90000"/>
              </a:lnSpc>
              <a:spcBef>
                <a:spcPct val="0"/>
              </a:spcBef>
              <a:spcAft>
                <a:spcPct val="0"/>
              </a:spcAft>
              <a:defRPr sz="3200">
                <a:solidFill>
                  <a:srgbClr val="857968"/>
                </a:solidFill>
                <a:latin typeface="Gill Sans" charset="0"/>
                <a:ea typeface="ヒラギノ角ゴ ProN W3" charset="0"/>
                <a:cs typeface="ヒラギノ角ゴ ProN W3" charset="0"/>
                <a:sym typeface="Helvetica" charset="0"/>
              </a:defRPr>
            </a:lvl2pPr>
            <a:lvl3pPr algn="l" rtl="0" eaLnBrk="1" fontAlgn="base" hangingPunct="1">
              <a:lnSpc>
                <a:spcPct val="90000"/>
              </a:lnSpc>
              <a:spcBef>
                <a:spcPct val="0"/>
              </a:spcBef>
              <a:spcAft>
                <a:spcPct val="0"/>
              </a:spcAft>
              <a:defRPr sz="3200">
                <a:solidFill>
                  <a:srgbClr val="857968"/>
                </a:solidFill>
                <a:latin typeface="Gill Sans" charset="0"/>
                <a:ea typeface="ヒラギノ角ゴ ProN W3" charset="0"/>
                <a:cs typeface="ヒラギノ角ゴ ProN W3" charset="0"/>
                <a:sym typeface="Helvetica" charset="0"/>
              </a:defRPr>
            </a:lvl3pPr>
            <a:lvl4pPr algn="l" rtl="0" eaLnBrk="1" fontAlgn="base" hangingPunct="1">
              <a:lnSpc>
                <a:spcPct val="90000"/>
              </a:lnSpc>
              <a:spcBef>
                <a:spcPct val="0"/>
              </a:spcBef>
              <a:spcAft>
                <a:spcPct val="0"/>
              </a:spcAft>
              <a:defRPr sz="3200">
                <a:solidFill>
                  <a:srgbClr val="857968"/>
                </a:solidFill>
                <a:latin typeface="Gill Sans" charset="0"/>
                <a:ea typeface="ヒラギノ角ゴ ProN W3" charset="0"/>
                <a:cs typeface="ヒラギノ角ゴ ProN W3" charset="0"/>
                <a:sym typeface="Helvetica" charset="0"/>
              </a:defRPr>
            </a:lvl4pPr>
            <a:lvl5pPr algn="l" rtl="0" eaLnBrk="1" fontAlgn="base" hangingPunct="1">
              <a:lnSpc>
                <a:spcPct val="90000"/>
              </a:lnSpc>
              <a:spcBef>
                <a:spcPct val="0"/>
              </a:spcBef>
              <a:spcAft>
                <a:spcPct val="0"/>
              </a:spcAft>
              <a:defRPr sz="3200">
                <a:solidFill>
                  <a:srgbClr val="857968"/>
                </a:solidFill>
                <a:latin typeface="Gill Sans" charset="0"/>
                <a:ea typeface="ヒラギノ角ゴ ProN W3" charset="0"/>
                <a:cs typeface="ヒラギノ角ゴ ProN W3" charset="0"/>
                <a:sym typeface="Helvetica" charset="0"/>
              </a:defRPr>
            </a:lvl5pPr>
            <a:lvl6pPr marL="321457" algn="ctr" rtl="0" eaLnBrk="1" fontAlgn="base" hangingPunct="1">
              <a:spcBef>
                <a:spcPct val="0"/>
              </a:spcBef>
              <a:spcAft>
                <a:spcPct val="0"/>
              </a:spcAft>
              <a:defRPr sz="4500">
                <a:solidFill>
                  <a:srgbClr val="847867"/>
                </a:solidFill>
                <a:latin typeface="Helvetica" charset="0"/>
                <a:ea typeface="ヒラギノ角ゴ ProN W3" charset="0"/>
                <a:cs typeface="ヒラギノ角ゴ ProN W3" charset="0"/>
                <a:sym typeface="Helvetica" charset="0"/>
              </a:defRPr>
            </a:lvl6pPr>
            <a:lvl7pPr marL="642915" algn="ctr" rtl="0" eaLnBrk="1" fontAlgn="base" hangingPunct="1">
              <a:spcBef>
                <a:spcPct val="0"/>
              </a:spcBef>
              <a:spcAft>
                <a:spcPct val="0"/>
              </a:spcAft>
              <a:defRPr sz="4500">
                <a:solidFill>
                  <a:srgbClr val="847867"/>
                </a:solidFill>
                <a:latin typeface="Helvetica" charset="0"/>
                <a:ea typeface="ヒラギノ角ゴ ProN W3" charset="0"/>
                <a:cs typeface="ヒラギノ角ゴ ProN W3" charset="0"/>
                <a:sym typeface="Helvetica" charset="0"/>
              </a:defRPr>
            </a:lvl7pPr>
            <a:lvl8pPr marL="964372" algn="ctr" rtl="0" eaLnBrk="1" fontAlgn="base" hangingPunct="1">
              <a:spcBef>
                <a:spcPct val="0"/>
              </a:spcBef>
              <a:spcAft>
                <a:spcPct val="0"/>
              </a:spcAft>
              <a:defRPr sz="4500">
                <a:solidFill>
                  <a:srgbClr val="847867"/>
                </a:solidFill>
                <a:latin typeface="Helvetica" charset="0"/>
                <a:ea typeface="ヒラギノ角ゴ ProN W3" charset="0"/>
                <a:cs typeface="ヒラギノ角ゴ ProN W3" charset="0"/>
                <a:sym typeface="Helvetica" charset="0"/>
              </a:defRPr>
            </a:lvl8pPr>
            <a:lvl9pPr marL="1285829" algn="ctr" rtl="0" eaLnBrk="1" fontAlgn="base" hangingPunct="1">
              <a:spcBef>
                <a:spcPct val="0"/>
              </a:spcBef>
              <a:spcAft>
                <a:spcPct val="0"/>
              </a:spcAft>
              <a:defRPr sz="4500">
                <a:solidFill>
                  <a:srgbClr val="847867"/>
                </a:solidFill>
                <a:latin typeface="Helvetica" charset="0"/>
                <a:ea typeface="ヒラギノ角ゴ ProN W3" charset="0"/>
                <a:cs typeface="ヒラギノ角ゴ ProN W3" charset="0"/>
                <a:sym typeface="Helvetica" charset="0"/>
              </a:defRPr>
            </a:lvl9pPr>
          </a:lstStyle>
          <a:p>
            <a:pPr>
              <a:defRPr/>
            </a:pPr>
            <a:r>
              <a:rPr lang="en-US" kern="0">
                <a:latin typeface="Gill Sans" charset="0"/>
              </a:rPr>
              <a:t>Relationships Pharmacist Use Case  1</a:t>
            </a:r>
            <a:endParaRPr lang="en-US" kern="0" dirty="0">
              <a:latin typeface="Gill Sans" charset="0"/>
            </a:endParaRPr>
          </a:p>
        </p:txBody>
      </p:sp>
      <p:sp>
        <p:nvSpPr>
          <p:cNvPr id="13" name="Rectangle 12"/>
          <p:cNvSpPr/>
          <p:nvPr/>
        </p:nvSpPr>
        <p:spPr>
          <a:xfrm>
            <a:off x="65088" y="1779588"/>
            <a:ext cx="2019300" cy="1670050"/>
          </a:xfrm>
          <a:prstGeom prst="rect">
            <a:avLst/>
          </a:prstGeom>
          <a:solidFill>
            <a:srgbClr val="EDB940"/>
          </a:solidFill>
          <a:ln w="25400" cap="flat" cmpd="sng" algn="ctr">
            <a:solidFill>
              <a:srgbClr val="EDB940">
                <a:shade val="50000"/>
              </a:srgbClr>
            </a:solidFill>
            <a:prstDash val="solid"/>
          </a:ln>
          <a:effectLst/>
        </p:spPr>
        <p:txBody>
          <a:bodyPr/>
          <a:lstStyle/>
          <a:p>
            <a:pPr eaLnBrk="1" hangingPunct="1">
              <a:defRPr/>
            </a:pPr>
            <a:r>
              <a:rPr lang="en-US" sz="1000" kern="0" dirty="0">
                <a:solidFill>
                  <a:srgbClr val="423C33"/>
                </a:solidFill>
                <a:latin typeface="Helvetica"/>
                <a:ea typeface="ヒラギノ角ゴ ProN W3"/>
                <a:cs typeface="ＭＳ Ｐゴシック" charset="0"/>
                <a:sym typeface="Gill Sans" charset="0"/>
              </a:rPr>
              <a:t>HEALTH CONCERNS</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Risk of bleeds or clots</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Ability to  access anticoagulation clinic for labs</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P</a:t>
            </a:r>
            <a:r>
              <a:rPr lang="en-US" sz="1000" kern="0" dirty="0" err="1">
                <a:solidFill>
                  <a:srgbClr val="423C33"/>
                </a:solidFill>
                <a:latin typeface="Helvetica"/>
                <a:ea typeface="ヒラギノ角ゴ ProN W3"/>
                <a:cs typeface="ＭＳ Ｐゴシック" charset="0"/>
                <a:sym typeface="Gill Sans" charset="0"/>
              </a:rPr>
              <a:t>atient</a:t>
            </a:r>
            <a:r>
              <a:rPr lang="en-US" sz="1000" kern="0" dirty="0">
                <a:solidFill>
                  <a:srgbClr val="423C33"/>
                </a:solidFill>
                <a:latin typeface="Helvetica"/>
                <a:ea typeface="ヒラギノ角ゴ ProN W3"/>
                <a:cs typeface="ＭＳ Ｐゴシック" charset="0"/>
                <a:sym typeface="Gill Sans" charset="0"/>
              </a:rPr>
              <a:t> identified hyper/</a:t>
            </a:r>
            <a:r>
              <a:rPr lang="en-US" sz="1000" kern="0" dirty="0" err="1">
                <a:solidFill>
                  <a:srgbClr val="423C33"/>
                </a:solidFill>
                <a:latin typeface="Helvetica"/>
                <a:ea typeface="ヒラギノ角ゴ ProN W3"/>
                <a:cs typeface="ＭＳ Ｐゴシック" charset="0"/>
                <a:sym typeface="Gill Sans" charset="0"/>
              </a:rPr>
              <a:t>hypoglycemi</a:t>
            </a:r>
            <a:r>
              <a:rPr lang="en-US" sz="1000" kern="0" dirty="0">
                <a:solidFill>
                  <a:srgbClr val="423C33"/>
                </a:solidFill>
                <a:latin typeface="Helvetica"/>
                <a:ea typeface="ヒラギノ角ゴ ProN W3"/>
                <a:cs typeface="ＭＳ Ｐゴシック" charset="0"/>
                <a:sym typeface="Gill Sans" charset="0"/>
              </a:rPr>
              <a:t>a</a:t>
            </a:r>
          </a:p>
        </p:txBody>
      </p:sp>
      <p:sp>
        <p:nvSpPr>
          <p:cNvPr id="14" name="Rectangle 13"/>
          <p:cNvSpPr/>
          <p:nvPr/>
        </p:nvSpPr>
        <p:spPr>
          <a:xfrm>
            <a:off x="3505200" y="1901825"/>
            <a:ext cx="1646238" cy="914400"/>
          </a:xfrm>
          <a:prstGeom prst="rect">
            <a:avLst/>
          </a:prstGeom>
          <a:solidFill>
            <a:srgbClr val="EDB940"/>
          </a:solidFill>
          <a:ln w="25400" cap="flat" cmpd="sng" algn="ctr">
            <a:solidFill>
              <a:srgbClr val="EDB940">
                <a:shade val="50000"/>
              </a:srgbClr>
            </a:solidFill>
            <a:prstDash val="solid"/>
          </a:ln>
          <a:effectLst/>
        </p:spPr>
        <p:txBody>
          <a:bodyPr anchor="ctr"/>
          <a:lstStyle/>
          <a:p>
            <a:pPr eaLnBrk="1" hangingPunct="1">
              <a:defRPr/>
            </a:pPr>
            <a:r>
              <a:rPr lang="en-US" sz="1000" kern="0" dirty="0">
                <a:solidFill>
                  <a:srgbClr val="423C33"/>
                </a:solidFill>
                <a:latin typeface="Helvetica"/>
                <a:ea typeface="ヒラギノ角ゴ ProN W3"/>
                <a:cs typeface="ＭＳ Ｐゴシック" charset="0"/>
                <a:sym typeface="Gill Sans" charset="0"/>
              </a:rPr>
              <a:t>PATIENT GOALS</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Prevention of clots and/or bleeds</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Maintain targeted BP</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Maintain targeted blood glucose level</a:t>
            </a:r>
          </a:p>
        </p:txBody>
      </p:sp>
      <p:sp>
        <p:nvSpPr>
          <p:cNvPr id="15" name="Rectangle 14"/>
          <p:cNvSpPr/>
          <p:nvPr/>
        </p:nvSpPr>
        <p:spPr>
          <a:xfrm>
            <a:off x="6570663" y="4953000"/>
            <a:ext cx="1963737" cy="1143000"/>
          </a:xfrm>
          <a:prstGeom prst="rect">
            <a:avLst/>
          </a:prstGeom>
          <a:solidFill>
            <a:srgbClr val="EDB940"/>
          </a:solidFill>
          <a:ln w="25400" cap="flat" cmpd="sng" algn="ctr">
            <a:solidFill>
              <a:srgbClr val="EDB940">
                <a:shade val="50000"/>
              </a:srgbClr>
            </a:solidFill>
            <a:prstDash val="solid"/>
          </a:ln>
          <a:effectLst/>
        </p:spPr>
        <p:txBody>
          <a:bodyPr/>
          <a:lstStyle/>
          <a:p>
            <a:pPr eaLnBrk="1" hangingPunct="1">
              <a:defRPr/>
            </a:pPr>
            <a:r>
              <a:rPr lang="en-US" sz="900" kern="0" dirty="0">
                <a:solidFill>
                  <a:srgbClr val="423C33"/>
                </a:solidFill>
                <a:latin typeface="Helvetica"/>
                <a:ea typeface="ヒラギノ角ゴ ProN W3"/>
                <a:cs typeface="ＭＳ Ｐゴシック" charset="0"/>
                <a:sym typeface="Gill Sans" charset="0"/>
              </a:rPr>
              <a:t>OBSERVATIONS</a:t>
            </a:r>
          </a:p>
          <a:p>
            <a:pPr marL="171450" indent="-171450" eaLnBrk="1" hangingPunct="1">
              <a:buFont typeface="Arial" panose="020B0604020202020204" pitchFamily="34" charset="0"/>
              <a:buChar char="•"/>
              <a:defRPr/>
            </a:pPr>
            <a:r>
              <a:rPr lang="en-US" sz="900" kern="0" dirty="0">
                <a:solidFill>
                  <a:srgbClr val="423C33"/>
                </a:solidFill>
                <a:latin typeface="Helvetica"/>
                <a:ea typeface="ヒラギノ角ゴ ProN W3"/>
                <a:cs typeface="ＭＳ Ｐゴシック" charset="0"/>
                <a:sym typeface="Gill Sans" charset="0"/>
              </a:rPr>
              <a:t>Observation of some petechiae  </a:t>
            </a:r>
          </a:p>
          <a:p>
            <a:pPr marL="171450" indent="-171450" eaLnBrk="1" hangingPunct="1">
              <a:buFont typeface="Arial" panose="020B0604020202020204" pitchFamily="34" charset="0"/>
              <a:buChar char="•"/>
              <a:defRPr/>
            </a:pPr>
            <a:r>
              <a:rPr lang="en-US" sz="900" kern="0" dirty="0">
                <a:solidFill>
                  <a:srgbClr val="423C33"/>
                </a:solidFill>
                <a:latin typeface="Helvetica"/>
                <a:ea typeface="ヒラギノ角ゴ ProN W3"/>
                <a:cs typeface="ＭＳ Ｐゴシック" charset="0"/>
                <a:sym typeface="Gill Sans" charset="0"/>
              </a:rPr>
              <a:t>Lab values stable</a:t>
            </a:r>
          </a:p>
          <a:p>
            <a:pPr marL="171450" indent="-171450" eaLnBrk="1" hangingPunct="1">
              <a:buFont typeface="Arial" panose="020B0604020202020204" pitchFamily="34" charset="0"/>
              <a:buChar char="•"/>
              <a:defRPr/>
            </a:pPr>
            <a:r>
              <a:rPr lang="en-US" sz="900" kern="0" dirty="0">
                <a:solidFill>
                  <a:srgbClr val="423C33"/>
                </a:solidFill>
                <a:latin typeface="Helvetica"/>
                <a:ea typeface="ヒラギノ角ゴ ProN W3"/>
                <a:cs typeface="ＭＳ Ｐゴシック" charset="0"/>
                <a:sym typeface="Gill Sans" charset="0"/>
              </a:rPr>
              <a:t>No patient reported bleeding events </a:t>
            </a:r>
          </a:p>
          <a:p>
            <a:pPr marL="171450" indent="-171450" eaLnBrk="1" hangingPunct="1">
              <a:buFont typeface="Arial" panose="020B0604020202020204" pitchFamily="34" charset="0"/>
              <a:buChar char="•"/>
              <a:defRPr/>
            </a:pPr>
            <a:r>
              <a:rPr lang="en-US" sz="900" kern="0" dirty="0">
                <a:solidFill>
                  <a:srgbClr val="423C33"/>
                </a:solidFill>
                <a:latin typeface="Helvetica"/>
                <a:ea typeface="ヒラギノ角ゴ ProN W3"/>
                <a:cs typeface="ＭＳ Ｐゴシック" charset="0"/>
                <a:sym typeface="Gill Sans" charset="0"/>
              </a:rPr>
              <a:t>Multiple incidences of low BP</a:t>
            </a:r>
          </a:p>
        </p:txBody>
      </p:sp>
      <p:sp>
        <p:nvSpPr>
          <p:cNvPr id="16" name="Rectangle 15"/>
          <p:cNvSpPr/>
          <p:nvPr/>
        </p:nvSpPr>
        <p:spPr>
          <a:xfrm>
            <a:off x="1881188" y="4064000"/>
            <a:ext cx="3498850" cy="2717800"/>
          </a:xfrm>
          <a:prstGeom prst="rect">
            <a:avLst/>
          </a:prstGeom>
          <a:solidFill>
            <a:srgbClr val="EDB940"/>
          </a:solidFill>
          <a:ln w="25400" cap="flat" cmpd="sng" algn="ctr">
            <a:solidFill>
              <a:srgbClr val="EDB940">
                <a:shade val="50000"/>
              </a:srgbClr>
            </a:solidFill>
            <a:prstDash val="solid"/>
          </a:ln>
          <a:effectLst/>
        </p:spPr>
        <p:txBody>
          <a:bodyPr anchor="ctr"/>
          <a:lstStyle/>
          <a:p>
            <a:pPr eaLnBrk="1" hangingPunct="1">
              <a:defRPr/>
            </a:pPr>
            <a:r>
              <a:rPr lang="en-US" sz="1000" kern="0" dirty="0">
                <a:solidFill>
                  <a:srgbClr val="423C33"/>
                </a:solidFill>
                <a:latin typeface="Helvetica"/>
                <a:ea typeface="ヒラギノ角ゴ ProN W3"/>
                <a:cs typeface="ＭＳ Ｐゴシック" charset="0"/>
                <a:sym typeface="Gill Sans" charset="0"/>
              </a:rPr>
              <a:t>INTERVENTIONS PERFORMED:</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Med reconciliation</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Assess contributing factors</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Patient education on       </a:t>
            </a:r>
          </a:p>
          <a:p>
            <a:pPr marL="429768" lvl="1" indent="-171450" eaLnBrk="1" hangingPunct="1">
              <a:buFont typeface="Arial" panose="020B0604020202020204" pitchFamily="34" charset="0"/>
              <a:buChar char="•"/>
              <a:defRPr/>
            </a:pPr>
            <a:r>
              <a:rPr lang="en-US" sz="900" kern="0" dirty="0">
                <a:solidFill>
                  <a:srgbClr val="423C33"/>
                </a:solidFill>
                <a:latin typeface="Helvetica"/>
                <a:ea typeface="ヒラギノ角ゴ ProN W3"/>
                <a:cs typeface="ＭＳ Ｐゴシック" charset="0"/>
                <a:sym typeface="Gill Sans" charset="0"/>
              </a:rPr>
              <a:t>BP and blood glucose monitoring and recording at least daily</a:t>
            </a:r>
          </a:p>
          <a:p>
            <a:pPr marL="429768" lvl="1" indent="-171450" eaLnBrk="1" hangingPunct="1">
              <a:buFont typeface="Arial" panose="020B0604020202020204" pitchFamily="34" charset="0"/>
              <a:buChar char="•"/>
              <a:defRPr/>
            </a:pPr>
            <a:r>
              <a:rPr lang="en-US" sz="900" kern="0" dirty="0">
                <a:solidFill>
                  <a:srgbClr val="423C33"/>
                </a:solidFill>
                <a:latin typeface="Helvetica"/>
                <a:ea typeface="ヒラギノ角ゴ ProN W3"/>
                <a:cs typeface="ＭＳ Ｐゴシック" charset="0"/>
                <a:sym typeface="Gill Sans" charset="0"/>
              </a:rPr>
              <a:t>INR testing</a:t>
            </a:r>
          </a:p>
          <a:p>
            <a:pPr marL="429768" lvl="1" indent="-171450" eaLnBrk="1" hangingPunct="1">
              <a:buFont typeface="Arial" panose="020B0604020202020204" pitchFamily="34" charset="0"/>
              <a:buChar char="•"/>
              <a:defRPr/>
            </a:pPr>
            <a:r>
              <a:rPr lang="en-US" sz="900" kern="0" dirty="0">
                <a:solidFill>
                  <a:srgbClr val="423C33"/>
                </a:solidFill>
                <a:latin typeface="Helvetica"/>
                <a:ea typeface="ヒラギノ角ゴ ProN W3"/>
                <a:cs typeface="ＭＳ Ｐゴシック" charset="0"/>
                <a:sym typeface="Gill Sans" charset="0"/>
              </a:rPr>
              <a:t>OTC interactions</a:t>
            </a:r>
          </a:p>
          <a:p>
            <a:pPr marL="429768" lvl="1" indent="-171450" eaLnBrk="1" hangingPunct="1">
              <a:buFont typeface="Arial" panose="020B0604020202020204" pitchFamily="34" charset="0"/>
              <a:buChar char="•"/>
              <a:defRPr/>
            </a:pPr>
            <a:r>
              <a:rPr lang="en-US" sz="900" kern="0" dirty="0">
                <a:solidFill>
                  <a:srgbClr val="423C33"/>
                </a:solidFill>
                <a:latin typeface="Helvetica"/>
                <a:ea typeface="ヒラギノ角ゴ ProN W3"/>
                <a:cs typeface="ＭＳ Ｐゴシック" charset="0"/>
                <a:sym typeface="Gill Sans" charset="0"/>
              </a:rPr>
              <a:t>Diet restrictions</a:t>
            </a:r>
          </a:p>
          <a:p>
            <a:pPr marL="429768" lvl="1" indent="-171450" eaLnBrk="1" hangingPunct="1">
              <a:buFont typeface="Arial" panose="020B0604020202020204" pitchFamily="34" charset="0"/>
              <a:buChar char="•"/>
              <a:defRPr/>
            </a:pPr>
            <a:r>
              <a:rPr lang="en-US" sz="900" kern="0" dirty="0">
                <a:solidFill>
                  <a:srgbClr val="423C33"/>
                </a:solidFill>
                <a:latin typeface="Helvetica"/>
                <a:ea typeface="ヒラギノ角ゴ ProN W3"/>
                <a:cs typeface="ＭＳ Ｐゴシック" charset="0"/>
                <a:sym typeface="Gill Sans" charset="0"/>
              </a:rPr>
              <a:t>Exercise</a:t>
            </a:r>
          </a:p>
          <a:p>
            <a:pPr marL="0" lvl="1" eaLnBrk="1" hangingPunct="1">
              <a:spcBef>
                <a:spcPts val="600"/>
              </a:spcBef>
              <a:defRPr/>
            </a:pPr>
            <a:r>
              <a:rPr lang="en-US" sz="1000" kern="0" cap="all" dirty="0">
                <a:solidFill>
                  <a:srgbClr val="423C33"/>
                </a:solidFill>
                <a:latin typeface="Helvetica"/>
                <a:ea typeface="ヒラギノ角ゴ ProN W3"/>
                <a:cs typeface="ＭＳ Ｐゴシック" charset="0"/>
                <a:sym typeface="Gill Sans" charset="0"/>
              </a:rPr>
              <a:t>Interventions Planned</a:t>
            </a:r>
          </a:p>
          <a:p>
            <a:pPr marL="171450" lvl="1"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Monitor INR &amp; A1C</a:t>
            </a:r>
          </a:p>
          <a:p>
            <a:pPr marL="171450" lvl="1"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Follow-up visit</a:t>
            </a:r>
          </a:p>
          <a:p>
            <a:pPr marL="429768" lvl="2" indent="-171450" eaLnBrk="1" hangingPunct="1">
              <a:buFont typeface="Arial" panose="020B0604020202020204" pitchFamily="34" charset="0"/>
              <a:buChar char="•"/>
              <a:defRPr/>
            </a:pPr>
            <a:r>
              <a:rPr lang="en-US" sz="900" kern="0" dirty="0">
                <a:solidFill>
                  <a:srgbClr val="423C33"/>
                </a:solidFill>
                <a:latin typeface="Helvetica"/>
                <a:ea typeface="ヒラギノ角ゴ ProN W3"/>
                <a:cs typeface="ＭＳ Ｐゴシック" charset="0"/>
                <a:sym typeface="Gill Sans" charset="0"/>
              </a:rPr>
              <a:t>Review patient recorded BP and blood glucose results, </a:t>
            </a:r>
          </a:p>
          <a:p>
            <a:pPr marL="429768" lvl="2" indent="-171450" eaLnBrk="1" hangingPunct="1">
              <a:buFont typeface="Arial" panose="020B0604020202020204" pitchFamily="34" charset="0"/>
              <a:buChar char="•"/>
              <a:defRPr/>
            </a:pPr>
            <a:r>
              <a:rPr lang="en-US" sz="900" kern="0" dirty="0">
                <a:solidFill>
                  <a:srgbClr val="423C33"/>
                </a:solidFill>
                <a:latin typeface="Helvetica"/>
                <a:ea typeface="ヒラギノ角ゴ ProN W3"/>
                <a:cs typeface="ＭＳ Ｐゴシック" charset="0"/>
                <a:sym typeface="Gill Sans" charset="0"/>
              </a:rPr>
              <a:t>lab results </a:t>
            </a:r>
          </a:p>
          <a:p>
            <a:pPr marL="429768" lvl="2" indent="-171450" eaLnBrk="1" hangingPunct="1">
              <a:buFont typeface="Arial" panose="020B0604020202020204" pitchFamily="34" charset="0"/>
              <a:buChar char="•"/>
              <a:defRPr/>
            </a:pPr>
            <a:r>
              <a:rPr lang="en-US" sz="900" kern="0" dirty="0">
                <a:solidFill>
                  <a:srgbClr val="423C33"/>
                </a:solidFill>
                <a:latin typeface="Helvetica"/>
                <a:ea typeface="ヒラギノ角ゴ ProN W3"/>
                <a:cs typeface="ＭＳ Ｐゴシック" charset="0"/>
                <a:sym typeface="Gill Sans" charset="0"/>
              </a:rPr>
              <a:t>Review of dietary restrictions</a:t>
            </a:r>
          </a:p>
          <a:p>
            <a:pPr marL="171450" lvl="1"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Assess need for medication changes</a:t>
            </a:r>
          </a:p>
          <a:p>
            <a:pPr marL="429768" lvl="2" indent="-171450">
              <a:buFont typeface="Arial" panose="020B0604020202020204" pitchFamily="34" charset="0"/>
              <a:buChar char="•"/>
              <a:defRPr/>
            </a:pPr>
            <a:r>
              <a:rPr lang="en-US" sz="900" kern="0" dirty="0">
                <a:solidFill>
                  <a:srgbClr val="423C33"/>
                </a:solidFill>
                <a:latin typeface="Helvetica"/>
                <a:ea typeface="ヒラギノ角ゴ ProN W3"/>
                <a:cs typeface="ＭＳ Ｐゴシック" charset="0"/>
                <a:sym typeface="Gill Sans" charset="0"/>
              </a:rPr>
              <a:t>Lower hypertensive medication</a:t>
            </a:r>
          </a:p>
        </p:txBody>
      </p:sp>
      <p:sp>
        <p:nvSpPr>
          <p:cNvPr id="17" name="Content Placeholder 31"/>
          <p:cNvSpPr txBox="1">
            <a:spLocks/>
          </p:cNvSpPr>
          <p:nvPr/>
        </p:nvSpPr>
        <p:spPr bwMode="auto">
          <a:xfrm>
            <a:off x="74613" y="4954588"/>
            <a:ext cx="1601787" cy="1293812"/>
          </a:xfrm>
          <a:prstGeom prst="rect">
            <a:avLst/>
          </a:prstGeom>
          <a:solidFill>
            <a:srgbClr val="EDB940"/>
          </a:solidFill>
          <a:ln w="25400" cap="flat" cmpd="sng" algn="ctr">
            <a:solidFill>
              <a:srgbClr val="EDB940">
                <a:shade val="50000"/>
              </a:srgbClr>
            </a:solidFill>
            <a:prstDash val="solid"/>
          </a:ln>
          <a:effectLst/>
          <a:extLst/>
        </p:spPr>
        <p:txBody>
          <a:bodyPr lIns="35717" tIns="35717" rIns="35717" bIns="35717"/>
          <a:lstStyle>
            <a:lvl1pPr marL="60325" indent="-15875" algn="l" rtl="0" eaLnBrk="1" fontAlgn="base" hangingPunct="1">
              <a:lnSpc>
                <a:spcPct val="90000"/>
              </a:lnSpc>
              <a:spcBef>
                <a:spcPts val="2000"/>
              </a:spcBef>
              <a:spcAft>
                <a:spcPct val="0"/>
              </a:spcAft>
              <a:buClr>
                <a:srgbClr val="ECB941"/>
              </a:buClr>
              <a:buSzPct val="138000"/>
              <a:defRPr sz="2400">
                <a:solidFill>
                  <a:schemeClr val="lt1"/>
                </a:solidFill>
                <a:latin typeface="Franklin Gothic Book"/>
                <a:ea typeface="+mn-ea"/>
                <a:cs typeface="Franklin Gothic Book"/>
                <a:sym typeface="Helvetica" charset="0"/>
              </a:defRPr>
            </a:lvl1pPr>
            <a:lvl2pPr marL="776288" indent="-311150" algn="l" rtl="0" eaLnBrk="1" fontAlgn="base" hangingPunct="1">
              <a:lnSpc>
                <a:spcPct val="90000"/>
              </a:lnSpc>
              <a:spcBef>
                <a:spcPts val="1200"/>
              </a:spcBef>
              <a:spcAft>
                <a:spcPct val="0"/>
              </a:spcAft>
              <a:buClr>
                <a:srgbClr val="ECB941"/>
              </a:buClr>
              <a:buSzPct val="138000"/>
              <a:buFont typeface="Arial" pitchFamily="34" charset="0"/>
              <a:buChar char="•"/>
              <a:defRPr sz="2400">
                <a:solidFill>
                  <a:schemeClr val="lt1"/>
                </a:solidFill>
                <a:latin typeface="Franklin Gothic Book"/>
                <a:ea typeface="+mn-ea"/>
                <a:cs typeface="Franklin Gothic Book"/>
                <a:sym typeface="Helvetica" charset="0"/>
              </a:defRPr>
            </a:lvl2pPr>
            <a:lvl3pPr marL="1089025" indent="-311150" algn="l" rtl="0" eaLnBrk="1" fontAlgn="base" hangingPunct="1">
              <a:lnSpc>
                <a:spcPct val="90000"/>
              </a:lnSpc>
              <a:spcBef>
                <a:spcPts val="800"/>
              </a:spcBef>
              <a:spcAft>
                <a:spcPct val="0"/>
              </a:spcAft>
              <a:buClr>
                <a:srgbClr val="ECB941"/>
              </a:buClr>
              <a:buSzPct val="90000"/>
              <a:buFont typeface="Courier New" pitchFamily="49" charset="0"/>
              <a:buChar char="o"/>
              <a:defRPr sz="1800">
                <a:solidFill>
                  <a:schemeClr val="lt1"/>
                </a:solidFill>
                <a:latin typeface="Franklin Gothic Book"/>
                <a:ea typeface="+mn-ea"/>
                <a:cs typeface="Franklin Gothic Book"/>
                <a:sym typeface="Helvetica" charset="0"/>
              </a:defRPr>
            </a:lvl3pPr>
            <a:lvl4pPr marL="1401763" indent="-311150" algn="l" rtl="0" eaLnBrk="1" fontAlgn="base" hangingPunct="1">
              <a:lnSpc>
                <a:spcPct val="90000"/>
              </a:lnSpc>
              <a:spcBef>
                <a:spcPts val="800"/>
              </a:spcBef>
              <a:spcAft>
                <a:spcPct val="0"/>
              </a:spcAft>
              <a:buClr>
                <a:srgbClr val="ECB941"/>
              </a:buClr>
              <a:buSzPct val="138000"/>
              <a:buFont typeface="Arial" pitchFamily="34" charset="0"/>
              <a:buChar char="•"/>
              <a:defRPr sz="1400">
                <a:solidFill>
                  <a:schemeClr val="lt1"/>
                </a:solidFill>
                <a:latin typeface="Franklin Gothic Book"/>
                <a:ea typeface="+mn-ea"/>
                <a:cs typeface="Franklin Gothic Book"/>
                <a:sym typeface="Helvetica" charset="0"/>
              </a:defRPr>
            </a:lvl4pPr>
            <a:lvl5pPr marL="1712913" indent="-311150" algn="l" rtl="0" eaLnBrk="1" fontAlgn="base" hangingPunct="1">
              <a:lnSpc>
                <a:spcPct val="90000"/>
              </a:lnSpc>
              <a:spcBef>
                <a:spcPts val="800"/>
              </a:spcBef>
              <a:spcAft>
                <a:spcPct val="0"/>
              </a:spcAft>
              <a:buClr>
                <a:srgbClr val="857968"/>
              </a:buClr>
              <a:buSzPct val="138000"/>
              <a:buFont typeface="Arial" pitchFamily="34" charset="0"/>
              <a:buChar char="–"/>
              <a:defRPr sz="1400">
                <a:solidFill>
                  <a:schemeClr val="lt1"/>
                </a:solidFill>
                <a:latin typeface="Franklin Gothic Book"/>
                <a:ea typeface="+mn-ea"/>
                <a:cs typeface="Franklin Gothic Book"/>
                <a:sym typeface="Helvetica" charset="0"/>
              </a:defRPr>
            </a:lvl5pPr>
            <a:lvl6pPr marL="2035896" indent="-312528" algn="l" rtl="0" eaLnBrk="1" fontAlgn="base" hangingPunct="1">
              <a:spcBef>
                <a:spcPts val="1687"/>
              </a:spcBef>
              <a:spcAft>
                <a:spcPct val="0"/>
              </a:spcAft>
              <a:buClr>
                <a:srgbClr val="ECB941"/>
              </a:buClr>
              <a:buSzPct val="138000"/>
              <a:buFont typeface="Arial" charset="0"/>
              <a:buChar char="•"/>
              <a:defRPr>
                <a:solidFill>
                  <a:schemeClr val="lt1"/>
                </a:solidFill>
                <a:latin typeface="+mn-lt"/>
                <a:ea typeface="+mn-ea"/>
                <a:cs typeface="+mn-cs"/>
                <a:sym typeface="Helvetica" charset="0"/>
              </a:defRPr>
            </a:lvl6pPr>
            <a:lvl7pPr marL="2357354" indent="-312528" algn="l" rtl="0" eaLnBrk="1" fontAlgn="base" hangingPunct="1">
              <a:spcBef>
                <a:spcPts val="1687"/>
              </a:spcBef>
              <a:spcAft>
                <a:spcPct val="0"/>
              </a:spcAft>
              <a:buClr>
                <a:srgbClr val="ECB941"/>
              </a:buClr>
              <a:buSzPct val="138000"/>
              <a:buFont typeface="Arial" charset="0"/>
              <a:buChar char="•"/>
              <a:defRPr>
                <a:solidFill>
                  <a:schemeClr val="lt1"/>
                </a:solidFill>
                <a:latin typeface="+mn-lt"/>
                <a:ea typeface="+mn-ea"/>
                <a:cs typeface="+mn-cs"/>
                <a:sym typeface="Helvetica" charset="0"/>
              </a:defRPr>
            </a:lvl7pPr>
            <a:lvl8pPr marL="2678811" indent="-312528" algn="l" rtl="0" eaLnBrk="1" fontAlgn="base" hangingPunct="1">
              <a:spcBef>
                <a:spcPts val="1687"/>
              </a:spcBef>
              <a:spcAft>
                <a:spcPct val="0"/>
              </a:spcAft>
              <a:buClr>
                <a:srgbClr val="ECB941"/>
              </a:buClr>
              <a:buSzPct val="138000"/>
              <a:buFont typeface="Arial" charset="0"/>
              <a:buChar char="•"/>
              <a:defRPr>
                <a:solidFill>
                  <a:schemeClr val="lt1"/>
                </a:solidFill>
                <a:latin typeface="+mn-lt"/>
                <a:ea typeface="+mn-ea"/>
                <a:cs typeface="+mn-cs"/>
                <a:sym typeface="Helvetica" charset="0"/>
              </a:defRPr>
            </a:lvl8pPr>
            <a:lvl9pPr marL="3000268" indent="-312528" algn="l" rtl="0" eaLnBrk="1" fontAlgn="base" hangingPunct="1">
              <a:spcBef>
                <a:spcPts val="1687"/>
              </a:spcBef>
              <a:spcAft>
                <a:spcPct val="0"/>
              </a:spcAft>
              <a:buClr>
                <a:srgbClr val="ECB941"/>
              </a:buClr>
              <a:buSzPct val="138000"/>
              <a:buFont typeface="Arial" charset="0"/>
              <a:buChar char="•"/>
              <a:defRPr>
                <a:solidFill>
                  <a:schemeClr val="lt1"/>
                </a:solidFill>
                <a:latin typeface="+mn-lt"/>
                <a:ea typeface="+mn-ea"/>
                <a:cs typeface="+mn-cs"/>
                <a:sym typeface="Helvetica" charset="0"/>
              </a:defRPr>
            </a:lvl9pPr>
          </a:lstStyle>
          <a:p>
            <a:pPr>
              <a:lnSpc>
                <a:spcPct val="100000"/>
              </a:lnSpc>
              <a:spcBef>
                <a:spcPts val="0"/>
              </a:spcBef>
              <a:defRPr/>
            </a:pPr>
            <a:r>
              <a:rPr lang="en-US" sz="1000" kern="0" dirty="0">
                <a:solidFill>
                  <a:srgbClr val="423C33"/>
                </a:solidFill>
                <a:latin typeface="Helvetica" panose="020B0604020202020204" pitchFamily="34" charset="0"/>
                <a:ea typeface="ヒラギノ角ゴ ProN W3"/>
                <a:cs typeface="Helvetica" panose="020B0604020202020204" pitchFamily="34" charset="0"/>
              </a:rPr>
              <a:t>OBSERVATIONS</a:t>
            </a:r>
          </a:p>
          <a:p>
            <a:pPr>
              <a:lnSpc>
                <a:spcPct val="100000"/>
              </a:lnSpc>
              <a:spcBef>
                <a:spcPts val="0"/>
              </a:spcBef>
              <a:defRPr/>
            </a:pPr>
            <a:r>
              <a:rPr lang="en-US" sz="1000" kern="0" dirty="0">
                <a:solidFill>
                  <a:srgbClr val="423C33"/>
                </a:solidFill>
                <a:latin typeface="Helvetica" panose="020B0604020202020204" pitchFamily="34" charset="0"/>
                <a:ea typeface="ヒラギノ角ゴ ProN W3"/>
                <a:cs typeface="Helvetica" panose="020B0604020202020204" pitchFamily="34" charset="0"/>
              </a:rPr>
              <a:t>History of</a:t>
            </a:r>
          </a:p>
          <a:p>
            <a:pPr marL="215900" indent="-171450">
              <a:lnSpc>
                <a:spcPct val="100000"/>
              </a:lnSpc>
              <a:spcBef>
                <a:spcPts val="0"/>
              </a:spcBef>
              <a:buClrTx/>
              <a:buFont typeface="Arial" panose="020B0604020202020204" pitchFamily="34" charset="0"/>
              <a:buChar char="•"/>
              <a:defRPr/>
            </a:pPr>
            <a:r>
              <a:rPr lang="en-US" sz="1000" kern="0" dirty="0">
                <a:solidFill>
                  <a:srgbClr val="423C33"/>
                </a:solidFill>
                <a:latin typeface="Helvetica" panose="020B0604020202020204" pitchFamily="34" charset="0"/>
                <a:ea typeface="ヒラギノ角ゴ ProN W3"/>
                <a:cs typeface="Helvetica" panose="020B0604020202020204" pitchFamily="34" charset="0"/>
              </a:rPr>
              <a:t>pulmonary embolism</a:t>
            </a:r>
          </a:p>
          <a:p>
            <a:pPr marL="215900" indent="-171450">
              <a:lnSpc>
                <a:spcPct val="100000"/>
              </a:lnSpc>
              <a:spcBef>
                <a:spcPts val="0"/>
              </a:spcBef>
              <a:buClrTx/>
              <a:buFont typeface="Arial" panose="020B0604020202020204" pitchFamily="34" charset="0"/>
              <a:buChar char="•"/>
              <a:defRPr/>
            </a:pPr>
            <a:r>
              <a:rPr lang="en-US" sz="1000" kern="0" dirty="0">
                <a:solidFill>
                  <a:srgbClr val="423C33"/>
                </a:solidFill>
                <a:latin typeface="Helvetica" panose="020B0604020202020204" pitchFamily="34" charset="0"/>
                <a:ea typeface="ヒラギノ角ゴ ProN W3"/>
                <a:cs typeface="Helvetica" panose="020B0604020202020204" pitchFamily="34" charset="0"/>
              </a:rPr>
              <a:t>Hypertension </a:t>
            </a:r>
          </a:p>
          <a:p>
            <a:pPr marL="215900" indent="-171450">
              <a:lnSpc>
                <a:spcPct val="100000"/>
              </a:lnSpc>
              <a:spcBef>
                <a:spcPts val="0"/>
              </a:spcBef>
              <a:buClrTx/>
              <a:buFont typeface="Arial" panose="020B0604020202020204" pitchFamily="34" charset="0"/>
              <a:buChar char="•"/>
              <a:defRPr/>
            </a:pPr>
            <a:r>
              <a:rPr lang="en-US" sz="1000" kern="0" dirty="0">
                <a:solidFill>
                  <a:srgbClr val="423C33"/>
                </a:solidFill>
                <a:latin typeface="Helvetica" panose="020B0604020202020204" pitchFamily="34" charset="0"/>
                <a:ea typeface="ヒラギノ角ゴ ProN W3"/>
                <a:cs typeface="Helvetica" panose="020B0604020202020204" pitchFamily="34" charset="0"/>
              </a:rPr>
              <a:t>Diabetes </a:t>
            </a:r>
          </a:p>
        </p:txBody>
      </p:sp>
      <p:sp>
        <p:nvSpPr>
          <p:cNvPr id="19475" name="TextBox 17"/>
          <p:cNvSpPr txBox="1">
            <a:spLocks noChangeArrowheads="1"/>
          </p:cNvSpPr>
          <p:nvPr/>
        </p:nvSpPr>
        <p:spPr bwMode="auto">
          <a:xfrm>
            <a:off x="1725613" y="3046413"/>
            <a:ext cx="1857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US" altLang="en-US">
              <a:solidFill>
                <a:srgbClr val="000000"/>
              </a:solidFill>
              <a:latin typeface="Gill Sans" pitchFamily="1" charset="0"/>
              <a:ea typeface="ヒラギノ角ゴ ProN W3" pitchFamily="1" charset="-128"/>
              <a:sym typeface="Gill Sans" pitchFamily="1" charset="0"/>
            </a:endParaRPr>
          </a:p>
        </p:txBody>
      </p:sp>
      <p:sp>
        <p:nvSpPr>
          <p:cNvPr id="19476" name="TextBox 18"/>
          <p:cNvSpPr txBox="1">
            <a:spLocks noChangeArrowheads="1"/>
          </p:cNvSpPr>
          <p:nvPr/>
        </p:nvSpPr>
        <p:spPr bwMode="auto">
          <a:xfrm>
            <a:off x="1208088" y="3862388"/>
            <a:ext cx="849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solidFill>
                  <a:srgbClr val="000000"/>
                </a:solidFill>
                <a:ea typeface="ヒラギノ角ゴ ProN W3" pitchFamily="1" charset="-128"/>
                <a:sym typeface="Gill Sans" pitchFamily="1" charset="0"/>
              </a:rPr>
              <a:t>REFERS TO</a:t>
            </a:r>
          </a:p>
        </p:txBody>
      </p:sp>
      <p:sp>
        <p:nvSpPr>
          <p:cNvPr id="19477" name="TextBox 19"/>
          <p:cNvSpPr txBox="1">
            <a:spLocks noChangeArrowheads="1"/>
          </p:cNvSpPr>
          <p:nvPr/>
        </p:nvSpPr>
        <p:spPr bwMode="auto">
          <a:xfrm>
            <a:off x="3057525" y="3311525"/>
            <a:ext cx="8493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solidFill>
                  <a:srgbClr val="000000"/>
                </a:solidFill>
                <a:ea typeface="ヒラギノ角ゴ ProN W3" pitchFamily="1" charset="-128"/>
                <a:sym typeface="Gill Sans" pitchFamily="1" charset="0"/>
              </a:rPr>
              <a:t>REFERS TO</a:t>
            </a:r>
          </a:p>
        </p:txBody>
      </p:sp>
      <p:sp>
        <p:nvSpPr>
          <p:cNvPr id="19478" name="TextBox 20"/>
          <p:cNvSpPr txBox="1">
            <a:spLocks noChangeArrowheads="1"/>
          </p:cNvSpPr>
          <p:nvPr/>
        </p:nvSpPr>
        <p:spPr bwMode="auto">
          <a:xfrm>
            <a:off x="3048000" y="1171575"/>
            <a:ext cx="13223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solidFill>
                  <a:srgbClr val="000000"/>
                </a:solidFill>
                <a:ea typeface="ヒラギノ角ゴ ProN W3" pitchFamily="1" charset="-128"/>
                <a:sym typeface="Gill Sans" pitchFamily="1" charset="0"/>
              </a:rPr>
              <a:t>HAS COMPONENT</a:t>
            </a:r>
          </a:p>
        </p:txBody>
      </p:sp>
      <p:sp>
        <p:nvSpPr>
          <p:cNvPr id="19479" name="TextBox 21"/>
          <p:cNvSpPr txBox="1">
            <a:spLocks noChangeArrowheads="1"/>
          </p:cNvSpPr>
          <p:nvPr/>
        </p:nvSpPr>
        <p:spPr bwMode="auto">
          <a:xfrm rot="5400000">
            <a:off x="6342856" y="3621882"/>
            <a:ext cx="9366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AU" altLang="en-US" sz="1000">
                <a:solidFill>
                  <a:srgbClr val="000000"/>
                </a:solidFill>
                <a:latin typeface="Gill Sans" pitchFamily="1" charset="0"/>
                <a:ea typeface="ヒラギノ角ゴ ProN W3" pitchFamily="1" charset="-128"/>
                <a:sym typeface="Gill Sans" pitchFamily="1" charset="0"/>
              </a:rPr>
              <a:t>EVALUATES</a:t>
            </a:r>
          </a:p>
        </p:txBody>
      </p:sp>
      <p:sp>
        <p:nvSpPr>
          <p:cNvPr id="23" name="Rectangle 22"/>
          <p:cNvSpPr/>
          <p:nvPr/>
        </p:nvSpPr>
        <p:spPr>
          <a:xfrm>
            <a:off x="7239000" y="2451100"/>
            <a:ext cx="1600200" cy="1274763"/>
          </a:xfrm>
          <a:prstGeom prst="rect">
            <a:avLst/>
          </a:prstGeom>
          <a:solidFill>
            <a:srgbClr val="EDB940"/>
          </a:solidFill>
          <a:ln w="25400" cap="flat" cmpd="sng" algn="ctr">
            <a:solidFill>
              <a:srgbClr val="EDB940">
                <a:shade val="50000"/>
              </a:srgbClr>
            </a:solidFill>
            <a:prstDash val="solid"/>
          </a:ln>
          <a:effectLst/>
        </p:spPr>
        <p:txBody>
          <a:bodyPr/>
          <a:lstStyle/>
          <a:p>
            <a:pPr algn="ctr" eaLnBrk="1" hangingPunct="1">
              <a:defRPr/>
            </a:pPr>
            <a:r>
              <a:rPr lang="en-US" sz="1000" kern="0" dirty="0">
                <a:solidFill>
                  <a:srgbClr val="423C33"/>
                </a:solidFill>
                <a:latin typeface="Helvetica"/>
                <a:ea typeface="ヒラギノ角ゴ ProN W3"/>
                <a:cs typeface="ＭＳ Ｐゴシック" charset="0"/>
                <a:sym typeface="Gill Sans" charset="0"/>
              </a:rPr>
              <a:t>PROGRESS TO GOALS</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On target for goals</a:t>
            </a:r>
          </a:p>
          <a:p>
            <a:pPr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Re-enforce education</a:t>
            </a:r>
          </a:p>
        </p:txBody>
      </p:sp>
      <p:sp>
        <p:nvSpPr>
          <p:cNvPr id="19481" name="TextBox 23"/>
          <p:cNvSpPr txBox="1">
            <a:spLocks noChangeArrowheads="1"/>
          </p:cNvSpPr>
          <p:nvPr/>
        </p:nvSpPr>
        <p:spPr bwMode="auto">
          <a:xfrm rot="-3770511">
            <a:off x="7276307" y="4206081"/>
            <a:ext cx="889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AU" altLang="en-US" sz="1000">
                <a:solidFill>
                  <a:srgbClr val="000000"/>
                </a:solidFill>
                <a:latin typeface="Gill Sans" pitchFamily="1" charset="0"/>
                <a:ea typeface="ヒラギノ角ゴ ProN W3" pitchFamily="1" charset="-128"/>
                <a:sym typeface="Gill Sans" pitchFamily="1" charset="0"/>
              </a:rPr>
              <a:t>SUPPORTS</a:t>
            </a:r>
          </a:p>
        </p:txBody>
      </p:sp>
      <p:sp>
        <p:nvSpPr>
          <p:cNvPr id="19482" name="TextBox 24"/>
          <p:cNvSpPr txBox="1">
            <a:spLocks noChangeArrowheads="1"/>
          </p:cNvSpPr>
          <p:nvPr/>
        </p:nvSpPr>
        <p:spPr bwMode="auto">
          <a:xfrm>
            <a:off x="2463800" y="2220913"/>
            <a:ext cx="8763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solidFill>
                  <a:srgbClr val="000000"/>
                </a:solidFill>
                <a:ea typeface="ヒラギノ角ゴ ProN W3" pitchFamily="1" charset="-128"/>
                <a:sym typeface="Gill Sans" pitchFamily="1" charset="0"/>
              </a:rPr>
              <a:t>REFERS TO</a:t>
            </a:r>
          </a:p>
        </p:txBody>
      </p:sp>
      <p:sp>
        <p:nvSpPr>
          <p:cNvPr id="26" name="Rectangle 25"/>
          <p:cNvSpPr/>
          <p:nvPr/>
        </p:nvSpPr>
        <p:spPr bwMode="auto">
          <a:xfrm>
            <a:off x="5978525" y="1981200"/>
            <a:ext cx="3089275" cy="4038600"/>
          </a:xfrm>
          <a:prstGeom prst="rect">
            <a:avLst/>
          </a:prstGeom>
          <a:noFill/>
          <a:ln w="25400" cap="flat" cmpd="sng" algn="ctr">
            <a:solidFill>
              <a:srgbClr val="423C33">
                <a:lumMod val="40000"/>
                <a:lumOff val="60000"/>
              </a:srgbClr>
            </a:solidFill>
            <a:prstDash val="solid"/>
            <a:round/>
            <a:headEnd type="none" w="med" len="med"/>
            <a:tailEnd type="none" w="med" len="med"/>
          </a:ln>
          <a:effectLst/>
          <a:extLst/>
        </p:spPr>
        <p:txBody>
          <a:bodyPr/>
          <a:lstStyle/>
          <a:p>
            <a:pPr algn="ctr" eaLnBrk="1" hangingPunct="1">
              <a:defRPr/>
            </a:pPr>
            <a:endParaRPr lang="en-US" sz="4200" kern="0">
              <a:solidFill>
                <a:srgbClr val="000000"/>
              </a:solidFill>
              <a:latin typeface="Gill Sans" charset="0"/>
              <a:ea typeface="ヒラギノ角ゴ ProN W3" charset="0"/>
              <a:cs typeface="ヒラギノ角ゴ ProN W3" charset="0"/>
              <a:sym typeface="Gill Sans" charset="0"/>
            </a:endParaRPr>
          </a:p>
        </p:txBody>
      </p:sp>
      <p:sp>
        <p:nvSpPr>
          <p:cNvPr id="19484" name="TextBox 26"/>
          <p:cNvSpPr txBox="1">
            <a:spLocks noChangeArrowheads="1"/>
          </p:cNvSpPr>
          <p:nvPr/>
        </p:nvSpPr>
        <p:spPr bwMode="auto">
          <a:xfrm>
            <a:off x="6108700" y="2085975"/>
            <a:ext cx="28289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600">
                <a:solidFill>
                  <a:srgbClr val="000000"/>
                </a:solidFill>
                <a:latin typeface="Gill Sans" pitchFamily="1" charset="0"/>
                <a:ea typeface="ヒラギノ角ゴ ProN W3" pitchFamily="1" charset="-128"/>
                <a:sym typeface="Gill Sans" pitchFamily="1" charset="0"/>
              </a:rPr>
              <a:t>EVALUATIONS/OUTCOMES</a:t>
            </a:r>
          </a:p>
        </p:txBody>
      </p:sp>
      <p:sp>
        <p:nvSpPr>
          <p:cNvPr id="19485" name="TextBox 27"/>
          <p:cNvSpPr txBox="1">
            <a:spLocks noChangeArrowheads="1"/>
          </p:cNvSpPr>
          <p:nvPr/>
        </p:nvSpPr>
        <p:spPr bwMode="auto">
          <a:xfrm>
            <a:off x="-26988" y="1171575"/>
            <a:ext cx="13223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solidFill>
                  <a:srgbClr val="000000"/>
                </a:solidFill>
                <a:ea typeface="ヒラギノ角ゴ ProN W3" pitchFamily="1" charset="-128"/>
                <a:sym typeface="Gill Sans" pitchFamily="1" charset="0"/>
              </a:rPr>
              <a:t>HAS COMPONENT</a:t>
            </a:r>
          </a:p>
        </p:txBody>
      </p:sp>
      <p:sp>
        <p:nvSpPr>
          <p:cNvPr id="19486" name="TextBox 28"/>
          <p:cNvSpPr txBox="1">
            <a:spLocks noChangeArrowheads="1"/>
          </p:cNvSpPr>
          <p:nvPr/>
        </p:nvSpPr>
        <p:spPr bwMode="auto">
          <a:xfrm>
            <a:off x="5510213" y="5514975"/>
            <a:ext cx="9953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solidFill>
                  <a:srgbClr val="000000"/>
                </a:solidFill>
                <a:ea typeface="ヒラギノ角ゴ ProN W3" pitchFamily="1" charset="-128"/>
                <a:sym typeface="Gill Sans" pitchFamily="1" charset="0"/>
              </a:rPr>
              <a:t>HAS REASON</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Circular Arrow 31"/>
          <p:cNvSpPr/>
          <p:nvPr/>
        </p:nvSpPr>
        <p:spPr bwMode="auto">
          <a:xfrm rot="505246">
            <a:off x="3175" y="1358900"/>
            <a:ext cx="977900" cy="977900"/>
          </a:xfrm>
          <a:prstGeom prst="circularArrow">
            <a:avLst>
              <a:gd name="adj1" fmla="val 12500"/>
              <a:gd name="adj2" fmla="val 1142319"/>
              <a:gd name="adj3" fmla="val 20457681"/>
              <a:gd name="adj4" fmla="val 3624985"/>
              <a:gd name="adj5" fmla="val 14391"/>
            </a:avLst>
          </a:prstGeom>
          <a:noFill/>
          <a:ln w="25400" cap="flat" cmpd="sng" algn="ctr">
            <a:solidFill>
              <a:srgbClr val="000000"/>
            </a:solidFill>
            <a:prstDash val="solid"/>
            <a:round/>
            <a:headEnd type="none" w="med" len="med"/>
            <a:tailEnd type="none" w="med" len="med"/>
          </a:ln>
          <a:effectLst/>
          <a:extLst/>
        </p:spPr>
        <p:txBody>
          <a:bodyPr/>
          <a:lstStyle/>
          <a:p>
            <a:pPr algn="ctr">
              <a:defRPr/>
            </a:pPr>
            <a:endParaRPr lang="en-US" sz="4200" dirty="0">
              <a:solidFill>
                <a:srgbClr val="000000"/>
              </a:solidFill>
              <a:latin typeface="Gill Sans" charset="0"/>
              <a:ea typeface="ヒラギノ角ゴ ProN W3" charset="0"/>
              <a:cs typeface="ヒラギノ角ゴ ProN W3" charset="0"/>
              <a:sym typeface="Gill Sans" charset="0"/>
            </a:endParaRPr>
          </a:p>
        </p:txBody>
      </p:sp>
      <p:sp>
        <p:nvSpPr>
          <p:cNvPr id="21506" name="Right Arrow 32"/>
          <p:cNvSpPr>
            <a:spLocks noChangeArrowheads="1"/>
          </p:cNvSpPr>
          <p:nvPr/>
        </p:nvSpPr>
        <p:spPr bwMode="auto">
          <a:xfrm rot="10800000">
            <a:off x="5141913" y="5410200"/>
            <a:ext cx="1487487" cy="457200"/>
          </a:xfrm>
          <a:prstGeom prst="rightArrow">
            <a:avLst>
              <a:gd name="adj1" fmla="val 50000"/>
              <a:gd name="adj2" fmla="val 49977"/>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endParaRPr lang="en-US" altLang="en-US" sz="1200">
              <a:solidFill>
                <a:srgbClr val="000000"/>
              </a:solidFill>
              <a:ea typeface="ヒラギノ角ゴ ProN W3" pitchFamily="1" charset="-128"/>
              <a:sym typeface="Gill Sans" pitchFamily="1" charset="0"/>
            </a:endParaRPr>
          </a:p>
        </p:txBody>
      </p:sp>
      <p:sp>
        <p:nvSpPr>
          <p:cNvPr id="21507" name="Right Arrow 33"/>
          <p:cNvSpPr>
            <a:spLocks noChangeArrowheads="1"/>
          </p:cNvSpPr>
          <p:nvPr/>
        </p:nvSpPr>
        <p:spPr bwMode="auto">
          <a:xfrm rot="5400000">
            <a:off x="187325" y="4002088"/>
            <a:ext cx="1409700" cy="495300"/>
          </a:xfrm>
          <a:prstGeom prst="rightArrow">
            <a:avLst>
              <a:gd name="adj1" fmla="val 50000"/>
              <a:gd name="adj2" fmla="val 50005"/>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1200">
                <a:solidFill>
                  <a:srgbClr val="000000"/>
                </a:solidFill>
                <a:ea typeface="ヒラギノ角ゴ ProN W3" pitchFamily="1" charset="-128"/>
                <a:sym typeface="Gill Sans" pitchFamily="1" charset="0"/>
              </a:rPr>
              <a:t>HAS SUPPORT</a:t>
            </a:r>
          </a:p>
        </p:txBody>
      </p:sp>
      <p:sp>
        <p:nvSpPr>
          <p:cNvPr id="35" name="Bent Arrow 34"/>
          <p:cNvSpPr/>
          <p:nvPr/>
        </p:nvSpPr>
        <p:spPr bwMode="auto">
          <a:xfrm flipH="1">
            <a:off x="5131935" y="2119728"/>
            <a:ext cx="1802265" cy="2909472"/>
          </a:xfrm>
          <a:prstGeom prst="bentArrow">
            <a:avLst>
              <a:gd name="adj1" fmla="val 11848"/>
              <a:gd name="adj2" fmla="val 9973"/>
              <a:gd name="adj3" fmla="val 13632"/>
              <a:gd name="adj4" fmla="val 79827"/>
            </a:avLst>
          </a:prstGeom>
          <a:noFill/>
          <a:ln w="25400" cap="flat" cmpd="sng" algn="ctr">
            <a:solidFill>
              <a:srgbClr val="000000"/>
            </a:solidFill>
            <a:prstDash val="solid"/>
            <a:round/>
            <a:headEnd type="none" w="med" len="med"/>
            <a:tailEnd type="none" w="med" len="med"/>
          </a:ln>
          <a:effectLst/>
          <a:scene3d>
            <a:camera prst="orthographicFront">
              <a:rot lat="0" lon="0" rev="0"/>
            </a:camera>
            <a:lightRig rig="threePt" dir="t"/>
          </a:scene3d>
          <a:sp3d/>
          <a:extLst/>
        </p:spPr>
        <p:txBody>
          <a:bodyPr anchor="ctr">
            <a:normAutofit/>
            <a:flatTx/>
          </a:bodyPr>
          <a:lstStyle/>
          <a:p>
            <a:pPr algn="ctr">
              <a:defRPr/>
            </a:pPr>
            <a:endParaRPr lang="en-US" sz="1200" dirty="0">
              <a:solidFill>
                <a:srgbClr val="000000"/>
              </a:solidFill>
              <a:latin typeface="Arial" charset="0"/>
              <a:ea typeface="ヒラギノ角ゴ ProN W3" charset="0"/>
              <a:cs typeface="ヒラギノ角ゴ ProN W3" charset="0"/>
              <a:sym typeface="Gill Sans" charset="0"/>
            </a:endParaRPr>
          </a:p>
        </p:txBody>
      </p:sp>
      <p:sp>
        <p:nvSpPr>
          <p:cNvPr id="36" name="Circular Arrow 35"/>
          <p:cNvSpPr/>
          <p:nvPr/>
        </p:nvSpPr>
        <p:spPr bwMode="auto">
          <a:xfrm rot="12117976">
            <a:off x="1533525" y="3246438"/>
            <a:ext cx="977900" cy="977900"/>
          </a:xfrm>
          <a:prstGeom prst="circularArrow">
            <a:avLst>
              <a:gd name="adj1" fmla="val 12500"/>
              <a:gd name="adj2" fmla="val 1142319"/>
              <a:gd name="adj3" fmla="val 20457681"/>
              <a:gd name="adj4" fmla="val 4242052"/>
              <a:gd name="adj5" fmla="val 14391"/>
            </a:avLst>
          </a:prstGeom>
          <a:noFill/>
          <a:ln w="25400" cap="flat" cmpd="sng" algn="ctr">
            <a:solidFill>
              <a:srgbClr val="000000"/>
            </a:solidFill>
            <a:prstDash val="solid"/>
            <a:round/>
            <a:headEnd type="none" w="med" len="med"/>
            <a:tailEnd type="none" w="med" len="med"/>
          </a:ln>
          <a:effectLst/>
          <a:extLst/>
        </p:spPr>
        <p:txBody>
          <a:bodyPr/>
          <a:lstStyle/>
          <a:p>
            <a:pPr algn="ctr">
              <a:defRPr/>
            </a:pPr>
            <a:endParaRPr lang="en-US" sz="4200" dirty="0">
              <a:solidFill>
                <a:srgbClr val="000000"/>
              </a:solidFill>
              <a:latin typeface="Gill Sans" charset="0"/>
              <a:ea typeface="ヒラギノ角ゴ ProN W3" charset="0"/>
              <a:cs typeface="ヒラギノ角ゴ ProN W3" charset="0"/>
              <a:sym typeface="Gill Sans" charset="0"/>
            </a:endParaRPr>
          </a:p>
        </p:txBody>
      </p:sp>
      <p:sp>
        <p:nvSpPr>
          <p:cNvPr id="37" name="Circular Arrow 36"/>
          <p:cNvSpPr/>
          <p:nvPr/>
        </p:nvSpPr>
        <p:spPr bwMode="auto">
          <a:xfrm rot="964728">
            <a:off x="3173413" y="1330325"/>
            <a:ext cx="977900" cy="977900"/>
          </a:xfrm>
          <a:prstGeom prst="circularArrow">
            <a:avLst>
              <a:gd name="adj1" fmla="val 12500"/>
              <a:gd name="adj2" fmla="val 1142319"/>
              <a:gd name="adj3" fmla="val 20457681"/>
              <a:gd name="adj4" fmla="val 5250671"/>
              <a:gd name="adj5" fmla="val 14391"/>
            </a:avLst>
          </a:prstGeom>
          <a:noFill/>
          <a:ln w="25400" cap="flat" cmpd="sng" algn="ctr">
            <a:solidFill>
              <a:srgbClr val="000000"/>
            </a:solidFill>
            <a:prstDash val="solid"/>
            <a:round/>
            <a:headEnd type="none" w="med" len="med"/>
            <a:tailEnd type="none" w="med" len="med"/>
          </a:ln>
          <a:effectLst/>
          <a:extLst/>
        </p:spPr>
        <p:txBody>
          <a:bodyPr/>
          <a:lstStyle/>
          <a:p>
            <a:pPr algn="ctr">
              <a:defRPr/>
            </a:pPr>
            <a:endParaRPr lang="en-US" sz="4200" dirty="0">
              <a:solidFill>
                <a:srgbClr val="000000"/>
              </a:solidFill>
              <a:latin typeface="Gill Sans" charset="0"/>
              <a:ea typeface="ヒラギノ角ゴ ProN W3" charset="0"/>
              <a:cs typeface="ヒラギノ角ゴ ProN W3" charset="0"/>
              <a:sym typeface="Gill Sans" charset="0"/>
            </a:endParaRPr>
          </a:p>
        </p:txBody>
      </p:sp>
      <p:sp>
        <p:nvSpPr>
          <p:cNvPr id="21513" name="Right Arrow 37"/>
          <p:cNvSpPr>
            <a:spLocks noChangeArrowheads="1"/>
          </p:cNvSpPr>
          <p:nvPr/>
        </p:nvSpPr>
        <p:spPr bwMode="auto">
          <a:xfrm rot="-3708978">
            <a:off x="6954837" y="4189413"/>
            <a:ext cx="1489075" cy="457200"/>
          </a:xfrm>
          <a:prstGeom prst="rightArrow">
            <a:avLst>
              <a:gd name="adj1" fmla="val 50000"/>
              <a:gd name="adj2" fmla="val 50030"/>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endParaRPr lang="en-US" altLang="en-US" sz="1200">
              <a:solidFill>
                <a:srgbClr val="000000"/>
              </a:solidFill>
              <a:ea typeface="ヒラギノ角ゴ ProN W3" pitchFamily="1" charset="-128"/>
              <a:sym typeface="Gill Sans" pitchFamily="1" charset="0"/>
            </a:endParaRPr>
          </a:p>
        </p:txBody>
      </p:sp>
      <p:sp>
        <p:nvSpPr>
          <p:cNvPr id="39" name="Circular Arrow 38"/>
          <p:cNvSpPr/>
          <p:nvPr/>
        </p:nvSpPr>
        <p:spPr bwMode="auto">
          <a:xfrm>
            <a:off x="2901950" y="3819525"/>
            <a:ext cx="977900" cy="977900"/>
          </a:xfrm>
          <a:prstGeom prst="circularArrow">
            <a:avLst>
              <a:gd name="adj1" fmla="val 12500"/>
              <a:gd name="adj2" fmla="val 1142319"/>
              <a:gd name="adj3" fmla="val 20457681"/>
              <a:gd name="adj4" fmla="val 3055123"/>
              <a:gd name="adj5" fmla="val 12500"/>
            </a:avLst>
          </a:prstGeom>
          <a:noFill/>
          <a:ln w="25400" cap="flat" cmpd="sng" algn="ctr">
            <a:solidFill>
              <a:srgbClr val="000000"/>
            </a:solidFill>
            <a:prstDash val="solid"/>
            <a:round/>
            <a:headEnd type="none" w="med" len="med"/>
            <a:tailEnd type="none" w="med" len="med"/>
          </a:ln>
          <a:effectLst/>
          <a:extLst/>
        </p:spPr>
        <p:txBody>
          <a:bodyPr/>
          <a:lstStyle/>
          <a:p>
            <a:pPr algn="ctr">
              <a:defRPr/>
            </a:pPr>
            <a:endParaRPr lang="en-US" sz="4200">
              <a:solidFill>
                <a:srgbClr val="000000"/>
              </a:solidFill>
              <a:latin typeface="Gill Sans" charset="0"/>
              <a:ea typeface="ヒラギノ角ゴ ProN W3" charset="0"/>
              <a:cs typeface="ヒラギノ角ゴ ProN W3" charset="0"/>
              <a:sym typeface="Gill Sans" charset="0"/>
            </a:endParaRPr>
          </a:p>
        </p:txBody>
      </p:sp>
      <p:sp>
        <p:nvSpPr>
          <p:cNvPr id="21515" name="Right Arrow 39"/>
          <p:cNvSpPr>
            <a:spLocks noChangeArrowheads="1"/>
          </p:cNvSpPr>
          <p:nvPr/>
        </p:nvSpPr>
        <p:spPr bwMode="auto">
          <a:xfrm rot="10800000">
            <a:off x="2057400" y="2119313"/>
            <a:ext cx="1773238" cy="495300"/>
          </a:xfrm>
          <a:prstGeom prst="rightArrow">
            <a:avLst>
              <a:gd name="adj1" fmla="val 50000"/>
              <a:gd name="adj2" fmla="val 49973"/>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endParaRPr lang="en-US" altLang="en-US" sz="1200">
              <a:solidFill>
                <a:srgbClr val="000000"/>
              </a:solidFill>
              <a:ea typeface="ヒラギノ角ゴ ProN W3" pitchFamily="1" charset="-128"/>
              <a:sym typeface="Gill Sans" pitchFamily="1" charset="0"/>
            </a:endParaRPr>
          </a:p>
        </p:txBody>
      </p:sp>
      <p:sp>
        <p:nvSpPr>
          <p:cNvPr id="21516" name="Right Arrow 40"/>
          <p:cNvSpPr>
            <a:spLocks noChangeArrowheads="1"/>
          </p:cNvSpPr>
          <p:nvPr/>
        </p:nvSpPr>
        <p:spPr bwMode="auto">
          <a:xfrm rot="-5400000">
            <a:off x="3602037" y="3395663"/>
            <a:ext cx="1552575" cy="495300"/>
          </a:xfrm>
          <a:prstGeom prst="rightArrow">
            <a:avLst>
              <a:gd name="adj1" fmla="val 50000"/>
              <a:gd name="adj2" fmla="val 49980"/>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1200">
                <a:solidFill>
                  <a:srgbClr val="000000"/>
                </a:solidFill>
                <a:ea typeface="ヒラギノ角ゴ ProN W3" pitchFamily="1" charset="-128"/>
                <a:sym typeface="Gill Sans" pitchFamily="1" charset="0"/>
              </a:rPr>
              <a:t>HAS REASON</a:t>
            </a:r>
          </a:p>
        </p:txBody>
      </p:sp>
      <p:sp>
        <p:nvSpPr>
          <p:cNvPr id="42" name="Title 3"/>
          <p:cNvSpPr txBox="1">
            <a:spLocks/>
          </p:cNvSpPr>
          <p:nvPr/>
        </p:nvSpPr>
        <p:spPr bwMode="auto">
          <a:xfrm>
            <a:off x="320675" y="268288"/>
            <a:ext cx="8610600" cy="693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35717" tIns="35717" rIns="35717" bIns="35717" anchor="ctr"/>
          <a:lstStyle>
            <a:lvl1pPr algn="l" rtl="0" eaLnBrk="1" fontAlgn="base" hangingPunct="1">
              <a:lnSpc>
                <a:spcPct val="90000"/>
              </a:lnSpc>
              <a:spcBef>
                <a:spcPct val="0"/>
              </a:spcBef>
              <a:spcAft>
                <a:spcPct val="0"/>
              </a:spcAft>
              <a:defRPr sz="3200" baseline="0">
                <a:solidFill>
                  <a:srgbClr val="847867"/>
                </a:solidFill>
                <a:latin typeface="Gill Sans"/>
                <a:ea typeface="+mj-ea"/>
                <a:cs typeface="+mj-cs"/>
                <a:sym typeface="Helvetica" charset="0"/>
              </a:defRPr>
            </a:lvl1pPr>
            <a:lvl2pPr algn="l" rtl="0" eaLnBrk="1" fontAlgn="base" hangingPunct="1">
              <a:lnSpc>
                <a:spcPct val="90000"/>
              </a:lnSpc>
              <a:spcBef>
                <a:spcPct val="0"/>
              </a:spcBef>
              <a:spcAft>
                <a:spcPct val="0"/>
              </a:spcAft>
              <a:defRPr sz="3200">
                <a:solidFill>
                  <a:srgbClr val="857968"/>
                </a:solidFill>
                <a:latin typeface="Gill Sans" charset="0"/>
                <a:ea typeface="ヒラギノ角ゴ ProN W3" charset="0"/>
                <a:cs typeface="ヒラギノ角ゴ ProN W3" charset="0"/>
                <a:sym typeface="Helvetica" charset="0"/>
              </a:defRPr>
            </a:lvl2pPr>
            <a:lvl3pPr algn="l" rtl="0" eaLnBrk="1" fontAlgn="base" hangingPunct="1">
              <a:lnSpc>
                <a:spcPct val="90000"/>
              </a:lnSpc>
              <a:spcBef>
                <a:spcPct val="0"/>
              </a:spcBef>
              <a:spcAft>
                <a:spcPct val="0"/>
              </a:spcAft>
              <a:defRPr sz="3200">
                <a:solidFill>
                  <a:srgbClr val="857968"/>
                </a:solidFill>
                <a:latin typeface="Gill Sans" charset="0"/>
                <a:ea typeface="ヒラギノ角ゴ ProN W3" charset="0"/>
                <a:cs typeface="ヒラギノ角ゴ ProN W3" charset="0"/>
                <a:sym typeface="Helvetica" charset="0"/>
              </a:defRPr>
            </a:lvl3pPr>
            <a:lvl4pPr algn="l" rtl="0" eaLnBrk="1" fontAlgn="base" hangingPunct="1">
              <a:lnSpc>
                <a:spcPct val="90000"/>
              </a:lnSpc>
              <a:spcBef>
                <a:spcPct val="0"/>
              </a:spcBef>
              <a:spcAft>
                <a:spcPct val="0"/>
              </a:spcAft>
              <a:defRPr sz="3200">
                <a:solidFill>
                  <a:srgbClr val="857968"/>
                </a:solidFill>
                <a:latin typeface="Gill Sans" charset="0"/>
                <a:ea typeface="ヒラギノ角ゴ ProN W3" charset="0"/>
                <a:cs typeface="ヒラギノ角ゴ ProN W3" charset="0"/>
                <a:sym typeface="Helvetica" charset="0"/>
              </a:defRPr>
            </a:lvl4pPr>
            <a:lvl5pPr algn="l" rtl="0" eaLnBrk="1" fontAlgn="base" hangingPunct="1">
              <a:lnSpc>
                <a:spcPct val="90000"/>
              </a:lnSpc>
              <a:spcBef>
                <a:spcPct val="0"/>
              </a:spcBef>
              <a:spcAft>
                <a:spcPct val="0"/>
              </a:spcAft>
              <a:defRPr sz="3200">
                <a:solidFill>
                  <a:srgbClr val="857968"/>
                </a:solidFill>
                <a:latin typeface="Gill Sans" charset="0"/>
                <a:ea typeface="ヒラギノ角ゴ ProN W3" charset="0"/>
                <a:cs typeface="ヒラギノ角ゴ ProN W3" charset="0"/>
                <a:sym typeface="Helvetica" charset="0"/>
              </a:defRPr>
            </a:lvl5pPr>
            <a:lvl6pPr marL="321457" algn="ctr" rtl="0" eaLnBrk="1" fontAlgn="base" hangingPunct="1">
              <a:spcBef>
                <a:spcPct val="0"/>
              </a:spcBef>
              <a:spcAft>
                <a:spcPct val="0"/>
              </a:spcAft>
              <a:defRPr sz="4500">
                <a:solidFill>
                  <a:srgbClr val="847867"/>
                </a:solidFill>
                <a:latin typeface="Helvetica" charset="0"/>
                <a:ea typeface="ヒラギノ角ゴ ProN W3" charset="0"/>
                <a:cs typeface="ヒラギノ角ゴ ProN W3" charset="0"/>
                <a:sym typeface="Helvetica" charset="0"/>
              </a:defRPr>
            </a:lvl6pPr>
            <a:lvl7pPr marL="642915" algn="ctr" rtl="0" eaLnBrk="1" fontAlgn="base" hangingPunct="1">
              <a:spcBef>
                <a:spcPct val="0"/>
              </a:spcBef>
              <a:spcAft>
                <a:spcPct val="0"/>
              </a:spcAft>
              <a:defRPr sz="4500">
                <a:solidFill>
                  <a:srgbClr val="847867"/>
                </a:solidFill>
                <a:latin typeface="Helvetica" charset="0"/>
                <a:ea typeface="ヒラギノ角ゴ ProN W3" charset="0"/>
                <a:cs typeface="ヒラギノ角ゴ ProN W3" charset="0"/>
                <a:sym typeface="Helvetica" charset="0"/>
              </a:defRPr>
            </a:lvl7pPr>
            <a:lvl8pPr marL="964372" algn="ctr" rtl="0" eaLnBrk="1" fontAlgn="base" hangingPunct="1">
              <a:spcBef>
                <a:spcPct val="0"/>
              </a:spcBef>
              <a:spcAft>
                <a:spcPct val="0"/>
              </a:spcAft>
              <a:defRPr sz="4500">
                <a:solidFill>
                  <a:srgbClr val="847867"/>
                </a:solidFill>
                <a:latin typeface="Helvetica" charset="0"/>
                <a:ea typeface="ヒラギノ角ゴ ProN W3" charset="0"/>
                <a:cs typeface="ヒラギノ角ゴ ProN W3" charset="0"/>
                <a:sym typeface="Helvetica" charset="0"/>
              </a:defRPr>
            </a:lvl8pPr>
            <a:lvl9pPr marL="1285829" algn="ctr" rtl="0" eaLnBrk="1" fontAlgn="base" hangingPunct="1">
              <a:spcBef>
                <a:spcPct val="0"/>
              </a:spcBef>
              <a:spcAft>
                <a:spcPct val="0"/>
              </a:spcAft>
              <a:defRPr sz="4500">
                <a:solidFill>
                  <a:srgbClr val="847867"/>
                </a:solidFill>
                <a:latin typeface="Helvetica" charset="0"/>
                <a:ea typeface="ヒラギノ角ゴ ProN W3" charset="0"/>
                <a:cs typeface="ヒラギノ角ゴ ProN W3" charset="0"/>
                <a:sym typeface="Helvetica" charset="0"/>
              </a:defRPr>
            </a:lvl9pPr>
          </a:lstStyle>
          <a:p>
            <a:pPr>
              <a:defRPr/>
            </a:pPr>
            <a:r>
              <a:rPr lang="en-US" kern="0">
                <a:latin typeface="Gill Sans" charset="0"/>
              </a:rPr>
              <a:t>Relationships Pharmacist Use Case 2</a:t>
            </a:r>
            <a:endParaRPr lang="en-US" kern="0" dirty="0">
              <a:latin typeface="Gill Sans" charset="0"/>
            </a:endParaRPr>
          </a:p>
        </p:txBody>
      </p:sp>
      <p:sp>
        <p:nvSpPr>
          <p:cNvPr id="43" name="Rectangle 42"/>
          <p:cNvSpPr/>
          <p:nvPr/>
        </p:nvSpPr>
        <p:spPr>
          <a:xfrm>
            <a:off x="74613" y="1905000"/>
            <a:ext cx="1981200" cy="1670050"/>
          </a:xfrm>
          <a:prstGeom prst="rect">
            <a:avLst/>
          </a:prstGeom>
          <a:solidFill>
            <a:srgbClr val="EDB940"/>
          </a:solidFill>
          <a:ln w="25400" cap="flat" cmpd="sng" algn="ctr">
            <a:solidFill>
              <a:srgbClr val="EDB940">
                <a:shade val="50000"/>
              </a:srgbClr>
            </a:solidFill>
            <a:prstDash val="solid"/>
          </a:ln>
          <a:effectLst/>
        </p:spPr>
        <p:txBody>
          <a:bodyPr/>
          <a:lstStyle/>
          <a:p>
            <a:pPr eaLnBrk="1" hangingPunct="1">
              <a:defRPr/>
            </a:pPr>
            <a:r>
              <a:rPr lang="en-US" sz="1000" kern="0" dirty="0">
                <a:solidFill>
                  <a:srgbClr val="423C33"/>
                </a:solidFill>
                <a:latin typeface="Helvetica"/>
                <a:ea typeface="ＭＳ Ｐゴシック" charset="0"/>
                <a:cs typeface="ＭＳ Ｐゴシック" charset="0"/>
                <a:sym typeface="Gill Sans" charset="0"/>
              </a:rPr>
              <a:t>HEALTH CONCERNS</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Risk deep vein thrombosis </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Risk of uncontrolled pain</a:t>
            </a:r>
          </a:p>
          <a:p>
            <a:pPr marL="36576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Side effects of uncontrolled pain </a:t>
            </a:r>
          </a:p>
          <a:p>
            <a:pPr marL="548640" lvl="1" indent="-171450">
              <a:buFont typeface="Arial" panose="020B0604020202020204" pitchFamily="34" charset="0"/>
              <a:buChar char="•"/>
              <a:defRPr/>
            </a:pPr>
            <a:r>
              <a:rPr lang="en-US" sz="900" kern="0" dirty="0">
                <a:solidFill>
                  <a:srgbClr val="423C33"/>
                </a:solidFill>
                <a:latin typeface="Helvetica"/>
                <a:ea typeface="ＭＳ Ｐゴシック" charset="0"/>
                <a:cs typeface="ＭＳ Ｐゴシック" charset="0"/>
                <a:sym typeface="Gill Sans" charset="0"/>
              </a:rPr>
              <a:t>Depression</a:t>
            </a:r>
          </a:p>
          <a:p>
            <a:pPr marL="548640" lvl="1" indent="-171450">
              <a:buFont typeface="Arial" panose="020B0604020202020204" pitchFamily="34" charset="0"/>
              <a:buChar char="•"/>
              <a:defRPr/>
            </a:pPr>
            <a:r>
              <a:rPr lang="en-US" sz="900" kern="0" dirty="0">
                <a:solidFill>
                  <a:srgbClr val="423C33"/>
                </a:solidFill>
                <a:latin typeface="Helvetica"/>
                <a:ea typeface="ＭＳ Ｐゴシック" charset="0"/>
                <a:cs typeface="ＭＳ Ｐゴシック" charset="0"/>
                <a:sym typeface="Gill Sans" charset="0"/>
              </a:rPr>
              <a:t>Dietary disturbances</a:t>
            </a:r>
          </a:p>
          <a:p>
            <a:pPr marL="548640" lvl="1" indent="-171450">
              <a:buFont typeface="Arial" panose="020B0604020202020204" pitchFamily="34" charset="0"/>
              <a:buChar char="•"/>
              <a:defRPr/>
            </a:pPr>
            <a:r>
              <a:rPr lang="en-US" sz="900" kern="0" dirty="0">
                <a:solidFill>
                  <a:srgbClr val="423C33"/>
                </a:solidFill>
                <a:latin typeface="Helvetica"/>
                <a:ea typeface="ＭＳ Ｐゴシック" charset="0"/>
                <a:cs typeface="ＭＳ Ｐゴシック" charset="0"/>
                <a:sym typeface="Gill Sans" charset="0"/>
              </a:rPr>
              <a:t>Cognitive disturbances</a:t>
            </a:r>
          </a:p>
        </p:txBody>
      </p:sp>
      <p:sp>
        <p:nvSpPr>
          <p:cNvPr id="44" name="Rectangle 43"/>
          <p:cNvSpPr/>
          <p:nvPr/>
        </p:nvSpPr>
        <p:spPr>
          <a:xfrm>
            <a:off x="3390900" y="1909763"/>
            <a:ext cx="1731963" cy="914400"/>
          </a:xfrm>
          <a:prstGeom prst="rect">
            <a:avLst/>
          </a:prstGeom>
          <a:solidFill>
            <a:srgbClr val="EDB940"/>
          </a:solidFill>
          <a:ln w="25400" cap="flat" cmpd="sng" algn="ctr">
            <a:solidFill>
              <a:srgbClr val="EDB940">
                <a:shade val="50000"/>
              </a:srgbClr>
            </a:solidFill>
            <a:prstDash val="solid"/>
          </a:ln>
          <a:effectLst/>
        </p:spPr>
        <p:txBody>
          <a:bodyPr anchor="ctr"/>
          <a:lstStyle/>
          <a:p>
            <a:pPr eaLnBrk="1" hangingPunct="1">
              <a:defRPr/>
            </a:pPr>
            <a:r>
              <a:rPr lang="en-US" sz="1000" kern="0" dirty="0">
                <a:solidFill>
                  <a:srgbClr val="423C33"/>
                </a:solidFill>
                <a:latin typeface="Helvetica"/>
                <a:ea typeface="ＭＳ Ｐゴシック" charset="0"/>
                <a:cs typeface="ＭＳ Ｐゴシック" charset="0"/>
                <a:sym typeface="Gill Sans" charset="0"/>
              </a:rPr>
              <a:t>PATIENT GOALS</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Pain Management pre op and post op </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Prevention of DVT</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Prevention of infection</a:t>
            </a:r>
          </a:p>
        </p:txBody>
      </p:sp>
      <p:sp>
        <p:nvSpPr>
          <p:cNvPr id="45" name="Rectangle 44"/>
          <p:cNvSpPr/>
          <p:nvPr/>
        </p:nvSpPr>
        <p:spPr>
          <a:xfrm>
            <a:off x="6651625" y="4943475"/>
            <a:ext cx="2187575" cy="1533525"/>
          </a:xfrm>
          <a:prstGeom prst="rect">
            <a:avLst/>
          </a:prstGeom>
          <a:solidFill>
            <a:srgbClr val="EDB940"/>
          </a:solidFill>
          <a:ln w="25400" cap="flat" cmpd="sng" algn="ctr">
            <a:solidFill>
              <a:srgbClr val="EDB940">
                <a:shade val="50000"/>
              </a:srgbClr>
            </a:solidFill>
            <a:prstDash val="solid"/>
          </a:ln>
          <a:effectLst/>
        </p:spPr>
        <p:txBody>
          <a:bodyPr anchor="ctr"/>
          <a:lstStyle/>
          <a:p>
            <a:pPr eaLnBrk="1" hangingPunct="1">
              <a:defRPr/>
            </a:pPr>
            <a:r>
              <a:rPr lang="en-US" sz="1000" kern="0" dirty="0">
                <a:solidFill>
                  <a:srgbClr val="423C33"/>
                </a:solidFill>
                <a:latin typeface="Helvetica"/>
                <a:ea typeface="ＭＳ Ｐゴシック" charset="0"/>
                <a:cs typeface="ＭＳ Ｐゴシック" charset="0"/>
                <a:sym typeface="Gill Sans" charset="0"/>
              </a:rPr>
              <a:t>OBSERVATIONS</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No indication of controlled substance misuse</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Moderate controlled pain on baseline assessment</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No allergy/interaction findings </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No indication of infection</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Patient understands symptoms to be monitored</a:t>
            </a:r>
          </a:p>
          <a:p>
            <a:pPr marL="171450" indent="-171450" eaLnBrk="1" hangingPunct="1">
              <a:buFont typeface="Arial" panose="020B0604020202020204" pitchFamily="34" charset="0"/>
              <a:buChar char="•"/>
              <a:defRPr/>
            </a:pPr>
            <a:endParaRPr lang="en-US" sz="1000" kern="0" dirty="0">
              <a:solidFill>
                <a:srgbClr val="423C33"/>
              </a:solidFill>
              <a:latin typeface="Helvetica"/>
              <a:ea typeface="ＭＳ Ｐゴシック" charset="0"/>
              <a:cs typeface="ＭＳ Ｐゴシック" charset="0"/>
              <a:sym typeface="Gill Sans" charset="0"/>
            </a:endParaRPr>
          </a:p>
        </p:txBody>
      </p:sp>
      <p:sp>
        <p:nvSpPr>
          <p:cNvPr id="46" name="Rectangle 45"/>
          <p:cNvSpPr/>
          <p:nvPr/>
        </p:nvSpPr>
        <p:spPr>
          <a:xfrm>
            <a:off x="2659063" y="4308475"/>
            <a:ext cx="2473325" cy="2397125"/>
          </a:xfrm>
          <a:prstGeom prst="rect">
            <a:avLst/>
          </a:prstGeom>
          <a:solidFill>
            <a:srgbClr val="EDB940"/>
          </a:solidFill>
          <a:ln w="25400" cap="flat" cmpd="sng" algn="ctr">
            <a:solidFill>
              <a:srgbClr val="EDB940">
                <a:shade val="50000"/>
              </a:srgbClr>
            </a:solidFill>
            <a:prstDash val="solid"/>
          </a:ln>
          <a:effectLst/>
        </p:spPr>
        <p:txBody>
          <a:bodyPr anchor="ctr"/>
          <a:lstStyle/>
          <a:p>
            <a:pPr eaLnBrk="1" hangingPunct="1">
              <a:defRPr/>
            </a:pPr>
            <a:endParaRPr lang="en-US" sz="1000" kern="0" dirty="0">
              <a:solidFill>
                <a:srgbClr val="423C33"/>
              </a:solidFill>
              <a:latin typeface="Helvetica"/>
              <a:ea typeface="ＭＳ Ｐゴシック" charset="0"/>
              <a:cs typeface="ＭＳ Ｐゴシック" charset="0"/>
              <a:sym typeface="Gill Sans" charset="0"/>
            </a:endParaRPr>
          </a:p>
          <a:p>
            <a:pPr eaLnBrk="1" hangingPunct="1">
              <a:defRPr/>
            </a:pPr>
            <a:r>
              <a:rPr lang="en-US" sz="1000" kern="0" cap="all" dirty="0">
                <a:solidFill>
                  <a:srgbClr val="423C33"/>
                </a:solidFill>
                <a:latin typeface="Helvetica"/>
                <a:ea typeface="ＭＳ Ｐゴシック" charset="0"/>
                <a:cs typeface="ＭＳ Ｐゴシック" charset="0"/>
                <a:sym typeface="Gill Sans" charset="0"/>
              </a:rPr>
              <a:t>Interventions </a:t>
            </a:r>
            <a:r>
              <a:rPr lang="en-US" sz="1000" kern="0" cap="all" dirty="0" err="1">
                <a:solidFill>
                  <a:srgbClr val="423C33"/>
                </a:solidFill>
                <a:latin typeface="Helvetica"/>
                <a:ea typeface="ＭＳ Ｐゴシック" charset="0"/>
                <a:cs typeface="ＭＳ Ｐゴシック" charset="0"/>
                <a:sym typeface="Gill Sans" charset="0"/>
              </a:rPr>
              <a:t>pERFORMed</a:t>
            </a:r>
            <a:endParaRPr lang="en-US" sz="1000" kern="0" cap="all" dirty="0">
              <a:solidFill>
                <a:srgbClr val="423C33"/>
              </a:solidFill>
              <a:latin typeface="Helvetica"/>
              <a:ea typeface="ＭＳ Ｐゴシック" charset="0"/>
              <a:cs typeface="ＭＳ Ｐゴシック" charset="0"/>
              <a:sym typeface="Gill Sans" charset="0"/>
            </a:endParaRP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Targeted med review</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PDMP check</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Assess potential allergies/interactions</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Pain assessment </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Patient education and counseling on</a:t>
            </a:r>
          </a:p>
          <a:p>
            <a:pPr marL="365760" lvl="1" indent="-171450">
              <a:buFont typeface="Arial" panose="020B0604020202020204" pitchFamily="34" charset="0"/>
              <a:buChar char="•"/>
              <a:defRPr/>
            </a:pPr>
            <a:r>
              <a:rPr lang="en-US" sz="900" kern="0" dirty="0">
                <a:solidFill>
                  <a:srgbClr val="423C33"/>
                </a:solidFill>
                <a:latin typeface="Helvetica"/>
                <a:ea typeface="ＭＳ Ｐゴシック" charset="0"/>
                <a:cs typeface="ＭＳ Ｐゴシック" charset="0"/>
                <a:sym typeface="Gill Sans" charset="0"/>
              </a:rPr>
              <a:t>Pain management</a:t>
            </a:r>
          </a:p>
          <a:p>
            <a:pPr marL="365760" lvl="1" indent="-171450">
              <a:buFont typeface="Arial" panose="020B0604020202020204" pitchFamily="34" charset="0"/>
              <a:buChar char="•"/>
              <a:defRPr/>
            </a:pPr>
            <a:r>
              <a:rPr lang="en-US" sz="900" kern="0" dirty="0">
                <a:solidFill>
                  <a:srgbClr val="423C33"/>
                </a:solidFill>
                <a:latin typeface="Helvetica"/>
                <a:ea typeface="ＭＳ Ｐゴシック" charset="0"/>
                <a:cs typeface="ＭＳ Ｐゴシック" charset="0"/>
                <a:sym typeface="Gill Sans" charset="0"/>
              </a:rPr>
              <a:t>Side effects of uncontrolled pain</a:t>
            </a:r>
          </a:p>
          <a:p>
            <a:pPr marL="365760" lvl="1" indent="-171450">
              <a:buFont typeface="Arial" panose="020B0604020202020204" pitchFamily="34" charset="0"/>
              <a:buChar char="•"/>
              <a:defRPr/>
            </a:pPr>
            <a:r>
              <a:rPr lang="en-US" sz="900" kern="0" dirty="0">
                <a:solidFill>
                  <a:srgbClr val="423C33"/>
                </a:solidFill>
                <a:latin typeface="Helvetica"/>
                <a:ea typeface="ＭＳ Ｐゴシック" charset="0"/>
                <a:cs typeface="ＭＳ Ｐゴシック" charset="0"/>
                <a:sym typeface="Gill Sans" charset="0"/>
              </a:rPr>
              <a:t>Symptoms of DVT</a:t>
            </a:r>
          </a:p>
          <a:p>
            <a:pPr>
              <a:spcBef>
                <a:spcPts val="600"/>
              </a:spcBef>
              <a:defRPr/>
            </a:pPr>
            <a:r>
              <a:rPr lang="en-US" sz="1000" kern="0" cap="all" dirty="0">
                <a:solidFill>
                  <a:srgbClr val="423C33"/>
                </a:solidFill>
                <a:latin typeface="Helvetica"/>
                <a:ea typeface="ＭＳ Ｐゴシック" charset="0"/>
                <a:cs typeface="ＭＳ Ｐゴシック" charset="0"/>
                <a:sym typeface="Gill Sans" charset="0"/>
              </a:rPr>
              <a:t>interventions Planned</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Post discharge med reconciliation</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Assessment of Pain</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Assessment of side effects of pain management education</a:t>
            </a:r>
          </a:p>
          <a:p>
            <a:pPr marL="171450" indent="-171450" eaLnBrk="1" hangingPunct="1">
              <a:buFont typeface="Arial" panose="020B0604020202020204" pitchFamily="34" charset="0"/>
              <a:buChar char="•"/>
              <a:defRPr/>
            </a:pPr>
            <a:endParaRPr lang="en-US" sz="1000" kern="0" dirty="0">
              <a:solidFill>
                <a:srgbClr val="423C33"/>
              </a:solidFill>
              <a:latin typeface="Helvetica"/>
              <a:ea typeface="ＭＳ Ｐゴシック" charset="0"/>
              <a:cs typeface="ＭＳ Ｐゴシック" charset="0"/>
              <a:sym typeface="Gill Sans" charset="0"/>
            </a:endParaRPr>
          </a:p>
          <a:p>
            <a:pPr marL="171450" indent="-171450" algn="ctr" eaLnBrk="1" hangingPunct="1">
              <a:buFont typeface="Arial" panose="020B0604020202020204" pitchFamily="34" charset="0"/>
              <a:buChar char="•"/>
              <a:defRPr/>
            </a:pPr>
            <a:endParaRPr lang="en-US" sz="1000" kern="0" dirty="0">
              <a:solidFill>
                <a:srgbClr val="423C33"/>
              </a:solidFill>
              <a:latin typeface="Helvetica"/>
              <a:ea typeface="ＭＳ Ｐゴシック" charset="0"/>
              <a:cs typeface="ＭＳ Ｐゴシック" charset="0"/>
              <a:sym typeface="Gill Sans" charset="0"/>
            </a:endParaRPr>
          </a:p>
        </p:txBody>
      </p:sp>
      <p:sp>
        <p:nvSpPr>
          <p:cNvPr id="47" name="Content Placeholder 31"/>
          <p:cNvSpPr txBox="1">
            <a:spLocks/>
          </p:cNvSpPr>
          <p:nvPr/>
        </p:nvSpPr>
        <p:spPr bwMode="auto">
          <a:xfrm>
            <a:off x="74613" y="4954588"/>
            <a:ext cx="1947862" cy="912812"/>
          </a:xfrm>
          <a:prstGeom prst="rect">
            <a:avLst/>
          </a:prstGeom>
          <a:solidFill>
            <a:srgbClr val="EDB940"/>
          </a:solidFill>
          <a:ln w="25400" cap="flat" cmpd="sng" algn="ctr">
            <a:solidFill>
              <a:srgbClr val="EDB940">
                <a:shade val="50000"/>
              </a:srgbClr>
            </a:solidFill>
            <a:prstDash val="solid"/>
          </a:ln>
          <a:effectLst/>
          <a:extLst/>
        </p:spPr>
        <p:txBody>
          <a:bodyPr lIns="35717" tIns="35717" rIns="35717" bIns="35717" anchor="ctr"/>
          <a:lstStyle>
            <a:lvl1pPr marL="60325" indent="-15875" algn="l" rtl="0" eaLnBrk="1" fontAlgn="base" hangingPunct="1">
              <a:lnSpc>
                <a:spcPct val="90000"/>
              </a:lnSpc>
              <a:spcBef>
                <a:spcPts val="2000"/>
              </a:spcBef>
              <a:spcAft>
                <a:spcPct val="0"/>
              </a:spcAft>
              <a:buClr>
                <a:srgbClr val="ECB941"/>
              </a:buClr>
              <a:buSzPct val="138000"/>
              <a:defRPr sz="2400">
                <a:solidFill>
                  <a:schemeClr val="lt1"/>
                </a:solidFill>
                <a:latin typeface="Franklin Gothic Book"/>
                <a:ea typeface="+mn-ea"/>
                <a:cs typeface="Franklin Gothic Book"/>
                <a:sym typeface="Helvetica" charset="0"/>
              </a:defRPr>
            </a:lvl1pPr>
            <a:lvl2pPr marL="776288" indent="-311150" algn="l" rtl="0" eaLnBrk="1" fontAlgn="base" hangingPunct="1">
              <a:lnSpc>
                <a:spcPct val="90000"/>
              </a:lnSpc>
              <a:spcBef>
                <a:spcPts val="1200"/>
              </a:spcBef>
              <a:spcAft>
                <a:spcPct val="0"/>
              </a:spcAft>
              <a:buClr>
                <a:srgbClr val="ECB941"/>
              </a:buClr>
              <a:buSzPct val="138000"/>
              <a:buFont typeface="Arial" pitchFamily="34" charset="0"/>
              <a:buChar char="•"/>
              <a:defRPr sz="2400">
                <a:solidFill>
                  <a:schemeClr val="lt1"/>
                </a:solidFill>
                <a:latin typeface="Franklin Gothic Book"/>
                <a:ea typeface="+mn-ea"/>
                <a:cs typeface="Franklin Gothic Book"/>
                <a:sym typeface="Helvetica" charset="0"/>
              </a:defRPr>
            </a:lvl2pPr>
            <a:lvl3pPr marL="1089025" indent="-311150" algn="l" rtl="0" eaLnBrk="1" fontAlgn="base" hangingPunct="1">
              <a:lnSpc>
                <a:spcPct val="90000"/>
              </a:lnSpc>
              <a:spcBef>
                <a:spcPts val="800"/>
              </a:spcBef>
              <a:spcAft>
                <a:spcPct val="0"/>
              </a:spcAft>
              <a:buClr>
                <a:srgbClr val="ECB941"/>
              </a:buClr>
              <a:buSzPct val="90000"/>
              <a:buFont typeface="Courier New" pitchFamily="49" charset="0"/>
              <a:buChar char="o"/>
              <a:defRPr sz="1800">
                <a:solidFill>
                  <a:schemeClr val="lt1"/>
                </a:solidFill>
                <a:latin typeface="Franklin Gothic Book"/>
                <a:ea typeface="+mn-ea"/>
                <a:cs typeface="Franklin Gothic Book"/>
                <a:sym typeface="Helvetica" charset="0"/>
              </a:defRPr>
            </a:lvl3pPr>
            <a:lvl4pPr marL="1401763" indent="-311150" algn="l" rtl="0" eaLnBrk="1" fontAlgn="base" hangingPunct="1">
              <a:lnSpc>
                <a:spcPct val="90000"/>
              </a:lnSpc>
              <a:spcBef>
                <a:spcPts val="800"/>
              </a:spcBef>
              <a:spcAft>
                <a:spcPct val="0"/>
              </a:spcAft>
              <a:buClr>
                <a:srgbClr val="ECB941"/>
              </a:buClr>
              <a:buSzPct val="138000"/>
              <a:buFont typeface="Arial" pitchFamily="34" charset="0"/>
              <a:buChar char="•"/>
              <a:defRPr sz="1400">
                <a:solidFill>
                  <a:schemeClr val="lt1"/>
                </a:solidFill>
                <a:latin typeface="Franklin Gothic Book"/>
                <a:ea typeface="+mn-ea"/>
                <a:cs typeface="Franklin Gothic Book"/>
                <a:sym typeface="Helvetica" charset="0"/>
              </a:defRPr>
            </a:lvl4pPr>
            <a:lvl5pPr marL="1712913" indent="-311150" algn="l" rtl="0" eaLnBrk="1" fontAlgn="base" hangingPunct="1">
              <a:lnSpc>
                <a:spcPct val="90000"/>
              </a:lnSpc>
              <a:spcBef>
                <a:spcPts val="800"/>
              </a:spcBef>
              <a:spcAft>
                <a:spcPct val="0"/>
              </a:spcAft>
              <a:buClr>
                <a:srgbClr val="857968"/>
              </a:buClr>
              <a:buSzPct val="138000"/>
              <a:buFont typeface="Arial" pitchFamily="34" charset="0"/>
              <a:buChar char="–"/>
              <a:defRPr sz="1400">
                <a:solidFill>
                  <a:schemeClr val="lt1"/>
                </a:solidFill>
                <a:latin typeface="Franklin Gothic Book"/>
                <a:ea typeface="+mn-ea"/>
                <a:cs typeface="Franklin Gothic Book"/>
                <a:sym typeface="Helvetica" charset="0"/>
              </a:defRPr>
            </a:lvl5pPr>
            <a:lvl6pPr marL="2035896" indent="-312528" algn="l" rtl="0" eaLnBrk="1" fontAlgn="base" hangingPunct="1">
              <a:spcBef>
                <a:spcPts val="1687"/>
              </a:spcBef>
              <a:spcAft>
                <a:spcPct val="0"/>
              </a:spcAft>
              <a:buClr>
                <a:srgbClr val="ECB941"/>
              </a:buClr>
              <a:buSzPct val="138000"/>
              <a:buFont typeface="Arial" charset="0"/>
              <a:buChar char="•"/>
              <a:defRPr>
                <a:solidFill>
                  <a:schemeClr val="lt1"/>
                </a:solidFill>
                <a:latin typeface="+mn-lt"/>
                <a:ea typeface="+mn-ea"/>
                <a:cs typeface="+mn-cs"/>
                <a:sym typeface="Helvetica" charset="0"/>
              </a:defRPr>
            </a:lvl6pPr>
            <a:lvl7pPr marL="2357354" indent="-312528" algn="l" rtl="0" eaLnBrk="1" fontAlgn="base" hangingPunct="1">
              <a:spcBef>
                <a:spcPts val="1687"/>
              </a:spcBef>
              <a:spcAft>
                <a:spcPct val="0"/>
              </a:spcAft>
              <a:buClr>
                <a:srgbClr val="ECB941"/>
              </a:buClr>
              <a:buSzPct val="138000"/>
              <a:buFont typeface="Arial" charset="0"/>
              <a:buChar char="•"/>
              <a:defRPr>
                <a:solidFill>
                  <a:schemeClr val="lt1"/>
                </a:solidFill>
                <a:latin typeface="+mn-lt"/>
                <a:ea typeface="+mn-ea"/>
                <a:cs typeface="+mn-cs"/>
                <a:sym typeface="Helvetica" charset="0"/>
              </a:defRPr>
            </a:lvl7pPr>
            <a:lvl8pPr marL="2678811" indent="-312528" algn="l" rtl="0" eaLnBrk="1" fontAlgn="base" hangingPunct="1">
              <a:spcBef>
                <a:spcPts val="1687"/>
              </a:spcBef>
              <a:spcAft>
                <a:spcPct val="0"/>
              </a:spcAft>
              <a:buClr>
                <a:srgbClr val="ECB941"/>
              </a:buClr>
              <a:buSzPct val="138000"/>
              <a:buFont typeface="Arial" charset="0"/>
              <a:buChar char="•"/>
              <a:defRPr>
                <a:solidFill>
                  <a:schemeClr val="lt1"/>
                </a:solidFill>
                <a:latin typeface="+mn-lt"/>
                <a:ea typeface="+mn-ea"/>
                <a:cs typeface="+mn-cs"/>
                <a:sym typeface="Helvetica" charset="0"/>
              </a:defRPr>
            </a:lvl8pPr>
            <a:lvl9pPr marL="3000268" indent="-312528" algn="l" rtl="0" eaLnBrk="1" fontAlgn="base" hangingPunct="1">
              <a:spcBef>
                <a:spcPts val="1687"/>
              </a:spcBef>
              <a:spcAft>
                <a:spcPct val="0"/>
              </a:spcAft>
              <a:buClr>
                <a:srgbClr val="ECB941"/>
              </a:buClr>
              <a:buSzPct val="138000"/>
              <a:buFont typeface="Arial" charset="0"/>
              <a:buChar char="•"/>
              <a:defRPr>
                <a:solidFill>
                  <a:schemeClr val="lt1"/>
                </a:solidFill>
                <a:latin typeface="+mn-lt"/>
                <a:ea typeface="+mn-ea"/>
                <a:cs typeface="+mn-cs"/>
                <a:sym typeface="Helvetica" charset="0"/>
              </a:defRPr>
            </a:lvl9pPr>
          </a:lstStyle>
          <a:p>
            <a:pPr>
              <a:spcBef>
                <a:spcPts val="0"/>
              </a:spcBef>
              <a:defRPr/>
            </a:pPr>
            <a:r>
              <a:rPr lang="en-US" sz="1000" kern="0" dirty="0">
                <a:solidFill>
                  <a:srgbClr val="423C33"/>
                </a:solidFill>
              </a:rPr>
              <a:t>OBSERVATIONS</a:t>
            </a:r>
          </a:p>
          <a:p>
            <a:pPr>
              <a:lnSpc>
                <a:spcPct val="100000"/>
              </a:lnSpc>
              <a:spcBef>
                <a:spcPts val="0"/>
              </a:spcBef>
              <a:defRPr/>
            </a:pPr>
            <a:r>
              <a:rPr lang="en-US" sz="1000" kern="0" dirty="0">
                <a:solidFill>
                  <a:srgbClr val="423C33"/>
                </a:solidFill>
              </a:rPr>
              <a:t>Scheduled for hip replacement</a:t>
            </a:r>
          </a:p>
          <a:p>
            <a:pPr>
              <a:lnSpc>
                <a:spcPct val="100000"/>
              </a:lnSpc>
              <a:spcBef>
                <a:spcPts val="0"/>
              </a:spcBef>
              <a:defRPr/>
            </a:pPr>
            <a:endParaRPr lang="en-US" sz="1000" kern="0" dirty="0">
              <a:solidFill>
                <a:srgbClr val="423C33"/>
              </a:solidFill>
            </a:endParaRPr>
          </a:p>
          <a:p>
            <a:pPr>
              <a:lnSpc>
                <a:spcPct val="100000"/>
              </a:lnSpc>
              <a:spcBef>
                <a:spcPts val="0"/>
              </a:spcBef>
              <a:defRPr/>
            </a:pPr>
            <a:endParaRPr lang="en-US" sz="1000" kern="0" dirty="0">
              <a:solidFill>
                <a:srgbClr val="423C33"/>
              </a:solidFill>
            </a:endParaRPr>
          </a:p>
          <a:p>
            <a:pPr>
              <a:lnSpc>
                <a:spcPct val="100000"/>
              </a:lnSpc>
              <a:spcBef>
                <a:spcPts val="0"/>
              </a:spcBef>
              <a:defRPr/>
            </a:pPr>
            <a:endParaRPr lang="en-US" sz="1000" kern="0" dirty="0">
              <a:solidFill>
                <a:srgbClr val="423C33"/>
              </a:solidFill>
            </a:endParaRPr>
          </a:p>
        </p:txBody>
      </p:sp>
      <p:sp>
        <p:nvSpPr>
          <p:cNvPr id="21523" name="TextBox 47"/>
          <p:cNvSpPr txBox="1">
            <a:spLocks noChangeArrowheads="1"/>
          </p:cNvSpPr>
          <p:nvPr/>
        </p:nvSpPr>
        <p:spPr bwMode="auto">
          <a:xfrm>
            <a:off x="1612900" y="4143375"/>
            <a:ext cx="850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solidFill>
                  <a:srgbClr val="000000"/>
                </a:solidFill>
                <a:ea typeface="ヒラギノ角ゴ ProN W3" pitchFamily="1" charset="-128"/>
                <a:sym typeface="Gill Sans" pitchFamily="1" charset="0"/>
              </a:rPr>
              <a:t>REFERS TO</a:t>
            </a:r>
          </a:p>
        </p:txBody>
      </p:sp>
      <p:sp>
        <p:nvSpPr>
          <p:cNvPr id="21524" name="TextBox 48"/>
          <p:cNvSpPr txBox="1">
            <a:spLocks noChangeArrowheads="1"/>
          </p:cNvSpPr>
          <p:nvPr/>
        </p:nvSpPr>
        <p:spPr bwMode="auto">
          <a:xfrm>
            <a:off x="2965450" y="3644900"/>
            <a:ext cx="8509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solidFill>
                  <a:srgbClr val="000000"/>
                </a:solidFill>
                <a:ea typeface="ヒラギノ角ゴ ProN W3" pitchFamily="1" charset="-128"/>
                <a:sym typeface="Gill Sans" pitchFamily="1" charset="0"/>
              </a:rPr>
              <a:t>REFERS TO</a:t>
            </a:r>
          </a:p>
        </p:txBody>
      </p:sp>
      <p:sp>
        <p:nvSpPr>
          <p:cNvPr id="21525" name="TextBox 49"/>
          <p:cNvSpPr txBox="1">
            <a:spLocks noChangeArrowheads="1"/>
          </p:cNvSpPr>
          <p:nvPr/>
        </p:nvSpPr>
        <p:spPr bwMode="auto">
          <a:xfrm>
            <a:off x="3048000" y="1171575"/>
            <a:ext cx="13223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solidFill>
                  <a:srgbClr val="000000"/>
                </a:solidFill>
                <a:ea typeface="ヒラギノ角ゴ ProN W3" pitchFamily="1" charset="-128"/>
                <a:sym typeface="Gill Sans" pitchFamily="1" charset="0"/>
              </a:rPr>
              <a:t>HAS COMPONENT</a:t>
            </a:r>
          </a:p>
        </p:txBody>
      </p:sp>
      <p:sp>
        <p:nvSpPr>
          <p:cNvPr id="21526" name="TextBox 50"/>
          <p:cNvSpPr txBox="1">
            <a:spLocks noChangeArrowheads="1"/>
          </p:cNvSpPr>
          <p:nvPr/>
        </p:nvSpPr>
        <p:spPr bwMode="auto">
          <a:xfrm rot="5400000">
            <a:off x="6342856" y="3621882"/>
            <a:ext cx="9366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AU" altLang="en-US" sz="1000">
                <a:solidFill>
                  <a:srgbClr val="000000"/>
                </a:solidFill>
                <a:latin typeface="Gill Sans" pitchFamily="1" charset="0"/>
                <a:ea typeface="ヒラギノ角ゴ ProN W3" pitchFamily="1" charset="-128"/>
                <a:sym typeface="Gill Sans" pitchFamily="1" charset="0"/>
              </a:rPr>
              <a:t>EVALUATES</a:t>
            </a:r>
          </a:p>
        </p:txBody>
      </p:sp>
      <p:sp>
        <p:nvSpPr>
          <p:cNvPr id="52" name="Rectangle 51"/>
          <p:cNvSpPr/>
          <p:nvPr/>
        </p:nvSpPr>
        <p:spPr>
          <a:xfrm>
            <a:off x="7239000" y="2451100"/>
            <a:ext cx="1600200" cy="1274763"/>
          </a:xfrm>
          <a:prstGeom prst="rect">
            <a:avLst/>
          </a:prstGeom>
          <a:solidFill>
            <a:srgbClr val="EDB940"/>
          </a:solidFill>
          <a:ln w="25400" cap="flat" cmpd="sng" algn="ctr">
            <a:solidFill>
              <a:srgbClr val="EDB940">
                <a:shade val="50000"/>
              </a:srgbClr>
            </a:solidFill>
            <a:prstDash val="solid"/>
          </a:ln>
          <a:effectLst/>
        </p:spPr>
        <p:txBody>
          <a:bodyPr/>
          <a:lstStyle/>
          <a:p>
            <a:pPr eaLnBrk="1" hangingPunct="1">
              <a:defRPr/>
            </a:pPr>
            <a:r>
              <a:rPr lang="en-US" sz="1000" kern="0" dirty="0">
                <a:solidFill>
                  <a:srgbClr val="423C33"/>
                </a:solidFill>
                <a:latin typeface="Helvetica"/>
                <a:ea typeface="ＭＳ Ｐゴシック" charset="0"/>
                <a:cs typeface="ＭＳ Ｐゴシック" charset="0"/>
                <a:sym typeface="Gill Sans" charset="0"/>
              </a:rPr>
              <a:t>PROGRESS TO GOAL</a:t>
            </a:r>
          </a:p>
          <a:p>
            <a:pPr eaLnBrk="1" hangingPunct="1">
              <a:defRPr/>
            </a:pPr>
            <a:r>
              <a:rPr lang="en-US" sz="1000" kern="0" dirty="0">
                <a:solidFill>
                  <a:srgbClr val="423C33"/>
                </a:solidFill>
                <a:latin typeface="Helvetica"/>
                <a:ea typeface="ＭＳ Ｐゴシック" charset="0"/>
                <a:cs typeface="ＭＳ Ｐゴシック" charset="0"/>
                <a:sym typeface="Gill Sans" charset="0"/>
              </a:rPr>
              <a:t>Pre op goal met</a:t>
            </a:r>
          </a:p>
        </p:txBody>
      </p:sp>
      <p:sp>
        <p:nvSpPr>
          <p:cNvPr id="21528" name="TextBox 52"/>
          <p:cNvSpPr txBox="1">
            <a:spLocks noChangeArrowheads="1"/>
          </p:cNvSpPr>
          <p:nvPr/>
        </p:nvSpPr>
        <p:spPr bwMode="auto">
          <a:xfrm rot="-3770511">
            <a:off x="7276307" y="4206081"/>
            <a:ext cx="889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AU" altLang="en-US" sz="1000">
                <a:solidFill>
                  <a:srgbClr val="000000"/>
                </a:solidFill>
                <a:latin typeface="Gill Sans" pitchFamily="1" charset="0"/>
                <a:ea typeface="ヒラギノ角ゴ ProN W3" pitchFamily="1" charset="-128"/>
                <a:sym typeface="Gill Sans" pitchFamily="1" charset="0"/>
              </a:rPr>
              <a:t>SUPPORTS</a:t>
            </a:r>
          </a:p>
        </p:txBody>
      </p:sp>
      <p:sp>
        <p:nvSpPr>
          <p:cNvPr id="21529" name="TextBox 53"/>
          <p:cNvSpPr txBox="1">
            <a:spLocks noChangeArrowheads="1"/>
          </p:cNvSpPr>
          <p:nvPr/>
        </p:nvSpPr>
        <p:spPr bwMode="auto">
          <a:xfrm>
            <a:off x="2463800" y="2220913"/>
            <a:ext cx="8763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solidFill>
                  <a:srgbClr val="000000"/>
                </a:solidFill>
                <a:ea typeface="ヒラギノ角ゴ ProN W3" pitchFamily="1" charset="-128"/>
                <a:sym typeface="Gill Sans" pitchFamily="1" charset="0"/>
              </a:rPr>
              <a:t>REFERS TO</a:t>
            </a:r>
          </a:p>
        </p:txBody>
      </p:sp>
      <p:sp>
        <p:nvSpPr>
          <p:cNvPr id="55" name="Rectangle 54"/>
          <p:cNvSpPr/>
          <p:nvPr/>
        </p:nvSpPr>
        <p:spPr bwMode="auto">
          <a:xfrm>
            <a:off x="5978525" y="1981200"/>
            <a:ext cx="3089275" cy="4038600"/>
          </a:xfrm>
          <a:prstGeom prst="rect">
            <a:avLst/>
          </a:prstGeom>
          <a:noFill/>
          <a:ln w="25400" cap="flat" cmpd="sng" algn="ctr">
            <a:solidFill>
              <a:srgbClr val="423C33">
                <a:lumMod val="40000"/>
                <a:lumOff val="60000"/>
              </a:srgbClr>
            </a:solidFill>
            <a:prstDash val="solid"/>
            <a:round/>
            <a:headEnd type="none" w="med" len="med"/>
            <a:tailEnd type="none" w="med" len="med"/>
          </a:ln>
          <a:effectLst/>
          <a:extLst/>
        </p:spPr>
        <p:txBody>
          <a:bodyPr/>
          <a:lstStyle/>
          <a:p>
            <a:pPr algn="ctr" eaLnBrk="1" hangingPunct="1">
              <a:defRPr/>
            </a:pPr>
            <a:endParaRPr lang="en-US" sz="4200" kern="0">
              <a:solidFill>
                <a:srgbClr val="000000"/>
              </a:solidFill>
              <a:latin typeface="Gill Sans" charset="0"/>
              <a:ea typeface="ヒラギノ角ゴ ProN W3" charset="0"/>
              <a:cs typeface="ヒラギノ角ゴ ProN W3" charset="0"/>
              <a:sym typeface="Gill Sans" charset="0"/>
            </a:endParaRPr>
          </a:p>
        </p:txBody>
      </p:sp>
      <p:sp>
        <p:nvSpPr>
          <p:cNvPr id="21531" name="TextBox 55"/>
          <p:cNvSpPr txBox="1">
            <a:spLocks noChangeArrowheads="1"/>
          </p:cNvSpPr>
          <p:nvPr/>
        </p:nvSpPr>
        <p:spPr bwMode="auto">
          <a:xfrm>
            <a:off x="6108700" y="2085975"/>
            <a:ext cx="28289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600">
                <a:solidFill>
                  <a:srgbClr val="000000"/>
                </a:solidFill>
                <a:latin typeface="Gill Sans" pitchFamily="1" charset="0"/>
                <a:ea typeface="ヒラギノ角ゴ ProN W3" pitchFamily="1" charset="-128"/>
                <a:sym typeface="Gill Sans" pitchFamily="1" charset="0"/>
              </a:rPr>
              <a:t>EVALUATIONS/OUTCOMES</a:t>
            </a:r>
          </a:p>
        </p:txBody>
      </p:sp>
      <p:sp>
        <p:nvSpPr>
          <p:cNvPr id="21532" name="TextBox 56"/>
          <p:cNvSpPr txBox="1">
            <a:spLocks noChangeArrowheads="1"/>
          </p:cNvSpPr>
          <p:nvPr/>
        </p:nvSpPr>
        <p:spPr bwMode="auto">
          <a:xfrm>
            <a:off x="-26988" y="1171575"/>
            <a:ext cx="13223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solidFill>
                  <a:srgbClr val="000000"/>
                </a:solidFill>
                <a:ea typeface="ヒラギノ角ゴ ProN W3" pitchFamily="1" charset="-128"/>
                <a:sym typeface="Gill Sans" pitchFamily="1" charset="0"/>
              </a:rPr>
              <a:t>HAS COMPONENT</a:t>
            </a:r>
          </a:p>
        </p:txBody>
      </p:sp>
      <p:sp>
        <p:nvSpPr>
          <p:cNvPr id="21533" name="TextBox 57"/>
          <p:cNvSpPr txBox="1">
            <a:spLocks noChangeArrowheads="1"/>
          </p:cNvSpPr>
          <p:nvPr/>
        </p:nvSpPr>
        <p:spPr bwMode="auto">
          <a:xfrm>
            <a:off x="5510213" y="5514975"/>
            <a:ext cx="9953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solidFill>
                  <a:srgbClr val="000000"/>
                </a:solidFill>
                <a:ea typeface="ヒラギノ角ゴ ProN W3" pitchFamily="1" charset="-128"/>
                <a:sym typeface="Gill Sans" pitchFamily="1" charset="0"/>
              </a:rPr>
              <a:t>HAS REASON</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ircular Arrow 33"/>
          <p:cNvSpPr/>
          <p:nvPr/>
        </p:nvSpPr>
        <p:spPr bwMode="auto">
          <a:xfrm rot="505246">
            <a:off x="3175" y="1358900"/>
            <a:ext cx="977900" cy="977900"/>
          </a:xfrm>
          <a:prstGeom prst="circularArrow">
            <a:avLst>
              <a:gd name="adj1" fmla="val 12500"/>
              <a:gd name="adj2" fmla="val 1142319"/>
              <a:gd name="adj3" fmla="val 20457681"/>
              <a:gd name="adj4" fmla="val 3624985"/>
              <a:gd name="adj5" fmla="val 14391"/>
            </a:avLst>
          </a:prstGeom>
          <a:noFill/>
          <a:ln w="25400" cap="flat" cmpd="sng" algn="ctr">
            <a:solidFill>
              <a:srgbClr val="000000"/>
            </a:solidFill>
            <a:prstDash val="solid"/>
            <a:round/>
            <a:headEnd type="none" w="med" len="med"/>
            <a:tailEnd type="none" w="med" len="med"/>
          </a:ln>
          <a:effectLst/>
          <a:extLst/>
        </p:spPr>
        <p:txBody>
          <a:bodyPr/>
          <a:lstStyle/>
          <a:p>
            <a:pPr algn="ctr">
              <a:defRPr/>
            </a:pPr>
            <a:endParaRPr lang="en-US" sz="4200" dirty="0">
              <a:solidFill>
                <a:srgbClr val="000000"/>
              </a:solidFill>
              <a:latin typeface="Gill Sans" charset="0"/>
              <a:ea typeface="ヒラギノ角ゴ ProN W3" charset="0"/>
              <a:cs typeface="ヒラギノ角ゴ ProN W3" charset="0"/>
              <a:sym typeface="Gill Sans" charset="0"/>
            </a:endParaRPr>
          </a:p>
        </p:txBody>
      </p:sp>
      <p:sp>
        <p:nvSpPr>
          <p:cNvPr id="23554" name="Right Arrow 34"/>
          <p:cNvSpPr>
            <a:spLocks noChangeArrowheads="1"/>
          </p:cNvSpPr>
          <p:nvPr/>
        </p:nvSpPr>
        <p:spPr bwMode="auto">
          <a:xfrm rot="10800000">
            <a:off x="5141913" y="5410200"/>
            <a:ext cx="1487487" cy="457200"/>
          </a:xfrm>
          <a:prstGeom prst="rightArrow">
            <a:avLst>
              <a:gd name="adj1" fmla="val 50000"/>
              <a:gd name="adj2" fmla="val 49977"/>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endParaRPr lang="en-US" altLang="en-US" sz="1200">
              <a:solidFill>
                <a:srgbClr val="000000"/>
              </a:solidFill>
              <a:ea typeface="ヒラギノ角ゴ ProN W3" pitchFamily="1" charset="-128"/>
              <a:sym typeface="Gill Sans" pitchFamily="1" charset="0"/>
            </a:endParaRPr>
          </a:p>
        </p:txBody>
      </p:sp>
      <p:sp>
        <p:nvSpPr>
          <p:cNvPr id="23555" name="Right Arrow 35"/>
          <p:cNvSpPr>
            <a:spLocks noChangeArrowheads="1"/>
          </p:cNvSpPr>
          <p:nvPr/>
        </p:nvSpPr>
        <p:spPr bwMode="auto">
          <a:xfrm rot="5400000">
            <a:off x="187325" y="4002088"/>
            <a:ext cx="1409700" cy="495300"/>
          </a:xfrm>
          <a:prstGeom prst="rightArrow">
            <a:avLst>
              <a:gd name="adj1" fmla="val 50000"/>
              <a:gd name="adj2" fmla="val 50005"/>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1200">
                <a:solidFill>
                  <a:srgbClr val="000000"/>
                </a:solidFill>
                <a:ea typeface="ヒラギノ角ゴ ProN W3" pitchFamily="1" charset="-128"/>
                <a:sym typeface="Gill Sans" pitchFamily="1" charset="0"/>
              </a:rPr>
              <a:t>HAS SUPPORT</a:t>
            </a:r>
          </a:p>
        </p:txBody>
      </p:sp>
      <p:sp>
        <p:nvSpPr>
          <p:cNvPr id="37" name="Bent Arrow 36"/>
          <p:cNvSpPr/>
          <p:nvPr/>
        </p:nvSpPr>
        <p:spPr bwMode="auto">
          <a:xfrm flipH="1">
            <a:off x="5131935" y="2119728"/>
            <a:ext cx="1802265" cy="2909472"/>
          </a:xfrm>
          <a:prstGeom prst="bentArrow">
            <a:avLst>
              <a:gd name="adj1" fmla="val 11848"/>
              <a:gd name="adj2" fmla="val 9973"/>
              <a:gd name="adj3" fmla="val 13632"/>
              <a:gd name="adj4" fmla="val 79827"/>
            </a:avLst>
          </a:prstGeom>
          <a:noFill/>
          <a:ln w="25400" cap="flat" cmpd="sng" algn="ctr">
            <a:solidFill>
              <a:srgbClr val="000000"/>
            </a:solidFill>
            <a:prstDash val="solid"/>
            <a:round/>
            <a:headEnd type="none" w="med" len="med"/>
            <a:tailEnd type="none" w="med" len="med"/>
          </a:ln>
          <a:effectLst/>
          <a:scene3d>
            <a:camera prst="orthographicFront">
              <a:rot lat="0" lon="0" rev="0"/>
            </a:camera>
            <a:lightRig rig="threePt" dir="t"/>
          </a:scene3d>
          <a:sp3d/>
          <a:extLst/>
        </p:spPr>
        <p:txBody>
          <a:bodyPr anchor="ctr">
            <a:normAutofit/>
            <a:flatTx/>
          </a:bodyPr>
          <a:lstStyle/>
          <a:p>
            <a:pPr algn="ctr">
              <a:defRPr/>
            </a:pPr>
            <a:endParaRPr lang="en-US" sz="1200" dirty="0">
              <a:solidFill>
                <a:srgbClr val="000000"/>
              </a:solidFill>
              <a:latin typeface="Arial" charset="0"/>
              <a:ea typeface="ヒラギノ角ゴ ProN W3" charset="0"/>
              <a:cs typeface="ヒラギノ角ゴ ProN W3" charset="0"/>
              <a:sym typeface="Gill Sans" charset="0"/>
            </a:endParaRPr>
          </a:p>
        </p:txBody>
      </p:sp>
      <p:sp>
        <p:nvSpPr>
          <p:cNvPr id="38" name="Circular Arrow 37"/>
          <p:cNvSpPr/>
          <p:nvPr/>
        </p:nvSpPr>
        <p:spPr bwMode="auto">
          <a:xfrm rot="12117976">
            <a:off x="1533525" y="3246438"/>
            <a:ext cx="977900" cy="977900"/>
          </a:xfrm>
          <a:prstGeom prst="circularArrow">
            <a:avLst>
              <a:gd name="adj1" fmla="val 12500"/>
              <a:gd name="adj2" fmla="val 1142319"/>
              <a:gd name="adj3" fmla="val 20457681"/>
              <a:gd name="adj4" fmla="val 4242052"/>
              <a:gd name="adj5" fmla="val 14391"/>
            </a:avLst>
          </a:prstGeom>
          <a:noFill/>
          <a:ln w="25400" cap="flat" cmpd="sng" algn="ctr">
            <a:solidFill>
              <a:srgbClr val="000000"/>
            </a:solidFill>
            <a:prstDash val="solid"/>
            <a:round/>
            <a:headEnd type="none" w="med" len="med"/>
            <a:tailEnd type="none" w="med" len="med"/>
          </a:ln>
          <a:effectLst/>
          <a:extLst/>
        </p:spPr>
        <p:txBody>
          <a:bodyPr/>
          <a:lstStyle/>
          <a:p>
            <a:pPr algn="ctr">
              <a:defRPr/>
            </a:pPr>
            <a:endParaRPr lang="en-US" sz="4200" dirty="0">
              <a:solidFill>
                <a:srgbClr val="000000"/>
              </a:solidFill>
              <a:latin typeface="Gill Sans" charset="0"/>
              <a:ea typeface="ヒラギノ角ゴ ProN W3" charset="0"/>
              <a:cs typeface="ヒラギノ角ゴ ProN W3" charset="0"/>
              <a:sym typeface="Gill Sans" charset="0"/>
            </a:endParaRPr>
          </a:p>
        </p:txBody>
      </p:sp>
      <p:sp>
        <p:nvSpPr>
          <p:cNvPr id="39" name="Circular Arrow 38"/>
          <p:cNvSpPr/>
          <p:nvPr/>
        </p:nvSpPr>
        <p:spPr bwMode="auto">
          <a:xfrm rot="964728">
            <a:off x="3173413" y="1330325"/>
            <a:ext cx="977900" cy="977900"/>
          </a:xfrm>
          <a:prstGeom prst="circularArrow">
            <a:avLst>
              <a:gd name="adj1" fmla="val 12500"/>
              <a:gd name="adj2" fmla="val 1142319"/>
              <a:gd name="adj3" fmla="val 20457681"/>
              <a:gd name="adj4" fmla="val 5250671"/>
              <a:gd name="adj5" fmla="val 14391"/>
            </a:avLst>
          </a:prstGeom>
          <a:noFill/>
          <a:ln w="25400" cap="flat" cmpd="sng" algn="ctr">
            <a:solidFill>
              <a:srgbClr val="000000"/>
            </a:solidFill>
            <a:prstDash val="solid"/>
            <a:round/>
            <a:headEnd type="none" w="med" len="med"/>
            <a:tailEnd type="none" w="med" len="med"/>
          </a:ln>
          <a:effectLst/>
          <a:extLst/>
        </p:spPr>
        <p:txBody>
          <a:bodyPr/>
          <a:lstStyle/>
          <a:p>
            <a:pPr algn="ctr">
              <a:defRPr/>
            </a:pPr>
            <a:endParaRPr lang="en-US" sz="4200" dirty="0">
              <a:solidFill>
                <a:srgbClr val="000000"/>
              </a:solidFill>
              <a:latin typeface="Gill Sans" charset="0"/>
              <a:ea typeface="ヒラギノ角ゴ ProN W3" charset="0"/>
              <a:cs typeface="ヒラギノ角ゴ ProN W3" charset="0"/>
              <a:sym typeface="Gill Sans" charset="0"/>
            </a:endParaRPr>
          </a:p>
        </p:txBody>
      </p:sp>
      <p:sp>
        <p:nvSpPr>
          <p:cNvPr id="23561" name="Right Arrow 39"/>
          <p:cNvSpPr>
            <a:spLocks noChangeArrowheads="1"/>
          </p:cNvSpPr>
          <p:nvPr/>
        </p:nvSpPr>
        <p:spPr bwMode="auto">
          <a:xfrm rot="-3708978">
            <a:off x="6954837" y="4189413"/>
            <a:ext cx="1489075" cy="457200"/>
          </a:xfrm>
          <a:prstGeom prst="rightArrow">
            <a:avLst>
              <a:gd name="adj1" fmla="val 50000"/>
              <a:gd name="adj2" fmla="val 50030"/>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endParaRPr lang="en-US" altLang="en-US" sz="1200">
              <a:solidFill>
                <a:srgbClr val="000000"/>
              </a:solidFill>
              <a:ea typeface="ヒラギノ角ゴ ProN W3" pitchFamily="1" charset="-128"/>
              <a:sym typeface="Gill Sans" pitchFamily="1" charset="0"/>
            </a:endParaRPr>
          </a:p>
        </p:txBody>
      </p:sp>
      <p:sp>
        <p:nvSpPr>
          <p:cNvPr id="41" name="Circular Arrow 40"/>
          <p:cNvSpPr/>
          <p:nvPr/>
        </p:nvSpPr>
        <p:spPr bwMode="auto">
          <a:xfrm>
            <a:off x="2901950" y="3819525"/>
            <a:ext cx="977900" cy="977900"/>
          </a:xfrm>
          <a:prstGeom prst="circularArrow">
            <a:avLst>
              <a:gd name="adj1" fmla="val 12500"/>
              <a:gd name="adj2" fmla="val 1142319"/>
              <a:gd name="adj3" fmla="val 20457681"/>
              <a:gd name="adj4" fmla="val 3055123"/>
              <a:gd name="adj5" fmla="val 12500"/>
            </a:avLst>
          </a:prstGeom>
          <a:noFill/>
          <a:ln w="25400" cap="flat" cmpd="sng" algn="ctr">
            <a:solidFill>
              <a:srgbClr val="000000"/>
            </a:solidFill>
            <a:prstDash val="solid"/>
            <a:round/>
            <a:headEnd type="none" w="med" len="med"/>
            <a:tailEnd type="none" w="med" len="med"/>
          </a:ln>
          <a:effectLst/>
          <a:extLst/>
        </p:spPr>
        <p:txBody>
          <a:bodyPr/>
          <a:lstStyle/>
          <a:p>
            <a:pPr algn="ctr">
              <a:defRPr/>
            </a:pPr>
            <a:endParaRPr lang="en-US" sz="4200">
              <a:solidFill>
                <a:srgbClr val="000000"/>
              </a:solidFill>
              <a:latin typeface="Gill Sans" charset="0"/>
              <a:ea typeface="ヒラギノ角ゴ ProN W3" charset="0"/>
              <a:cs typeface="ヒラギノ角ゴ ProN W3" charset="0"/>
              <a:sym typeface="Gill Sans" charset="0"/>
            </a:endParaRPr>
          </a:p>
        </p:txBody>
      </p:sp>
      <p:sp>
        <p:nvSpPr>
          <p:cNvPr id="23563" name="Right Arrow 41"/>
          <p:cNvSpPr>
            <a:spLocks noChangeArrowheads="1"/>
          </p:cNvSpPr>
          <p:nvPr/>
        </p:nvSpPr>
        <p:spPr bwMode="auto">
          <a:xfrm rot="10800000">
            <a:off x="2057400" y="2119313"/>
            <a:ext cx="1773238" cy="495300"/>
          </a:xfrm>
          <a:prstGeom prst="rightArrow">
            <a:avLst>
              <a:gd name="adj1" fmla="val 50000"/>
              <a:gd name="adj2" fmla="val 49973"/>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endParaRPr lang="en-US" altLang="en-US" sz="1200">
              <a:solidFill>
                <a:srgbClr val="000000"/>
              </a:solidFill>
              <a:ea typeface="ヒラギノ角ゴ ProN W3" pitchFamily="1" charset="-128"/>
              <a:sym typeface="Gill Sans" pitchFamily="1" charset="0"/>
            </a:endParaRPr>
          </a:p>
        </p:txBody>
      </p:sp>
      <p:sp>
        <p:nvSpPr>
          <p:cNvPr id="23564" name="Right Arrow 42"/>
          <p:cNvSpPr>
            <a:spLocks noChangeArrowheads="1"/>
          </p:cNvSpPr>
          <p:nvPr/>
        </p:nvSpPr>
        <p:spPr bwMode="auto">
          <a:xfrm rot="-5400000">
            <a:off x="3602037" y="3395663"/>
            <a:ext cx="1552575" cy="495300"/>
          </a:xfrm>
          <a:prstGeom prst="rightArrow">
            <a:avLst>
              <a:gd name="adj1" fmla="val 50000"/>
              <a:gd name="adj2" fmla="val 49980"/>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1200">
                <a:solidFill>
                  <a:srgbClr val="000000"/>
                </a:solidFill>
                <a:ea typeface="ヒラギノ角ゴ ProN W3" pitchFamily="1" charset="-128"/>
                <a:sym typeface="Gill Sans" pitchFamily="1" charset="0"/>
              </a:rPr>
              <a:t>HAS REASON</a:t>
            </a:r>
          </a:p>
        </p:txBody>
      </p:sp>
      <p:sp>
        <p:nvSpPr>
          <p:cNvPr id="44" name="Title 3"/>
          <p:cNvSpPr txBox="1">
            <a:spLocks/>
          </p:cNvSpPr>
          <p:nvPr/>
        </p:nvSpPr>
        <p:spPr bwMode="auto">
          <a:xfrm>
            <a:off x="320675" y="268288"/>
            <a:ext cx="8610600" cy="693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35717" tIns="35717" rIns="35717" bIns="35717" anchor="ctr"/>
          <a:lstStyle>
            <a:lvl1pPr algn="l" rtl="0" eaLnBrk="1" fontAlgn="base" hangingPunct="1">
              <a:lnSpc>
                <a:spcPct val="90000"/>
              </a:lnSpc>
              <a:spcBef>
                <a:spcPct val="0"/>
              </a:spcBef>
              <a:spcAft>
                <a:spcPct val="0"/>
              </a:spcAft>
              <a:defRPr sz="3200" baseline="0">
                <a:solidFill>
                  <a:srgbClr val="847867"/>
                </a:solidFill>
                <a:latin typeface="Gill Sans"/>
                <a:ea typeface="+mj-ea"/>
                <a:cs typeface="+mj-cs"/>
                <a:sym typeface="Helvetica" charset="0"/>
              </a:defRPr>
            </a:lvl1pPr>
            <a:lvl2pPr algn="l" rtl="0" eaLnBrk="1" fontAlgn="base" hangingPunct="1">
              <a:lnSpc>
                <a:spcPct val="90000"/>
              </a:lnSpc>
              <a:spcBef>
                <a:spcPct val="0"/>
              </a:spcBef>
              <a:spcAft>
                <a:spcPct val="0"/>
              </a:spcAft>
              <a:defRPr sz="3200">
                <a:solidFill>
                  <a:srgbClr val="857968"/>
                </a:solidFill>
                <a:latin typeface="Gill Sans" charset="0"/>
                <a:ea typeface="ヒラギノ角ゴ ProN W3" charset="0"/>
                <a:cs typeface="ヒラギノ角ゴ ProN W3" charset="0"/>
                <a:sym typeface="Helvetica" charset="0"/>
              </a:defRPr>
            </a:lvl2pPr>
            <a:lvl3pPr algn="l" rtl="0" eaLnBrk="1" fontAlgn="base" hangingPunct="1">
              <a:lnSpc>
                <a:spcPct val="90000"/>
              </a:lnSpc>
              <a:spcBef>
                <a:spcPct val="0"/>
              </a:spcBef>
              <a:spcAft>
                <a:spcPct val="0"/>
              </a:spcAft>
              <a:defRPr sz="3200">
                <a:solidFill>
                  <a:srgbClr val="857968"/>
                </a:solidFill>
                <a:latin typeface="Gill Sans" charset="0"/>
                <a:ea typeface="ヒラギノ角ゴ ProN W3" charset="0"/>
                <a:cs typeface="ヒラギノ角ゴ ProN W3" charset="0"/>
                <a:sym typeface="Helvetica" charset="0"/>
              </a:defRPr>
            </a:lvl3pPr>
            <a:lvl4pPr algn="l" rtl="0" eaLnBrk="1" fontAlgn="base" hangingPunct="1">
              <a:lnSpc>
                <a:spcPct val="90000"/>
              </a:lnSpc>
              <a:spcBef>
                <a:spcPct val="0"/>
              </a:spcBef>
              <a:spcAft>
                <a:spcPct val="0"/>
              </a:spcAft>
              <a:defRPr sz="3200">
                <a:solidFill>
                  <a:srgbClr val="857968"/>
                </a:solidFill>
                <a:latin typeface="Gill Sans" charset="0"/>
                <a:ea typeface="ヒラギノ角ゴ ProN W3" charset="0"/>
                <a:cs typeface="ヒラギノ角ゴ ProN W3" charset="0"/>
                <a:sym typeface="Helvetica" charset="0"/>
              </a:defRPr>
            </a:lvl4pPr>
            <a:lvl5pPr algn="l" rtl="0" eaLnBrk="1" fontAlgn="base" hangingPunct="1">
              <a:lnSpc>
                <a:spcPct val="90000"/>
              </a:lnSpc>
              <a:spcBef>
                <a:spcPct val="0"/>
              </a:spcBef>
              <a:spcAft>
                <a:spcPct val="0"/>
              </a:spcAft>
              <a:defRPr sz="3200">
                <a:solidFill>
                  <a:srgbClr val="857968"/>
                </a:solidFill>
                <a:latin typeface="Gill Sans" charset="0"/>
                <a:ea typeface="ヒラギノ角ゴ ProN W3" charset="0"/>
                <a:cs typeface="ヒラギノ角ゴ ProN W3" charset="0"/>
                <a:sym typeface="Helvetica" charset="0"/>
              </a:defRPr>
            </a:lvl5pPr>
            <a:lvl6pPr marL="321457" algn="ctr" rtl="0" eaLnBrk="1" fontAlgn="base" hangingPunct="1">
              <a:spcBef>
                <a:spcPct val="0"/>
              </a:spcBef>
              <a:spcAft>
                <a:spcPct val="0"/>
              </a:spcAft>
              <a:defRPr sz="4500">
                <a:solidFill>
                  <a:srgbClr val="847867"/>
                </a:solidFill>
                <a:latin typeface="Helvetica" charset="0"/>
                <a:ea typeface="ヒラギノ角ゴ ProN W3" charset="0"/>
                <a:cs typeface="ヒラギノ角ゴ ProN W3" charset="0"/>
                <a:sym typeface="Helvetica" charset="0"/>
              </a:defRPr>
            </a:lvl6pPr>
            <a:lvl7pPr marL="642915" algn="ctr" rtl="0" eaLnBrk="1" fontAlgn="base" hangingPunct="1">
              <a:spcBef>
                <a:spcPct val="0"/>
              </a:spcBef>
              <a:spcAft>
                <a:spcPct val="0"/>
              </a:spcAft>
              <a:defRPr sz="4500">
                <a:solidFill>
                  <a:srgbClr val="847867"/>
                </a:solidFill>
                <a:latin typeface="Helvetica" charset="0"/>
                <a:ea typeface="ヒラギノ角ゴ ProN W3" charset="0"/>
                <a:cs typeface="ヒラギノ角ゴ ProN W3" charset="0"/>
                <a:sym typeface="Helvetica" charset="0"/>
              </a:defRPr>
            </a:lvl7pPr>
            <a:lvl8pPr marL="964372" algn="ctr" rtl="0" eaLnBrk="1" fontAlgn="base" hangingPunct="1">
              <a:spcBef>
                <a:spcPct val="0"/>
              </a:spcBef>
              <a:spcAft>
                <a:spcPct val="0"/>
              </a:spcAft>
              <a:defRPr sz="4500">
                <a:solidFill>
                  <a:srgbClr val="847867"/>
                </a:solidFill>
                <a:latin typeface="Helvetica" charset="0"/>
                <a:ea typeface="ヒラギノ角ゴ ProN W3" charset="0"/>
                <a:cs typeface="ヒラギノ角ゴ ProN W3" charset="0"/>
                <a:sym typeface="Helvetica" charset="0"/>
              </a:defRPr>
            </a:lvl8pPr>
            <a:lvl9pPr marL="1285829" algn="ctr" rtl="0" eaLnBrk="1" fontAlgn="base" hangingPunct="1">
              <a:spcBef>
                <a:spcPct val="0"/>
              </a:spcBef>
              <a:spcAft>
                <a:spcPct val="0"/>
              </a:spcAft>
              <a:defRPr sz="4500">
                <a:solidFill>
                  <a:srgbClr val="847867"/>
                </a:solidFill>
                <a:latin typeface="Helvetica" charset="0"/>
                <a:ea typeface="ヒラギノ角ゴ ProN W3" charset="0"/>
                <a:cs typeface="ヒラギノ角ゴ ProN W3" charset="0"/>
                <a:sym typeface="Helvetica" charset="0"/>
              </a:defRPr>
            </a:lvl9pPr>
          </a:lstStyle>
          <a:p>
            <a:pPr>
              <a:defRPr/>
            </a:pPr>
            <a:r>
              <a:rPr lang="en-US" kern="0">
                <a:latin typeface="Gill Sans" charset="0"/>
              </a:rPr>
              <a:t>Relationships Pharmacist Use Case 3</a:t>
            </a:r>
            <a:endParaRPr lang="en-US" kern="0" dirty="0">
              <a:latin typeface="Gill Sans" charset="0"/>
            </a:endParaRPr>
          </a:p>
        </p:txBody>
      </p:sp>
      <p:sp>
        <p:nvSpPr>
          <p:cNvPr id="45" name="Rectangle 44"/>
          <p:cNvSpPr/>
          <p:nvPr/>
        </p:nvSpPr>
        <p:spPr>
          <a:xfrm>
            <a:off x="228600" y="1909763"/>
            <a:ext cx="1931988" cy="1733550"/>
          </a:xfrm>
          <a:prstGeom prst="rect">
            <a:avLst/>
          </a:prstGeom>
          <a:solidFill>
            <a:srgbClr val="EDB940"/>
          </a:solidFill>
          <a:ln w="25400" cap="flat" cmpd="sng" algn="ctr">
            <a:solidFill>
              <a:srgbClr val="EDB940">
                <a:shade val="50000"/>
              </a:srgbClr>
            </a:solidFill>
            <a:prstDash val="solid"/>
          </a:ln>
          <a:effectLst/>
        </p:spPr>
        <p:txBody>
          <a:bodyPr anchor="ctr"/>
          <a:lstStyle/>
          <a:p>
            <a:pPr eaLnBrk="1" hangingPunct="1">
              <a:defRPr/>
            </a:pPr>
            <a:r>
              <a:rPr lang="en-US" sz="1000" kern="0" cap="all" dirty="0">
                <a:solidFill>
                  <a:srgbClr val="423C33"/>
                </a:solidFill>
                <a:latin typeface="Helvetica"/>
                <a:ea typeface="ヒラギノ角ゴ ProN W3"/>
                <a:cs typeface="ＭＳ Ｐゴシック" charset="0"/>
                <a:sym typeface="Gill Sans" charset="0"/>
              </a:rPr>
              <a:t>Health concerns</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Polypharmacy (multiple physicians &amp; medications)</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Risk for non compliance</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Risk for duplicative therapy</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Risk of medication related adverse events</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 risk of cognitive impairment affecting medication use</a:t>
            </a:r>
          </a:p>
        </p:txBody>
      </p:sp>
      <p:sp>
        <p:nvSpPr>
          <p:cNvPr id="46" name="Rectangle 45"/>
          <p:cNvSpPr/>
          <p:nvPr/>
        </p:nvSpPr>
        <p:spPr>
          <a:xfrm>
            <a:off x="3265488" y="1909763"/>
            <a:ext cx="1866900" cy="1077912"/>
          </a:xfrm>
          <a:prstGeom prst="rect">
            <a:avLst/>
          </a:prstGeom>
          <a:solidFill>
            <a:srgbClr val="EDB940"/>
          </a:solidFill>
          <a:ln w="25400" cap="flat" cmpd="sng" algn="ctr">
            <a:solidFill>
              <a:srgbClr val="EDB940">
                <a:shade val="50000"/>
              </a:srgbClr>
            </a:solidFill>
            <a:prstDash val="solid"/>
          </a:ln>
          <a:effectLst/>
        </p:spPr>
        <p:txBody>
          <a:bodyPr anchor="ctr"/>
          <a:lstStyle/>
          <a:p>
            <a:pPr eaLnBrk="1" hangingPunct="1">
              <a:defRPr/>
            </a:pPr>
            <a:r>
              <a:rPr lang="en-US" sz="1000" kern="0" dirty="0">
                <a:solidFill>
                  <a:srgbClr val="423C33"/>
                </a:solidFill>
                <a:latin typeface="Helvetica"/>
                <a:ea typeface="ヒラギノ角ゴ ProN W3"/>
                <a:cs typeface="ＭＳ Ｐゴシック" charset="0"/>
                <a:sym typeface="Gill Sans" charset="0"/>
              </a:rPr>
              <a:t>GOALS</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Medication Adherence</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Optimize drug therapy</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Minimization drug therapy problems</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Coordination with care providers </a:t>
            </a:r>
          </a:p>
        </p:txBody>
      </p:sp>
      <p:sp>
        <p:nvSpPr>
          <p:cNvPr id="47" name="Rectangle 46"/>
          <p:cNvSpPr/>
          <p:nvPr/>
        </p:nvSpPr>
        <p:spPr>
          <a:xfrm>
            <a:off x="6570663" y="4876800"/>
            <a:ext cx="2192337" cy="1143000"/>
          </a:xfrm>
          <a:prstGeom prst="rect">
            <a:avLst/>
          </a:prstGeom>
          <a:solidFill>
            <a:srgbClr val="EDB940"/>
          </a:solidFill>
          <a:ln w="25400" cap="flat" cmpd="sng" algn="ctr">
            <a:solidFill>
              <a:srgbClr val="EDB940">
                <a:shade val="50000"/>
              </a:srgbClr>
            </a:solidFill>
            <a:prstDash val="solid"/>
          </a:ln>
          <a:effectLst/>
        </p:spPr>
        <p:txBody>
          <a:bodyPr anchor="ctr"/>
          <a:lstStyle/>
          <a:p>
            <a:pPr eaLnBrk="1" hangingPunct="1">
              <a:defRPr/>
            </a:pPr>
            <a:r>
              <a:rPr lang="en-US" sz="1000" kern="0" dirty="0">
                <a:solidFill>
                  <a:srgbClr val="423C33"/>
                </a:solidFill>
                <a:latin typeface="Helvetica"/>
                <a:ea typeface="ヒラギノ角ゴ ProN W3"/>
                <a:cs typeface="ＭＳ Ｐゴシック" charset="0"/>
                <a:sym typeface="Gill Sans" charset="0"/>
              </a:rPr>
              <a:t>OBSERVATIONS</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Conflicting treatment strategies &amp; medications</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Drug therapy problems</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Memory problems</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Confusion regarding instructions for medication use</a:t>
            </a:r>
          </a:p>
        </p:txBody>
      </p:sp>
      <p:sp>
        <p:nvSpPr>
          <p:cNvPr id="48" name="Rectangle 47"/>
          <p:cNvSpPr/>
          <p:nvPr/>
        </p:nvSpPr>
        <p:spPr>
          <a:xfrm>
            <a:off x="2659063" y="4308475"/>
            <a:ext cx="2473325" cy="2397125"/>
          </a:xfrm>
          <a:prstGeom prst="rect">
            <a:avLst/>
          </a:prstGeom>
          <a:solidFill>
            <a:srgbClr val="EDB940"/>
          </a:solidFill>
          <a:ln w="25400" cap="flat" cmpd="sng" algn="ctr">
            <a:solidFill>
              <a:srgbClr val="EDB940">
                <a:shade val="50000"/>
              </a:srgbClr>
            </a:solidFill>
            <a:prstDash val="solid"/>
          </a:ln>
          <a:effectLst/>
        </p:spPr>
        <p:txBody>
          <a:bodyPr anchor="ctr"/>
          <a:lstStyle/>
          <a:p>
            <a:pPr>
              <a:spcBef>
                <a:spcPts val="20"/>
              </a:spcBef>
              <a:defRPr/>
            </a:pPr>
            <a:endParaRPr lang="en-US" sz="1000" kern="0" cap="all" dirty="0">
              <a:solidFill>
                <a:srgbClr val="423C33"/>
              </a:solidFill>
              <a:latin typeface="Helvetica"/>
              <a:ea typeface="ＭＳ Ｐゴシック" charset="0"/>
              <a:cs typeface="ＭＳ Ｐゴシック" charset="0"/>
              <a:sym typeface="Gill Sans" charset="0"/>
            </a:endParaRPr>
          </a:p>
          <a:p>
            <a:pPr>
              <a:spcBef>
                <a:spcPts val="20"/>
              </a:spcBef>
              <a:defRPr/>
            </a:pPr>
            <a:endParaRPr lang="en-US" sz="1000" kern="0" cap="all" dirty="0">
              <a:solidFill>
                <a:srgbClr val="423C33"/>
              </a:solidFill>
              <a:latin typeface="Helvetica"/>
              <a:ea typeface="ＭＳ Ｐゴシック" charset="0"/>
              <a:cs typeface="ＭＳ Ｐゴシック" charset="0"/>
              <a:sym typeface="Gill Sans" charset="0"/>
            </a:endParaRPr>
          </a:p>
          <a:p>
            <a:pPr>
              <a:spcBef>
                <a:spcPts val="20"/>
              </a:spcBef>
              <a:defRPr/>
            </a:pPr>
            <a:r>
              <a:rPr lang="en-US" sz="1000" kern="0" cap="all" dirty="0">
                <a:solidFill>
                  <a:srgbClr val="423C33"/>
                </a:solidFill>
                <a:latin typeface="Helvetica"/>
                <a:ea typeface="ＭＳ Ｐゴシック" charset="0"/>
                <a:cs typeface="ＭＳ Ｐゴシック" charset="0"/>
                <a:sym typeface="Gill Sans" charset="0"/>
              </a:rPr>
              <a:t>Interventions performed</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Assessment of adherence barriers</a:t>
            </a:r>
          </a:p>
          <a:p>
            <a:pPr marL="429768" lvl="1" indent="-171450" eaLnBrk="1" hangingPunct="1">
              <a:buFont typeface="Arial" panose="020B0604020202020204" pitchFamily="34" charset="0"/>
              <a:buChar char="•"/>
              <a:defRPr/>
            </a:pPr>
            <a:r>
              <a:rPr lang="en-US" sz="800" kern="0" dirty="0">
                <a:solidFill>
                  <a:srgbClr val="423C33"/>
                </a:solidFill>
                <a:latin typeface="Helvetica"/>
                <a:ea typeface="ヒラギノ角ゴ ProN W3"/>
                <a:cs typeface="ＭＳ Ｐゴシック" charset="0"/>
                <a:sym typeface="Gill Sans" charset="0"/>
              </a:rPr>
              <a:t>Complex medication regimens</a:t>
            </a:r>
          </a:p>
          <a:p>
            <a:pPr marL="429768" lvl="1" indent="-171450" eaLnBrk="1" hangingPunct="1">
              <a:buFont typeface="Arial" panose="020B0604020202020204" pitchFamily="34" charset="0"/>
              <a:buChar char="•"/>
              <a:defRPr/>
            </a:pPr>
            <a:r>
              <a:rPr lang="en-US" sz="800" kern="0" dirty="0">
                <a:solidFill>
                  <a:srgbClr val="423C33"/>
                </a:solidFill>
                <a:latin typeface="Helvetica"/>
                <a:ea typeface="ヒラギノ角ゴ ProN W3"/>
                <a:cs typeface="ＭＳ Ｐゴシック" charset="0"/>
                <a:sym typeface="Gill Sans" charset="0"/>
              </a:rPr>
              <a:t>Functional status</a:t>
            </a:r>
          </a:p>
          <a:p>
            <a:pPr marL="429768" lvl="1" indent="-171450" eaLnBrk="1" hangingPunct="1">
              <a:buFont typeface="Arial" panose="020B0604020202020204" pitchFamily="34" charset="0"/>
              <a:buChar char="•"/>
              <a:defRPr/>
            </a:pPr>
            <a:r>
              <a:rPr lang="en-US" sz="800" kern="0" dirty="0">
                <a:solidFill>
                  <a:srgbClr val="423C33"/>
                </a:solidFill>
                <a:latin typeface="Helvetica"/>
                <a:ea typeface="ヒラギノ角ゴ ProN W3"/>
                <a:cs typeface="ＭＳ Ｐゴシック" charset="0"/>
                <a:sym typeface="Gill Sans" charset="0"/>
              </a:rPr>
              <a:t>Cognitive status</a:t>
            </a:r>
          </a:p>
          <a:p>
            <a:pPr marL="429768" lvl="1" indent="-171450" eaLnBrk="1" hangingPunct="1">
              <a:buFont typeface="Arial" panose="020B0604020202020204" pitchFamily="34" charset="0"/>
              <a:buChar char="•"/>
              <a:defRPr/>
            </a:pPr>
            <a:r>
              <a:rPr lang="en-US" sz="800" kern="0" dirty="0">
                <a:solidFill>
                  <a:srgbClr val="423C33"/>
                </a:solidFill>
                <a:latin typeface="Helvetica"/>
                <a:ea typeface="ヒラギノ角ゴ ProN W3"/>
                <a:cs typeface="ＭＳ Ｐゴシック" charset="0"/>
                <a:sym typeface="Gill Sans" charset="0"/>
              </a:rPr>
              <a:t>Rationalization of medication regimen</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 CMR</a:t>
            </a:r>
          </a:p>
          <a:p>
            <a:pPr marL="429768" lvl="1" indent="-171450">
              <a:buFont typeface="Arial" panose="020B0604020202020204" pitchFamily="34" charset="0"/>
              <a:buChar char="•"/>
              <a:defRPr/>
            </a:pPr>
            <a:r>
              <a:rPr lang="en-US" sz="900" kern="0" dirty="0">
                <a:solidFill>
                  <a:srgbClr val="423C33"/>
                </a:solidFill>
                <a:latin typeface="Helvetica"/>
                <a:ea typeface="ヒラギノ角ゴ ProN W3"/>
                <a:cs typeface="ＭＳ Ｐゴシック" charset="0"/>
                <a:sym typeface="Gill Sans" charset="0"/>
              </a:rPr>
              <a:t>Identification of medication related adverse events</a:t>
            </a:r>
          </a:p>
          <a:p>
            <a:pPr marL="429768" lvl="1" indent="-171450">
              <a:buFont typeface="Arial" panose="020B0604020202020204" pitchFamily="34" charset="0"/>
              <a:buChar char="•"/>
              <a:defRPr/>
            </a:pPr>
            <a:r>
              <a:rPr lang="en-US" sz="900" kern="0" dirty="0">
                <a:solidFill>
                  <a:srgbClr val="423C33"/>
                </a:solidFill>
                <a:latin typeface="Helvetica"/>
                <a:ea typeface="ヒラギノ角ゴ ProN W3"/>
                <a:cs typeface="ＭＳ Ｐゴシック" charset="0"/>
                <a:sym typeface="Gill Sans" charset="0"/>
              </a:rPr>
              <a:t>Identification of drug therapy problems</a:t>
            </a:r>
          </a:p>
          <a:p>
            <a:pPr>
              <a:spcBef>
                <a:spcPts val="600"/>
              </a:spcBef>
              <a:defRPr/>
            </a:pPr>
            <a:r>
              <a:rPr lang="en-US" sz="1000" kern="0" cap="all" dirty="0">
                <a:solidFill>
                  <a:srgbClr val="423C33"/>
                </a:solidFill>
                <a:latin typeface="Helvetica"/>
                <a:ea typeface="ヒラギノ角ゴ ProN W3"/>
                <a:cs typeface="ＭＳ Ｐゴシック" charset="0"/>
                <a:sym typeface="Gill Sans" charset="0"/>
              </a:rPr>
              <a:t>Interventions planned</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Care Coordination with treating physicians and care providers</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Follow-up visit to assess adherence</a:t>
            </a:r>
          </a:p>
          <a:p>
            <a:pPr marL="171450" indent="-171450" eaLnBrk="1" hangingPunct="1">
              <a:buFont typeface="Arial" panose="020B0604020202020204" pitchFamily="34" charset="0"/>
              <a:buChar char="•"/>
              <a:defRPr/>
            </a:pPr>
            <a:r>
              <a:rPr lang="en-US" sz="1000" kern="0" dirty="0">
                <a:solidFill>
                  <a:srgbClr val="423C33"/>
                </a:solidFill>
                <a:latin typeface="Helvetica"/>
                <a:ea typeface="ヒラギノ角ゴ ProN W3"/>
                <a:cs typeface="ＭＳ Ｐゴシック" charset="0"/>
                <a:sym typeface="Gill Sans" charset="0"/>
              </a:rPr>
              <a:t>Synchronization</a:t>
            </a:r>
          </a:p>
          <a:p>
            <a:pPr marL="171450" indent="-171450" eaLnBrk="1" hangingPunct="1">
              <a:buFont typeface="Arial" panose="020B0604020202020204" pitchFamily="34" charset="0"/>
              <a:buChar char="•"/>
              <a:defRPr/>
            </a:pPr>
            <a:endParaRPr lang="en-US" sz="900" kern="0" dirty="0">
              <a:solidFill>
                <a:srgbClr val="423C33"/>
              </a:solidFill>
              <a:latin typeface="Helvetica"/>
              <a:ea typeface="ヒラギノ角ゴ ProN W3"/>
              <a:cs typeface="ＭＳ Ｐゴシック" charset="0"/>
              <a:sym typeface="Gill Sans" charset="0"/>
            </a:endParaRPr>
          </a:p>
          <a:p>
            <a:pPr eaLnBrk="1" hangingPunct="1">
              <a:defRPr/>
            </a:pPr>
            <a:endParaRPr lang="en-US" sz="900" kern="0" dirty="0">
              <a:solidFill>
                <a:srgbClr val="423C33"/>
              </a:solidFill>
              <a:latin typeface="Helvetica"/>
              <a:ea typeface="ヒラギノ角ゴ ProN W3"/>
              <a:cs typeface="ＭＳ Ｐゴシック" charset="0"/>
              <a:sym typeface="Gill Sans" charset="0"/>
            </a:endParaRPr>
          </a:p>
        </p:txBody>
      </p:sp>
      <p:sp>
        <p:nvSpPr>
          <p:cNvPr id="49" name="Content Placeholder 31"/>
          <p:cNvSpPr txBox="1">
            <a:spLocks/>
          </p:cNvSpPr>
          <p:nvPr/>
        </p:nvSpPr>
        <p:spPr bwMode="auto">
          <a:xfrm>
            <a:off x="60325" y="4946650"/>
            <a:ext cx="1601788" cy="912813"/>
          </a:xfrm>
          <a:prstGeom prst="rect">
            <a:avLst/>
          </a:prstGeom>
          <a:solidFill>
            <a:srgbClr val="EDB940"/>
          </a:solidFill>
          <a:ln w="25400" cap="flat" cmpd="sng" algn="ctr">
            <a:solidFill>
              <a:srgbClr val="EDB940">
                <a:shade val="50000"/>
              </a:srgbClr>
            </a:solidFill>
            <a:prstDash val="solid"/>
          </a:ln>
          <a:effectLst/>
          <a:extLst/>
        </p:spPr>
        <p:txBody>
          <a:bodyPr lIns="35717" tIns="35717" rIns="35717" bIns="35717" anchor="ctr"/>
          <a:lstStyle>
            <a:lvl1pPr marL="60325" indent="-15875" algn="l" rtl="0" eaLnBrk="1" fontAlgn="base" hangingPunct="1">
              <a:lnSpc>
                <a:spcPct val="90000"/>
              </a:lnSpc>
              <a:spcBef>
                <a:spcPts val="2000"/>
              </a:spcBef>
              <a:spcAft>
                <a:spcPct val="0"/>
              </a:spcAft>
              <a:buClr>
                <a:srgbClr val="ECB941"/>
              </a:buClr>
              <a:buSzPct val="138000"/>
              <a:defRPr sz="2400">
                <a:solidFill>
                  <a:schemeClr val="lt1"/>
                </a:solidFill>
                <a:latin typeface="Franklin Gothic Book"/>
                <a:ea typeface="+mn-ea"/>
                <a:cs typeface="Franklin Gothic Book"/>
                <a:sym typeface="Helvetica" charset="0"/>
              </a:defRPr>
            </a:lvl1pPr>
            <a:lvl2pPr marL="776288" indent="-311150" algn="l" rtl="0" eaLnBrk="1" fontAlgn="base" hangingPunct="1">
              <a:lnSpc>
                <a:spcPct val="90000"/>
              </a:lnSpc>
              <a:spcBef>
                <a:spcPts val="1200"/>
              </a:spcBef>
              <a:spcAft>
                <a:spcPct val="0"/>
              </a:spcAft>
              <a:buClr>
                <a:srgbClr val="ECB941"/>
              </a:buClr>
              <a:buSzPct val="138000"/>
              <a:buFont typeface="Arial" pitchFamily="34" charset="0"/>
              <a:buChar char="•"/>
              <a:defRPr sz="2400">
                <a:solidFill>
                  <a:schemeClr val="lt1"/>
                </a:solidFill>
                <a:latin typeface="Franklin Gothic Book"/>
                <a:ea typeface="+mn-ea"/>
                <a:cs typeface="Franklin Gothic Book"/>
                <a:sym typeface="Helvetica" charset="0"/>
              </a:defRPr>
            </a:lvl2pPr>
            <a:lvl3pPr marL="1089025" indent="-311150" algn="l" rtl="0" eaLnBrk="1" fontAlgn="base" hangingPunct="1">
              <a:lnSpc>
                <a:spcPct val="90000"/>
              </a:lnSpc>
              <a:spcBef>
                <a:spcPts val="800"/>
              </a:spcBef>
              <a:spcAft>
                <a:spcPct val="0"/>
              </a:spcAft>
              <a:buClr>
                <a:srgbClr val="ECB941"/>
              </a:buClr>
              <a:buSzPct val="90000"/>
              <a:buFont typeface="Courier New" pitchFamily="49" charset="0"/>
              <a:buChar char="o"/>
              <a:defRPr sz="1800">
                <a:solidFill>
                  <a:schemeClr val="lt1"/>
                </a:solidFill>
                <a:latin typeface="Franklin Gothic Book"/>
                <a:ea typeface="+mn-ea"/>
                <a:cs typeface="Franklin Gothic Book"/>
                <a:sym typeface="Helvetica" charset="0"/>
              </a:defRPr>
            </a:lvl3pPr>
            <a:lvl4pPr marL="1401763" indent="-311150" algn="l" rtl="0" eaLnBrk="1" fontAlgn="base" hangingPunct="1">
              <a:lnSpc>
                <a:spcPct val="90000"/>
              </a:lnSpc>
              <a:spcBef>
                <a:spcPts val="800"/>
              </a:spcBef>
              <a:spcAft>
                <a:spcPct val="0"/>
              </a:spcAft>
              <a:buClr>
                <a:srgbClr val="ECB941"/>
              </a:buClr>
              <a:buSzPct val="138000"/>
              <a:buFont typeface="Arial" pitchFamily="34" charset="0"/>
              <a:buChar char="•"/>
              <a:defRPr sz="1400">
                <a:solidFill>
                  <a:schemeClr val="lt1"/>
                </a:solidFill>
                <a:latin typeface="Franklin Gothic Book"/>
                <a:ea typeface="+mn-ea"/>
                <a:cs typeface="Franklin Gothic Book"/>
                <a:sym typeface="Helvetica" charset="0"/>
              </a:defRPr>
            </a:lvl4pPr>
            <a:lvl5pPr marL="1712913" indent="-311150" algn="l" rtl="0" eaLnBrk="1" fontAlgn="base" hangingPunct="1">
              <a:lnSpc>
                <a:spcPct val="90000"/>
              </a:lnSpc>
              <a:spcBef>
                <a:spcPts val="800"/>
              </a:spcBef>
              <a:spcAft>
                <a:spcPct val="0"/>
              </a:spcAft>
              <a:buClr>
                <a:srgbClr val="857968"/>
              </a:buClr>
              <a:buSzPct val="138000"/>
              <a:buFont typeface="Arial" pitchFamily="34" charset="0"/>
              <a:buChar char="–"/>
              <a:defRPr sz="1400">
                <a:solidFill>
                  <a:schemeClr val="lt1"/>
                </a:solidFill>
                <a:latin typeface="Franklin Gothic Book"/>
                <a:ea typeface="+mn-ea"/>
                <a:cs typeface="Franklin Gothic Book"/>
                <a:sym typeface="Helvetica" charset="0"/>
              </a:defRPr>
            </a:lvl5pPr>
            <a:lvl6pPr marL="2035896" indent="-312528" algn="l" rtl="0" eaLnBrk="1" fontAlgn="base" hangingPunct="1">
              <a:spcBef>
                <a:spcPts val="1687"/>
              </a:spcBef>
              <a:spcAft>
                <a:spcPct val="0"/>
              </a:spcAft>
              <a:buClr>
                <a:srgbClr val="ECB941"/>
              </a:buClr>
              <a:buSzPct val="138000"/>
              <a:buFont typeface="Arial" charset="0"/>
              <a:buChar char="•"/>
              <a:defRPr>
                <a:solidFill>
                  <a:schemeClr val="lt1"/>
                </a:solidFill>
                <a:latin typeface="+mn-lt"/>
                <a:ea typeface="+mn-ea"/>
                <a:cs typeface="+mn-cs"/>
                <a:sym typeface="Helvetica" charset="0"/>
              </a:defRPr>
            </a:lvl6pPr>
            <a:lvl7pPr marL="2357354" indent="-312528" algn="l" rtl="0" eaLnBrk="1" fontAlgn="base" hangingPunct="1">
              <a:spcBef>
                <a:spcPts val="1687"/>
              </a:spcBef>
              <a:spcAft>
                <a:spcPct val="0"/>
              </a:spcAft>
              <a:buClr>
                <a:srgbClr val="ECB941"/>
              </a:buClr>
              <a:buSzPct val="138000"/>
              <a:buFont typeface="Arial" charset="0"/>
              <a:buChar char="•"/>
              <a:defRPr>
                <a:solidFill>
                  <a:schemeClr val="lt1"/>
                </a:solidFill>
                <a:latin typeface="+mn-lt"/>
                <a:ea typeface="+mn-ea"/>
                <a:cs typeface="+mn-cs"/>
                <a:sym typeface="Helvetica" charset="0"/>
              </a:defRPr>
            </a:lvl7pPr>
            <a:lvl8pPr marL="2678811" indent="-312528" algn="l" rtl="0" eaLnBrk="1" fontAlgn="base" hangingPunct="1">
              <a:spcBef>
                <a:spcPts val="1687"/>
              </a:spcBef>
              <a:spcAft>
                <a:spcPct val="0"/>
              </a:spcAft>
              <a:buClr>
                <a:srgbClr val="ECB941"/>
              </a:buClr>
              <a:buSzPct val="138000"/>
              <a:buFont typeface="Arial" charset="0"/>
              <a:buChar char="•"/>
              <a:defRPr>
                <a:solidFill>
                  <a:schemeClr val="lt1"/>
                </a:solidFill>
                <a:latin typeface="+mn-lt"/>
                <a:ea typeface="+mn-ea"/>
                <a:cs typeface="+mn-cs"/>
                <a:sym typeface="Helvetica" charset="0"/>
              </a:defRPr>
            </a:lvl8pPr>
            <a:lvl9pPr marL="3000268" indent="-312528" algn="l" rtl="0" eaLnBrk="1" fontAlgn="base" hangingPunct="1">
              <a:spcBef>
                <a:spcPts val="1687"/>
              </a:spcBef>
              <a:spcAft>
                <a:spcPct val="0"/>
              </a:spcAft>
              <a:buClr>
                <a:srgbClr val="ECB941"/>
              </a:buClr>
              <a:buSzPct val="138000"/>
              <a:buFont typeface="Arial" charset="0"/>
              <a:buChar char="•"/>
              <a:defRPr>
                <a:solidFill>
                  <a:schemeClr val="lt1"/>
                </a:solidFill>
                <a:latin typeface="+mn-lt"/>
                <a:ea typeface="+mn-ea"/>
                <a:cs typeface="+mn-cs"/>
                <a:sym typeface="Helvetica" charset="0"/>
              </a:defRPr>
            </a:lvl9pPr>
          </a:lstStyle>
          <a:p>
            <a:pPr marL="0" indent="0">
              <a:lnSpc>
                <a:spcPct val="100000"/>
              </a:lnSpc>
              <a:spcBef>
                <a:spcPct val="0"/>
              </a:spcBef>
              <a:buClrTx/>
              <a:buSzTx/>
              <a:defRPr/>
            </a:pPr>
            <a:r>
              <a:rPr lang="en-US" sz="900" dirty="0">
                <a:solidFill>
                  <a:srgbClr val="423C33"/>
                </a:solidFill>
                <a:latin typeface="Helvetica"/>
                <a:ea typeface="ヒラギノ角ゴ ProN W3"/>
                <a:sym typeface="Gill Sans" charset="0"/>
              </a:rPr>
              <a:t>OBSERVATIONS</a:t>
            </a:r>
          </a:p>
          <a:p>
            <a:pPr marL="171450" indent="-171450">
              <a:lnSpc>
                <a:spcPct val="100000"/>
              </a:lnSpc>
              <a:spcBef>
                <a:spcPct val="0"/>
              </a:spcBef>
              <a:buClrTx/>
              <a:buSzTx/>
              <a:buFont typeface="Arial" panose="020B0604020202020204" pitchFamily="34" charset="0"/>
              <a:buChar char="•"/>
              <a:defRPr/>
            </a:pPr>
            <a:r>
              <a:rPr lang="en-US" sz="900" dirty="0">
                <a:solidFill>
                  <a:srgbClr val="423C33"/>
                </a:solidFill>
                <a:latin typeface="Helvetica"/>
                <a:ea typeface="ヒラギノ角ゴ ProN W3"/>
                <a:sym typeface="Gill Sans" charset="0"/>
              </a:rPr>
              <a:t>History of Behavior health issues</a:t>
            </a:r>
          </a:p>
          <a:p>
            <a:pPr marL="171450" indent="-171450">
              <a:lnSpc>
                <a:spcPct val="100000"/>
              </a:lnSpc>
              <a:spcBef>
                <a:spcPct val="0"/>
              </a:spcBef>
              <a:buClrTx/>
              <a:buSzTx/>
              <a:buFont typeface="Arial" panose="020B0604020202020204" pitchFamily="34" charset="0"/>
              <a:buChar char="•"/>
              <a:defRPr/>
            </a:pPr>
            <a:r>
              <a:rPr lang="en-US" sz="900" dirty="0">
                <a:solidFill>
                  <a:srgbClr val="423C33"/>
                </a:solidFill>
                <a:latin typeface="Helvetica"/>
                <a:ea typeface="ヒラギノ角ゴ ProN W3"/>
                <a:sym typeface="Gill Sans" charset="0"/>
              </a:rPr>
              <a:t>History of Multiple chronic diseases</a:t>
            </a:r>
          </a:p>
        </p:txBody>
      </p:sp>
      <p:sp>
        <p:nvSpPr>
          <p:cNvPr id="23571" name="TextBox 49"/>
          <p:cNvSpPr txBox="1">
            <a:spLocks noChangeArrowheads="1"/>
          </p:cNvSpPr>
          <p:nvPr/>
        </p:nvSpPr>
        <p:spPr bwMode="auto">
          <a:xfrm>
            <a:off x="1725613" y="3046413"/>
            <a:ext cx="1857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US" altLang="en-US">
              <a:solidFill>
                <a:srgbClr val="000000"/>
              </a:solidFill>
              <a:latin typeface="Gill Sans" pitchFamily="1" charset="0"/>
              <a:ea typeface="ヒラギノ角ゴ ProN W3" pitchFamily="1" charset="-128"/>
              <a:sym typeface="Gill Sans" pitchFamily="1" charset="0"/>
            </a:endParaRPr>
          </a:p>
        </p:txBody>
      </p:sp>
      <p:sp>
        <p:nvSpPr>
          <p:cNvPr id="23572" name="TextBox 50"/>
          <p:cNvSpPr txBox="1">
            <a:spLocks noChangeArrowheads="1"/>
          </p:cNvSpPr>
          <p:nvPr/>
        </p:nvSpPr>
        <p:spPr bwMode="auto">
          <a:xfrm>
            <a:off x="1612900" y="4143375"/>
            <a:ext cx="850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solidFill>
                  <a:srgbClr val="000000"/>
                </a:solidFill>
                <a:ea typeface="ヒラギノ角ゴ ProN W3" pitchFamily="1" charset="-128"/>
                <a:sym typeface="Gill Sans" pitchFamily="1" charset="0"/>
              </a:rPr>
              <a:t>REFERS TO</a:t>
            </a:r>
          </a:p>
        </p:txBody>
      </p:sp>
      <p:sp>
        <p:nvSpPr>
          <p:cNvPr id="23573" name="TextBox 51"/>
          <p:cNvSpPr txBox="1">
            <a:spLocks noChangeArrowheads="1"/>
          </p:cNvSpPr>
          <p:nvPr/>
        </p:nvSpPr>
        <p:spPr bwMode="auto">
          <a:xfrm>
            <a:off x="2965450" y="3644900"/>
            <a:ext cx="8509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solidFill>
                  <a:srgbClr val="000000"/>
                </a:solidFill>
                <a:ea typeface="ヒラギノ角ゴ ProN W3" pitchFamily="1" charset="-128"/>
                <a:sym typeface="Gill Sans" pitchFamily="1" charset="0"/>
              </a:rPr>
              <a:t>REFERS TO</a:t>
            </a:r>
          </a:p>
        </p:txBody>
      </p:sp>
      <p:sp>
        <p:nvSpPr>
          <p:cNvPr id="23574" name="TextBox 52"/>
          <p:cNvSpPr txBox="1">
            <a:spLocks noChangeArrowheads="1"/>
          </p:cNvSpPr>
          <p:nvPr/>
        </p:nvSpPr>
        <p:spPr bwMode="auto">
          <a:xfrm>
            <a:off x="3048000" y="1171575"/>
            <a:ext cx="13223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solidFill>
                  <a:srgbClr val="000000"/>
                </a:solidFill>
                <a:ea typeface="ヒラギノ角ゴ ProN W3" pitchFamily="1" charset="-128"/>
                <a:sym typeface="Gill Sans" pitchFamily="1" charset="0"/>
              </a:rPr>
              <a:t>HAS COMPONENT</a:t>
            </a:r>
          </a:p>
        </p:txBody>
      </p:sp>
      <p:sp>
        <p:nvSpPr>
          <p:cNvPr id="23575" name="TextBox 53"/>
          <p:cNvSpPr txBox="1">
            <a:spLocks noChangeArrowheads="1"/>
          </p:cNvSpPr>
          <p:nvPr/>
        </p:nvSpPr>
        <p:spPr bwMode="auto">
          <a:xfrm rot="5400000">
            <a:off x="6342856" y="3621882"/>
            <a:ext cx="9366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AU" altLang="en-US" sz="1000">
                <a:solidFill>
                  <a:srgbClr val="000000"/>
                </a:solidFill>
                <a:latin typeface="Gill Sans" pitchFamily="1" charset="0"/>
                <a:ea typeface="ヒラギノ角ゴ ProN W3" pitchFamily="1" charset="-128"/>
                <a:sym typeface="Gill Sans" pitchFamily="1" charset="0"/>
              </a:rPr>
              <a:t>EVALUATES</a:t>
            </a:r>
          </a:p>
        </p:txBody>
      </p:sp>
      <p:sp>
        <p:nvSpPr>
          <p:cNvPr id="55" name="Rectangle 54"/>
          <p:cNvSpPr/>
          <p:nvPr/>
        </p:nvSpPr>
        <p:spPr>
          <a:xfrm>
            <a:off x="7239000" y="2451100"/>
            <a:ext cx="1600200" cy="1274763"/>
          </a:xfrm>
          <a:prstGeom prst="rect">
            <a:avLst/>
          </a:prstGeom>
          <a:solidFill>
            <a:srgbClr val="EDB940"/>
          </a:solidFill>
          <a:ln w="25400" cap="flat" cmpd="sng" algn="ctr">
            <a:solidFill>
              <a:srgbClr val="EDB940">
                <a:shade val="50000"/>
              </a:srgbClr>
            </a:solidFill>
            <a:prstDash val="solid"/>
          </a:ln>
          <a:effectLst/>
        </p:spPr>
        <p:txBody>
          <a:bodyPr anchor="ctr"/>
          <a:lstStyle/>
          <a:p>
            <a:pPr eaLnBrk="1" hangingPunct="1">
              <a:defRPr/>
            </a:pPr>
            <a:r>
              <a:rPr lang="en-US" sz="900" kern="0" dirty="0">
                <a:solidFill>
                  <a:srgbClr val="423C33"/>
                </a:solidFill>
                <a:latin typeface="Helvetica"/>
                <a:ea typeface="ヒラギノ角ゴ ProN W3"/>
                <a:cs typeface="ＭＳ Ｐゴシック" charset="0"/>
                <a:sym typeface="Gill Sans" charset="0"/>
              </a:rPr>
              <a:t>PROGRESS TO GOALS</a:t>
            </a:r>
          </a:p>
          <a:p>
            <a:pPr eaLnBrk="1" hangingPunct="1">
              <a:defRPr/>
            </a:pPr>
            <a:r>
              <a:rPr lang="en-US" sz="900" kern="0" dirty="0">
                <a:solidFill>
                  <a:srgbClr val="423C33"/>
                </a:solidFill>
                <a:latin typeface="Helvetica"/>
                <a:ea typeface="ヒラギノ角ゴ ProN W3"/>
                <a:cs typeface="ＭＳ Ｐゴシック" charset="0"/>
                <a:sym typeface="Gill Sans" charset="0"/>
              </a:rPr>
              <a:t>I</a:t>
            </a:r>
            <a:r>
              <a:rPr lang="en-US" sz="900" kern="0" dirty="0" err="1">
                <a:solidFill>
                  <a:srgbClr val="423C33"/>
                </a:solidFill>
                <a:latin typeface="Helvetica"/>
                <a:ea typeface="ヒラギノ角ゴ ProN W3"/>
                <a:cs typeface="ＭＳ Ｐゴシック" charset="0"/>
                <a:sym typeface="Gill Sans" charset="0"/>
              </a:rPr>
              <a:t>nitiated</a:t>
            </a:r>
            <a:r>
              <a:rPr lang="en-US" sz="900" kern="0" dirty="0">
                <a:solidFill>
                  <a:srgbClr val="423C33"/>
                </a:solidFill>
                <a:latin typeface="Helvetica"/>
                <a:ea typeface="ヒラギノ角ゴ ProN W3"/>
                <a:cs typeface="ＭＳ Ｐゴシック" charset="0"/>
                <a:sym typeface="Gill Sans" charset="0"/>
              </a:rPr>
              <a:t> actions to meet the goal</a:t>
            </a:r>
          </a:p>
          <a:p>
            <a:pPr marL="171450" indent="-171450" eaLnBrk="1" hangingPunct="1">
              <a:buFont typeface="Arial" panose="020B0604020202020204" pitchFamily="34" charset="0"/>
              <a:buChar char="•"/>
              <a:defRPr/>
            </a:pPr>
            <a:r>
              <a:rPr lang="en-US" sz="900" kern="0" dirty="0">
                <a:solidFill>
                  <a:srgbClr val="423C33"/>
                </a:solidFill>
                <a:latin typeface="Helvetica"/>
                <a:ea typeface="ヒラギノ角ゴ ProN W3"/>
                <a:cs typeface="ＭＳ Ｐゴシック" charset="0"/>
                <a:sym typeface="Gill Sans" charset="0"/>
              </a:rPr>
              <a:t>Completed CMR and identified changes in medication regimen</a:t>
            </a:r>
          </a:p>
          <a:p>
            <a:pPr marL="171450" indent="-171450" eaLnBrk="1" hangingPunct="1">
              <a:buFont typeface="Arial" panose="020B0604020202020204" pitchFamily="34" charset="0"/>
              <a:buChar char="•"/>
              <a:defRPr/>
            </a:pPr>
            <a:r>
              <a:rPr lang="en-US" sz="900" kern="0" dirty="0">
                <a:solidFill>
                  <a:srgbClr val="423C33"/>
                </a:solidFill>
                <a:latin typeface="Helvetica"/>
                <a:ea typeface="ヒラギノ角ゴ ProN W3"/>
                <a:cs typeface="ＭＳ Ｐゴシック" charset="0"/>
                <a:sym typeface="Gill Sans" charset="0"/>
              </a:rPr>
              <a:t>Initiated care coordination</a:t>
            </a:r>
          </a:p>
        </p:txBody>
      </p:sp>
      <p:sp>
        <p:nvSpPr>
          <p:cNvPr id="23577" name="TextBox 55"/>
          <p:cNvSpPr txBox="1">
            <a:spLocks noChangeArrowheads="1"/>
          </p:cNvSpPr>
          <p:nvPr/>
        </p:nvSpPr>
        <p:spPr bwMode="auto">
          <a:xfrm rot="-3770511">
            <a:off x="7276307" y="4206081"/>
            <a:ext cx="889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AU" altLang="en-US" sz="1000">
                <a:solidFill>
                  <a:srgbClr val="000000"/>
                </a:solidFill>
                <a:latin typeface="Gill Sans" pitchFamily="1" charset="0"/>
                <a:ea typeface="ヒラギノ角ゴ ProN W3" pitchFamily="1" charset="-128"/>
                <a:sym typeface="Gill Sans" pitchFamily="1" charset="0"/>
              </a:rPr>
              <a:t>SUPPORTS</a:t>
            </a:r>
          </a:p>
        </p:txBody>
      </p:sp>
      <p:sp>
        <p:nvSpPr>
          <p:cNvPr id="23578" name="TextBox 56"/>
          <p:cNvSpPr txBox="1">
            <a:spLocks noChangeArrowheads="1"/>
          </p:cNvSpPr>
          <p:nvPr/>
        </p:nvSpPr>
        <p:spPr bwMode="auto">
          <a:xfrm>
            <a:off x="2463800" y="2220913"/>
            <a:ext cx="8763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solidFill>
                  <a:srgbClr val="000000"/>
                </a:solidFill>
                <a:ea typeface="ヒラギノ角ゴ ProN W3" pitchFamily="1" charset="-128"/>
                <a:sym typeface="Gill Sans" pitchFamily="1" charset="0"/>
              </a:rPr>
              <a:t>REFERS TO</a:t>
            </a:r>
          </a:p>
        </p:txBody>
      </p:sp>
      <p:sp>
        <p:nvSpPr>
          <p:cNvPr id="58" name="Rectangle 57"/>
          <p:cNvSpPr/>
          <p:nvPr/>
        </p:nvSpPr>
        <p:spPr bwMode="auto">
          <a:xfrm>
            <a:off x="5978525" y="1981200"/>
            <a:ext cx="3089275" cy="4038600"/>
          </a:xfrm>
          <a:prstGeom prst="rect">
            <a:avLst/>
          </a:prstGeom>
          <a:noFill/>
          <a:ln w="25400" cap="flat" cmpd="sng" algn="ctr">
            <a:solidFill>
              <a:srgbClr val="423C33">
                <a:lumMod val="40000"/>
                <a:lumOff val="60000"/>
              </a:srgbClr>
            </a:solidFill>
            <a:prstDash val="solid"/>
            <a:round/>
            <a:headEnd type="none" w="med" len="med"/>
            <a:tailEnd type="none" w="med" len="med"/>
          </a:ln>
          <a:effectLst/>
          <a:extLst/>
        </p:spPr>
        <p:txBody>
          <a:bodyPr/>
          <a:lstStyle/>
          <a:p>
            <a:pPr algn="ctr" eaLnBrk="1" hangingPunct="1">
              <a:defRPr/>
            </a:pPr>
            <a:endParaRPr lang="en-US" sz="4200" kern="0">
              <a:solidFill>
                <a:srgbClr val="000000"/>
              </a:solidFill>
              <a:latin typeface="Gill Sans" charset="0"/>
              <a:ea typeface="ヒラギノ角ゴ ProN W3" charset="0"/>
              <a:cs typeface="ヒラギノ角ゴ ProN W3" charset="0"/>
              <a:sym typeface="Gill Sans" charset="0"/>
            </a:endParaRPr>
          </a:p>
        </p:txBody>
      </p:sp>
      <p:sp>
        <p:nvSpPr>
          <p:cNvPr id="23580" name="TextBox 58"/>
          <p:cNvSpPr txBox="1">
            <a:spLocks noChangeArrowheads="1"/>
          </p:cNvSpPr>
          <p:nvPr/>
        </p:nvSpPr>
        <p:spPr bwMode="auto">
          <a:xfrm>
            <a:off x="6108700" y="2085975"/>
            <a:ext cx="28289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600">
                <a:solidFill>
                  <a:srgbClr val="000000"/>
                </a:solidFill>
                <a:latin typeface="Gill Sans" pitchFamily="1" charset="0"/>
                <a:ea typeface="ヒラギノ角ゴ ProN W3" pitchFamily="1" charset="-128"/>
                <a:sym typeface="Gill Sans" pitchFamily="1" charset="0"/>
              </a:rPr>
              <a:t>EVALUATIONS/OUTCOMES</a:t>
            </a:r>
          </a:p>
        </p:txBody>
      </p:sp>
      <p:sp>
        <p:nvSpPr>
          <p:cNvPr id="23581" name="TextBox 59"/>
          <p:cNvSpPr txBox="1">
            <a:spLocks noChangeArrowheads="1"/>
          </p:cNvSpPr>
          <p:nvPr/>
        </p:nvSpPr>
        <p:spPr bwMode="auto">
          <a:xfrm>
            <a:off x="-26988" y="1171575"/>
            <a:ext cx="13223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solidFill>
                  <a:srgbClr val="000000"/>
                </a:solidFill>
                <a:ea typeface="ヒラギノ角ゴ ProN W3" pitchFamily="1" charset="-128"/>
                <a:sym typeface="Gill Sans" pitchFamily="1" charset="0"/>
              </a:rPr>
              <a:t>HAS COMPONENT</a:t>
            </a:r>
          </a:p>
        </p:txBody>
      </p:sp>
      <p:sp>
        <p:nvSpPr>
          <p:cNvPr id="23582" name="TextBox 60"/>
          <p:cNvSpPr txBox="1">
            <a:spLocks noChangeArrowheads="1"/>
          </p:cNvSpPr>
          <p:nvPr/>
        </p:nvSpPr>
        <p:spPr bwMode="auto">
          <a:xfrm>
            <a:off x="5510213" y="5514975"/>
            <a:ext cx="9953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solidFill>
                  <a:srgbClr val="000000"/>
                </a:solidFill>
                <a:ea typeface="ヒラギノ角ゴ ProN W3" pitchFamily="1" charset="-128"/>
                <a:sym typeface="Gill Sans" pitchFamily="1" charset="0"/>
              </a:rPr>
              <a:t>HAS REASON</a:t>
            </a: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ircular Arrow 1"/>
          <p:cNvSpPr/>
          <p:nvPr/>
        </p:nvSpPr>
        <p:spPr bwMode="auto">
          <a:xfrm rot="505246">
            <a:off x="3175" y="1358900"/>
            <a:ext cx="977900" cy="977900"/>
          </a:xfrm>
          <a:prstGeom prst="circularArrow">
            <a:avLst>
              <a:gd name="adj1" fmla="val 12500"/>
              <a:gd name="adj2" fmla="val 1142319"/>
              <a:gd name="adj3" fmla="val 20457681"/>
              <a:gd name="adj4" fmla="val 3624985"/>
              <a:gd name="adj5" fmla="val 14391"/>
            </a:avLst>
          </a:prstGeom>
          <a:noFill/>
          <a:ln w="25400" cap="flat" cmpd="sng" algn="ctr">
            <a:solidFill>
              <a:srgbClr val="000000"/>
            </a:solidFill>
            <a:prstDash val="solid"/>
            <a:round/>
            <a:headEnd type="none" w="med" len="med"/>
            <a:tailEnd type="none" w="med" len="med"/>
          </a:ln>
          <a:effectLst/>
          <a:extLst/>
        </p:spPr>
        <p:txBody>
          <a:bodyPr/>
          <a:lstStyle/>
          <a:p>
            <a:pPr algn="ctr">
              <a:defRPr/>
            </a:pPr>
            <a:endParaRPr lang="en-US" sz="4200" dirty="0">
              <a:solidFill>
                <a:srgbClr val="000000"/>
              </a:solidFill>
              <a:latin typeface="Gill Sans" charset="0"/>
              <a:ea typeface="ヒラギノ角ゴ ProN W3" charset="0"/>
              <a:cs typeface="ヒラギノ角ゴ ProN W3" charset="0"/>
              <a:sym typeface="Gill Sans" charset="0"/>
            </a:endParaRPr>
          </a:p>
        </p:txBody>
      </p:sp>
      <p:sp>
        <p:nvSpPr>
          <p:cNvPr id="25602" name="Right Arrow 2"/>
          <p:cNvSpPr>
            <a:spLocks noChangeArrowheads="1"/>
          </p:cNvSpPr>
          <p:nvPr/>
        </p:nvSpPr>
        <p:spPr bwMode="auto">
          <a:xfrm rot="10800000">
            <a:off x="5141913" y="5410200"/>
            <a:ext cx="1487487" cy="457200"/>
          </a:xfrm>
          <a:prstGeom prst="rightArrow">
            <a:avLst>
              <a:gd name="adj1" fmla="val 50000"/>
              <a:gd name="adj2" fmla="val 49977"/>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endParaRPr lang="en-US" altLang="en-US" sz="1200">
              <a:solidFill>
                <a:srgbClr val="000000"/>
              </a:solidFill>
              <a:ea typeface="ヒラギノ角ゴ ProN W3" pitchFamily="1" charset="-128"/>
              <a:sym typeface="Gill Sans" pitchFamily="1" charset="0"/>
            </a:endParaRPr>
          </a:p>
        </p:txBody>
      </p:sp>
      <p:sp>
        <p:nvSpPr>
          <p:cNvPr id="25603" name="Right Arrow 3"/>
          <p:cNvSpPr>
            <a:spLocks noChangeArrowheads="1"/>
          </p:cNvSpPr>
          <p:nvPr/>
        </p:nvSpPr>
        <p:spPr bwMode="auto">
          <a:xfrm rot="5400000">
            <a:off x="187325" y="4002088"/>
            <a:ext cx="1409700" cy="495300"/>
          </a:xfrm>
          <a:prstGeom prst="rightArrow">
            <a:avLst>
              <a:gd name="adj1" fmla="val 50000"/>
              <a:gd name="adj2" fmla="val 50005"/>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1200">
                <a:solidFill>
                  <a:srgbClr val="000000"/>
                </a:solidFill>
                <a:ea typeface="ヒラギノ角ゴ ProN W3" pitchFamily="1" charset="-128"/>
                <a:sym typeface="Gill Sans" pitchFamily="1" charset="0"/>
              </a:rPr>
              <a:t>HAS SUPPORT</a:t>
            </a:r>
          </a:p>
        </p:txBody>
      </p:sp>
      <p:sp>
        <p:nvSpPr>
          <p:cNvPr id="5" name="Bent Arrow 4"/>
          <p:cNvSpPr/>
          <p:nvPr/>
        </p:nvSpPr>
        <p:spPr bwMode="auto">
          <a:xfrm flipH="1">
            <a:off x="5257800" y="2157866"/>
            <a:ext cx="1802265" cy="2909472"/>
          </a:xfrm>
          <a:prstGeom prst="bentArrow">
            <a:avLst>
              <a:gd name="adj1" fmla="val 11848"/>
              <a:gd name="adj2" fmla="val 9973"/>
              <a:gd name="adj3" fmla="val 13632"/>
              <a:gd name="adj4" fmla="val 79827"/>
            </a:avLst>
          </a:prstGeom>
          <a:noFill/>
          <a:ln w="25400" cap="flat" cmpd="sng" algn="ctr">
            <a:solidFill>
              <a:srgbClr val="000000"/>
            </a:solidFill>
            <a:prstDash val="solid"/>
            <a:round/>
            <a:headEnd type="none" w="med" len="med"/>
            <a:tailEnd type="none" w="med" len="med"/>
          </a:ln>
          <a:effectLst/>
          <a:scene3d>
            <a:camera prst="orthographicFront">
              <a:rot lat="0" lon="0" rev="0"/>
            </a:camera>
            <a:lightRig rig="threePt" dir="t"/>
          </a:scene3d>
          <a:sp3d/>
          <a:extLst/>
        </p:spPr>
        <p:txBody>
          <a:bodyPr anchor="ctr">
            <a:normAutofit/>
            <a:flatTx/>
          </a:bodyPr>
          <a:lstStyle/>
          <a:p>
            <a:pPr algn="ctr">
              <a:defRPr/>
            </a:pPr>
            <a:endParaRPr lang="en-US" sz="1200" dirty="0">
              <a:solidFill>
                <a:srgbClr val="000000"/>
              </a:solidFill>
              <a:latin typeface="Arial" charset="0"/>
              <a:ea typeface="ヒラギノ角ゴ ProN W3" charset="0"/>
              <a:cs typeface="ヒラギノ角ゴ ProN W3" charset="0"/>
              <a:sym typeface="Gill Sans" charset="0"/>
            </a:endParaRPr>
          </a:p>
        </p:txBody>
      </p:sp>
      <p:sp>
        <p:nvSpPr>
          <p:cNvPr id="6" name="Circular Arrow 5"/>
          <p:cNvSpPr/>
          <p:nvPr/>
        </p:nvSpPr>
        <p:spPr bwMode="auto">
          <a:xfrm rot="12117976">
            <a:off x="1533525" y="3246438"/>
            <a:ext cx="977900" cy="977900"/>
          </a:xfrm>
          <a:prstGeom prst="circularArrow">
            <a:avLst>
              <a:gd name="adj1" fmla="val 12500"/>
              <a:gd name="adj2" fmla="val 1142319"/>
              <a:gd name="adj3" fmla="val 20457681"/>
              <a:gd name="adj4" fmla="val 4242052"/>
              <a:gd name="adj5" fmla="val 14391"/>
            </a:avLst>
          </a:prstGeom>
          <a:noFill/>
          <a:ln w="25400" cap="flat" cmpd="sng" algn="ctr">
            <a:solidFill>
              <a:srgbClr val="000000"/>
            </a:solidFill>
            <a:prstDash val="solid"/>
            <a:round/>
            <a:headEnd type="none" w="med" len="med"/>
            <a:tailEnd type="none" w="med" len="med"/>
          </a:ln>
          <a:effectLst/>
          <a:extLst/>
        </p:spPr>
        <p:txBody>
          <a:bodyPr/>
          <a:lstStyle/>
          <a:p>
            <a:pPr algn="ctr">
              <a:defRPr/>
            </a:pPr>
            <a:endParaRPr lang="en-US" sz="4200" dirty="0">
              <a:solidFill>
                <a:srgbClr val="000000"/>
              </a:solidFill>
              <a:latin typeface="Gill Sans" charset="0"/>
              <a:ea typeface="ヒラギノ角ゴ ProN W3" charset="0"/>
              <a:cs typeface="ヒラギノ角ゴ ProN W3" charset="0"/>
              <a:sym typeface="Gill Sans" charset="0"/>
            </a:endParaRPr>
          </a:p>
        </p:txBody>
      </p:sp>
      <p:sp>
        <p:nvSpPr>
          <p:cNvPr id="7" name="Circular Arrow 6"/>
          <p:cNvSpPr/>
          <p:nvPr/>
        </p:nvSpPr>
        <p:spPr bwMode="auto">
          <a:xfrm rot="964728">
            <a:off x="3173413" y="1270000"/>
            <a:ext cx="977900" cy="977900"/>
          </a:xfrm>
          <a:prstGeom prst="circularArrow">
            <a:avLst>
              <a:gd name="adj1" fmla="val 12500"/>
              <a:gd name="adj2" fmla="val 1142319"/>
              <a:gd name="adj3" fmla="val 20457681"/>
              <a:gd name="adj4" fmla="val 5250671"/>
              <a:gd name="adj5" fmla="val 14391"/>
            </a:avLst>
          </a:prstGeom>
          <a:noFill/>
          <a:ln w="25400" cap="flat" cmpd="sng" algn="ctr">
            <a:solidFill>
              <a:srgbClr val="000000"/>
            </a:solidFill>
            <a:prstDash val="solid"/>
            <a:round/>
            <a:headEnd type="none" w="med" len="med"/>
            <a:tailEnd type="none" w="med" len="med"/>
          </a:ln>
          <a:effectLst/>
          <a:extLst/>
        </p:spPr>
        <p:txBody>
          <a:bodyPr/>
          <a:lstStyle/>
          <a:p>
            <a:pPr algn="ctr">
              <a:defRPr/>
            </a:pPr>
            <a:endParaRPr lang="en-US" sz="4200" dirty="0">
              <a:solidFill>
                <a:srgbClr val="000000"/>
              </a:solidFill>
              <a:latin typeface="Gill Sans" charset="0"/>
              <a:ea typeface="ヒラギノ角ゴ ProN W3" charset="0"/>
              <a:cs typeface="ヒラギノ角ゴ ProN W3" charset="0"/>
              <a:sym typeface="Gill Sans" charset="0"/>
            </a:endParaRPr>
          </a:p>
        </p:txBody>
      </p:sp>
      <p:sp>
        <p:nvSpPr>
          <p:cNvPr id="25609" name="Right Arrow 7"/>
          <p:cNvSpPr>
            <a:spLocks noChangeArrowheads="1"/>
          </p:cNvSpPr>
          <p:nvPr/>
        </p:nvSpPr>
        <p:spPr bwMode="auto">
          <a:xfrm rot="-3708978">
            <a:off x="6954837" y="4189413"/>
            <a:ext cx="1489075" cy="457200"/>
          </a:xfrm>
          <a:prstGeom prst="rightArrow">
            <a:avLst>
              <a:gd name="adj1" fmla="val 50000"/>
              <a:gd name="adj2" fmla="val 50030"/>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endParaRPr lang="en-US" altLang="en-US" sz="1200">
              <a:solidFill>
                <a:srgbClr val="000000"/>
              </a:solidFill>
              <a:ea typeface="ヒラギノ角ゴ ProN W3" pitchFamily="1" charset="-128"/>
              <a:sym typeface="Gill Sans" pitchFamily="1" charset="0"/>
            </a:endParaRPr>
          </a:p>
        </p:txBody>
      </p:sp>
      <p:sp>
        <p:nvSpPr>
          <p:cNvPr id="9" name="Circular Arrow 8"/>
          <p:cNvSpPr/>
          <p:nvPr/>
        </p:nvSpPr>
        <p:spPr bwMode="auto">
          <a:xfrm>
            <a:off x="2901950" y="3819525"/>
            <a:ext cx="977900" cy="977900"/>
          </a:xfrm>
          <a:prstGeom prst="circularArrow">
            <a:avLst>
              <a:gd name="adj1" fmla="val 12500"/>
              <a:gd name="adj2" fmla="val 1142319"/>
              <a:gd name="adj3" fmla="val 20457681"/>
              <a:gd name="adj4" fmla="val 3055123"/>
              <a:gd name="adj5" fmla="val 12500"/>
            </a:avLst>
          </a:prstGeom>
          <a:noFill/>
          <a:ln w="25400" cap="flat" cmpd="sng" algn="ctr">
            <a:solidFill>
              <a:srgbClr val="000000"/>
            </a:solidFill>
            <a:prstDash val="solid"/>
            <a:round/>
            <a:headEnd type="none" w="med" len="med"/>
            <a:tailEnd type="none" w="med" len="med"/>
          </a:ln>
          <a:effectLst/>
          <a:extLst/>
        </p:spPr>
        <p:txBody>
          <a:bodyPr/>
          <a:lstStyle/>
          <a:p>
            <a:pPr algn="ctr">
              <a:defRPr/>
            </a:pPr>
            <a:endParaRPr lang="en-US" sz="4200">
              <a:solidFill>
                <a:srgbClr val="000000"/>
              </a:solidFill>
              <a:latin typeface="Gill Sans" charset="0"/>
              <a:ea typeface="ヒラギノ角ゴ ProN W3" charset="0"/>
              <a:cs typeface="ヒラギノ角ゴ ProN W3" charset="0"/>
              <a:sym typeface="Gill Sans" charset="0"/>
            </a:endParaRPr>
          </a:p>
        </p:txBody>
      </p:sp>
      <p:sp>
        <p:nvSpPr>
          <p:cNvPr id="25611" name="Right Arrow 9"/>
          <p:cNvSpPr>
            <a:spLocks noChangeArrowheads="1"/>
          </p:cNvSpPr>
          <p:nvPr/>
        </p:nvSpPr>
        <p:spPr bwMode="auto">
          <a:xfrm rot="10800000">
            <a:off x="2198688" y="2112963"/>
            <a:ext cx="1754187" cy="495300"/>
          </a:xfrm>
          <a:prstGeom prst="rightArrow">
            <a:avLst>
              <a:gd name="adj1" fmla="val 50000"/>
              <a:gd name="adj2" fmla="val 49993"/>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endParaRPr lang="en-US" altLang="en-US" sz="1200">
              <a:solidFill>
                <a:srgbClr val="000000"/>
              </a:solidFill>
              <a:ea typeface="ヒラギノ角ゴ ProN W3" pitchFamily="1" charset="-128"/>
              <a:sym typeface="Gill Sans" pitchFamily="1" charset="0"/>
            </a:endParaRPr>
          </a:p>
        </p:txBody>
      </p:sp>
      <p:sp>
        <p:nvSpPr>
          <p:cNvPr id="25612" name="Right Arrow 10"/>
          <p:cNvSpPr>
            <a:spLocks noChangeArrowheads="1"/>
          </p:cNvSpPr>
          <p:nvPr/>
        </p:nvSpPr>
        <p:spPr bwMode="auto">
          <a:xfrm rot="-5400000">
            <a:off x="3806825" y="3600450"/>
            <a:ext cx="1143000" cy="495300"/>
          </a:xfrm>
          <a:prstGeom prst="rightArrow">
            <a:avLst>
              <a:gd name="adj1" fmla="val 50000"/>
              <a:gd name="adj2" fmla="val 50000"/>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1200">
                <a:solidFill>
                  <a:srgbClr val="000000"/>
                </a:solidFill>
                <a:ea typeface="ヒラギノ角ゴ ProN W3" pitchFamily="1" charset="-128"/>
                <a:sym typeface="Gill Sans" pitchFamily="1" charset="0"/>
              </a:rPr>
              <a:t>HAS REASON</a:t>
            </a:r>
          </a:p>
        </p:txBody>
      </p:sp>
      <p:sp>
        <p:nvSpPr>
          <p:cNvPr id="12" name="Title 3"/>
          <p:cNvSpPr txBox="1">
            <a:spLocks/>
          </p:cNvSpPr>
          <p:nvPr/>
        </p:nvSpPr>
        <p:spPr bwMode="auto">
          <a:xfrm>
            <a:off x="320675" y="268288"/>
            <a:ext cx="8610600" cy="693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35717" tIns="35717" rIns="35717" bIns="35717" anchor="ctr"/>
          <a:lstStyle>
            <a:lvl1pPr algn="l" rtl="0" eaLnBrk="1" fontAlgn="base" hangingPunct="1">
              <a:lnSpc>
                <a:spcPct val="90000"/>
              </a:lnSpc>
              <a:spcBef>
                <a:spcPct val="0"/>
              </a:spcBef>
              <a:spcAft>
                <a:spcPct val="0"/>
              </a:spcAft>
              <a:defRPr sz="3200" baseline="0">
                <a:solidFill>
                  <a:srgbClr val="847867"/>
                </a:solidFill>
                <a:latin typeface="Gill Sans"/>
                <a:ea typeface="+mj-ea"/>
                <a:cs typeface="+mj-cs"/>
                <a:sym typeface="Helvetica" charset="0"/>
              </a:defRPr>
            </a:lvl1pPr>
            <a:lvl2pPr algn="l" rtl="0" eaLnBrk="1" fontAlgn="base" hangingPunct="1">
              <a:lnSpc>
                <a:spcPct val="90000"/>
              </a:lnSpc>
              <a:spcBef>
                <a:spcPct val="0"/>
              </a:spcBef>
              <a:spcAft>
                <a:spcPct val="0"/>
              </a:spcAft>
              <a:defRPr sz="3200">
                <a:solidFill>
                  <a:srgbClr val="857968"/>
                </a:solidFill>
                <a:latin typeface="Gill Sans" charset="0"/>
                <a:ea typeface="ヒラギノ角ゴ ProN W3" charset="0"/>
                <a:cs typeface="ヒラギノ角ゴ ProN W3" charset="0"/>
                <a:sym typeface="Helvetica" charset="0"/>
              </a:defRPr>
            </a:lvl2pPr>
            <a:lvl3pPr algn="l" rtl="0" eaLnBrk="1" fontAlgn="base" hangingPunct="1">
              <a:lnSpc>
                <a:spcPct val="90000"/>
              </a:lnSpc>
              <a:spcBef>
                <a:spcPct val="0"/>
              </a:spcBef>
              <a:spcAft>
                <a:spcPct val="0"/>
              </a:spcAft>
              <a:defRPr sz="3200">
                <a:solidFill>
                  <a:srgbClr val="857968"/>
                </a:solidFill>
                <a:latin typeface="Gill Sans" charset="0"/>
                <a:ea typeface="ヒラギノ角ゴ ProN W3" charset="0"/>
                <a:cs typeface="ヒラギノ角ゴ ProN W3" charset="0"/>
                <a:sym typeface="Helvetica" charset="0"/>
              </a:defRPr>
            </a:lvl3pPr>
            <a:lvl4pPr algn="l" rtl="0" eaLnBrk="1" fontAlgn="base" hangingPunct="1">
              <a:lnSpc>
                <a:spcPct val="90000"/>
              </a:lnSpc>
              <a:spcBef>
                <a:spcPct val="0"/>
              </a:spcBef>
              <a:spcAft>
                <a:spcPct val="0"/>
              </a:spcAft>
              <a:defRPr sz="3200">
                <a:solidFill>
                  <a:srgbClr val="857968"/>
                </a:solidFill>
                <a:latin typeface="Gill Sans" charset="0"/>
                <a:ea typeface="ヒラギノ角ゴ ProN W3" charset="0"/>
                <a:cs typeface="ヒラギノ角ゴ ProN W3" charset="0"/>
                <a:sym typeface="Helvetica" charset="0"/>
              </a:defRPr>
            </a:lvl4pPr>
            <a:lvl5pPr algn="l" rtl="0" eaLnBrk="1" fontAlgn="base" hangingPunct="1">
              <a:lnSpc>
                <a:spcPct val="90000"/>
              </a:lnSpc>
              <a:spcBef>
                <a:spcPct val="0"/>
              </a:spcBef>
              <a:spcAft>
                <a:spcPct val="0"/>
              </a:spcAft>
              <a:defRPr sz="3200">
                <a:solidFill>
                  <a:srgbClr val="857968"/>
                </a:solidFill>
                <a:latin typeface="Gill Sans" charset="0"/>
                <a:ea typeface="ヒラギノ角ゴ ProN W3" charset="0"/>
                <a:cs typeface="ヒラギノ角ゴ ProN W3" charset="0"/>
                <a:sym typeface="Helvetica" charset="0"/>
              </a:defRPr>
            </a:lvl5pPr>
            <a:lvl6pPr marL="321457" algn="ctr" rtl="0" eaLnBrk="1" fontAlgn="base" hangingPunct="1">
              <a:spcBef>
                <a:spcPct val="0"/>
              </a:spcBef>
              <a:spcAft>
                <a:spcPct val="0"/>
              </a:spcAft>
              <a:defRPr sz="4500">
                <a:solidFill>
                  <a:srgbClr val="847867"/>
                </a:solidFill>
                <a:latin typeface="Helvetica" charset="0"/>
                <a:ea typeface="ヒラギノ角ゴ ProN W3" charset="0"/>
                <a:cs typeface="ヒラギノ角ゴ ProN W3" charset="0"/>
                <a:sym typeface="Helvetica" charset="0"/>
              </a:defRPr>
            </a:lvl6pPr>
            <a:lvl7pPr marL="642915" algn="ctr" rtl="0" eaLnBrk="1" fontAlgn="base" hangingPunct="1">
              <a:spcBef>
                <a:spcPct val="0"/>
              </a:spcBef>
              <a:spcAft>
                <a:spcPct val="0"/>
              </a:spcAft>
              <a:defRPr sz="4500">
                <a:solidFill>
                  <a:srgbClr val="847867"/>
                </a:solidFill>
                <a:latin typeface="Helvetica" charset="0"/>
                <a:ea typeface="ヒラギノ角ゴ ProN W3" charset="0"/>
                <a:cs typeface="ヒラギノ角ゴ ProN W3" charset="0"/>
                <a:sym typeface="Helvetica" charset="0"/>
              </a:defRPr>
            </a:lvl7pPr>
            <a:lvl8pPr marL="964372" algn="ctr" rtl="0" eaLnBrk="1" fontAlgn="base" hangingPunct="1">
              <a:spcBef>
                <a:spcPct val="0"/>
              </a:spcBef>
              <a:spcAft>
                <a:spcPct val="0"/>
              </a:spcAft>
              <a:defRPr sz="4500">
                <a:solidFill>
                  <a:srgbClr val="847867"/>
                </a:solidFill>
                <a:latin typeface="Helvetica" charset="0"/>
                <a:ea typeface="ヒラギノ角ゴ ProN W3" charset="0"/>
                <a:cs typeface="ヒラギノ角ゴ ProN W3" charset="0"/>
                <a:sym typeface="Helvetica" charset="0"/>
              </a:defRPr>
            </a:lvl8pPr>
            <a:lvl9pPr marL="1285829" algn="ctr" rtl="0" eaLnBrk="1" fontAlgn="base" hangingPunct="1">
              <a:spcBef>
                <a:spcPct val="0"/>
              </a:spcBef>
              <a:spcAft>
                <a:spcPct val="0"/>
              </a:spcAft>
              <a:defRPr sz="4500">
                <a:solidFill>
                  <a:srgbClr val="847867"/>
                </a:solidFill>
                <a:latin typeface="Helvetica" charset="0"/>
                <a:ea typeface="ヒラギノ角ゴ ProN W3" charset="0"/>
                <a:cs typeface="ヒラギノ角ゴ ProN W3" charset="0"/>
                <a:sym typeface="Helvetica" charset="0"/>
              </a:defRPr>
            </a:lvl9pPr>
          </a:lstStyle>
          <a:p>
            <a:pPr>
              <a:defRPr/>
            </a:pPr>
            <a:r>
              <a:rPr lang="en-US" kern="0" dirty="0">
                <a:latin typeface="Gill Sans" charset="0"/>
              </a:rPr>
              <a:t>Relationships Pharmacist Use Case  4</a:t>
            </a:r>
          </a:p>
        </p:txBody>
      </p:sp>
      <p:sp>
        <p:nvSpPr>
          <p:cNvPr id="13" name="Rectangle 12"/>
          <p:cNvSpPr/>
          <p:nvPr/>
        </p:nvSpPr>
        <p:spPr>
          <a:xfrm>
            <a:off x="152400" y="2157413"/>
            <a:ext cx="2046288" cy="1670050"/>
          </a:xfrm>
          <a:prstGeom prst="rect">
            <a:avLst/>
          </a:prstGeom>
          <a:solidFill>
            <a:srgbClr val="EDB940"/>
          </a:solidFill>
          <a:ln w="25400" cap="flat" cmpd="sng" algn="ctr">
            <a:solidFill>
              <a:srgbClr val="EDB940">
                <a:shade val="50000"/>
              </a:srgbClr>
            </a:solidFill>
            <a:prstDash val="solid"/>
          </a:ln>
          <a:effectLst/>
        </p:spPr>
        <p:txBody>
          <a:bodyPr anchor="ctr"/>
          <a:lstStyle/>
          <a:p>
            <a:pPr eaLnBrk="1" hangingPunct="1">
              <a:defRPr/>
            </a:pPr>
            <a:r>
              <a:rPr lang="en-US" sz="1000" kern="0" dirty="0">
                <a:solidFill>
                  <a:srgbClr val="423C33"/>
                </a:solidFill>
                <a:latin typeface="Helvetica"/>
                <a:ea typeface="ＭＳ Ｐゴシック" charset="0"/>
                <a:cs typeface="ＭＳ Ｐゴシック" charset="0"/>
                <a:sym typeface="Gill Sans" charset="0"/>
              </a:rPr>
              <a:t>HEALTH CONCERNS</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Polypharmacy (multiple physicians &amp; pain medications)</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Risk of overdose</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Constipation/avoidance of impaction</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Malnutrition</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Impact of pain on chronic conditions </a:t>
            </a:r>
          </a:p>
        </p:txBody>
      </p:sp>
      <p:sp>
        <p:nvSpPr>
          <p:cNvPr id="14" name="Rectangle 13"/>
          <p:cNvSpPr/>
          <p:nvPr/>
        </p:nvSpPr>
        <p:spPr>
          <a:xfrm>
            <a:off x="3124200" y="1847850"/>
            <a:ext cx="2133600" cy="1428750"/>
          </a:xfrm>
          <a:prstGeom prst="rect">
            <a:avLst/>
          </a:prstGeom>
          <a:solidFill>
            <a:srgbClr val="EDB940"/>
          </a:solidFill>
          <a:ln w="25400" cap="flat" cmpd="sng" algn="ctr">
            <a:solidFill>
              <a:srgbClr val="EDB940">
                <a:shade val="50000"/>
              </a:srgbClr>
            </a:solidFill>
            <a:prstDash val="solid"/>
          </a:ln>
          <a:effec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endParaRPr lang="en-US" altLang="en-US" sz="900">
              <a:solidFill>
                <a:srgbClr val="423C33"/>
              </a:solidFill>
              <a:latin typeface="Helvetica" panose="020B0604020202020204" pitchFamily="34" charset="0"/>
              <a:sym typeface="Gill Sans" pitchFamily="1" charset="0"/>
            </a:endParaRPr>
          </a:p>
          <a:p>
            <a:pPr algn="ctr" eaLnBrk="1" hangingPunct="1"/>
            <a:endParaRPr lang="en-US" altLang="en-US" sz="900">
              <a:solidFill>
                <a:srgbClr val="423C33"/>
              </a:solidFill>
              <a:latin typeface="Helvetica" panose="020B0604020202020204" pitchFamily="34" charset="0"/>
              <a:sym typeface="Gill Sans" pitchFamily="1" charset="0"/>
            </a:endParaRPr>
          </a:p>
          <a:p>
            <a:pPr algn="ctr" eaLnBrk="1" hangingPunct="1"/>
            <a:endParaRPr lang="en-US" altLang="en-US" sz="1000">
              <a:solidFill>
                <a:srgbClr val="423C33"/>
              </a:solidFill>
              <a:latin typeface="Helvetica" panose="020B0604020202020204" pitchFamily="34" charset="0"/>
              <a:sym typeface="Gill Sans" pitchFamily="1" charset="0"/>
            </a:endParaRPr>
          </a:p>
          <a:p>
            <a:pPr eaLnBrk="1" hangingPunct="1"/>
            <a:r>
              <a:rPr lang="en-US" altLang="en-US" sz="1000">
                <a:solidFill>
                  <a:srgbClr val="423C33"/>
                </a:solidFill>
                <a:latin typeface="Helvetica" panose="020B0604020202020204" pitchFamily="34" charset="0"/>
                <a:sym typeface="Gill Sans" pitchFamily="1" charset="0"/>
              </a:rPr>
              <a:t>GOALS</a:t>
            </a:r>
            <a:endParaRPr lang="en-US" altLang="en-US" sz="900">
              <a:solidFill>
                <a:srgbClr val="423C33"/>
              </a:solidFill>
              <a:latin typeface="Helvetica" panose="020B0604020202020204" pitchFamily="34" charset="0"/>
              <a:sym typeface="Gill Sans" pitchFamily="1" charset="0"/>
            </a:endParaRPr>
          </a:p>
          <a:p>
            <a:pPr>
              <a:buFont typeface="Arial" panose="020B0604020202020204" pitchFamily="34" charset="0"/>
              <a:buChar char="•"/>
            </a:pPr>
            <a:r>
              <a:rPr lang="en-US" altLang="en-US" sz="1000">
                <a:solidFill>
                  <a:srgbClr val="423C33"/>
                </a:solidFill>
                <a:latin typeface="Helvetica" panose="020B0604020202020204" pitchFamily="34" charset="0"/>
                <a:sym typeface="Gill Sans" pitchFamily="1" charset="0"/>
              </a:rPr>
              <a:t>Effective Pain Management </a:t>
            </a:r>
          </a:p>
          <a:p>
            <a:pPr>
              <a:buFont typeface="Arial" panose="020B0604020202020204" pitchFamily="34" charset="0"/>
              <a:buChar char="•"/>
            </a:pPr>
            <a:r>
              <a:rPr lang="en-US" altLang="en-US" sz="1000">
                <a:latin typeface="Helvetica" panose="020B0604020202020204" pitchFamily="34" charset="0"/>
              </a:rPr>
              <a:t>Resolution of constipation</a:t>
            </a:r>
          </a:p>
          <a:p>
            <a:pPr>
              <a:buFont typeface="Arial" panose="020B0604020202020204" pitchFamily="34" charset="0"/>
              <a:buChar char="•"/>
            </a:pPr>
            <a:r>
              <a:rPr lang="en-US" altLang="en-US" sz="1000">
                <a:latin typeface="Helvetica" panose="020B0604020202020204" pitchFamily="34" charset="0"/>
              </a:rPr>
              <a:t>Resolution of malnourishment</a:t>
            </a:r>
          </a:p>
          <a:p>
            <a:pPr>
              <a:buFont typeface="Arial" panose="020B0604020202020204" pitchFamily="34" charset="0"/>
              <a:buChar char="•"/>
            </a:pPr>
            <a:r>
              <a:rPr lang="en-US" altLang="en-US" sz="1000">
                <a:latin typeface="Helvetica" panose="020B0604020202020204" pitchFamily="34" charset="0"/>
              </a:rPr>
              <a:t>Identification of PCP for patient</a:t>
            </a:r>
          </a:p>
          <a:p>
            <a:pPr>
              <a:buFont typeface="Arial" panose="020B0604020202020204" pitchFamily="34" charset="0"/>
              <a:buChar char="•"/>
            </a:pPr>
            <a:r>
              <a:rPr lang="en-US" altLang="en-US" sz="1000">
                <a:latin typeface="Helvetica" panose="020B0604020202020204" pitchFamily="34" charset="0"/>
              </a:rPr>
              <a:t>Resolution of opioid abuse condition</a:t>
            </a:r>
          </a:p>
          <a:p>
            <a:pPr>
              <a:buFont typeface="Arial" panose="020B0604020202020204" pitchFamily="34" charset="0"/>
              <a:buChar char="•"/>
            </a:pPr>
            <a:r>
              <a:rPr lang="en-US" altLang="en-US" sz="1000">
                <a:latin typeface="Helvetica" panose="020B0604020202020204" pitchFamily="34" charset="0"/>
              </a:rPr>
              <a:t>Care coordination with treating physicians &amp; care providers</a:t>
            </a:r>
          </a:p>
          <a:p>
            <a:pPr>
              <a:buFont typeface="Arial" panose="020B0604020202020204" pitchFamily="34" charset="0"/>
              <a:buChar char="•"/>
            </a:pPr>
            <a:endParaRPr lang="en-US" altLang="en-US" sz="900"/>
          </a:p>
          <a:p>
            <a:r>
              <a:rPr lang="en-US" altLang="en-US" sz="900"/>
              <a:t> </a:t>
            </a:r>
          </a:p>
          <a:p>
            <a:pPr algn="ctr" eaLnBrk="1" hangingPunct="1"/>
            <a:endParaRPr lang="en-US" altLang="en-US" sz="900">
              <a:solidFill>
                <a:srgbClr val="423C33"/>
              </a:solidFill>
              <a:latin typeface="Helvetica" panose="020B0604020202020204" pitchFamily="34" charset="0"/>
              <a:sym typeface="Gill Sans" pitchFamily="1" charset="0"/>
            </a:endParaRPr>
          </a:p>
        </p:txBody>
      </p:sp>
      <p:sp>
        <p:nvSpPr>
          <p:cNvPr id="15" name="Rectangle 14"/>
          <p:cNvSpPr/>
          <p:nvPr/>
        </p:nvSpPr>
        <p:spPr>
          <a:xfrm>
            <a:off x="6570663" y="4953000"/>
            <a:ext cx="1963737" cy="990600"/>
          </a:xfrm>
          <a:prstGeom prst="rect">
            <a:avLst/>
          </a:prstGeom>
          <a:solidFill>
            <a:srgbClr val="EDB940"/>
          </a:solidFill>
          <a:ln w="25400" cap="flat" cmpd="sng" algn="ctr">
            <a:solidFill>
              <a:srgbClr val="EDB940">
                <a:shade val="50000"/>
              </a:srgbClr>
            </a:solidFill>
            <a:prstDash val="solid"/>
          </a:ln>
          <a:effectLst/>
        </p:spPr>
        <p:txBody>
          <a:bodyPr anchor="ctr"/>
          <a:lstStyle/>
          <a:p>
            <a:pPr eaLnBrk="1" hangingPunct="1">
              <a:defRPr/>
            </a:pPr>
            <a:r>
              <a:rPr lang="en-US" sz="1000" kern="0" dirty="0">
                <a:solidFill>
                  <a:srgbClr val="423C33"/>
                </a:solidFill>
                <a:latin typeface="Helvetica"/>
                <a:ea typeface="ＭＳ Ｐゴシック" charset="0"/>
                <a:cs typeface="ＭＳ Ｐゴシック" charset="0"/>
                <a:sym typeface="Gill Sans" charset="0"/>
              </a:rPr>
              <a:t>OBSERVATIONS</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Conflicting treatment strategies &amp; medications</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Decreased cognitive function</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Opioid over use</a:t>
            </a:r>
          </a:p>
        </p:txBody>
      </p:sp>
      <p:sp>
        <p:nvSpPr>
          <p:cNvPr id="16" name="Rectangle 15"/>
          <p:cNvSpPr/>
          <p:nvPr/>
        </p:nvSpPr>
        <p:spPr>
          <a:xfrm>
            <a:off x="2463800" y="4329113"/>
            <a:ext cx="2652713" cy="2790825"/>
          </a:xfrm>
          <a:prstGeom prst="rect">
            <a:avLst/>
          </a:prstGeom>
          <a:solidFill>
            <a:srgbClr val="EDB940"/>
          </a:solidFill>
          <a:ln w="25400" cap="flat" cmpd="sng" algn="ctr">
            <a:solidFill>
              <a:srgbClr val="EDB940">
                <a:shade val="50000"/>
              </a:srgbClr>
            </a:solidFill>
            <a:prstDash val="solid"/>
          </a:ln>
          <a:effectLst/>
        </p:spPr>
        <p:txBody>
          <a:bodyPr anchor="ctr"/>
          <a:lstStyle/>
          <a:p>
            <a:pPr eaLnBrk="1" hangingPunct="1">
              <a:spcBef>
                <a:spcPts val="600"/>
              </a:spcBef>
              <a:defRPr/>
            </a:pPr>
            <a:endParaRPr lang="en-US" sz="1000" kern="0" cap="all" dirty="0">
              <a:solidFill>
                <a:srgbClr val="423C33"/>
              </a:solidFill>
              <a:latin typeface="Helvetica"/>
              <a:ea typeface="ＭＳ Ｐゴシック" charset="0"/>
              <a:cs typeface="ＭＳ Ｐゴシック" charset="0"/>
              <a:sym typeface="Gill Sans" charset="0"/>
            </a:endParaRPr>
          </a:p>
          <a:p>
            <a:pPr eaLnBrk="1" hangingPunct="1">
              <a:spcBef>
                <a:spcPts val="600"/>
              </a:spcBef>
              <a:defRPr/>
            </a:pPr>
            <a:r>
              <a:rPr lang="en-US" sz="1000" kern="0" cap="all" dirty="0">
                <a:solidFill>
                  <a:srgbClr val="423C33"/>
                </a:solidFill>
                <a:latin typeface="Helvetica"/>
                <a:ea typeface="ＭＳ Ｐゴシック" charset="0"/>
                <a:cs typeface="ＭＳ Ｐゴシック" charset="0"/>
                <a:sym typeface="Gill Sans" charset="0"/>
              </a:rPr>
              <a:t>Interventions </a:t>
            </a:r>
            <a:r>
              <a:rPr lang="en-US" sz="1000" kern="0" dirty="0">
                <a:solidFill>
                  <a:srgbClr val="423C33"/>
                </a:solidFill>
                <a:latin typeface="Helvetica"/>
                <a:ea typeface="ＭＳ Ｐゴシック" charset="0"/>
                <a:cs typeface="ＭＳ Ｐゴシック" charset="0"/>
                <a:sym typeface="Gill Sans" charset="0"/>
              </a:rPr>
              <a:t>PERFORMED</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Assessment of </a:t>
            </a:r>
          </a:p>
          <a:p>
            <a:pPr marL="429768" lvl="1" indent="-171450" eaLnBrk="1" hangingPunct="1">
              <a:buFont typeface="Arial" panose="020B0604020202020204" pitchFamily="34" charset="0"/>
              <a:buChar char="•"/>
              <a:defRPr/>
            </a:pPr>
            <a:r>
              <a:rPr lang="en-US" sz="900" kern="0" dirty="0">
                <a:solidFill>
                  <a:srgbClr val="423C33"/>
                </a:solidFill>
                <a:latin typeface="Helvetica"/>
                <a:ea typeface="ＭＳ Ｐゴシック" charset="0"/>
                <a:cs typeface="ＭＳ Ｐゴシック" charset="0"/>
                <a:sym typeface="Gill Sans" charset="0"/>
              </a:rPr>
              <a:t>Pain</a:t>
            </a:r>
          </a:p>
          <a:p>
            <a:pPr marL="429768" lvl="1" indent="-171450" eaLnBrk="1" hangingPunct="1">
              <a:buFont typeface="Arial" panose="020B0604020202020204" pitchFamily="34" charset="0"/>
              <a:buChar char="•"/>
              <a:defRPr/>
            </a:pPr>
            <a:r>
              <a:rPr lang="en-US" sz="900" kern="0" dirty="0">
                <a:solidFill>
                  <a:srgbClr val="423C33"/>
                </a:solidFill>
                <a:latin typeface="Helvetica"/>
                <a:ea typeface="ＭＳ Ｐゴシック" charset="0"/>
                <a:cs typeface="ＭＳ Ｐゴシック" charset="0"/>
                <a:sym typeface="Gill Sans" charset="0"/>
              </a:rPr>
              <a:t>Medications and adherence for chronic conditions</a:t>
            </a:r>
          </a:p>
          <a:p>
            <a:pPr marL="429768" lvl="1" indent="-171450" eaLnBrk="1" hangingPunct="1">
              <a:buFont typeface="Arial" panose="020B0604020202020204" pitchFamily="34" charset="0"/>
              <a:buChar char="•"/>
              <a:defRPr/>
            </a:pPr>
            <a:r>
              <a:rPr lang="en-US" sz="900" kern="0" dirty="0">
                <a:solidFill>
                  <a:srgbClr val="423C33"/>
                </a:solidFill>
                <a:latin typeface="Helvetica"/>
                <a:ea typeface="ＭＳ Ｐゴシック" charset="0"/>
                <a:cs typeface="ＭＳ Ｐゴシック" charset="0"/>
                <a:sym typeface="Gill Sans" charset="0"/>
              </a:rPr>
              <a:t>Complex medication regimens</a:t>
            </a:r>
          </a:p>
          <a:p>
            <a:pPr marL="429768" lvl="1" indent="-171450" eaLnBrk="1" hangingPunct="1">
              <a:buFont typeface="Arial" panose="020B0604020202020204" pitchFamily="34" charset="0"/>
              <a:buChar char="•"/>
              <a:defRPr/>
            </a:pPr>
            <a:r>
              <a:rPr lang="en-US" sz="900" kern="0" dirty="0">
                <a:solidFill>
                  <a:srgbClr val="423C33"/>
                </a:solidFill>
                <a:latin typeface="Helvetica"/>
                <a:ea typeface="ＭＳ Ｐゴシック" charset="0"/>
                <a:cs typeface="ＭＳ Ｐゴシック" charset="0"/>
                <a:sym typeface="Gill Sans" charset="0"/>
              </a:rPr>
              <a:t>Cognitive sta</a:t>
            </a:r>
            <a:r>
              <a:rPr lang="en-US" sz="800" kern="0" dirty="0">
                <a:solidFill>
                  <a:srgbClr val="423C33"/>
                </a:solidFill>
                <a:latin typeface="Helvetica"/>
                <a:ea typeface="ＭＳ Ｐゴシック" charset="0"/>
                <a:cs typeface="ＭＳ Ｐゴシック" charset="0"/>
                <a:sym typeface="Gill Sans" charset="0"/>
              </a:rPr>
              <a:t>tus</a:t>
            </a:r>
          </a:p>
          <a:p>
            <a:pPr indent="-173736">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CMR</a:t>
            </a:r>
          </a:p>
          <a:p>
            <a:pPr marL="171450" indent="-171450">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Rationalization of medication regimen</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Medication/education for constipation</a:t>
            </a:r>
          </a:p>
          <a:p>
            <a:pPr eaLnBrk="1" hangingPunct="1">
              <a:spcBef>
                <a:spcPts val="600"/>
              </a:spcBef>
              <a:defRPr/>
            </a:pPr>
            <a:r>
              <a:rPr lang="en-US" sz="1000" kern="0" cap="all" dirty="0">
                <a:solidFill>
                  <a:srgbClr val="423C33"/>
                </a:solidFill>
                <a:latin typeface="Helvetica"/>
                <a:ea typeface="ＭＳ Ｐゴシック" charset="0"/>
                <a:cs typeface="ＭＳ Ｐゴシック" charset="0"/>
                <a:sym typeface="Gill Sans" charset="0"/>
              </a:rPr>
              <a:t>Interventions</a:t>
            </a:r>
            <a:r>
              <a:rPr lang="en-US" sz="1000" kern="0" dirty="0">
                <a:solidFill>
                  <a:srgbClr val="423C33"/>
                </a:solidFill>
                <a:latin typeface="Helvetica"/>
                <a:ea typeface="ＭＳ Ｐゴシック" charset="0"/>
                <a:cs typeface="ＭＳ Ｐゴシック" charset="0"/>
                <a:sym typeface="Gill Sans" charset="0"/>
              </a:rPr>
              <a:t> PLANNED</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Referral to PCP</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Referral to Nutritionist</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Care Coordination with treating physicians and care providers</a:t>
            </a:r>
          </a:p>
          <a:p>
            <a:pPr marL="171450" indent="-171450" eaLnBrk="1" hangingPunct="1">
              <a:buFont typeface="Arial" panose="020B0604020202020204" pitchFamily="34" charset="0"/>
              <a:buChar char="•"/>
              <a:defRPr/>
            </a:pPr>
            <a:r>
              <a:rPr lang="en-US" sz="1000" kern="0" dirty="0">
                <a:solidFill>
                  <a:srgbClr val="423C33"/>
                </a:solidFill>
                <a:latin typeface="Helvetica"/>
                <a:ea typeface="ＭＳ Ｐゴシック" charset="0"/>
                <a:cs typeface="ＭＳ Ｐゴシック" charset="0"/>
                <a:sym typeface="Gill Sans" charset="0"/>
              </a:rPr>
              <a:t>Follow-up visit Synchronization</a:t>
            </a:r>
          </a:p>
          <a:p>
            <a:pPr eaLnBrk="1" hangingPunct="1">
              <a:defRPr/>
            </a:pPr>
            <a:endParaRPr lang="en-US" sz="1000" kern="0" dirty="0">
              <a:solidFill>
                <a:srgbClr val="423C33"/>
              </a:solidFill>
              <a:latin typeface="Helvetica"/>
              <a:ea typeface="ＭＳ Ｐゴシック" charset="0"/>
              <a:cs typeface="ＭＳ Ｐゴシック" charset="0"/>
              <a:sym typeface="Gill Sans" charset="0"/>
            </a:endParaRPr>
          </a:p>
          <a:p>
            <a:pPr eaLnBrk="1" hangingPunct="1">
              <a:defRPr/>
            </a:pPr>
            <a:endParaRPr lang="en-US" sz="900" kern="0" dirty="0">
              <a:solidFill>
                <a:srgbClr val="423C33"/>
              </a:solidFill>
              <a:latin typeface="Helvetica"/>
              <a:ea typeface="ＭＳ Ｐゴシック" charset="0"/>
              <a:cs typeface="ＭＳ Ｐゴシック" charset="0"/>
              <a:sym typeface="Gill Sans" charset="0"/>
            </a:endParaRPr>
          </a:p>
          <a:p>
            <a:pPr eaLnBrk="1" hangingPunct="1">
              <a:defRPr/>
            </a:pPr>
            <a:endParaRPr lang="en-US" sz="900" kern="0" dirty="0">
              <a:solidFill>
                <a:srgbClr val="423C33"/>
              </a:solidFill>
              <a:latin typeface="Helvetica"/>
              <a:ea typeface="ＭＳ Ｐゴシック" charset="0"/>
              <a:cs typeface="ＭＳ Ｐゴシック" charset="0"/>
              <a:sym typeface="Gill Sans" charset="0"/>
            </a:endParaRPr>
          </a:p>
        </p:txBody>
      </p:sp>
      <p:sp>
        <p:nvSpPr>
          <p:cNvPr id="17" name="Content Placeholder 31"/>
          <p:cNvSpPr txBox="1">
            <a:spLocks/>
          </p:cNvSpPr>
          <p:nvPr/>
        </p:nvSpPr>
        <p:spPr bwMode="auto">
          <a:xfrm>
            <a:off x="57150" y="4918075"/>
            <a:ext cx="1924050" cy="1065213"/>
          </a:xfrm>
          <a:prstGeom prst="rect">
            <a:avLst/>
          </a:prstGeom>
          <a:solidFill>
            <a:srgbClr val="EDB940"/>
          </a:solidFill>
          <a:ln w="25400" cap="flat" cmpd="sng" algn="ctr">
            <a:solidFill>
              <a:srgbClr val="EDB940">
                <a:shade val="50000"/>
              </a:srgbClr>
            </a:solidFill>
            <a:prstDash val="solid"/>
          </a:ln>
          <a:effectLst/>
          <a:extLst/>
        </p:spPr>
        <p:txBody>
          <a:bodyPr lIns="35717" tIns="35717" rIns="35717" bIns="35717" anchor="ctr"/>
          <a:lstStyle>
            <a:lvl1pPr marL="60325" indent="-15875" algn="l" rtl="0" eaLnBrk="1" fontAlgn="base" hangingPunct="1">
              <a:lnSpc>
                <a:spcPct val="90000"/>
              </a:lnSpc>
              <a:spcBef>
                <a:spcPts val="2000"/>
              </a:spcBef>
              <a:spcAft>
                <a:spcPct val="0"/>
              </a:spcAft>
              <a:buClr>
                <a:srgbClr val="ECB941"/>
              </a:buClr>
              <a:buSzPct val="138000"/>
              <a:defRPr sz="2400">
                <a:solidFill>
                  <a:schemeClr val="lt1"/>
                </a:solidFill>
                <a:latin typeface="Franklin Gothic Book"/>
                <a:ea typeface="+mn-ea"/>
                <a:cs typeface="Franklin Gothic Book"/>
                <a:sym typeface="Helvetica" charset="0"/>
              </a:defRPr>
            </a:lvl1pPr>
            <a:lvl2pPr marL="776288" indent="-311150" algn="l" rtl="0" eaLnBrk="1" fontAlgn="base" hangingPunct="1">
              <a:lnSpc>
                <a:spcPct val="90000"/>
              </a:lnSpc>
              <a:spcBef>
                <a:spcPts val="1200"/>
              </a:spcBef>
              <a:spcAft>
                <a:spcPct val="0"/>
              </a:spcAft>
              <a:buClr>
                <a:srgbClr val="ECB941"/>
              </a:buClr>
              <a:buSzPct val="138000"/>
              <a:buFont typeface="Arial" pitchFamily="34" charset="0"/>
              <a:buChar char="•"/>
              <a:defRPr sz="2400">
                <a:solidFill>
                  <a:schemeClr val="lt1"/>
                </a:solidFill>
                <a:latin typeface="Franklin Gothic Book"/>
                <a:ea typeface="+mn-ea"/>
                <a:cs typeface="Franklin Gothic Book"/>
                <a:sym typeface="Helvetica" charset="0"/>
              </a:defRPr>
            </a:lvl2pPr>
            <a:lvl3pPr marL="1089025" indent="-311150" algn="l" rtl="0" eaLnBrk="1" fontAlgn="base" hangingPunct="1">
              <a:lnSpc>
                <a:spcPct val="90000"/>
              </a:lnSpc>
              <a:spcBef>
                <a:spcPts val="800"/>
              </a:spcBef>
              <a:spcAft>
                <a:spcPct val="0"/>
              </a:spcAft>
              <a:buClr>
                <a:srgbClr val="ECB941"/>
              </a:buClr>
              <a:buSzPct val="90000"/>
              <a:buFont typeface="Courier New" pitchFamily="49" charset="0"/>
              <a:buChar char="o"/>
              <a:defRPr sz="1800">
                <a:solidFill>
                  <a:schemeClr val="lt1"/>
                </a:solidFill>
                <a:latin typeface="Franklin Gothic Book"/>
                <a:ea typeface="+mn-ea"/>
                <a:cs typeface="Franklin Gothic Book"/>
                <a:sym typeface="Helvetica" charset="0"/>
              </a:defRPr>
            </a:lvl3pPr>
            <a:lvl4pPr marL="1401763" indent="-311150" algn="l" rtl="0" eaLnBrk="1" fontAlgn="base" hangingPunct="1">
              <a:lnSpc>
                <a:spcPct val="90000"/>
              </a:lnSpc>
              <a:spcBef>
                <a:spcPts val="800"/>
              </a:spcBef>
              <a:spcAft>
                <a:spcPct val="0"/>
              </a:spcAft>
              <a:buClr>
                <a:srgbClr val="ECB941"/>
              </a:buClr>
              <a:buSzPct val="138000"/>
              <a:buFont typeface="Arial" pitchFamily="34" charset="0"/>
              <a:buChar char="•"/>
              <a:defRPr sz="1400">
                <a:solidFill>
                  <a:schemeClr val="lt1"/>
                </a:solidFill>
                <a:latin typeface="Franklin Gothic Book"/>
                <a:ea typeface="+mn-ea"/>
                <a:cs typeface="Franklin Gothic Book"/>
                <a:sym typeface="Helvetica" charset="0"/>
              </a:defRPr>
            </a:lvl4pPr>
            <a:lvl5pPr marL="1712913" indent="-311150" algn="l" rtl="0" eaLnBrk="1" fontAlgn="base" hangingPunct="1">
              <a:lnSpc>
                <a:spcPct val="90000"/>
              </a:lnSpc>
              <a:spcBef>
                <a:spcPts val="800"/>
              </a:spcBef>
              <a:spcAft>
                <a:spcPct val="0"/>
              </a:spcAft>
              <a:buClr>
                <a:srgbClr val="857968"/>
              </a:buClr>
              <a:buSzPct val="138000"/>
              <a:buFont typeface="Arial" pitchFamily="34" charset="0"/>
              <a:buChar char="–"/>
              <a:defRPr sz="1400">
                <a:solidFill>
                  <a:schemeClr val="lt1"/>
                </a:solidFill>
                <a:latin typeface="Franklin Gothic Book"/>
                <a:ea typeface="+mn-ea"/>
                <a:cs typeface="Franklin Gothic Book"/>
                <a:sym typeface="Helvetica" charset="0"/>
              </a:defRPr>
            </a:lvl5pPr>
            <a:lvl6pPr marL="2035896" indent="-312528" algn="l" rtl="0" eaLnBrk="1" fontAlgn="base" hangingPunct="1">
              <a:spcBef>
                <a:spcPts val="1687"/>
              </a:spcBef>
              <a:spcAft>
                <a:spcPct val="0"/>
              </a:spcAft>
              <a:buClr>
                <a:srgbClr val="ECB941"/>
              </a:buClr>
              <a:buSzPct val="138000"/>
              <a:buFont typeface="Arial" charset="0"/>
              <a:buChar char="•"/>
              <a:defRPr>
                <a:solidFill>
                  <a:schemeClr val="lt1"/>
                </a:solidFill>
                <a:latin typeface="+mn-lt"/>
                <a:ea typeface="+mn-ea"/>
                <a:cs typeface="+mn-cs"/>
                <a:sym typeface="Helvetica" charset="0"/>
              </a:defRPr>
            </a:lvl6pPr>
            <a:lvl7pPr marL="2357354" indent="-312528" algn="l" rtl="0" eaLnBrk="1" fontAlgn="base" hangingPunct="1">
              <a:spcBef>
                <a:spcPts val="1687"/>
              </a:spcBef>
              <a:spcAft>
                <a:spcPct val="0"/>
              </a:spcAft>
              <a:buClr>
                <a:srgbClr val="ECB941"/>
              </a:buClr>
              <a:buSzPct val="138000"/>
              <a:buFont typeface="Arial" charset="0"/>
              <a:buChar char="•"/>
              <a:defRPr>
                <a:solidFill>
                  <a:schemeClr val="lt1"/>
                </a:solidFill>
                <a:latin typeface="+mn-lt"/>
                <a:ea typeface="+mn-ea"/>
                <a:cs typeface="+mn-cs"/>
                <a:sym typeface="Helvetica" charset="0"/>
              </a:defRPr>
            </a:lvl7pPr>
            <a:lvl8pPr marL="2678811" indent="-312528" algn="l" rtl="0" eaLnBrk="1" fontAlgn="base" hangingPunct="1">
              <a:spcBef>
                <a:spcPts val="1687"/>
              </a:spcBef>
              <a:spcAft>
                <a:spcPct val="0"/>
              </a:spcAft>
              <a:buClr>
                <a:srgbClr val="ECB941"/>
              </a:buClr>
              <a:buSzPct val="138000"/>
              <a:buFont typeface="Arial" charset="0"/>
              <a:buChar char="•"/>
              <a:defRPr>
                <a:solidFill>
                  <a:schemeClr val="lt1"/>
                </a:solidFill>
                <a:latin typeface="+mn-lt"/>
                <a:ea typeface="+mn-ea"/>
                <a:cs typeface="+mn-cs"/>
                <a:sym typeface="Helvetica" charset="0"/>
              </a:defRPr>
            </a:lvl8pPr>
            <a:lvl9pPr marL="3000268" indent="-312528" algn="l" rtl="0" eaLnBrk="1" fontAlgn="base" hangingPunct="1">
              <a:spcBef>
                <a:spcPts val="1687"/>
              </a:spcBef>
              <a:spcAft>
                <a:spcPct val="0"/>
              </a:spcAft>
              <a:buClr>
                <a:srgbClr val="ECB941"/>
              </a:buClr>
              <a:buSzPct val="138000"/>
              <a:buFont typeface="Arial" charset="0"/>
              <a:buChar char="•"/>
              <a:defRPr>
                <a:solidFill>
                  <a:schemeClr val="lt1"/>
                </a:solidFill>
                <a:latin typeface="+mn-lt"/>
                <a:ea typeface="+mn-ea"/>
                <a:cs typeface="+mn-cs"/>
                <a:sym typeface="Helvetica" charset="0"/>
              </a:defRPr>
            </a:lvl9pPr>
          </a:lstStyle>
          <a:p>
            <a:pPr marL="0" indent="0">
              <a:lnSpc>
                <a:spcPct val="100000"/>
              </a:lnSpc>
              <a:spcBef>
                <a:spcPct val="0"/>
              </a:spcBef>
              <a:buClrTx/>
              <a:buSzTx/>
              <a:defRPr/>
            </a:pPr>
            <a:r>
              <a:rPr lang="en-US" sz="1000" dirty="0">
                <a:solidFill>
                  <a:srgbClr val="423C33"/>
                </a:solidFill>
                <a:latin typeface="Helvetica"/>
                <a:sym typeface="Gill Sans" charset="0"/>
              </a:rPr>
              <a:t>OBSERVATIONS</a:t>
            </a:r>
          </a:p>
          <a:p>
            <a:pPr marL="171450" indent="-171450">
              <a:lnSpc>
                <a:spcPct val="100000"/>
              </a:lnSpc>
              <a:spcBef>
                <a:spcPct val="0"/>
              </a:spcBef>
              <a:buClrTx/>
              <a:buSzTx/>
              <a:buFont typeface="Arial" panose="020B0604020202020204" pitchFamily="34" charset="0"/>
              <a:buChar char="•"/>
              <a:defRPr/>
            </a:pPr>
            <a:r>
              <a:rPr lang="en-US" sz="1000" dirty="0">
                <a:solidFill>
                  <a:srgbClr val="423C33"/>
                </a:solidFill>
                <a:latin typeface="Helvetica"/>
                <a:sym typeface="Gill Sans" charset="0"/>
              </a:rPr>
              <a:t>History of uncontrolled pain</a:t>
            </a:r>
          </a:p>
          <a:p>
            <a:pPr marL="171450" indent="-171450">
              <a:lnSpc>
                <a:spcPct val="100000"/>
              </a:lnSpc>
              <a:spcBef>
                <a:spcPct val="0"/>
              </a:spcBef>
              <a:buClrTx/>
              <a:buSzTx/>
              <a:buFont typeface="Arial" panose="020B0604020202020204" pitchFamily="34" charset="0"/>
              <a:buChar char="•"/>
              <a:defRPr/>
            </a:pPr>
            <a:r>
              <a:rPr lang="en-US" sz="1000" dirty="0">
                <a:solidFill>
                  <a:srgbClr val="423C33"/>
                </a:solidFill>
                <a:latin typeface="Helvetica"/>
                <a:sym typeface="Gill Sans" charset="0"/>
              </a:rPr>
              <a:t>History of 3 chronic diseases</a:t>
            </a:r>
          </a:p>
          <a:p>
            <a:pPr marL="171450" indent="-171450">
              <a:lnSpc>
                <a:spcPct val="100000"/>
              </a:lnSpc>
              <a:spcBef>
                <a:spcPct val="0"/>
              </a:spcBef>
              <a:buClrTx/>
              <a:buSzTx/>
              <a:buFont typeface="Arial" panose="020B0604020202020204" pitchFamily="34" charset="0"/>
              <a:buChar char="•"/>
              <a:defRPr/>
            </a:pPr>
            <a:r>
              <a:rPr lang="en-US" sz="1000" dirty="0">
                <a:solidFill>
                  <a:srgbClr val="423C33"/>
                </a:solidFill>
                <a:latin typeface="Helvetica"/>
                <a:sym typeface="Gill Sans" charset="0"/>
              </a:rPr>
              <a:t>Deteriorating health status (Malnutrition, constipation decreased cognitive ability.)</a:t>
            </a:r>
          </a:p>
          <a:p>
            <a:pPr marL="0" indent="0">
              <a:lnSpc>
                <a:spcPct val="100000"/>
              </a:lnSpc>
              <a:spcBef>
                <a:spcPct val="0"/>
              </a:spcBef>
              <a:buClrTx/>
              <a:buSzTx/>
              <a:defRPr/>
            </a:pPr>
            <a:endParaRPr lang="en-US" sz="900" dirty="0">
              <a:solidFill>
                <a:srgbClr val="423C33"/>
              </a:solidFill>
              <a:latin typeface="Helvetica"/>
              <a:sym typeface="Gill Sans" charset="0"/>
            </a:endParaRPr>
          </a:p>
        </p:txBody>
      </p:sp>
      <p:sp>
        <p:nvSpPr>
          <p:cNvPr id="25619" name="TextBox 17"/>
          <p:cNvSpPr txBox="1">
            <a:spLocks noChangeArrowheads="1"/>
          </p:cNvSpPr>
          <p:nvPr/>
        </p:nvSpPr>
        <p:spPr bwMode="auto">
          <a:xfrm>
            <a:off x="1612900" y="4143375"/>
            <a:ext cx="850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solidFill>
                  <a:srgbClr val="000000"/>
                </a:solidFill>
                <a:ea typeface="ヒラギノ角ゴ ProN W3" pitchFamily="1" charset="-128"/>
                <a:sym typeface="Gill Sans" pitchFamily="1" charset="0"/>
              </a:rPr>
              <a:t>REFERS TO</a:t>
            </a:r>
          </a:p>
        </p:txBody>
      </p:sp>
      <p:sp>
        <p:nvSpPr>
          <p:cNvPr id="25620" name="TextBox 18"/>
          <p:cNvSpPr txBox="1">
            <a:spLocks noChangeArrowheads="1"/>
          </p:cNvSpPr>
          <p:nvPr/>
        </p:nvSpPr>
        <p:spPr bwMode="auto">
          <a:xfrm>
            <a:off x="2965450" y="3644900"/>
            <a:ext cx="8509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solidFill>
                  <a:srgbClr val="000000"/>
                </a:solidFill>
                <a:ea typeface="ヒラギノ角ゴ ProN W3" pitchFamily="1" charset="-128"/>
                <a:sym typeface="Gill Sans" pitchFamily="1" charset="0"/>
              </a:rPr>
              <a:t>REFERS TO</a:t>
            </a:r>
          </a:p>
        </p:txBody>
      </p:sp>
      <p:sp>
        <p:nvSpPr>
          <p:cNvPr id="25621" name="TextBox 19"/>
          <p:cNvSpPr txBox="1">
            <a:spLocks noChangeArrowheads="1"/>
          </p:cNvSpPr>
          <p:nvPr/>
        </p:nvSpPr>
        <p:spPr bwMode="auto">
          <a:xfrm>
            <a:off x="3025775" y="1154113"/>
            <a:ext cx="13223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solidFill>
                  <a:srgbClr val="000000"/>
                </a:solidFill>
                <a:ea typeface="ヒラギノ角ゴ ProN W3" pitchFamily="1" charset="-128"/>
                <a:sym typeface="Gill Sans" pitchFamily="1" charset="0"/>
              </a:rPr>
              <a:t>HAS COMPONENT</a:t>
            </a:r>
          </a:p>
        </p:txBody>
      </p:sp>
      <p:sp>
        <p:nvSpPr>
          <p:cNvPr id="25622" name="TextBox 20"/>
          <p:cNvSpPr txBox="1">
            <a:spLocks noChangeArrowheads="1"/>
          </p:cNvSpPr>
          <p:nvPr/>
        </p:nvSpPr>
        <p:spPr bwMode="auto">
          <a:xfrm rot="5400000">
            <a:off x="6501606" y="3717132"/>
            <a:ext cx="9366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AU" altLang="en-US" sz="1000">
                <a:solidFill>
                  <a:srgbClr val="000000"/>
                </a:solidFill>
                <a:latin typeface="Gill Sans" pitchFamily="1" charset="0"/>
                <a:ea typeface="ヒラギノ角ゴ ProN W3" pitchFamily="1" charset="-128"/>
                <a:sym typeface="Gill Sans" pitchFamily="1" charset="0"/>
              </a:rPr>
              <a:t>EVALUATES</a:t>
            </a:r>
          </a:p>
        </p:txBody>
      </p:sp>
      <p:sp>
        <p:nvSpPr>
          <p:cNvPr id="22" name="Rectangle 21"/>
          <p:cNvSpPr/>
          <p:nvPr/>
        </p:nvSpPr>
        <p:spPr>
          <a:xfrm>
            <a:off x="7092950" y="2451100"/>
            <a:ext cx="1844675" cy="1274763"/>
          </a:xfrm>
          <a:prstGeom prst="rect">
            <a:avLst/>
          </a:prstGeom>
          <a:solidFill>
            <a:srgbClr val="EDB940"/>
          </a:solidFill>
          <a:ln w="25400" cap="flat" cmpd="sng" algn="ctr">
            <a:solidFill>
              <a:srgbClr val="EDB940">
                <a:shade val="50000"/>
              </a:srgbClr>
            </a:solidFill>
            <a:prstDash val="solid"/>
          </a:ln>
          <a:effectLst/>
        </p:spPr>
        <p:txBody>
          <a:bodyPr anchor="ctr"/>
          <a:lstStyle/>
          <a:p>
            <a:pPr eaLnBrk="1" hangingPunct="1">
              <a:defRPr/>
            </a:pPr>
            <a:r>
              <a:rPr lang="en-US" sz="1000" kern="0" dirty="0">
                <a:solidFill>
                  <a:srgbClr val="423C33"/>
                </a:solidFill>
                <a:latin typeface="Helvetica"/>
                <a:ea typeface="ＭＳ Ｐゴシック" charset="0"/>
                <a:cs typeface="ＭＳ Ｐゴシック" charset="0"/>
                <a:sym typeface="Gill Sans" charset="0"/>
              </a:rPr>
              <a:t>PROGRESS TO GOALS</a:t>
            </a:r>
          </a:p>
          <a:p>
            <a:pPr eaLnBrk="1" hangingPunct="1">
              <a:defRPr/>
            </a:pPr>
            <a:r>
              <a:rPr lang="en-US" sz="1000" kern="0" dirty="0">
                <a:solidFill>
                  <a:srgbClr val="423C33"/>
                </a:solidFill>
                <a:latin typeface="Helvetica"/>
                <a:ea typeface="ＭＳ Ｐゴシック" charset="0"/>
                <a:cs typeface="ＭＳ Ｐゴシック" charset="0"/>
                <a:sym typeface="Gill Sans" charset="0"/>
              </a:rPr>
              <a:t>Initiated actions to meet the goal</a:t>
            </a:r>
          </a:p>
          <a:p>
            <a:pPr marL="171450" indent="-171450" eaLnBrk="1" hangingPunct="1">
              <a:buFont typeface="Arial" panose="020B0604020202020204" pitchFamily="34" charset="0"/>
              <a:buChar char="•"/>
              <a:defRPr/>
            </a:pPr>
            <a:r>
              <a:rPr lang="en-US" sz="900" kern="0" dirty="0">
                <a:solidFill>
                  <a:srgbClr val="423C33"/>
                </a:solidFill>
                <a:latin typeface="Helvetica"/>
                <a:ea typeface="ＭＳ Ｐゴシック" charset="0"/>
                <a:cs typeface="ＭＳ Ｐゴシック" charset="0"/>
                <a:sym typeface="Gill Sans" charset="0"/>
              </a:rPr>
              <a:t>Completed CMR and identified changes in medication regimen</a:t>
            </a:r>
          </a:p>
          <a:p>
            <a:pPr marL="171450" indent="-171450" eaLnBrk="1" hangingPunct="1">
              <a:buFont typeface="Arial" panose="020B0604020202020204" pitchFamily="34" charset="0"/>
              <a:buChar char="•"/>
              <a:defRPr/>
            </a:pPr>
            <a:r>
              <a:rPr lang="en-US" sz="900" kern="0" dirty="0">
                <a:solidFill>
                  <a:srgbClr val="423C33"/>
                </a:solidFill>
                <a:latin typeface="Helvetica"/>
                <a:ea typeface="ＭＳ Ｐゴシック" charset="0"/>
                <a:cs typeface="ＭＳ Ｐゴシック" charset="0"/>
                <a:sym typeface="Gill Sans" charset="0"/>
              </a:rPr>
              <a:t>Initiated care coordination</a:t>
            </a:r>
          </a:p>
        </p:txBody>
      </p:sp>
      <p:sp>
        <p:nvSpPr>
          <p:cNvPr id="25624" name="TextBox 22"/>
          <p:cNvSpPr txBox="1">
            <a:spLocks noChangeArrowheads="1"/>
          </p:cNvSpPr>
          <p:nvPr/>
        </p:nvSpPr>
        <p:spPr bwMode="auto">
          <a:xfrm rot="-3770511">
            <a:off x="7276307" y="4206081"/>
            <a:ext cx="889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AU" altLang="en-US" sz="1000">
                <a:solidFill>
                  <a:srgbClr val="000000"/>
                </a:solidFill>
                <a:latin typeface="Gill Sans" pitchFamily="1" charset="0"/>
                <a:ea typeface="ヒラギノ角ゴ ProN W3" pitchFamily="1" charset="-128"/>
                <a:sym typeface="Gill Sans" pitchFamily="1" charset="0"/>
              </a:rPr>
              <a:t>SUPPORTS</a:t>
            </a:r>
          </a:p>
        </p:txBody>
      </p:sp>
      <p:sp>
        <p:nvSpPr>
          <p:cNvPr id="25625" name="TextBox 23"/>
          <p:cNvSpPr txBox="1">
            <a:spLocks noChangeArrowheads="1"/>
          </p:cNvSpPr>
          <p:nvPr/>
        </p:nvSpPr>
        <p:spPr bwMode="auto">
          <a:xfrm>
            <a:off x="2362200" y="2220913"/>
            <a:ext cx="977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solidFill>
                  <a:srgbClr val="000000"/>
                </a:solidFill>
                <a:ea typeface="ヒラギノ角ゴ ProN W3" pitchFamily="1" charset="-128"/>
                <a:sym typeface="Gill Sans" pitchFamily="1" charset="0"/>
              </a:rPr>
              <a:t>REFERS TO</a:t>
            </a:r>
          </a:p>
        </p:txBody>
      </p:sp>
      <p:sp>
        <p:nvSpPr>
          <p:cNvPr id="25" name="Rectangle 24"/>
          <p:cNvSpPr/>
          <p:nvPr/>
        </p:nvSpPr>
        <p:spPr bwMode="auto">
          <a:xfrm>
            <a:off x="6010275" y="1982788"/>
            <a:ext cx="3090863" cy="4038600"/>
          </a:xfrm>
          <a:prstGeom prst="rect">
            <a:avLst/>
          </a:prstGeom>
          <a:noFill/>
          <a:ln w="25400" cap="flat" cmpd="sng" algn="ctr">
            <a:solidFill>
              <a:srgbClr val="423C33">
                <a:lumMod val="40000"/>
                <a:lumOff val="60000"/>
              </a:srgbClr>
            </a:solidFill>
            <a:prstDash val="solid"/>
            <a:round/>
            <a:headEnd type="none" w="med" len="med"/>
            <a:tailEnd type="none" w="med" len="med"/>
          </a:ln>
          <a:effectLst/>
          <a:extLst/>
        </p:spPr>
        <p:txBody>
          <a:bodyPr/>
          <a:lstStyle/>
          <a:p>
            <a:pPr algn="ctr" eaLnBrk="1" hangingPunct="1">
              <a:defRPr/>
            </a:pPr>
            <a:endParaRPr lang="en-US" sz="4200" kern="0">
              <a:solidFill>
                <a:srgbClr val="000000"/>
              </a:solidFill>
              <a:latin typeface="Gill Sans" charset="0"/>
              <a:ea typeface="ヒラギノ角ゴ ProN W3" charset="0"/>
              <a:cs typeface="ヒラギノ角ゴ ProN W3" charset="0"/>
              <a:sym typeface="Gill Sans" charset="0"/>
            </a:endParaRPr>
          </a:p>
        </p:txBody>
      </p:sp>
      <p:sp>
        <p:nvSpPr>
          <p:cNvPr id="25627" name="TextBox 25"/>
          <p:cNvSpPr txBox="1">
            <a:spLocks noChangeArrowheads="1"/>
          </p:cNvSpPr>
          <p:nvPr/>
        </p:nvSpPr>
        <p:spPr bwMode="auto">
          <a:xfrm>
            <a:off x="6108700" y="2085975"/>
            <a:ext cx="28289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600">
                <a:solidFill>
                  <a:srgbClr val="000000"/>
                </a:solidFill>
                <a:latin typeface="Gill Sans" pitchFamily="1" charset="0"/>
                <a:ea typeface="ヒラギノ角ゴ ProN W3" pitchFamily="1" charset="-128"/>
                <a:sym typeface="Gill Sans" pitchFamily="1" charset="0"/>
              </a:rPr>
              <a:t>EVALUATIONS/OUTCOMES</a:t>
            </a:r>
          </a:p>
        </p:txBody>
      </p:sp>
      <p:sp>
        <p:nvSpPr>
          <p:cNvPr id="25628" name="TextBox 26"/>
          <p:cNvSpPr txBox="1">
            <a:spLocks noChangeArrowheads="1"/>
          </p:cNvSpPr>
          <p:nvPr/>
        </p:nvSpPr>
        <p:spPr bwMode="auto">
          <a:xfrm>
            <a:off x="-26988" y="1171575"/>
            <a:ext cx="13223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solidFill>
                  <a:srgbClr val="000000"/>
                </a:solidFill>
                <a:ea typeface="ヒラギノ角ゴ ProN W3" pitchFamily="1" charset="-128"/>
                <a:sym typeface="Gill Sans" pitchFamily="1" charset="0"/>
              </a:rPr>
              <a:t>HAS COMPONENT</a:t>
            </a:r>
          </a:p>
        </p:txBody>
      </p:sp>
      <p:sp>
        <p:nvSpPr>
          <p:cNvPr id="25629" name="TextBox 27"/>
          <p:cNvSpPr txBox="1">
            <a:spLocks noChangeArrowheads="1"/>
          </p:cNvSpPr>
          <p:nvPr/>
        </p:nvSpPr>
        <p:spPr bwMode="auto">
          <a:xfrm>
            <a:off x="5510213" y="5514975"/>
            <a:ext cx="9953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solidFill>
                  <a:srgbClr val="000000"/>
                </a:solidFill>
                <a:ea typeface="ヒラギノ角ゴ ProN W3" pitchFamily="1" charset="-128"/>
                <a:sym typeface="Gill Sans" pitchFamily="1" charset="0"/>
              </a:rPr>
              <a:t>HAS REASON</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77108"/>
          </a:xfrm>
        </p:spPr>
        <p:txBody>
          <a:bodyPr/>
          <a:lstStyle/>
          <a:p>
            <a:pPr>
              <a:defRPr/>
            </a:pPr>
            <a:r>
              <a:rPr>
                <a:ea typeface="ＭＳ Ｐゴシック" charset="0"/>
              </a:rPr>
              <a:t>Next Steps</a:t>
            </a:r>
          </a:p>
        </p:txBody>
      </p:sp>
      <p:sp>
        <p:nvSpPr>
          <p:cNvPr id="27650" name="Content Placeholder 2"/>
          <p:cNvSpPr>
            <a:spLocks noGrp="1"/>
          </p:cNvSpPr>
          <p:nvPr>
            <p:ph idx="1"/>
          </p:nvPr>
        </p:nvSpPr>
        <p:spPr>
          <a:xfrm>
            <a:off x="381000" y="1412875"/>
            <a:ext cx="8382000" cy="4530725"/>
          </a:xfrm>
        </p:spPr>
        <p:txBody>
          <a:bodyPr/>
          <a:lstStyle/>
          <a:p>
            <a:r>
              <a:rPr lang="en-US" altLang="en-US" sz="2800"/>
              <a:t>Put the ballot on hold until funds for project expert can be secured</a:t>
            </a:r>
          </a:p>
          <a:p>
            <a:r>
              <a:rPr lang="en-US" altLang="en-US" sz="2800"/>
              <a:t>Set aside development of a specific Document Template for Pharmacist Care Plan</a:t>
            </a:r>
          </a:p>
          <a:p>
            <a:r>
              <a:rPr lang="en-US" altLang="en-US" sz="2800"/>
              <a:t>Within NCPDP Pharmacy Professional Services WG, develop "guidance document" for how to use the "standard" Care Plan document template for the Pharmacist Care Plan use cases </a:t>
            </a:r>
          </a:p>
          <a:p>
            <a:r>
              <a:rPr lang="en-US" altLang="en-US" sz="2800"/>
              <a:t>Guidance document would only discuss how the various Pharmacy Care Plan requirements are placed into the existing Care Plan template</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77108"/>
          </a:xfrm>
        </p:spPr>
        <p:txBody>
          <a:bodyPr/>
          <a:lstStyle/>
          <a:p>
            <a:pPr>
              <a:defRPr/>
            </a:pPr>
            <a:r>
              <a:rPr>
                <a:ea typeface="ＭＳ Ｐゴシック" charset="0"/>
              </a:rPr>
              <a:t>Next Steps</a:t>
            </a:r>
          </a:p>
        </p:txBody>
      </p:sp>
      <p:sp>
        <p:nvSpPr>
          <p:cNvPr id="28674" name="Content Placeholder 2"/>
          <p:cNvSpPr>
            <a:spLocks noGrp="1"/>
          </p:cNvSpPr>
          <p:nvPr>
            <p:ph idx="1"/>
          </p:nvPr>
        </p:nvSpPr>
        <p:spPr>
          <a:xfrm>
            <a:off x="381000" y="1412875"/>
            <a:ext cx="8382000" cy="2420938"/>
          </a:xfrm>
        </p:spPr>
        <p:txBody>
          <a:bodyPr/>
          <a:lstStyle/>
          <a:p>
            <a:r>
              <a:rPr lang="en-US" altLang="en-US" sz="2800"/>
              <a:t>Implementers will use the guidance document to implement an eCare Plan using the HL7 eCare Plan template</a:t>
            </a:r>
          </a:p>
          <a:p>
            <a:r>
              <a:rPr lang="en-US" altLang="en-US" sz="2800"/>
              <a:t>At a later date, the information from this guidance document would be most of the material needed to generate the new template through the Lantana tools</a:t>
            </a:r>
          </a:p>
        </p:txBody>
      </p:sp>
    </p:spTree>
  </p:cSld>
  <p:clrMapOvr>
    <a:masterClrMapping/>
  </p:clrMapOvr>
  <p:transition>
    <p:fade/>
  </p:transition>
</p:sld>
</file>

<file path=ppt/theme/theme1.xml><?xml version="1.0" encoding="utf-8"?>
<a:theme xmlns:a="http://schemas.openxmlformats.org/drawingml/2006/main" name="1_White with Blue Grid Segoe Template_TP10286790">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3180</TotalTime>
  <Words>1150</Words>
  <Application>Microsoft Office PowerPoint</Application>
  <PresentationFormat>On-screen Show (4:3)</PresentationFormat>
  <Paragraphs>244</Paragraphs>
  <Slides>10</Slides>
  <Notes>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10</vt:i4>
      </vt:variant>
    </vt:vector>
  </HeadingPairs>
  <TitlesOfParts>
    <vt:vector size="20" baseType="lpstr">
      <vt:lpstr>Arial</vt:lpstr>
      <vt:lpstr>MS PGothic</vt:lpstr>
      <vt:lpstr>Calibri</vt:lpstr>
      <vt:lpstr>Courier New</vt:lpstr>
      <vt:lpstr>ヒラギノ角ゴ ProN W3</vt:lpstr>
      <vt:lpstr>Gill Sans</vt:lpstr>
      <vt:lpstr>Helvetica</vt:lpstr>
      <vt:lpstr>Franklin Gothic Book</vt:lpstr>
      <vt:lpstr>1_White with Blue Grid Segoe Template_TP10286790</vt:lpstr>
      <vt:lpstr>White with Courier font for code slides</vt:lpstr>
      <vt:lpstr>Pharmacist Care Plan Project Update</vt:lpstr>
      <vt:lpstr>Project Scope  Statement</vt:lpstr>
      <vt:lpstr>Project Scope  Statement</vt:lpstr>
      <vt:lpstr>PowerPoint Presentation</vt:lpstr>
      <vt:lpstr>PowerPoint Presentation</vt:lpstr>
      <vt:lpstr>PowerPoint Presentation</vt:lpstr>
      <vt:lpstr>PowerPoint Presentation</vt:lpstr>
      <vt:lpstr>Next Steps</vt:lpstr>
      <vt:lpstr>Next Steps</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Roadmap for Pharmacy Health Information Technology Integration in U.S. Health Care</dc:title>
  <dc:creator>Shelly</dc:creator>
  <cp:lastModifiedBy>Jay Lyle</cp:lastModifiedBy>
  <cp:revision>88</cp:revision>
  <dcterms:modified xsi:type="dcterms:W3CDTF">2016-05-12T15:55:56Z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TC102867909990</vt:lpwstr>
  </property>
</Properties>
</file>