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836" r:id="rId2"/>
    <p:sldId id="983" r:id="rId3"/>
    <p:sldId id="1106" r:id="rId4"/>
    <p:sldId id="1045" r:id="rId5"/>
    <p:sldId id="1105" r:id="rId6"/>
    <p:sldId id="1107" r:id="rId7"/>
    <p:sldId id="1108" r:id="rId8"/>
    <p:sldId id="1110" r:id="rId9"/>
    <p:sldId id="1069" r:id="rId10"/>
    <p:sldId id="1050" r:id="rId11"/>
    <p:sldId id="1111" r:id="rId12"/>
    <p:sldId id="1064" r:id="rId13"/>
  </p:sldIdLst>
  <p:sldSz cx="9144000" cy="6858000" type="screen4x3"/>
  <p:notesSz cx="70104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é Boudreau" initials="A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0066FF"/>
    <a:srgbClr val="FFFFCC"/>
    <a:srgbClr val="7AC4F2"/>
    <a:srgbClr val="ACB6AB"/>
    <a:srgbClr val="CACEC2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1" autoAdjust="0"/>
    <p:restoredTop sz="97404" autoAdjust="0"/>
  </p:normalViewPr>
  <p:slideViewPr>
    <p:cSldViewPr>
      <p:cViewPr>
        <p:scale>
          <a:sx n="100" d="100"/>
          <a:sy n="100" d="100"/>
        </p:scale>
        <p:origin x="-1216" y="-6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2298" y="-96"/>
      </p:cViewPr>
      <p:guideLst>
        <p:guide orient="horz" pos="2928"/>
        <p:guide pos="2208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47A367E-F720-4A41-8100-18BDE4B29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62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D40F3AC-CB73-47FA-8395-D313DBEF828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498062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3" y="120316"/>
            <a:ext cx="8359524" cy="724234"/>
          </a:xfrm>
        </p:spPr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5613" y="1175656"/>
            <a:ext cx="8364537" cy="5274357"/>
          </a:xfrm>
        </p:spPr>
        <p:txBody>
          <a:bodyPr/>
          <a:lstStyle>
            <a:lvl1pPr marL="265113" indent="-265113">
              <a:buClr>
                <a:schemeClr val="tx2">
                  <a:lumMod val="75000"/>
                </a:schemeClr>
              </a:buClr>
              <a:defRPr sz="2400"/>
            </a:lvl1pPr>
            <a:lvl2pPr marL="625475" indent="-279400">
              <a:buClr>
                <a:schemeClr val="accent2"/>
              </a:buClr>
              <a:buFont typeface="Wingdings" pitchFamily="2" charset="2"/>
              <a:buChar char="§"/>
              <a:defRPr sz="2000"/>
            </a:lvl2pPr>
            <a:lvl3pPr marL="901700" indent="-227013">
              <a:buClr>
                <a:schemeClr val="accent4">
                  <a:lumMod val="50000"/>
                </a:schemeClr>
              </a:buClr>
              <a:buFont typeface="Courier New" pitchFamily="49" charset="0"/>
              <a:buChar char="o"/>
              <a:defRPr sz="1800"/>
            </a:lvl3pPr>
            <a:lvl4pPr marL="1160463" indent="-241300"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  <a:defRPr sz="1600"/>
            </a:lvl4pPr>
            <a:lvl5pPr marL="1431925" indent="-219075"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29413" y="968375"/>
            <a:ext cx="2090737" cy="548163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5613" y="968375"/>
            <a:ext cx="6121400" cy="54816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3" y="968375"/>
            <a:ext cx="7769225" cy="4572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5613" y="1568450"/>
            <a:ext cx="8364537" cy="4881563"/>
          </a:xfrm>
        </p:spPr>
        <p:txBody>
          <a:bodyPr/>
          <a:lstStyle/>
          <a:p>
            <a:pPr lvl="0"/>
            <a:endParaRPr lang="en-CA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CA" dirty="0">
              <a:cs typeface="+mn-cs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199" y="1743303"/>
            <a:ext cx="7355251" cy="2102983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1"/>
          </p:nvPr>
        </p:nvSpPr>
        <p:spPr>
          <a:xfrm>
            <a:off x="479425" y="4281488"/>
            <a:ext cx="5094288" cy="146685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en-CA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2"/>
          </p:nvPr>
        </p:nvSpPr>
        <p:spPr>
          <a:xfrm>
            <a:off x="2051650" y="6470041"/>
            <a:ext cx="5040806" cy="360363"/>
          </a:xfrm>
        </p:spPr>
        <p:txBody>
          <a:bodyPr anchor="ctr"/>
          <a:lstStyle>
            <a:lvl1pPr algn="ctr">
              <a:buNone/>
              <a:defRPr sz="1200">
                <a:solidFill>
                  <a:srgbClr val="FFFFCC"/>
                </a:solidFill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3" y="120316"/>
            <a:ext cx="8359524" cy="724234"/>
          </a:xfrm>
        </p:spPr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5613" y="1175656"/>
            <a:ext cx="8364537" cy="5274357"/>
          </a:xfrm>
        </p:spPr>
        <p:txBody>
          <a:bodyPr/>
          <a:lstStyle>
            <a:lvl1pPr marL="265113" indent="-265113">
              <a:buClr>
                <a:schemeClr val="tx2">
                  <a:lumMod val="75000"/>
                </a:schemeClr>
              </a:buClr>
              <a:defRPr sz="2400"/>
            </a:lvl1pPr>
            <a:lvl2pPr marL="625475" indent="-279400">
              <a:buClr>
                <a:schemeClr val="accent2"/>
              </a:buClr>
              <a:buFont typeface="Wingdings" pitchFamily="2" charset="2"/>
              <a:buChar char="§"/>
              <a:defRPr sz="2000"/>
            </a:lvl2pPr>
            <a:lvl3pPr marL="901700" indent="-227013">
              <a:buClr>
                <a:schemeClr val="accent4">
                  <a:lumMod val="50000"/>
                </a:schemeClr>
              </a:buClr>
              <a:buFont typeface="Courier New" pitchFamily="49" charset="0"/>
              <a:buChar char="o"/>
              <a:defRPr sz="1800"/>
            </a:lvl3pPr>
            <a:lvl4pPr marL="1160463" indent="-24130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 sz="1600"/>
            </a:lvl4pPr>
            <a:lvl5pPr marL="1431925" indent="-219075"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480" y="3507125"/>
            <a:ext cx="7772400" cy="1146045"/>
          </a:xfrm>
        </p:spPr>
        <p:txBody>
          <a:bodyPr anchor="b"/>
          <a:lstStyle>
            <a:lvl1pPr algn="l">
              <a:defRPr sz="2800" b="1" cap="all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7480" y="4725180"/>
            <a:ext cx="7772400" cy="1500187"/>
          </a:xfrm>
        </p:spPr>
        <p:txBody>
          <a:bodyPr/>
          <a:lstStyle>
            <a:lvl1pPr marL="179388" indent="-179388">
              <a:buClr>
                <a:schemeClr val="accent2"/>
              </a:buClr>
              <a:buFont typeface="Arial" pitchFamily="34" charset="0"/>
              <a:buChar char="•"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5613" y="1190172"/>
            <a:ext cx="4105275" cy="525984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13288" y="1190172"/>
            <a:ext cx="4106862" cy="525984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440" y="260560"/>
            <a:ext cx="8229600" cy="581705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40710"/>
            <a:ext cx="4040188" cy="834165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7854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340710"/>
            <a:ext cx="4041775" cy="834165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7854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446088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6222" y="116540"/>
            <a:ext cx="7769225" cy="745240"/>
          </a:xfrm>
        </p:spPr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3" y="120316"/>
            <a:ext cx="8359524" cy="724234"/>
          </a:xfrm>
        </p:spPr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5613" y="1175656"/>
            <a:ext cx="8364537" cy="5274357"/>
          </a:xfrm>
        </p:spPr>
        <p:txBody>
          <a:bodyPr/>
          <a:lstStyle>
            <a:lvl1pPr marL="265113" indent="-265113">
              <a:buClr>
                <a:schemeClr val="tx2">
                  <a:lumMod val="75000"/>
                </a:schemeClr>
              </a:buClr>
              <a:defRPr sz="2400"/>
            </a:lvl1pPr>
            <a:lvl2pPr marL="625475" indent="-279400">
              <a:buClr>
                <a:schemeClr val="accent2"/>
              </a:buClr>
              <a:buFont typeface="Wingdings" pitchFamily="2" charset="2"/>
              <a:buChar char="§"/>
              <a:defRPr sz="2000"/>
            </a:lvl2pPr>
            <a:lvl3pPr marL="901700" indent="-227013">
              <a:buClr>
                <a:schemeClr val="accent4">
                  <a:lumMod val="50000"/>
                </a:schemeClr>
              </a:buClr>
              <a:buFont typeface="Courier New" pitchFamily="49" charset="0"/>
              <a:buChar char="o"/>
              <a:defRPr sz="1800"/>
            </a:lvl3pPr>
            <a:lvl4pPr marL="1160463" indent="-24130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 sz="1600"/>
            </a:lvl4pPr>
            <a:lvl5pPr marL="1431925" indent="-219075"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387350"/>
            <a:ext cx="7769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089025"/>
            <a:ext cx="8364537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smtClean="0"/>
          </a:p>
        </p:txBody>
      </p:sp>
      <p:sp>
        <p:nvSpPr>
          <p:cNvPr id="1044" name="Text Box 20"/>
          <p:cNvSpPr txBox="1">
            <a:spLocks noChangeArrowheads="1"/>
          </p:cNvSpPr>
          <p:nvPr userDrawn="1"/>
        </p:nvSpPr>
        <p:spPr bwMode="auto">
          <a:xfrm>
            <a:off x="8067675" y="6572250"/>
            <a:ext cx="998538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r">
              <a:defRPr/>
            </a:pPr>
            <a:r>
              <a:rPr lang="en-US" sz="1200" b="0">
                <a:solidFill>
                  <a:srgbClr val="292929"/>
                </a:solidFill>
                <a:cs typeface="+mn-cs"/>
              </a:rPr>
              <a:t>Page </a:t>
            </a:r>
            <a:fld id="{E1E8B5EE-8532-45E6-92F0-DF9886218918}" type="slidenum">
              <a:rPr lang="en-US" sz="1200" b="0">
                <a:solidFill>
                  <a:srgbClr val="292929"/>
                </a:solidFill>
                <a:cs typeface="+mn-cs"/>
              </a:rPr>
              <a:pPr algn="r">
                <a:defRPr/>
              </a:pPr>
              <a:t>‹#›</a:t>
            </a:fld>
            <a:endParaRPr lang="en-CA" sz="1200">
              <a:solidFill>
                <a:srgbClr val="292929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2" r:id="rId4"/>
    <p:sldLayoutId id="2147483666" r:id="rId5"/>
    <p:sldLayoutId id="2147483667" r:id="rId6"/>
    <p:sldLayoutId id="2147483668" r:id="rId7"/>
    <p:sldLayoutId id="2147483669" r:id="rId8"/>
    <p:sldLayoutId id="2147483661" r:id="rId9"/>
    <p:sldLayoutId id="2147483660" r:id="rId10"/>
    <p:sldLayoutId id="2147483659" r:id="rId11"/>
    <p:sldLayoutId id="2147483658" r:id="rId12"/>
    <p:sldLayoutId id="2147483657" r:id="rId13"/>
    <p:sldLayoutId id="2147483656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92929"/>
          </a:solidFill>
          <a:latin typeface="+mn-lt"/>
          <a:ea typeface="+mn-ea"/>
          <a:cs typeface="+mn-cs"/>
        </a:defRPr>
      </a:lvl1pPr>
      <a:lvl2pPr marL="623888" indent="-27781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</a:defRPr>
      </a:lvl2pPr>
      <a:lvl3pPr marL="965200" indent="-227013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−"/>
        <a:defRPr>
          <a:solidFill>
            <a:srgbClr val="292929"/>
          </a:solidFill>
          <a:latin typeface="+mn-lt"/>
        </a:defRPr>
      </a:lvl3pPr>
      <a:lvl4pPr marL="1320800" indent="-2413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292929"/>
          </a:solidFill>
          <a:latin typeface="+mn-lt"/>
        </a:defRPr>
      </a:lvl4pPr>
      <a:lvl5pPr marL="1712913" indent="-219075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-"/>
        <a:defRPr sz="1600">
          <a:solidFill>
            <a:srgbClr val="292929"/>
          </a:solidFill>
          <a:latin typeface="+mn-lt"/>
        </a:defRPr>
      </a:lvl5pPr>
      <a:lvl6pPr marL="2170113" indent="-219075" algn="l" rtl="0" fontAlgn="base">
        <a:spcBef>
          <a:spcPct val="20000"/>
        </a:spcBef>
        <a:spcAft>
          <a:spcPct val="0"/>
        </a:spcAft>
        <a:buFont typeface="Verdana" pitchFamily="34" charset="0"/>
        <a:buChar char="-"/>
        <a:defRPr sz="1900">
          <a:solidFill>
            <a:srgbClr val="292929"/>
          </a:solidFill>
          <a:latin typeface="+mn-lt"/>
        </a:defRPr>
      </a:lvl6pPr>
      <a:lvl7pPr marL="2627313" indent="-219075" algn="l" rtl="0" fontAlgn="base">
        <a:spcBef>
          <a:spcPct val="20000"/>
        </a:spcBef>
        <a:spcAft>
          <a:spcPct val="0"/>
        </a:spcAft>
        <a:buFont typeface="Verdana" pitchFamily="34" charset="0"/>
        <a:buChar char="-"/>
        <a:defRPr sz="1900">
          <a:solidFill>
            <a:srgbClr val="292929"/>
          </a:solidFill>
          <a:latin typeface="+mn-lt"/>
        </a:defRPr>
      </a:lvl7pPr>
      <a:lvl8pPr marL="3084513" indent="-219075" algn="l" rtl="0" fontAlgn="base">
        <a:spcBef>
          <a:spcPct val="20000"/>
        </a:spcBef>
        <a:spcAft>
          <a:spcPct val="0"/>
        </a:spcAft>
        <a:buFont typeface="Verdana" pitchFamily="34" charset="0"/>
        <a:buChar char="-"/>
        <a:defRPr sz="1900">
          <a:solidFill>
            <a:srgbClr val="292929"/>
          </a:solidFill>
          <a:latin typeface="+mn-lt"/>
        </a:defRPr>
      </a:lvl8pPr>
      <a:lvl9pPr marL="3541713" indent="-219075" algn="l" rtl="0" fontAlgn="base">
        <a:spcBef>
          <a:spcPct val="20000"/>
        </a:spcBef>
        <a:spcAft>
          <a:spcPct val="0"/>
        </a:spcAft>
        <a:buFont typeface="Verdana" pitchFamily="34" charset="0"/>
        <a:buChar char="-"/>
        <a:defRPr sz="1900">
          <a:solidFill>
            <a:srgbClr val="29292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ki.hl7.org/index.php?title=Care_Plan_Initiative_project_2011" TargetMode="Externa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on.farmer@thrasis.com" TargetMode="External"/><Relationship Id="rId4" Type="http://schemas.openxmlformats.org/officeDocument/2006/relationships/hyperlink" Target="mailto:Chris.white@thrasis.com" TargetMode="External"/><Relationship Id="rId1" Type="http://schemas.openxmlformats.org/officeDocument/2006/relationships/slideLayout" Target="../slideLayouts/slideLayout3.xml"/><Relationship Id="rId2" Type="http://schemas.openxmlformats.org/officeDocument/2006/relationships/hyperlink" Target="mailto:enrique@careflow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ctrTitle"/>
          </p:nvPr>
        </p:nvSpPr>
        <p:spPr>
          <a:xfrm>
            <a:off x="755650" y="2708275"/>
            <a:ext cx="7488860" cy="1152525"/>
          </a:xfrm>
        </p:spPr>
        <p:txBody>
          <a:bodyPr/>
          <a:lstStyle/>
          <a:p>
            <a:r>
              <a:rPr lang="en-CA" sz="2800" dirty="0" smtClean="0"/>
              <a:t>Care Plan (CP) Meeting </a:t>
            </a:r>
            <a:r>
              <a:rPr lang="en-CA" sz="2800" smtClean="0"/>
              <a:t>-</a:t>
            </a:r>
            <a:r>
              <a:rPr lang="en-CA" sz="1400" smtClean="0"/>
              <a:t> </a:t>
            </a:r>
            <a:r>
              <a:rPr lang="en-CA" sz="2800" smtClean="0"/>
              <a:t>Minutes</a:t>
            </a:r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2000" dirty="0" smtClean="0"/>
              <a:t>January 02, 2013</a:t>
            </a:r>
            <a:br>
              <a:rPr lang="en-CA" sz="2000" dirty="0" smtClean="0"/>
            </a:br>
            <a:r>
              <a:rPr lang="en-CA" sz="2000" dirty="0" smtClean="0"/>
              <a:t>1700-1830 EDT</a:t>
            </a:r>
            <a:endParaRPr lang="en-CA" sz="2800" dirty="0" smtClean="0"/>
          </a:p>
        </p:txBody>
      </p:sp>
      <p:sp>
        <p:nvSpPr>
          <p:cNvPr id="9219" name="Espace réservé du contenu 2"/>
          <p:cNvSpPr>
            <a:spLocks noGrp="1"/>
          </p:cNvSpPr>
          <p:nvPr>
            <p:ph sz="quarter" idx="11"/>
          </p:nvPr>
        </p:nvSpPr>
        <p:spPr>
          <a:xfrm>
            <a:off x="766763" y="4365130"/>
            <a:ext cx="7693025" cy="1872260"/>
          </a:xfrm>
        </p:spPr>
        <p:txBody>
          <a:bodyPr/>
          <a:lstStyle/>
          <a:p>
            <a:pPr>
              <a:defRPr/>
            </a:pPr>
            <a:r>
              <a:rPr lang="en-CA" sz="1600" dirty="0" smtClean="0"/>
              <a:t>Laura Heermann Langford </a:t>
            </a:r>
            <a:r>
              <a:rPr lang="en-CA" sz="1050" dirty="0" smtClean="0"/>
              <a:t>(Laura.Heermann@imail.org)</a:t>
            </a:r>
            <a:endParaRPr lang="en-CA" sz="1600" dirty="0" smtClean="0"/>
          </a:p>
          <a:p>
            <a:pPr>
              <a:defRPr/>
            </a:pPr>
            <a:r>
              <a:rPr lang="en-CA" sz="1600" dirty="0" smtClean="0"/>
              <a:t>Stephen Chu </a:t>
            </a:r>
            <a:r>
              <a:rPr lang="en-CA" sz="1100" dirty="0" smtClean="0"/>
              <a:t>(stephen.chu@nehta.gov.au)</a:t>
            </a:r>
          </a:p>
          <a:p>
            <a:pPr>
              <a:defRPr/>
            </a:pPr>
            <a:endParaRPr lang="en-CA" sz="1100" dirty="0" smtClean="0"/>
          </a:p>
          <a:p>
            <a:pPr>
              <a:defRPr/>
            </a:pPr>
            <a:r>
              <a:rPr lang="en-CA" sz="1600" b="1" dirty="0" smtClean="0"/>
              <a:t>*C</a:t>
            </a:r>
            <a:r>
              <a:rPr lang="en-CA" sz="1400" b="1" dirty="0" smtClean="0"/>
              <a:t>are Plan wiki:</a:t>
            </a:r>
            <a:r>
              <a:rPr lang="en-CA" sz="1400" dirty="0" smtClean="0"/>
              <a:t> </a:t>
            </a:r>
            <a:r>
              <a:rPr lang="en-CA" sz="1100" dirty="0" smtClean="0">
                <a:hlinkClick r:id="rId2"/>
              </a:rPr>
              <a:t>http://wiki.hl7.org/index.php?title=Care_Plan_Initiative_project_2011</a:t>
            </a:r>
            <a:endParaRPr lang="en-CA" sz="1100" dirty="0" smtClean="0"/>
          </a:p>
        </p:txBody>
      </p:sp>
      <p:sp>
        <p:nvSpPr>
          <p:cNvPr id="18435" name="Espace réservé du contenu 3"/>
          <p:cNvSpPr>
            <a:spLocks noGrp="1"/>
          </p:cNvSpPr>
          <p:nvPr>
            <p:ph sz="quarter" idx="12"/>
          </p:nvPr>
        </p:nvSpPr>
        <p:spPr>
          <a:xfrm>
            <a:off x="2051050" y="6470650"/>
            <a:ext cx="5041900" cy="360363"/>
          </a:xfrm>
        </p:spPr>
        <p:txBody>
          <a:bodyPr/>
          <a:lstStyle/>
          <a:p>
            <a:r>
              <a:rPr lang="en-CA" dirty="0" smtClean="0"/>
              <a:t>HL7 Patient Care Work Group</a:t>
            </a:r>
          </a:p>
        </p:txBody>
      </p:sp>
      <p:pic>
        <p:nvPicPr>
          <p:cNvPr id="18436" name="Image 4" descr="HL7_International_Logo_smal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458788"/>
            <a:ext cx="6477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653640" y="1364551"/>
            <a:ext cx="25496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 smtClean="0">
                <a:solidFill>
                  <a:schemeClr val="tx1"/>
                </a:solidFill>
              </a:rPr>
              <a:t>To </a:t>
            </a:r>
            <a:r>
              <a:rPr lang="fr-CA" sz="1200" dirty="0" err="1" smtClean="0">
                <a:solidFill>
                  <a:schemeClr val="tx1"/>
                </a:solidFill>
              </a:rPr>
              <a:t>join</a:t>
            </a:r>
            <a:r>
              <a:rPr lang="fr-CA" sz="1200" dirty="0" smtClean="0">
                <a:solidFill>
                  <a:schemeClr val="tx1"/>
                </a:solidFill>
              </a:rPr>
              <a:t> the meeting:</a:t>
            </a:r>
          </a:p>
          <a:p>
            <a:endParaRPr lang="fr-CA" sz="1200" dirty="0" smtClean="0">
              <a:solidFill>
                <a:schemeClr val="tx1"/>
              </a:solidFill>
            </a:endParaRPr>
          </a:p>
          <a:p>
            <a:r>
              <a:rPr lang="fr-CA" sz="1200" dirty="0" smtClean="0">
                <a:solidFill>
                  <a:schemeClr val="tx1"/>
                </a:solidFill>
              </a:rPr>
              <a:t>Phone </a:t>
            </a:r>
            <a:r>
              <a:rPr lang="fr-CA" sz="1200" dirty="0" err="1" smtClean="0">
                <a:solidFill>
                  <a:schemeClr val="tx1"/>
                </a:solidFill>
              </a:rPr>
              <a:t>Number</a:t>
            </a:r>
            <a:r>
              <a:rPr lang="fr-CA" sz="1200" dirty="0" smtClean="0">
                <a:solidFill>
                  <a:schemeClr val="tx1"/>
                </a:solidFill>
              </a:rPr>
              <a:t>: +1 770-657-9270</a:t>
            </a:r>
            <a:br>
              <a:rPr lang="fr-CA" sz="1200" dirty="0" smtClean="0">
                <a:solidFill>
                  <a:schemeClr val="tx1"/>
                </a:solidFill>
              </a:rPr>
            </a:br>
            <a:r>
              <a:rPr lang="fr-CA" sz="1200" dirty="0" smtClean="0">
                <a:solidFill>
                  <a:schemeClr val="tx1"/>
                </a:solidFill>
              </a:rPr>
              <a:t>Participant </a:t>
            </a:r>
            <a:r>
              <a:rPr lang="fr-CA" sz="1200" dirty="0" err="1" smtClean="0">
                <a:solidFill>
                  <a:schemeClr val="tx1"/>
                </a:solidFill>
              </a:rPr>
              <a:t>Passcode</a:t>
            </a:r>
            <a:r>
              <a:rPr lang="fr-CA" sz="1200" dirty="0" smtClean="0">
                <a:solidFill>
                  <a:schemeClr val="tx1"/>
                </a:solidFill>
              </a:rPr>
              <a:t>: 943377#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516270" y="476590"/>
            <a:ext cx="22560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b="0" i="1" u="sng" dirty="0" err="1" smtClean="0">
                <a:solidFill>
                  <a:srgbClr val="FF0000"/>
                </a:solidFill>
              </a:rPr>
              <a:t>With</a:t>
            </a:r>
            <a:r>
              <a:rPr lang="fr-CA" sz="1200" b="0" i="1" u="sng" dirty="0" smtClean="0">
                <a:solidFill>
                  <a:srgbClr val="FF0000"/>
                </a:solidFill>
              </a:rPr>
              <a:t> meeting discussion notes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Future Meetings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800" dirty="0" smtClean="0"/>
              <a:t>Conference calls between now and January 2013 – </a:t>
            </a:r>
            <a:r>
              <a:rPr lang="en-AU" sz="1800" u="sng" dirty="0" smtClean="0">
                <a:solidFill>
                  <a:srgbClr val="FF0000"/>
                </a:solidFill>
              </a:rPr>
              <a:t>see wiki</a:t>
            </a:r>
            <a:endParaRPr lang="fr-CA" sz="1800" u="sng" dirty="0" smtClean="0">
              <a:solidFill>
                <a:srgbClr val="FF0000"/>
              </a:solidFill>
            </a:endParaRPr>
          </a:p>
          <a:p>
            <a:pPr marL="347663" lvl="1" indent="-119063">
              <a:buFont typeface="Arial" pitchFamily="34" charset="0"/>
              <a:buChar char="•"/>
            </a:pPr>
            <a:r>
              <a:rPr lang="en-AU" sz="1600" dirty="0" smtClean="0"/>
              <a:t>90 min., Wednesday 5-6:30pm US Eastern, fortnightly  (every 2 weeks)</a:t>
            </a:r>
            <a:endParaRPr lang="fr-CA" sz="1600" dirty="0" smtClean="0"/>
          </a:p>
          <a:p>
            <a:pPr marL="347663" lvl="1" indent="-119063">
              <a:buFont typeface="Arial" pitchFamily="34" charset="0"/>
              <a:buChar char="•"/>
            </a:pPr>
            <a:r>
              <a:rPr lang="en-CA" sz="1600" dirty="0" smtClean="0"/>
              <a:t>Starting September 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500" y="908650"/>
            <a:ext cx="511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u="sng" dirty="0" smtClean="0">
                <a:solidFill>
                  <a:srgbClr val="FF0000"/>
                </a:solidFill>
              </a:rPr>
              <a:t>Next Agenda</a:t>
            </a:r>
          </a:p>
          <a:p>
            <a:endParaRPr lang="en-US" sz="1200" b="0" u="sng" dirty="0">
              <a:solidFill>
                <a:srgbClr val="FF0000"/>
              </a:solidFill>
            </a:endParaRPr>
          </a:p>
          <a:p>
            <a:endParaRPr lang="en-US" sz="1200" b="0" u="sng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400" dirty="0" smtClean="0"/>
              <a:t>Next meeting Agenda- January 30, 2013 </a:t>
            </a:r>
            <a:endParaRPr lang="en-CA" sz="24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67430" y="1196690"/>
            <a:ext cx="8364537" cy="5274357"/>
          </a:xfrm>
        </p:spPr>
        <p:txBody>
          <a:bodyPr/>
          <a:lstStyle/>
          <a:p>
            <a:pPr marL="0" indent="0">
              <a:buNone/>
            </a:pPr>
            <a:r>
              <a:rPr lang="en-US" sz="1600" i="1" dirty="0" smtClean="0"/>
              <a:t>For after the Face to Face meeting in Phoenix…</a:t>
            </a:r>
            <a:endParaRPr lang="en-US" sz="1600" i="1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003193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Appendix</a:t>
            </a:r>
            <a:endParaRPr lang="en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re 1"/>
          <p:cNvSpPr>
            <a:spLocks noGrp="1"/>
          </p:cNvSpPr>
          <p:nvPr>
            <p:ph type="title"/>
          </p:nvPr>
        </p:nvSpPr>
        <p:spPr>
          <a:xfrm>
            <a:off x="455613" y="120650"/>
            <a:ext cx="8359775" cy="723900"/>
          </a:xfrm>
        </p:spPr>
        <p:txBody>
          <a:bodyPr/>
          <a:lstStyle/>
          <a:p>
            <a:r>
              <a:rPr lang="en-CA" sz="2400" dirty="0" smtClean="0"/>
              <a:t>Participants-</a:t>
            </a:r>
          </a:p>
        </p:txBody>
      </p:sp>
      <p:graphicFrame>
        <p:nvGraphicFramePr>
          <p:cNvPr id="4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618494"/>
              </p:ext>
            </p:extLst>
          </p:nvPr>
        </p:nvGraphicFramePr>
        <p:xfrm>
          <a:off x="250825" y="1359753"/>
          <a:ext cx="8705235" cy="4301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785"/>
                <a:gridCol w="2088290"/>
                <a:gridCol w="504070"/>
                <a:gridCol w="423510"/>
                <a:gridCol w="4176580"/>
              </a:tblGrid>
              <a:tr h="216223">
                <a:tc>
                  <a:txBody>
                    <a:bodyPr/>
                    <a:lstStyle/>
                    <a:p>
                      <a:pPr algn="ctr"/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500" b="0" dirty="0" smtClean="0">
                          <a:solidFill>
                            <a:schemeClr val="tx1"/>
                          </a:solidFill>
                        </a:rPr>
                        <a:t>Country</a:t>
                      </a:r>
                      <a:endParaRPr lang="en-CA" sz="5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900" dirty="0" err="1" smtClean="0">
                          <a:solidFill>
                            <a:schemeClr val="tx1"/>
                          </a:solidFill>
                        </a:rPr>
                        <a:t>xNotes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5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Laura Heermann Langford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err="1" smtClean="0">
                          <a:solidFill>
                            <a:schemeClr val="tx1"/>
                          </a:solidFill>
                        </a:rPr>
                        <a:t>Laura.Heermann@imail.org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/>
                        <a:t>x</a:t>
                      </a:r>
                      <a:endParaRPr lang="en-CA" sz="900" dirty="0"/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600" dirty="0" smtClean="0">
                          <a:solidFill>
                            <a:schemeClr val="tx1"/>
                          </a:solidFill>
                        </a:rPr>
                        <a:t>Co-Lead- Care Plan initiative/HL7 Patient Care WG. Intermountain Healthcare. 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RN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PhD</a:t>
                      </a:r>
                      <a:r>
                        <a:rPr lang="en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,: Nursing Informatics; 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Emergency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Informatics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Association, American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Medical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Informatics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Association;</a:t>
                      </a:r>
                      <a:r>
                        <a:rPr lang="fr-CA" sz="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IHE</a:t>
                      </a:r>
                      <a:endParaRPr lang="fr-CA" sz="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4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Stephen Chu 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err="1" smtClean="0">
                          <a:solidFill>
                            <a:schemeClr val="tx1"/>
                          </a:solidFill>
                        </a:rPr>
                        <a:t>stephen.chu@nehta.gov.au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solidFill>
                            <a:schemeClr val="tx1"/>
                          </a:solidFill>
                        </a:rPr>
                        <a:t>AU</a:t>
                      </a:r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/>
                        <a:t>x</a:t>
                      </a:r>
                      <a:endParaRPr lang="en-CA" sz="900" dirty="0"/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600" dirty="0" smtClean="0">
                          <a:solidFill>
                            <a:schemeClr val="tx1"/>
                          </a:solidFill>
                        </a:rPr>
                        <a:t>NEHTA-National eHealth Transition Authority .</a:t>
                      </a:r>
                      <a:r>
                        <a:rPr lang="en-CA" sz="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RN, MD,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Clinical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Informatics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Clinical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lead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CA" sz="600" dirty="0" smtClean="0">
                          <a:solidFill>
                            <a:schemeClr val="tx1"/>
                          </a:solidFill>
                        </a:rPr>
                        <a:t>ead Clinical Information Architecture; co-chair HL7 Patient care WG; vice-chai</a:t>
                      </a:r>
                      <a:r>
                        <a:rPr lang="en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 HL7 NZ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468">
                <a:tc>
                  <a:txBody>
                    <a:bodyPr/>
                    <a:lstStyle/>
                    <a:p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Carolyn </a:t>
                      </a:r>
                      <a:r>
                        <a:rPr lang="en-CA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Silzle</a:t>
                      </a:r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Carolyn.silzle@choa.org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American Dietetic Association</a:t>
                      </a:r>
                      <a:endParaRPr lang="en-CA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468">
                <a:tc>
                  <a:txBody>
                    <a:bodyPr/>
                    <a:lstStyle/>
                    <a:p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Susan Campbell</a:t>
                      </a:r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dirty="0" smtClean="0">
                          <a:solidFill>
                            <a:schemeClr val="tx1"/>
                          </a:solidFill>
                        </a:rPr>
                        <a:t>bostoncampbell@mindspring.com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PhD microbiologist. Principal at Care Management Professionals. HL7 Dynamic Care Plan Co-developer </a:t>
                      </a:r>
                      <a:endParaRPr lang="en-CA" sz="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Kevin Coonan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Kevin.coonan@gmail.com</a:t>
                      </a:r>
                      <a:endParaRPr lang="en-CA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600" dirty="0" smtClean="0">
                          <a:solidFill>
                            <a:schemeClr val="tx1"/>
                          </a:solidFill>
                        </a:rPr>
                        <a:t>MD. Emergency medicine. HL7 Emergency care WG. </a:t>
                      </a:r>
                      <a:endParaRPr lang="en-CA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223"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Nancy Wilson Roman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Enrique </a:t>
                      </a:r>
                      <a:r>
                        <a:rPr lang="en-CA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Meneses</a:t>
                      </a:r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enrique@careflow.com</a:t>
                      </a:r>
                      <a:endParaRPr lang="en-CA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</a:t>
                      </a:r>
                      <a:endParaRPr lang="en-CA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dirty="0" err="1" smtClean="0">
                          <a:solidFill>
                            <a:schemeClr val="tx1"/>
                          </a:solidFill>
                        </a:rPr>
                        <a:t>Serafina</a:t>
                      </a:r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900" dirty="0" err="1" smtClean="0">
                          <a:solidFill>
                            <a:schemeClr val="tx1"/>
                          </a:solidFill>
                        </a:rPr>
                        <a:t>Versaggi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smtClean="0">
                          <a:solidFill>
                            <a:schemeClr val="tx1"/>
                          </a:solidFill>
                        </a:rPr>
                        <a:t>serafina.versaggi@gmail.com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Clinical Systems Consultant 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Jon Farmer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smtClean="0">
                          <a:solidFill>
                            <a:schemeClr val="tx1"/>
                          </a:solidFill>
                          <a:hlinkClick r:id="rId3"/>
                        </a:rPr>
                        <a:t>Jon.farmer@thrasis.com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Chris White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smtClean="0">
                          <a:solidFill>
                            <a:schemeClr val="tx1"/>
                          </a:solidFill>
                          <a:hlinkClick r:id="rId4"/>
                        </a:rPr>
                        <a:t>Chris.white@thrasis.com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LuigiSison</a:t>
                      </a:r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dirty="0" smtClean="0">
                          <a:solidFill>
                            <a:schemeClr val="tx1"/>
                          </a:solidFill>
                        </a:rPr>
                        <a:t>lsison@yahoo.com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Architect at LOINC  and at HL7.  Enterprise Data Architect at VA.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Developing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standard for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Detailed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Clinical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Models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(DCM), information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models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Electronic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Health Record (EHR)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Diabetes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Project, etc.</a:t>
                      </a:r>
                      <a:endParaRPr lang="en-CA" sz="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Iona </a:t>
                      </a:r>
                      <a:r>
                        <a:rPr lang="en-CA" sz="900" dirty="0" err="1" smtClean="0">
                          <a:solidFill>
                            <a:schemeClr val="tx1"/>
                          </a:solidFill>
                        </a:rPr>
                        <a:t>Threan</a:t>
                      </a:r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err="1" smtClean="0">
                          <a:solidFill>
                            <a:schemeClr val="tx1"/>
                          </a:solidFill>
                        </a:rPr>
                        <a:t>ithraen@apelon.com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Nan Hall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400" dirty="0" smtClean="0"/>
              <a:t>Tentative Agenda: January 2, 2013</a:t>
            </a:r>
            <a:r>
              <a:rPr lang="en-CA" sz="1050" dirty="0" smtClean="0"/>
              <a:t>(subject to change)</a:t>
            </a:r>
            <a:endParaRPr lang="en-CA" sz="105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sz="1100" dirty="0" smtClean="0"/>
          </a:p>
          <a:p>
            <a:r>
              <a:rPr lang="en-US" dirty="0"/>
              <a:t>Modeling Discussion</a:t>
            </a:r>
          </a:p>
          <a:p>
            <a:r>
              <a:rPr lang="en-US" dirty="0"/>
              <a:t>Care Plan/Plan of Care </a:t>
            </a:r>
            <a:r>
              <a:rPr lang="en-US" dirty="0" err="1"/>
              <a:t>etc</a:t>
            </a:r>
            <a:r>
              <a:rPr lang="en-US" dirty="0"/>
              <a:t> Relationship (as needed)</a:t>
            </a:r>
          </a:p>
          <a:p>
            <a:r>
              <a:rPr lang="en-US" dirty="0"/>
              <a:t>DAM draft structure</a:t>
            </a:r>
          </a:p>
          <a:p>
            <a:r>
              <a:rPr lang="en-US" dirty="0"/>
              <a:t>Phoenix F2F Meeting 1/17 Q1 Agenda</a:t>
            </a:r>
          </a:p>
        </p:txBody>
      </p:sp>
    </p:spTree>
    <p:extLst>
      <p:ext uri="{BB962C8B-B14F-4D97-AF65-F5344CB8AC3E}">
        <p14:creationId xmlns:p14="http://schemas.microsoft.com/office/powerpoint/2010/main" val="3546028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480" y="3507125"/>
            <a:ext cx="7772400" cy="1146045"/>
          </a:xfrm>
        </p:spPr>
        <p:txBody>
          <a:bodyPr/>
          <a:lstStyle/>
          <a:p>
            <a:r>
              <a:rPr lang="en-CA" dirty="0" smtClean="0"/>
              <a:t>Modeling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400" dirty="0" smtClean="0"/>
              <a:t>Enrique </a:t>
            </a:r>
            <a:r>
              <a:rPr lang="en-CA" sz="1400" dirty="0" err="1" smtClean="0"/>
              <a:t>Meneses</a:t>
            </a:r>
            <a:endParaRPr lang="en-CA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Discussion Notes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sz="1600" dirty="0" smtClean="0"/>
              <a:t>Jon and Enrique have reviewed model suggestions submitted by Kevin.</a:t>
            </a:r>
          </a:p>
          <a:p>
            <a:pPr lvl="1"/>
            <a:r>
              <a:rPr lang="en-CA" sz="1600" dirty="0" smtClean="0"/>
              <a:t>Changes made to model based on suggestions and review</a:t>
            </a:r>
          </a:p>
          <a:p>
            <a:pPr lvl="1"/>
            <a:r>
              <a:rPr lang="en-CA" sz="1600" dirty="0" smtClean="0"/>
              <a:t>These changes to model reviewed by the larger group during today’s meeting. </a:t>
            </a:r>
          </a:p>
          <a:p>
            <a:pPr lvl="1"/>
            <a:r>
              <a:rPr lang="en-CA" sz="1600" dirty="0" smtClean="0"/>
              <a:t>Discussion centered around the review/acceptance of goals, proposed interventions and the consent of these and the care plan</a:t>
            </a:r>
          </a:p>
          <a:p>
            <a:pPr lvl="1"/>
            <a:r>
              <a:rPr lang="en-CA" sz="1600" dirty="0" smtClean="0"/>
              <a:t>Jon and Enrique will reach out to Kevin to review the merge of the two models prior to the F2F meeting in Phoenix in two weeks.</a:t>
            </a:r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259695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480" y="3507125"/>
            <a:ext cx="7772400" cy="1146045"/>
          </a:xfrm>
        </p:spPr>
        <p:txBody>
          <a:bodyPr/>
          <a:lstStyle/>
          <a:p>
            <a:r>
              <a:rPr lang="en-CA" dirty="0" smtClean="0"/>
              <a:t>Care Plan Relationships </a:t>
            </a:r>
            <a:r>
              <a:rPr lang="en-CA" sz="2400" dirty="0" smtClean="0"/>
              <a:t>(linked or nested…master VS Coordinated)</a:t>
            </a:r>
            <a:endParaRPr lang="en-CA" sz="24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400" dirty="0" smtClean="0"/>
              <a:t>Laura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1779128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Discussion Notes</a:t>
            </a:r>
            <a:endParaRPr lang="fr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410" y="1196690"/>
            <a:ext cx="8364537" cy="5274357"/>
          </a:xfrm>
        </p:spPr>
        <p:txBody>
          <a:bodyPr/>
          <a:lstStyle/>
          <a:p>
            <a:r>
              <a:rPr lang="en-US" dirty="0" smtClean="0"/>
              <a:t>Deferred for further discussion on the model during this meeting.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084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Additional</a:t>
            </a:r>
            <a:r>
              <a:rPr lang="fr-CA" dirty="0" smtClean="0"/>
              <a:t> Discussion Notes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 smtClean="0"/>
          </a:p>
          <a:p>
            <a:pPr lvl="2"/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3945791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400" dirty="0" smtClean="0"/>
              <a:t>Next meeting Agenda- F2F in Phoenix Thursday Q1 </a:t>
            </a:r>
            <a:endParaRPr lang="en-CA" sz="24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67430" y="1196690"/>
            <a:ext cx="8364537" cy="5274357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Update on DAM progress</a:t>
            </a:r>
          </a:p>
          <a:p>
            <a:pPr marL="0" indent="0">
              <a:buNone/>
            </a:pPr>
            <a:r>
              <a:rPr lang="en-US" sz="1600" dirty="0" smtClean="0"/>
              <a:t>Review Modeling progress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I_10 04 07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HI_10 04 07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chemeClr val="accent1">
              <a:lumMod val="75000"/>
              <a:lumOff val="25000"/>
            </a:schemeClr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200" b="0" i="1" u="sng" dirty="0" smtClean="0">
            <a:solidFill>
              <a:srgbClr val="FF0000"/>
            </a:solidFill>
          </a:defRPr>
        </a:defPPr>
      </a:lstStyle>
    </a:txDef>
  </a:objectDefaults>
  <a:extraClrSchemeLst>
    <a:extraClrScheme>
      <a:clrScheme name="CHI_10 04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13">
        <a:dk1>
          <a:srgbClr val="87856A"/>
        </a:dk1>
        <a:lt1>
          <a:srgbClr val="FFFFFF"/>
        </a:lt1>
        <a:dk2>
          <a:srgbClr val="AF3219"/>
        </a:dk2>
        <a:lt2>
          <a:srgbClr val="555759"/>
        </a:lt2>
        <a:accent1>
          <a:srgbClr val="003A62"/>
        </a:accent1>
        <a:accent2>
          <a:srgbClr val="812740"/>
        </a:accent2>
        <a:accent3>
          <a:srgbClr val="FFFFFF"/>
        </a:accent3>
        <a:accent4>
          <a:srgbClr val="727159"/>
        </a:accent4>
        <a:accent5>
          <a:srgbClr val="AAAEB7"/>
        </a:accent5>
        <a:accent6>
          <a:srgbClr val="742239"/>
        </a:accent6>
        <a:hlink>
          <a:srgbClr val="1486CE"/>
        </a:hlink>
        <a:folHlink>
          <a:srgbClr val="55A9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64746</TotalTime>
  <Words>512</Words>
  <Application>Microsoft Macintosh PowerPoint</Application>
  <PresentationFormat>On-screen Show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CHI_10 04 07</vt:lpstr>
      <vt:lpstr>Care Plan (CP) Meeting - Minutes January 02, 2013 1700-1830 EDT</vt:lpstr>
      <vt:lpstr>Participants-</vt:lpstr>
      <vt:lpstr>Tentative Agenda: January 2, 2013(subject to change)</vt:lpstr>
      <vt:lpstr>Modeling</vt:lpstr>
      <vt:lpstr>Discussion Notes</vt:lpstr>
      <vt:lpstr>Care Plan Relationships (linked or nested…master VS Coordinated)</vt:lpstr>
      <vt:lpstr>Discussion Notes</vt:lpstr>
      <vt:lpstr>Additional Discussion Notes</vt:lpstr>
      <vt:lpstr>Next meeting Agenda- F2F in Phoenix Thursday Q1 </vt:lpstr>
      <vt:lpstr>Future Meetings</vt:lpstr>
      <vt:lpstr>Next meeting Agenda- January 30, 2013 </vt:lpstr>
      <vt:lpstr>Appendix</vt:lpstr>
    </vt:vector>
  </TitlesOfParts>
  <Company>Canada Health Infoway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Canada Health Infoway</dc:creator>
  <cp:lastModifiedBy>LK HL</cp:lastModifiedBy>
  <cp:revision>1494</cp:revision>
  <cp:lastPrinted>2012-10-31T22:29:56Z</cp:lastPrinted>
  <dcterms:created xsi:type="dcterms:W3CDTF">2007-10-04T22:02:14Z</dcterms:created>
  <dcterms:modified xsi:type="dcterms:W3CDTF">2013-01-12T01:14:00Z</dcterms:modified>
</cp:coreProperties>
</file>