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92" r:id="rId3"/>
    <p:sldId id="301" r:id="rId4"/>
    <p:sldId id="289" r:id="rId5"/>
    <p:sldId id="303" r:id="rId6"/>
    <p:sldId id="307" r:id="rId7"/>
    <p:sldId id="317" r:id="rId8"/>
    <p:sldId id="318" r:id="rId9"/>
    <p:sldId id="311" r:id="rId10"/>
    <p:sldId id="319" r:id="rId11"/>
    <p:sldId id="257" r:id="rId12"/>
    <p:sldId id="313" r:id="rId13"/>
    <p:sldId id="312" r:id="rId14"/>
    <p:sldId id="314" r:id="rId15"/>
    <p:sldId id="29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40"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1-30T13:39:44.242" idx="6">
    <p:pos x="540" y="1485"/>
    <p:text>How to model?</p:text>
  </p:cm>
  <p:cm authorId="0" dt="2012-01-30T13:40:59.450" idx="7">
    <p:pos x="4366" y="2019"/>
    <p:text>duplicate with CC#2</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1-30T13:50:55.230" idx="8">
    <p:pos x="1055" y="776"/>
    <p:text>same as CC#11</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2800">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5700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77001"/>
            <a:ext cx="2133600" cy="381000"/>
          </a:xfrm>
        </p:spPr>
        <p:txBody>
          <a:bodyPr/>
          <a:lstStyle>
            <a:lvl1pPr>
              <a:defRPr/>
            </a:lvl1pPr>
          </a:lstStyle>
          <a:p>
            <a:pPr>
              <a:defRPr/>
            </a:pPr>
            <a:fld id="{B81788E4-D98E-4BAD-B4F6-60B9EF37E7B0}" type="datetime1">
              <a:rPr lang="en-US"/>
              <a:pPr>
                <a:defRPr/>
              </a:pPr>
              <a:t>2/24/2012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2/24/2012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2/24/2012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2/24/2012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2/24/2012</a:t>
            </a:fld>
            <a:endParaRPr lang="en-US" dirty="0"/>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DRAFT WORKING DOCUMENT</a:t>
            </a:r>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2800" b="1" kern="1200">
          <a:solidFill>
            <a:schemeClr val="tx1"/>
          </a:solidFill>
          <a:latin typeface="Arial Narrow"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tephen.Hufnagel@tma.osd.mil" TargetMode="External"/><Relationship Id="rId1" Type="http://schemas.openxmlformats.org/officeDocument/2006/relationships/slideLayout" Target="../slideLayouts/slideLayout1.xml"/><Relationship Id="rId4" Type="http://schemas.openxmlformats.org/officeDocument/2006/relationships/hyperlink" Target="http://wiki.hl7.org/index.php?title=EHR_Interoperability_W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76200"/>
            <a:ext cx="8991600" cy="3200400"/>
          </a:xfrm>
        </p:spPr>
        <p:txBody>
          <a:bodyPr/>
          <a:lstStyle/>
          <a:p>
            <a:pPr eaLnBrk="1" hangingPunct="1"/>
            <a:r>
              <a:rPr lang="en-US" sz="3200" dirty="0"/>
              <a:t>EHR System Function </a:t>
            </a:r>
            <a:br>
              <a:rPr lang="en-US" sz="3200" dirty="0"/>
            </a:br>
            <a:r>
              <a:rPr lang="en-US" sz="3200" dirty="0"/>
              <a:t>and Information Model </a:t>
            </a:r>
            <a:br>
              <a:rPr lang="en-US" sz="3200" dirty="0"/>
            </a:br>
            <a:r>
              <a:rPr lang="en-US" sz="3200" dirty="0"/>
              <a:t>(EHR-S FIM is based on EHR-S FM R2.0)</a:t>
            </a:r>
            <a:r>
              <a:rPr lang="en-US" sz="3200" b="1" dirty="0" smtClean="0"/>
              <a:t/>
            </a:r>
            <a:br>
              <a:rPr lang="en-US" sz="3200" b="1" dirty="0" smtClean="0"/>
            </a:br>
            <a:r>
              <a:rPr lang="en-US" sz="3200" b="1" dirty="0" smtClean="0"/>
              <a:t> </a:t>
            </a:r>
            <a:br>
              <a:rPr lang="en-US" sz="3200" b="1" dirty="0" smtClean="0"/>
            </a:br>
            <a:r>
              <a:rPr lang="en-US" sz="3200" b="1" dirty="0" smtClean="0">
                <a:solidFill>
                  <a:srgbClr val="0000CC"/>
                </a:solidFill>
              </a:rPr>
              <a:t>CP.1.3 </a:t>
            </a:r>
            <a:r>
              <a:rPr lang="en-US" sz="3200" b="1" dirty="0">
                <a:solidFill>
                  <a:srgbClr val="0000CC"/>
                </a:solidFill>
              </a:rPr>
              <a:t>Manage </a:t>
            </a:r>
            <a:r>
              <a:rPr lang="en-US" sz="3200" b="1" dirty="0" smtClean="0">
                <a:solidFill>
                  <a:srgbClr val="0000CC"/>
                </a:solidFill>
              </a:rPr>
              <a:t>Medication List</a:t>
            </a:r>
            <a:br>
              <a:rPr lang="en-US" sz="3200" b="1" dirty="0" smtClean="0">
                <a:solidFill>
                  <a:srgbClr val="0000CC"/>
                </a:solidFill>
              </a:rPr>
            </a:br>
            <a:r>
              <a:rPr lang="en-US" sz="3200" dirty="0" smtClean="0">
                <a:solidFill>
                  <a:srgbClr val="0000CC"/>
                </a:solidFill>
              </a:rPr>
              <a:t>aka DC.1.4.2 in EHR-S FM</a:t>
            </a:r>
            <a:endParaRPr lang="en-US" sz="3200" b="1" dirty="0">
              <a:solidFill>
                <a:srgbClr val="0000CC"/>
              </a:solidFill>
            </a:endParaRPr>
          </a:p>
        </p:txBody>
      </p:sp>
      <p:sp>
        <p:nvSpPr>
          <p:cNvPr id="14338" name="Subtitle 2"/>
          <p:cNvSpPr>
            <a:spLocks noGrp="1"/>
          </p:cNvSpPr>
          <p:nvPr>
            <p:ph type="subTitle" idx="1"/>
          </p:nvPr>
        </p:nvSpPr>
        <p:spPr>
          <a:xfrm>
            <a:off x="0" y="3276600"/>
            <a:ext cx="9144000" cy="1752600"/>
          </a:xfrm>
        </p:spPr>
        <p:txBody>
          <a:bodyPr/>
          <a:lstStyle/>
          <a:p>
            <a:pPr eaLnBrk="1" hangingPunct="1"/>
            <a:r>
              <a:rPr lang="en-US" sz="3000" dirty="0" smtClean="0">
                <a:solidFill>
                  <a:srgbClr val="898989"/>
                </a:solidFill>
                <a:hlinkClick r:id="rId2"/>
              </a:rPr>
              <a:t>Stephen.Hufnagel@tma.osd.mil</a:t>
            </a:r>
            <a:r>
              <a:rPr lang="en-US" sz="3000" dirty="0" smtClean="0">
                <a:solidFill>
                  <a:srgbClr val="898989"/>
                </a:solidFill>
              </a:rPr>
              <a:t> , facilitator</a:t>
            </a:r>
          </a:p>
          <a:p>
            <a:pPr eaLnBrk="1" hangingPunct="1"/>
            <a:r>
              <a:rPr lang="en-US" sz="3000" dirty="0" smtClean="0">
                <a:solidFill>
                  <a:srgbClr val="898989"/>
                </a:solidFill>
              </a:rPr>
              <a:t>January 23, 2012 – Original</a:t>
            </a:r>
          </a:p>
          <a:p>
            <a:pPr eaLnBrk="1" hangingPunct="1"/>
            <a:r>
              <a:rPr lang="en-US" sz="3000" dirty="0" smtClean="0">
                <a:solidFill>
                  <a:srgbClr val="898989"/>
                </a:solidFill>
              </a:rPr>
              <a:t>February 24, 2012 – Last Updated</a:t>
            </a:r>
          </a:p>
        </p:txBody>
      </p:sp>
      <p:sp>
        <p:nvSpPr>
          <p:cNvPr id="4" name="Date Placeholder 3"/>
          <p:cNvSpPr>
            <a:spLocks noGrp="1"/>
          </p:cNvSpPr>
          <p:nvPr>
            <p:ph type="dt" sz="quarter" idx="10"/>
          </p:nvPr>
        </p:nvSpPr>
        <p:spPr>
          <a:xfrm>
            <a:off x="0" y="6629400"/>
            <a:ext cx="2133600" cy="228600"/>
          </a:xfrm>
        </p:spPr>
        <p:txBody>
          <a:bodyPr/>
          <a:lstStyle/>
          <a:p>
            <a:pPr>
              <a:defRPr/>
            </a:pPr>
            <a:fld id="{1E0288CD-4F2C-449B-AF58-49110641B3C3}" type="datetime1">
              <a:rPr lang="en-US"/>
              <a:pPr>
                <a:defRPr/>
              </a:pPr>
              <a:t>2/24/2012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DBFCCA51-7E5E-4B1D-BC0F-1BC7B06D981F}" type="slidenum">
              <a:rPr lang="en-US"/>
              <a:pPr>
                <a:defRPr/>
              </a:pPr>
              <a:t>1</a:t>
            </a:fld>
            <a:endParaRPr lang="en-US" dirty="0"/>
          </a:p>
        </p:txBody>
      </p:sp>
      <p:pic>
        <p:nvPicPr>
          <p:cNvPr id="14342" name="Picture 13" descr="HL7 International Logo"/>
          <p:cNvPicPr>
            <a:picLocks noChangeAspect="1" noChangeArrowheads="1"/>
          </p:cNvPicPr>
          <p:nvPr/>
        </p:nvPicPr>
        <p:blipFill>
          <a:blip r:embed="rId3"/>
          <a:srcRect/>
          <a:stretch>
            <a:fillRect/>
          </a:stretch>
        </p:blipFill>
        <p:spPr bwMode="auto">
          <a:xfrm>
            <a:off x="8034338" y="0"/>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 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The most current artifacts are at: </a:t>
            </a:r>
            <a:r>
              <a:rPr lang="en-US" sz="1400" u="sng" dirty="0">
                <a:latin typeface="Arial" pitchFamily="34" charset="0"/>
                <a:cs typeface="Arial" pitchFamily="34" charset="0"/>
                <a:hlinkClick r:id="rId4"/>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Content Placeholder 2"/>
          <p:cNvSpPr>
            <a:spLocks noGrp="1"/>
          </p:cNvSpPr>
          <p:nvPr>
            <p:ph idx="1"/>
          </p:nvPr>
        </p:nvSpPr>
        <p:spPr/>
        <p:txBody>
          <a:bodyPr/>
          <a:lstStyle/>
          <a:p>
            <a:r>
              <a:rPr lang="en-US" dirty="0" smtClean="0"/>
              <a:t>Older slides</a:t>
            </a:r>
            <a:endParaRPr lang="en-US" dirty="0"/>
          </a:p>
        </p:txBody>
      </p:sp>
      <p:sp>
        <p:nvSpPr>
          <p:cNvPr id="4" name="Date Placeholder 3"/>
          <p:cNvSpPr>
            <a:spLocks noGrp="1"/>
          </p:cNvSpPr>
          <p:nvPr>
            <p:ph type="dt" sz="half" idx="10"/>
          </p:nvPr>
        </p:nvSpPr>
        <p:spPr/>
        <p:txBody>
          <a:bodyPr/>
          <a:lstStyle/>
          <a:p>
            <a:pPr>
              <a:defRPr/>
            </a:pPr>
            <a:fld id="{B81788E4-D98E-4BAD-B4F6-60B9EF37E7B0}" type="datetime1">
              <a:rPr lang="en-US" smtClean="0"/>
              <a:pPr>
                <a:defRPr/>
              </a:pPr>
              <a:t>2/24/2012</a:t>
            </a:fld>
            <a:endParaRPr lang="en-US"/>
          </a:p>
        </p:txBody>
      </p:sp>
      <p:sp>
        <p:nvSpPr>
          <p:cNvPr id="5" name="Footer Placeholder 4"/>
          <p:cNvSpPr>
            <a:spLocks noGrp="1"/>
          </p:cNvSpPr>
          <p:nvPr>
            <p:ph type="ftr" sz="quarter" idx="11"/>
          </p:nvPr>
        </p:nvSpPr>
        <p:spPr/>
        <p:txBody>
          <a:bodyPr/>
          <a:lstStyle/>
          <a:p>
            <a:pPr>
              <a:defRPr/>
            </a:pPr>
            <a:r>
              <a:rPr lang="en-US" smtClean="0"/>
              <a:t>DRAFT WORKING DOCUMENT</a:t>
            </a:r>
            <a:endParaRPr lang="en-US"/>
          </a:p>
        </p:txBody>
      </p:sp>
      <p:sp>
        <p:nvSpPr>
          <p:cNvPr id="6" name="Slide Number Placeholder 5"/>
          <p:cNvSpPr>
            <a:spLocks noGrp="1"/>
          </p:cNvSpPr>
          <p:nvPr>
            <p:ph type="sldNum" sz="quarter" idx="12"/>
          </p:nvPr>
        </p:nvSpPr>
        <p:spPr/>
        <p:txBody>
          <a:bodyPr/>
          <a:lstStyle/>
          <a:p>
            <a:pPr>
              <a:defRPr/>
            </a:pPr>
            <a:fld id="{3DD54A6A-0F0E-4D61-8B34-8AFEBEED5A2B}" type="slidenum">
              <a:rPr lang="en-US" smtClean="0"/>
              <a:pPr>
                <a:defRPr/>
              </a:pPr>
              <a:t>10</a:t>
            </a:fld>
            <a:endParaRPr lang="en-US"/>
          </a:p>
        </p:txBody>
      </p:sp>
    </p:spTree>
    <p:extLst>
      <p:ext uri="{BB962C8B-B14F-4D97-AF65-F5344CB8AC3E}">
        <p14:creationId xmlns:p14="http://schemas.microsoft.com/office/powerpoint/2010/main" val="1917906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11</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sz="2800" dirty="0" smtClean="0">
                <a:latin typeface="Arial Narrow" pitchFamily="34" charset="0"/>
              </a:rPr>
              <a:t>Conformance Criteria</a:t>
            </a:r>
            <a:r>
              <a:rPr lang="en-US" sz="2800" b="1" dirty="0" smtClean="0">
                <a:latin typeface="Arial Narrow" pitchFamily="34" charset="0"/>
              </a:rPr>
              <a:t> </a:t>
            </a:r>
            <a:endParaRPr lang="en-US" sz="2800" dirty="0" smtClean="0"/>
          </a:p>
        </p:txBody>
      </p:sp>
      <p:sp>
        <p:nvSpPr>
          <p:cNvPr id="5" name="TextBox 4"/>
          <p:cNvSpPr txBox="1"/>
          <p:nvPr/>
        </p:nvSpPr>
        <p:spPr>
          <a:xfrm>
            <a:off x="76200" y="914400"/>
            <a:ext cx="9067800" cy="5355312"/>
          </a:xfrm>
          <a:prstGeom prst="rect">
            <a:avLst/>
          </a:prstGeom>
          <a:noFill/>
        </p:spPr>
        <p:txBody>
          <a:bodyPr wrap="square" rtlCol="0">
            <a:spAutoFit/>
          </a:bodyPr>
          <a:lstStyle/>
          <a:p>
            <a:pPr marL="342900" indent="-342900">
              <a:buFont typeface="+mj-lt"/>
              <a:buAutoNum type="arabicPeriod"/>
            </a:pPr>
            <a:r>
              <a:rPr lang="en-US" dirty="0">
                <a:solidFill>
                  <a:srgbClr val="FF0000"/>
                </a:solidFill>
                <a:latin typeface="Arial Narrow" pitchFamily="34" charset="0"/>
              </a:rPr>
              <a:t>1.  </a:t>
            </a:r>
            <a:r>
              <a:rPr lang="en-US" dirty="0">
                <a:latin typeface="Arial Narrow" pitchFamily="34" charset="0"/>
              </a:rPr>
              <a:t>The system SHALL provide the ability to manage  a patient-specific medication list based on current medication orders or prescriptions.</a:t>
            </a:r>
          </a:p>
          <a:p>
            <a:pPr marL="342900" indent="-342900">
              <a:buFont typeface="+mj-lt"/>
              <a:buAutoNum type="arabicPeriod"/>
            </a:pPr>
            <a:r>
              <a:rPr lang="en-US" dirty="0">
                <a:latin typeface="Arial Narrow" pitchFamily="34" charset="0"/>
              </a:rPr>
              <a:t>The system SHALL provide the ability to manage the details of the medication information including prescriber, ordering date, dose, route, </a:t>
            </a:r>
            <a:r>
              <a:rPr lang="en-US" dirty="0">
                <a:solidFill>
                  <a:srgbClr val="FF0000"/>
                </a:solidFill>
                <a:latin typeface="Arial Narrow" pitchFamily="34" charset="0"/>
              </a:rPr>
              <a:t>and</a:t>
            </a:r>
            <a:r>
              <a:rPr lang="en-US" dirty="0">
                <a:latin typeface="Arial Narrow" pitchFamily="34" charset="0"/>
              </a:rPr>
              <a:t> SIG (description of the prescription, such as the quantity</a:t>
            </a:r>
            <a:r>
              <a:rPr lang="en-US" dirty="0" smtClean="0">
                <a:latin typeface="Arial Narrow" pitchFamily="34" charset="0"/>
              </a:rPr>
              <a:t>)</a:t>
            </a:r>
            <a:r>
              <a:rPr lang="en-US" b="1" dirty="0" smtClean="0">
                <a:solidFill>
                  <a:srgbClr val="0000CC"/>
                </a:solidFill>
                <a:latin typeface="Arial Narrow" pitchFamily="34" charset="0"/>
              </a:rPr>
              <a:t>,</a:t>
            </a:r>
            <a:r>
              <a:rPr lang="en-US" dirty="0" smtClean="0">
                <a:latin typeface="Arial Narrow" pitchFamily="34" charset="0"/>
              </a:rPr>
              <a:t>  </a:t>
            </a:r>
            <a:r>
              <a:rPr lang="en-US" dirty="0">
                <a:latin typeface="Arial Narrow" pitchFamily="34" charset="0"/>
              </a:rPr>
              <a:t>formulation and instructions according to scope of practice, organizational policy and/or jurisdictional law.</a:t>
            </a:r>
          </a:p>
          <a:p>
            <a:pPr marL="342900" indent="-342900">
              <a:buFont typeface="+mj-lt"/>
              <a:buAutoNum type="arabicPeriod"/>
            </a:pPr>
            <a:r>
              <a:rPr lang="en-US" dirty="0">
                <a:solidFill>
                  <a:srgbClr val="FF0000"/>
                </a:solidFill>
                <a:latin typeface="Arial Narrow" pitchFamily="34" charset="0"/>
              </a:rPr>
              <a:t>3. The system SHALL provide the ability to manage, as discrete data, medication information including prescriber, ordering date, dose, route, and SIG (description of the prescription, such as the quantity)  according to scope of practice, organizational policy and/or jurisdictional law.</a:t>
            </a:r>
          </a:p>
          <a:p>
            <a:pPr marL="342900" indent="-342900">
              <a:buFont typeface="+mj-lt"/>
              <a:buAutoNum type="arabicPeriod"/>
            </a:pPr>
            <a:r>
              <a:rPr lang="en-US" dirty="0">
                <a:solidFill>
                  <a:srgbClr val="FF0000"/>
                </a:solidFill>
                <a:latin typeface="Arial Narrow" pitchFamily="34" charset="0"/>
              </a:rPr>
              <a:t>4. </a:t>
            </a:r>
            <a:r>
              <a:rPr lang="en-US" dirty="0">
                <a:latin typeface="Arial Narrow" pitchFamily="34" charset="0"/>
              </a:rPr>
              <a:t>The system SHALL provide the ability to capture other dates associated with medications such as start , end and discontinuation dates.</a:t>
            </a:r>
          </a:p>
          <a:p>
            <a:pPr marL="342900" indent="-342900">
              <a:buFont typeface="+mj-lt"/>
              <a:buAutoNum type="arabicPeriod"/>
            </a:pPr>
            <a:r>
              <a:rPr lang="en-US" dirty="0">
                <a:solidFill>
                  <a:srgbClr val="FF0000"/>
                </a:solidFill>
                <a:latin typeface="Arial Narrow" pitchFamily="34" charset="0"/>
              </a:rPr>
              <a:t>5. </a:t>
            </a:r>
            <a:r>
              <a:rPr lang="en-US" dirty="0">
                <a:latin typeface="Arial Narrow" pitchFamily="34" charset="0"/>
              </a:rPr>
              <a:t>The system SHALL provide the ability to capture medications not reported on existing medication lists or medication histories.</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SHALL provide the ability to capture non-prescription medications including over the counter and complementary medications such as vitamins, herbs and supplements.</a:t>
            </a:r>
          </a:p>
          <a:p>
            <a:pPr marL="342900" indent="-342900">
              <a:buFont typeface="+mj-lt"/>
              <a:buAutoNum type="arabicPeriod"/>
            </a:pPr>
            <a:r>
              <a:rPr lang="en-US" dirty="0">
                <a:solidFill>
                  <a:srgbClr val="FF0000"/>
                </a:solidFill>
                <a:latin typeface="Arial Narrow" pitchFamily="34" charset="0"/>
              </a:rPr>
              <a:t>8. </a:t>
            </a:r>
            <a:r>
              <a:rPr lang="en-US" dirty="0">
                <a:latin typeface="Arial Narrow" pitchFamily="34" charset="0"/>
              </a:rPr>
              <a:t>The system SHALL provide the ability to  render the medication history associated with a patient.</a:t>
            </a:r>
          </a:p>
          <a:p>
            <a:pPr marL="342900" indent="-342900">
              <a:buFont typeface="+mj-lt"/>
              <a:buAutoNum type="arabicPeriod"/>
            </a:pPr>
            <a:r>
              <a:rPr lang="en-US" dirty="0">
                <a:solidFill>
                  <a:srgbClr val="FF0000"/>
                </a:solidFill>
                <a:latin typeface="Arial Narrow" pitchFamily="34" charset="0"/>
              </a:rPr>
              <a:t>10. </a:t>
            </a:r>
            <a:r>
              <a:rPr lang="en-US" dirty="0">
                <a:latin typeface="Arial Narrow" pitchFamily="34" charset="0"/>
              </a:rPr>
              <a:t>The system SHALL provide the ability to tag a medication as erroneously captured and excluded from the presentation of current medications.</a:t>
            </a:r>
          </a:p>
          <a:p>
            <a:pPr marL="342900" indent="-342900">
              <a:buFont typeface="+mj-lt"/>
              <a:buAutoNum type="arabicPeriod"/>
            </a:pPr>
            <a:r>
              <a:rPr lang="en-US" dirty="0">
                <a:solidFill>
                  <a:srgbClr val="FF0000"/>
                </a:solidFill>
                <a:latin typeface="Arial Narrow" pitchFamily="34" charset="0"/>
              </a:rPr>
              <a:t>11. </a:t>
            </a:r>
            <a:r>
              <a:rPr lang="en-US" dirty="0">
                <a:latin typeface="Arial Narrow" pitchFamily="34" charset="0"/>
              </a:rPr>
              <a:t>The system SHALL provide the ability to render a current medication list for patient use</a:t>
            </a:r>
            <a:r>
              <a:rPr lang="en-US" dirty="0" smtClean="0">
                <a:latin typeface="Arial Narrow" pitchFamily="34" charset="0"/>
              </a:rPr>
              <a:t>.</a:t>
            </a:r>
            <a:endParaRPr lang="en-US" dirty="0">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12</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dirty="0"/>
              <a:t>Conformance Criteria</a:t>
            </a:r>
            <a:endParaRPr lang="en-US" sz="2800" dirty="0" smtClean="0"/>
          </a:p>
        </p:txBody>
      </p:sp>
      <p:sp>
        <p:nvSpPr>
          <p:cNvPr id="5" name="TextBox 4"/>
          <p:cNvSpPr txBox="1"/>
          <p:nvPr/>
        </p:nvSpPr>
        <p:spPr>
          <a:xfrm>
            <a:off x="76200" y="914400"/>
            <a:ext cx="9067800" cy="5632311"/>
          </a:xfrm>
          <a:prstGeom prst="rect">
            <a:avLst/>
          </a:prstGeom>
          <a:noFill/>
        </p:spPr>
        <p:txBody>
          <a:bodyPr wrap="square" rtlCol="0">
            <a:spAutoFit/>
          </a:bodyPr>
          <a:lstStyle/>
          <a:p>
            <a:pPr marL="342900" indent="-342900">
              <a:buFont typeface="+mj-lt"/>
              <a:buAutoNum type="arabicPeriod" startAt="10"/>
            </a:pPr>
            <a:r>
              <a:rPr lang="en-US" dirty="0" smtClean="0">
                <a:solidFill>
                  <a:srgbClr val="FF0000"/>
                </a:solidFill>
                <a:latin typeface="Arial Narrow" pitchFamily="34" charset="0"/>
              </a:rPr>
              <a:t>12</a:t>
            </a:r>
            <a:r>
              <a:rPr lang="en-US" dirty="0">
                <a:solidFill>
                  <a:srgbClr val="FF0000"/>
                </a:solidFill>
                <a:latin typeface="Arial Narrow" pitchFamily="34" charset="0"/>
              </a:rPr>
              <a:t>. The system SHOULD provide the ability to capture and render information regarding the filling of prescriptions.</a:t>
            </a:r>
          </a:p>
          <a:p>
            <a:pPr marL="342900" indent="-342900">
              <a:buFont typeface="+mj-lt"/>
              <a:buAutoNum type="arabicPeriod" startAt="10"/>
            </a:pPr>
            <a:r>
              <a:rPr lang="en-US" dirty="0">
                <a:latin typeface="Arial Narrow" pitchFamily="34" charset="0"/>
              </a:rPr>
              <a:t>The system SHOULD provide the ability to capture and render information regarding the dispensing of prescriptions.</a:t>
            </a:r>
          </a:p>
          <a:p>
            <a:pPr marL="342900" indent="-342900">
              <a:buFont typeface="+mj-lt"/>
              <a:buAutoNum type="arabicPeriod" startAt="10"/>
            </a:pPr>
            <a:r>
              <a:rPr lang="en-US" dirty="0">
                <a:latin typeface="Arial Narrow" pitchFamily="34" charset="0"/>
              </a:rPr>
              <a:t>The system SHALL provide the ability to receive from an external source (for example a plan, payer or pharmacy)  a medication history.</a:t>
            </a:r>
          </a:p>
          <a:p>
            <a:pPr marL="342900" indent="-342900">
              <a:buFont typeface="+mj-lt"/>
              <a:buAutoNum type="arabicPeriod" startAt="10"/>
            </a:pPr>
            <a:r>
              <a:rPr lang="en-US" dirty="0">
                <a:latin typeface="Arial Narrow" pitchFamily="34" charset="0"/>
              </a:rPr>
              <a:t>The system SHALL provide the ability to capture that a medication history is unavailable or incomplete.</a:t>
            </a:r>
          </a:p>
          <a:p>
            <a:pPr marL="342900" indent="-342900">
              <a:buFont typeface="+mj-lt"/>
              <a:buAutoNum type="arabicPeriod" startAt="10"/>
            </a:pPr>
            <a:r>
              <a:rPr lang="en-US" dirty="0">
                <a:latin typeface="Arial Narrow" pitchFamily="34" charset="0"/>
              </a:rPr>
              <a:t>The system SHALL provide the ability to capture a description and reason  for a medication when the medication name is unknown.</a:t>
            </a:r>
          </a:p>
          <a:p>
            <a:pPr marL="342900" indent="-342900">
              <a:buFont typeface="+mj-lt"/>
              <a:buAutoNum type="arabicPeriod" startAt="10"/>
            </a:pPr>
            <a:r>
              <a:rPr lang="en-US" dirty="0">
                <a:solidFill>
                  <a:srgbClr val="FF0000"/>
                </a:solidFill>
                <a:latin typeface="Arial Narrow" pitchFamily="34" charset="0"/>
              </a:rPr>
              <a:t>The system SHALL provide the ability to render on the medication list active medications that the patient brings from home to take while hospitalized, which the Pharmacy may not dispense</a:t>
            </a:r>
            <a:r>
              <a:rPr lang="en-US" dirty="0">
                <a:latin typeface="Arial Narrow" pitchFamily="34" charset="0"/>
              </a:rPr>
              <a:t>.</a:t>
            </a:r>
          </a:p>
          <a:p>
            <a:pPr marL="342900" indent="-342900">
              <a:buFont typeface="+mj-lt"/>
              <a:buAutoNum type="arabicPeriod" startAt="10"/>
            </a:pPr>
            <a:r>
              <a:rPr lang="en-US" dirty="0">
                <a:latin typeface="Arial Narrow" pitchFamily="34" charset="0"/>
              </a:rPr>
              <a:t>The system SHOULD provide the ability to maintain the medication list with changes from pharmacist verification including pharmacist, date, and time.</a:t>
            </a:r>
          </a:p>
          <a:p>
            <a:pPr marL="342900" indent="-342900">
              <a:buFont typeface="+mj-lt"/>
              <a:buAutoNum type="arabicPeriod" startAt="10"/>
            </a:pPr>
            <a:r>
              <a:rPr lang="en-US" dirty="0">
                <a:latin typeface="Arial Narrow" pitchFamily="34" charset="0"/>
              </a:rPr>
              <a:t>The system SHOULD provide the ability to manage the reason or indication for the medication when recording historical or  medications from external sources (e.g. from home or other provider).</a:t>
            </a:r>
          </a:p>
          <a:p>
            <a:pPr marL="342900" indent="-342900">
              <a:buFont typeface="+mj-lt"/>
              <a:buAutoNum type="arabicPeriod" startAt="10"/>
            </a:pPr>
            <a:r>
              <a:rPr lang="en-US" dirty="0">
                <a:latin typeface="Arial Narrow" pitchFamily="34" charset="0"/>
              </a:rPr>
              <a:t>The system SHOULD provide the ability to update a medication order directly from the medication list.</a:t>
            </a:r>
          </a:p>
          <a:p>
            <a:pPr marL="342900" indent="-342900">
              <a:buFont typeface="+mj-lt"/>
              <a:buAutoNum type="arabicPeriod" startAt="10"/>
            </a:pPr>
            <a:r>
              <a:rPr lang="en-US" dirty="0">
                <a:latin typeface="Arial Narrow" pitchFamily="34" charset="0"/>
              </a:rPr>
              <a:t>The system SHALL conform to function CPS.4.2.1 (Support for Medication Interaction and Allergy Checking) to render any potential interactions when capturing or maintaining medications.</a:t>
            </a:r>
          </a:p>
          <a:p>
            <a:pPr marL="342900" indent="-342900">
              <a:buFont typeface="+mj-lt"/>
              <a:buAutoNum type="arabicPeriod" startAt="10"/>
            </a:pPr>
            <a:r>
              <a:rPr lang="en-US" dirty="0">
                <a:latin typeface="Arial Narrow" pitchFamily="34" charset="0"/>
              </a:rPr>
              <a:t>The system SHOULD provide the ability to maintain a medication order directly from medication reconciliation</a:t>
            </a:r>
            <a:r>
              <a:rPr lang="en-US" dirty="0" smtClean="0">
                <a:latin typeface="Arial Narrow" pitchFamily="34" charset="0"/>
              </a:rPr>
              <a:t>.</a:t>
            </a:r>
            <a:endParaRPr lang="en-US" dirty="0">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extLst>
      <p:ext uri="{BB962C8B-B14F-4D97-AF65-F5344CB8AC3E}">
        <p14:creationId xmlns:p14="http://schemas.microsoft.com/office/powerpoint/2010/main" val="293962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13</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dirty="0"/>
              <a:t>Conformance Criteria</a:t>
            </a:r>
            <a:endParaRPr lang="en-US" sz="2800" dirty="0" smtClean="0"/>
          </a:p>
        </p:txBody>
      </p:sp>
      <p:sp>
        <p:nvSpPr>
          <p:cNvPr id="5" name="TextBox 4"/>
          <p:cNvSpPr txBox="1"/>
          <p:nvPr/>
        </p:nvSpPr>
        <p:spPr>
          <a:xfrm>
            <a:off x="76200" y="914400"/>
            <a:ext cx="9067800" cy="5355312"/>
          </a:xfrm>
          <a:prstGeom prst="rect">
            <a:avLst/>
          </a:prstGeom>
          <a:noFill/>
        </p:spPr>
        <p:txBody>
          <a:bodyPr wrap="square" rtlCol="0">
            <a:spAutoFit/>
          </a:bodyPr>
          <a:lstStyle/>
          <a:p>
            <a:pPr marL="342900" indent="-342900">
              <a:buFont typeface="+mj-lt"/>
              <a:buAutoNum type="arabicPeriod" startAt="21"/>
            </a:pPr>
            <a:r>
              <a:rPr lang="en-US" dirty="0" smtClean="0">
                <a:latin typeface="Arial Narrow" pitchFamily="34" charset="0"/>
              </a:rPr>
              <a:t>The </a:t>
            </a:r>
            <a:r>
              <a:rPr lang="en-US" dirty="0">
                <a:latin typeface="Arial Narrow" pitchFamily="34" charset="0"/>
              </a:rPr>
              <a:t>system SHALL provide the ability to capture free text medications and render them in a manner that distinguishes them from coded medication entries.</a:t>
            </a:r>
          </a:p>
          <a:p>
            <a:pPr marL="342900" indent="-342900">
              <a:buFont typeface="+mj-lt"/>
              <a:buAutoNum type="arabicPeriod" startAt="21"/>
            </a:pPr>
            <a:r>
              <a:rPr lang="en-US" dirty="0">
                <a:latin typeface="Arial Narrow" pitchFamily="34" charset="0"/>
              </a:rPr>
              <a:t>The system SHALL tag and render an indicator that  interaction checking will not occur against free text medications.</a:t>
            </a:r>
          </a:p>
          <a:p>
            <a:pPr marL="342900" indent="-342900">
              <a:buFont typeface="+mj-lt"/>
              <a:buAutoNum type="arabicPeriod" startAt="21"/>
            </a:pPr>
            <a:r>
              <a:rPr lang="en-US" dirty="0">
                <a:latin typeface="Arial Narrow" pitchFamily="34" charset="0"/>
              </a:rPr>
              <a:t>The system SHOULD provide the ability to render side effects of medications from the medication list that have been previously experienced by the patient.</a:t>
            </a:r>
          </a:p>
          <a:p>
            <a:pPr marL="342900" indent="-342900">
              <a:buFont typeface="+mj-lt"/>
              <a:buAutoNum type="arabicPeriod" startAt="21"/>
            </a:pPr>
            <a:r>
              <a:rPr lang="en-US" dirty="0">
                <a:latin typeface="Arial Narrow" pitchFamily="34" charset="0"/>
              </a:rPr>
              <a:t>The system SHOULD provide the ability to render potential side effects of medications from the medication list.</a:t>
            </a:r>
          </a:p>
          <a:p>
            <a:pPr marL="342900" indent="-342900">
              <a:buFont typeface="+mj-lt"/>
              <a:buAutoNum type="arabicPeriod" startAt="21"/>
            </a:pPr>
            <a:r>
              <a:rPr lang="en-US" dirty="0">
                <a:latin typeface="Arial Narrow" pitchFamily="34" charset="0"/>
              </a:rPr>
              <a:t>The system SHALL provide the ability to capture and render that the patient takes no medications.</a:t>
            </a:r>
          </a:p>
          <a:p>
            <a:pPr marL="342900" indent="-342900">
              <a:buFont typeface="+mj-lt"/>
              <a:buAutoNum type="arabicPeriod" startAt="21"/>
            </a:pPr>
            <a:r>
              <a:rPr lang="en-US" dirty="0">
                <a:latin typeface="Arial Narrow" pitchFamily="34" charset="0"/>
              </a:rPr>
              <a:t>The system SHALL provide the ability to render only current active medications (i.e. exclude prescriptions whose duration has been exceeded or end date has passed).</a:t>
            </a:r>
          </a:p>
          <a:p>
            <a:pPr marL="342900" indent="-342900">
              <a:buFont typeface="+mj-lt"/>
              <a:buAutoNum type="arabicPeriod" startAt="21"/>
            </a:pPr>
            <a:r>
              <a:rPr lang="en-US" dirty="0">
                <a:latin typeface="Arial Narrow" pitchFamily="34" charset="0"/>
              </a:rPr>
              <a:t>The system MAY provide the ability to render non-active medications or prescriptions for inclusion in current medication screening.</a:t>
            </a:r>
          </a:p>
          <a:p>
            <a:pPr marL="342900" indent="-342900">
              <a:buFont typeface="+mj-lt"/>
              <a:buAutoNum type="arabicPeriod" startAt="21"/>
            </a:pPr>
            <a:r>
              <a:rPr lang="en-US" dirty="0">
                <a:latin typeface="Arial Narrow" pitchFamily="34" charset="0"/>
              </a:rPr>
              <a:t>The system MAY provide the ability to capture medication self-administration details including timestamps, observations, complications, and reason if medication dose was not taken.</a:t>
            </a:r>
          </a:p>
          <a:p>
            <a:pPr marL="342900" indent="-342900">
              <a:buFont typeface="+mj-lt"/>
              <a:buAutoNum type="arabicPeriod" startAt="21"/>
            </a:pPr>
            <a:r>
              <a:rPr lang="en-US" dirty="0">
                <a:latin typeface="Arial Narrow" pitchFamily="34" charset="0"/>
              </a:rPr>
              <a:t>The system MAY capture Investigational Product Exposure information including Start Date/time, End Date/Time, Dose Amount, Dose Unit, Study Treatment Name, Route, Formulation as discrete elements.</a:t>
            </a:r>
          </a:p>
          <a:p>
            <a:pPr marL="342900" indent="-342900">
              <a:buFont typeface="+mj-lt"/>
              <a:buAutoNum type="arabicPeriod" startAt="21"/>
            </a:pPr>
            <a:r>
              <a:rPr lang="en-US" dirty="0">
                <a:latin typeface="Arial Narrow" pitchFamily="34" charset="0"/>
              </a:rPr>
              <a:t>The system SHALL capture, maintain and present pre-admission medications</a:t>
            </a:r>
            <a:r>
              <a:rPr lang="en-US" dirty="0" smtClean="0">
                <a:latin typeface="Arial Narrow" pitchFamily="34" charset="0"/>
              </a:rPr>
              <a:t>.</a:t>
            </a:r>
            <a:endParaRPr lang="en-US" dirty="0">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extLst>
      <p:ext uri="{BB962C8B-B14F-4D97-AF65-F5344CB8AC3E}">
        <p14:creationId xmlns:p14="http://schemas.microsoft.com/office/powerpoint/2010/main" val="806700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14</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dirty="0"/>
              <a:t>Conformance Criteria</a:t>
            </a:r>
            <a:endParaRPr lang="en-US" sz="2800" dirty="0" smtClean="0"/>
          </a:p>
        </p:txBody>
      </p:sp>
      <p:sp>
        <p:nvSpPr>
          <p:cNvPr id="5" name="TextBox 4"/>
          <p:cNvSpPr txBox="1"/>
          <p:nvPr/>
        </p:nvSpPr>
        <p:spPr>
          <a:xfrm>
            <a:off x="76200" y="914400"/>
            <a:ext cx="9067800" cy="1200329"/>
          </a:xfrm>
          <a:prstGeom prst="rect">
            <a:avLst/>
          </a:prstGeom>
          <a:noFill/>
        </p:spPr>
        <p:txBody>
          <a:bodyPr wrap="square" rtlCol="0">
            <a:spAutoFit/>
          </a:bodyPr>
          <a:lstStyle/>
          <a:p>
            <a:pPr marL="342900" indent="-342900">
              <a:buFont typeface="+mj-lt"/>
              <a:buAutoNum type="arabicPeriod" startAt="31"/>
            </a:pPr>
            <a:r>
              <a:rPr lang="en-US" dirty="0" smtClean="0">
                <a:latin typeface="Arial Narrow" pitchFamily="34" charset="0"/>
              </a:rPr>
              <a:t>The </a:t>
            </a:r>
            <a:r>
              <a:rPr lang="en-US" dirty="0">
                <a:latin typeface="Arial Narrow" pitchFamily="34" charset="0"/>
              </a:rPr>
              <a:t>system SHALL present pre-admission medications at the time of discharge.</a:t>
            </a:r>
          </a:p>
          <a:p>
            <a:pPr marL="342900" indent="-342900">
              <a:buFont typeface="+mj-lt"/>
              <a:buAutoNum type="arabicPeriod" startAt="31"/>
            </a:pPr>
            <a:r>
              <a:rPr lang="en-US" dirty="0">
                <a:latin typeface="Arial Narrow" pitchFamily="34" charset="0"/>
              </a:rPr>
              <a:t>The system SHALL provide the ability to capture, maintain, and present all pertinent details of the medication administration including medication name, strength, dose, route, </a:t>
            </a:r>
            <a:r>
              <a:rPr lang="en-US" b="1" dirty="0" smtClean="0">
                <a:solidFill>
                  <a:srgbClr val="0000CC"/>
                </a:solidFill>
                <a:latin typeface="Arial Narrow" pitchFamily="34" charset="0"/>
              </a:rPr>
              <a:t>date and</a:t>
            </a:r>
            <a:r>
              <a:rPr lang="en-US" dirty="0" smtClean="0">
                <a:latin typeface="Arial Narrow" pitchFamily="34" charset="0"/>
              </a:rPr>
              <a:t> time </a:t>
            </a:r>
            <a:r>
              <a:rPr lang="en-US" dirty="0">
                <a:latin typeface="Arial Narrow" pitchFamily="34" charset="0"/>
              </a:rPr>
              <a:t>of administration, exceptions to administration, and administrator of the medication.</a:t>
            </a: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extLst>
      <p:ext uri="{BB962C8B-B14F-4D97-AF65-F5344CB8AC3E}">
        <p14:creationId xmlns:p14="http://schemas.microsoft.com/office/powerpoint/2010/main" val="130417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92075"/>
            <a:ext cx="9144000" cy="898525"/>
          </a:xfrm>
        </p:spPr>
        <p:txBody>
          <a:bodyPr/>
          <a:lstStyle/>
          <a:p>
            <a:pPr eaLnBrk="1" hangingPunct="1"/>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sz="2800" dirty="0" smtClean="0">
                <a:latin typeface="Arial Narrow" pitchFamily="34" charset="0"/>
              </a:rPr>
              <a:t>“See Also” </a:t>
            </a:r>
            <a:r>
              <a:rPr lang="en-US" sz="2800" b="1" dirty="0" smtClean="0">
                <a:latin typeface="Arial Narrow" pitchFamily="34" charset="0"/>
              </a:rPr>
              <a:t>Dependencies</a:t>
            </a:r>
            <a:endParaRPr lang="en-US" sz="2000" b="1" dirty="0" smtClean="0">
              <a:latin typeface="Arial Narrow" pitchFamily="34" charset="0"/>
            </a:endParaRPr>
          </a:p>
        </p:txBody>
      </p:sp>
      <p:sp>
        <p:nvSpPr>
          <p:cNvPr id="22530" name="Rectangle 3"/>
          <p:cNvSpPr>
            <a:spLocks noGrp="1"/>
          </p:cNvSpPr>
          <p:nvPr>
            <p:ph type="body" idx="1"/>
          </p:nvPr>
        </p:nvSpPr>
        <p:spPr>
          <a:xfrm>
            <a:off x="457200" y="1173163"/>
            <a:ext cx="8229600" cy="5456237"/>
          </a:xfrm>
        </p:spPr>
        <p:txBody>
          <a:bodyPr/>
          <a:lstStyle/>
          <a:p>
            <a:pPr eaLnBrk="1" hangingPunct="1">
              <a:lnSpc>
                <a:spcPct val="80000"/>
              </a:lnSpc>
            </a:pPr>
            <a:r>
              <a:rPr lang="en-US" sz="2000" dirty="0" smtClean="0">
                <a:latin typeface="Arial Narrow" pitchFamily="34" charset="0"/>
              </a:rPr>
              <a:t>CPS.9.3 </a:t>
            </a:r>
            <a:r>
              <a:rPr lang="en-US" sz="2000" dirty="0">
                <a:latin typeface="Arial Narrow" pitchFamily="34" charset="0"/>
              </a:rPr>
              <a:t>Health Record Output</a:t>
            </a:r>
          </a:p>
          <a:p>
            <a:pPr eaLnBrk="1" hangingPunct="1">
              <a:lnSpc>
                <a:spcPct val="80000"/>
              </a:lnSpc>
            </a:pPr>
            <a:r>
              <a:rPr lang="en-US" sz="2000" dirty="0" smtClean="0">
                <a:latin typeface="Arial Narrow" pitchFamily="34" charset="0"/>
              </a:rPr>
              <a:t>OVERARCHING:</a:t>
            </a:r>
          </a:p>
          <a:p>
            <a:pPr lvl="1" eaLnBrk="1" hangingPunct="1">
              <a:lnSpc>
                <a:spcPct val="80000"/>
              </a:lnSpc>
            </a:pPr>
            <a:r>
              <a:rPr lang="en-US" sz="1600" dirty="0" smtClean="0">
                <a:latin typeface="Arial Narrow" pitchFamily="34" charset="0"/>
              </a:rPr>
              <a:t>Trust Infrastructure</a:t>
            </a:r>
          </a:p>
          <a:p>
            <a:pPr lvl="1" eaLnBrk="1" hangingPunct="1">
              <a:lnSpc>
                <a:spcPct val="80000"/>
              </a:lnSpc>
            </a:pPr>
            <a:r>
              <a:rPr lang="en-US" sz="1600" dirty="0" smtClean="0">
                <a:latin typeface="Arial Narrow" pitchFamily="34" charset="0"/>
              </a:rPr>
              <a:t>Record  Infrastructure</a:t>
            </a:r>
          </a:p>
        </p:txBody>
      </p:sp>
      <p:sp>
        <p:nvSpPr>
          <p:cNvPr id="4"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5"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6"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15</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838200"/>
          </a:xfrm>
        </p:spPr>
        <p:txBody>
          <a:bodyPr>
            <a:normAutofit/>
          </a:bodyPr>
          <a:lstStyle/>
          <a:p>
            <a:pPr>
              <a:lnSpc>
                <a:spcPct val="85000"/>
              </a:lnSpc>
            </a:pPr>
            <a:r>
              <a:rPr lang="en-US" dirty="0">
                <a:solidFill>
                  <a:srgbClr val="0000CC"/>
                </a:solidFill>
              </a:rPr>
              <a:t>CP.1.3 Manage Medication List</a:t>
            </a:r>
            <a:endParaRPr lang="en-US" sz="2800" b="1" dirty="0">
              <a:solidFill>
                <a:srgbClr val="0000CC"/>
              </a:solidFill>
              <a:latin typeface="Arial Narrow" pitchFamily="34" charset="0"/>
            </a:endParaRPr>
          </a:p>
        </p:txBody>
      </p:sp>
      <p:sp>
        <p:nvSpPr>
          <p:cNvPr id="3" name="Date Placeholder 2"/>
          <p:cNvSpPr>
            <a:spLocks noGrp="1"/>
          </p:cNvSpPr>
          <p:nvPr>
            <p:ph type="dt" sz="quarter" idx="10"/>
          </p:nvPr>
        </p:nvSpPr>
        <p:spPr>
          <a:xfrm>
            <a:off x="0" y="6673334"/>
            <a:ext cx="2133600" cy="184666"/>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7010400" y="6673334"/>
            <a:ext cx="2133600" cy="184666"/>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sp>
        <p:nvSpPr>
          <p:cNvPr id="7" name="TextBox 6"/>
          <p:cNvSpPr txBox="1"/>
          <p:nvPr/>
        </p:nvSpPr>
        <p:spPr>
          <a:xfrm>
            <a:off x="76200" y="1273076"/>
            <a:ext cx="9067800" cy="3693319"/>
          </a:xfrm>
          <a:prstGeom prst="rect">
            <a:avLst/>
          </a:prstGeom>
          <a:noFill/>
        </p:spPr>
        <p:txBody>
          <a:bodyPr wrap="square" rtlCol="0">
            <a:spAutoFit/>
          </a:bodyPr>
          <a:lstStyle/>
          <a:p>
            <a:r>
              <a:rPr lang="en-US" b="1" dirty="0"/>
              <a:t>Statement</a:t>
            </a:r>
            <a:r>
              <a:rPr lang="en-US" dirty="0"/>
              <a:t>: Create and maintain patient-specific medication lists.</a:t>
            </a:r>
          </a:p>
          <a:p>
            <a:endParaRPr lang="en-US" b="1" dirty="0" smtClean="0"/>
          </a:p>
          <a:p>
            <a:r>
              <a:rPr lang="en-US" b="1" dirty="0" smtClean="0"/>
              <a:t>Description</a:t>
            </a:r>
            <a:r>
              <a:rPr lang="en-US" dirty="0"/>
              <a:t>: Medication lists are managed over time, whether over the course of a visit or stay, or the lifetime of a patient. All pertinent dates, including medication start, modification, and end dates are stored. The entire medication history for any medication, including alternative supplements and herbal medications, is viewable. Medication lists are not limited to medication orders recorded by providers, but may include, for example, pharmacy dispense/supply records, patient-reported medications and additional information such as age specific dosage.</a:t>
            </a:r>
          </a:p>
          <a:p>
            <a:endParaRPr lang="en-US" b="1" dirty="0" smtClean="0"/>
          </a:p>
          <a:p>
            <a:r>
              <a:rPr lang="en-US" b="1" dirty="0" smtClean="0"/>
              <a:t>Example</a:t>
            </a:r>
            <a:r>
              <a:rPr lang="en-US" dirty="0" smtClean="0"/>
              <a:t>: </a:t>
            </a:r>
            <a:r>
              <a:rPr lang="en-US" dirty="0">
                <a:solidFill>
                  <a:srgbClr val="0000CC"/>
                </a:solidFill>
                <a:latin typeface="Arial Narrow" pitchFamily="34" charset="0"/>
              </a:rPr>
              <a:t>During an encounter, a health care professional might  manage a patient’s </a:t>
            </a:r>
            <a:r>
              <a:rPr lang="en-US" dirty="0" smtClean="0">
                <a:solidFill>
                  <a:srgbClr val="0000CC"/>
                </a:solidFill>
                <a:latin typeface="Arial Narrow" pitchFamily="34" charset="0"/>
              </a:rPr>
              <a:t>Medication </a:t>
            </a:r>
            <a:r>
              <a:rPr lang="en-US" dirty="0">
                <a:solidFill>
                  <a:srgbClr val="0000CC"/>
                </a:solidFill>
                <a:latin typeface="Arial Narrow" pitchFamily="34" charset="0"/>
              </a:rPr>
              <a:t>List </a:t>
            </a:r>
            <a:r>
              <a:rPr lang="en-US" dirty="0" smtClean="0">
                <a:solidFill>
                  <a:srgbClr val="0000CC"/>
                </a:solidFill>
                <a:latin typeface="Arial Narrow" pitchFamily="34" charset="0"/>
              </a:rPr>
              <a:t> and the system also manages the  filling of </a:t>
            </a:r>
            <a:r>
              <a:rPr lang="en-US" dirty="0">
                <a:solidFill>
                  <a:srgbClr val="0000CC"/>
                </a:solidFill>
                <a:latin typeface="Arial Narrow" pitchFamily="34" charset="0"/>
              </a:rPr>
              <a:t>prescriptions, according to scope of practice, organizational policy and/or jurisdictional law</a:t>
            </a:r>
            <a:r>
              <a:rPr lang="en-US" dirty="0" smtClean="0">
                <a:solidFill>
                  <a:srgbClr val="0000CC"/>
                </a:solidFill>
                <a:latin typeface="Arial Narrow" pitchFamily="34" charset="0"/>
              </a:rPr>
              <a:t>.  </a:t>
            </a:r>
            <a:endParaRPr lang="en-US" dirty="0">
              <a:solidFill>
                <a:srgbClr val="0000CC"/>
              </a:solidFill>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a:bodyPr>
          <a:lstStyle/>
          <a:p>
            <a:pPr eaLnBrk="1" hangingPunct="1">
              <a:lnSpc>
                <a:spcPct val="80000"/>
              </a:lnSpc>
            </a:pPr>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b="0" dirty="0"/>
              <a:t>Activities Mapped-to System-Components</a:t>
            </a:r>
            <a:endParaRPr lang="en-US" sz="2800" b="1" dirty="0" smtClean="0">
              <a:solidFill>
                <a:srgbClr val="0000CC"/>
              </a:solidFill>
              <a:latin typeface="Arial Narrow" pitchFamily="34" charset="0"/>
            </a:endParaRPr>
          </a:p>
        </p:txBody>
      </p:sp>
      <p:sp>
        <p:nvSpPr>
          <p:cNvPr id="3" name="Date Placeholder 2"/>
          <p:cNvSpPr>
            <a:spLocks noGrp="1"/>
          </p:cNvSpPr>
          <p:nvPr>
            <p:ph type="dt" sz="quarter" idx="10"/>
          </p:nvPr>
        </p:nvSpPr>
        <p:spPr>
          <a:xfrm>
            <a:off x="0" y="6629400"/>
            <a:ext cx="2133600" cy="228600"/>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629400"/>
            <a:ext cx="2133600" cy="228600"/>
          </a:xfrm>
        </p:spPr>
        <p:txBody>
          <a:bodyPr/>
          <a:lstStyle/>
          <a:p>
            <a:pPr>
              <a:defRPr/>
            </a:pPr>
            <a:fld id="{979990B5-52E7-47B4-8C9D-492A6DD6077B}" type="slidenum">
              <a:rPr lang="en-US"/>
              <a:pPr>
                <a:defRPr/>
              </a:pPr>
              <a:t>3</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9296400" cy="601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b="0" dirty="0"/>
              <a:t>Conceptual Information Model (CIM) Mapped to EHR-S Functions</a:t>
            </a:r>
            <a:endParaRPr lang="en-US" sz="2800" b="1" dirty="0" smtClean="0"/>
          </a:p>
        </p:txBody>
      </p:sp>
      <p:sp>
        <p:nvSpPr>
          <p:cNvPr id="4" name="Date Placeholder 3"/>
          <p:cNvSpPr>
            <a:spLocks noGrp="1"/>
          </p:cNvSpPr>
          <p:nvPr>
            <p:ph type="dt" sz="quarter" idx="10"/>
          </p:nvPr>
        </p:nvSpPr>
        <p:spPr>
          <a:xfrm>
            <a:off x="0" y="6629400"/>
            <a:ext cx="2133600" cy="228600"/>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0B9465D5-9439-49AB-BB2B-103200E6A028}" type="slidenum">
              <a:rPr lang="en-US"/>
              <a:pPr>
                <a:defRPr/>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293240" cy="601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sz="2800" b="0" dirty="0" smtClean="0"/>
              <a:t>Conceptual Data Model (CDM)</a:t>
            </a:r>
          </a:p>
        </p:txBody>
      </p:sp>
      <p:sp>
        <p:nvSpPr>
          <p:cNvPr id="4" name="Date Placeholder 3"/>
          <p:cNvSpPr>
            <a:spLocks noGrp="1"/>
          </p:cNvSpPr>
          <p:nvPr>
            <p:ph type="dt" sz="quarter" idx="10"/>
          </p:nvPr>
        </p:nvSpPr>
        <p:spPr>
          <a:xfrm>
            <a:off x="0" y="6629400"/>
            <a:ext cx="2133600" cy="228600"/>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124200" y="6705600"/>
            <a:ext cx="2895600" cy="152400"/>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0B9465D5-9439-49AB-BB2B-103200E6A028}" type="slidenum">
              <a:rPr lang="en-US"/>
              <a:pPr>
                <a:defRPr/>
              </a:pPr>
              <a:t>5</a:t>
            </a:fld>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 y="967765"/>
            <a:ext cx="9235440" cy="596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494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7" y="677863"/>
            <a:ext cx="8869363" cy="618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0" y="76200"/>
            <a:ext cx="9144000" cy="838200"/>
          </a:xfrm>
          <a:solidFill>
            <a:schemeClr val="bg1"/>
          </a:solidFill>
        </p:spPr>
        <p:txBody>
          <a:bodyPr>
            <a:noAutofit/>
          </a:bodyPr>
          <a:lstStyle/>
          <a:p>
            <a:pPr eaLnBrk="1" hangingPunct="1">
              <a:lnSpc>
                <a:spcPct val="80000"/>
              </a:lnSpc>
            </a:pPr>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b="0" dirty="0"/>
              <a:t>CDM Requirements-Traceability </a:t>
            </a:r>
            <a:endParaRPr lang="en-US" sz="2800" dirty="0" smtClean="0"/>
          </a:p>
        </p:txBody>
      </p:sp>
    </p:spTree>
    <p:extLst>
      <p:ext uri="{BB962C8B-B14F-4D97-AF65-F5344CB8AC3E}">
        <p14:creationId xmlns:p14="http://schemas.microsoft.com/office/powerpoint/2010/main" val="87958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3" y="932885"/>
            <a:ext cx="9196137" cy="5925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7</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b="0" dirty="0"/>
              <a:t>CDM Requirements-Traceability</a:t>
            </a:r>
            <a:endParaRPr lang="en-US" sz="2800" dirty="0" smtClean="0"/>
          </a:p>
        </p:txBody>
      </p:sp>
    </p:spTree>
    <p:extLst>
      <p:ext uri="{BB962C8B-B14F-4D97-AF65-F5344CB8AC3E}">
        <p14:creationId xmlns:p14="http://schemas.microsoft.com/office/powerpoint/2010/main" val="2494940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92075"/>
            <a:ext cx="9144000" cy="898525"/>
          </a:xfrm>
        </p:spPr>
        <p:txBody>
          <a:bodyPr/>
          <a:lstStyle/>
          <a:p>
            <a:pPr eaLnBrk="1" hangingPunct="1"/>
            <a:r>
              <a:rPr lang="en-US" dirty="0">
                <a:solidFill>
                  <a:srgbClr val="0000CC"/>
                </a:solidFill>
              </a:rPr>
              <a:t>CP.1.3 Manage Medication List</a:t>
            </a:r>
            <a:r>
              <a:rPr lang="en-US" sz="2800" dirty="0">
                <a:latin typeface="Arial Narrow" pitchFamily="34" charset="0"/>
              </a:rPr>
              <a:t/>
            </a:r>
            <a:br>
              <a:rPr lang="en-US" sz="2800" dirty="0">
                <a:latin typeface="Arial Narrow" pitchFamily="34" charset="0"/>
              </a:rPr>
            </a:br>
            <a:r>
              <a:rPr lang="en-US" sz="2800" dirty="0" smtClean="0">
                <a:latin typeface="Arial Narrow" pitchFamily="34" charset="0"/>
              </a:rPr>
              <a:t>“See Also” </a:t>
            </a:r>
            <a:r>
              <a:rPr lang="en-US" sz="2800" b="1" dirty="0" smtClean="0">
                <a:latin typeface="Arial Narrow" pitchFamily="34" charset="0"/>
              </a:rPr>
              <a:t>Dependencies</a:t>
            </a:r>
            <a:endParaRPr lang="en-US" sz="2000" b="1" dirty="0" smtClean="0">
              <a:latin typeface="Arial Narrow"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78" y="907536"/>
            <a:ext cx="9173678" cy="5645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7"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8"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8</a:t>
            </a:fld>
            <a:endParaRPr lang="en-US" dirty="0"/>
          </a:p>
        </p:txBody>
      </p:sp>
    </p:spTree>
    <p:extLst>
      <p:ext uri="{BB962C8B-B14F-4D97-AF65-F5344CB8AC3E}">
        <p14:creationId xmlns:p14="http://schemas.microsoft.com/office/powerpoint/2010/main" val="1928690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2/24/2012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9</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983545348"/>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956803"/>
                <a:gridCol w="719595"/>
                <a:gridCol w="914400"/>
                <a:gridCol w="762000"/>
                <a:gridCol w="762000"/>
                <a:gridCol w="838200"/>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rPr>
                        <a:t>Manage (Data)</a:t>
                      </a:r>
                      <a:endParaRPr lang="en-US" sz="3600" b="1" dirty="0">
                        <a:effectLst/>
                        <a:latin typeface="Arial"/>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rPr>
                        <a:t>Maintain</a:t>
                      </a:r>
                      <a:endParaRPr lang="en-US" sz="2000" b="1" dirty="0">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rPr>
                        <a:t>Render</a:t>
                      </a:r>
                      <a:endParaRPr lang="en-US" sz="2000" b="1">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rPr>
                        <a:t>Exchange</a:t>
                      </a:r>
                      <a:endParaRPr lang="en-US" sz="2000" b="1">
                        <a:effectLst/>
                        <a:latin typeface="Arial"/>
                        <a:ea typeface="Times New Roman"/>
                      </a:endParaRPr>
                    </a:p>
                  </a:txBody>
                  <a:tcPr marL="68580" marR="68580" marT="0" marB="0" anchor="ctr"/>
                </a:tc>
                <a:tc gridSpan="2">
                  <a:txBody>
                    <a:bodyPr/>
                    <a:lstStyle/>
                    <a:p>
                      <a:pPr marL="0" marR="0" algn="ctr">
                        <a:spcBef>
                          <a:spcPts val="300"/>
                        </a:spcBef>
                        <a:spcAft>
                          <a:spcPts val="300"/>
                        </a:spcAft>
                      </a:pPr>
                      <a:r>
                        <a:rPr lang="en-US" sz="1600">
                          <a:effectLst/>
                        </a:rPr>
                        <a:t>Determine</a:t>
                      </a:r>
                      <a:endParaRPr lang="en-US" sz="2000" b="1">
                        <a:effectLst/>
                        <a:latin typeface="Arial"/>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rPr>
                        <a:t>Manage-Data-Visibility</a:t>
                      </a:r>
                      <a:endParaRPr lang="en-US" sz="2000" b="1" dirty="0">
                        <a:effectLst/>
                        <a:latin typeface="Arial"/>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Store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Update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Remove</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Extract</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Present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Export</a:t>
                      </a:r>
                      <a:endParaRPr lang="en-US" sz="1400" dirty="0">
                        <a:effectLst/>
                      </a:endParaRPr>
                    </a:p>
                    <a:p>
                      <a:pPr marL="0" marR="0">
                        <a:spcBef>
                          <a:spcPts val="0"/>
                        </a:spcBef>
                        <a:spcAft>
                          <a:spcPts val="0"/>
                        </a:spcAft>
                      </a:pPr>
                      <a:r>
                        <a:rPr lang="pt-BR" sz="1400" dirty="0">
                          <a:effectLst/>
                        </a:rPr>
                        <a:t>Import</a:t>
                      </a:r>
                      <a:endParaRPr lang="en-US" sz="1400" dirty="0">
                        <a:effectLst/>
                      </a:endParaRPr>
                    </a:p>
                    <a:p>
                      <a:pPr marL="0" marR="0">
                        <a:spcBef>
                          <a:spcPts val="0"/>
                        </a:spcBef>
                        <a:spcAft>
                          <a:spcPts val="0"/>
                        </a:spcAft>
                      </a:pPr>
                      <a:r>
                        <a:rPr lang="pt-BR" sz="1400" dirty="0">
                          <a:effectLst/>
                        </a:rPr>
                        <a:t>Receive</a:t>
                      </a:r>
                      <a:endParaRPr lang="en-US" sz="1400" dirty="0">
                        <a:effectLst/>
                      </a:endParaRPr>
                    </a:p>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Analyze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Decide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De-Identify</a:t>
                      </a:r>
                      <a:endParaRPr lang="en-US" sz="1400" dirty="0">
                        <a:effectLst/>
                      </a:endParaRPr>
                    </a:p>
                    <a:p>
                      <a:pPr marL="0" marR="0">
                        <a:spcBef>
                          <a:spcPts val="0"/>
                        </a:spcBef>
                        <a:spcAft>
                          <a:spcPts val="0"/>
                        </a:spcAft>
                      </a:pPr>
                      <a:r>
                        <a:rPr lang="pt-BR" sz="1400" dirty="0">
                          <a:effectLst/>
                        </a:rPr>
                        <a:t>Hide</a:t>
                      </a:r>
                      <a:endParaRPr lang="en-US" sz="1400" dirty="0">
                        <a:effectLst/>
                      </a:endParaRPr>
                    </a:p>
                    <a:p>
                      <a:pPr marL="0" marR="0">
                        <a:spcBef>
                          <a:spcPts val="0"/>
                        </a:spcBef>
                        <a:spcAft>
                          <a:spcPts val="0"/>
                        </a:spcAft>
                      </a:pPr>
                      <a:r>
                        <a:rPr lang="pt-BR" sz="1400" dirty="0">
                          <a:effectLst/>
                        </a:rPr>
                        <a:t>Mask</a:t>
                      </a:r>
                      <a:endParaRPr lang="en-US" sz="1400" dirty="0">
                        <a:effectLst/>
                      </a:endParaRPr>
                    </a:p>
                    <a:p>
                      <a:pPr marL="0" marR="0">
                        <a:spcBef>
                          <a:spcPts val="0"/>
                        </a:spcBef>
                        <a:spcAft>
                          <a:spcPts val="0"/>
                        </a:spcAft>
                      </a:pPr>
                      <a:r>
                        <a:rPr lang="pt-BR" sz="1400" dirty="0">
                          <a:effectLst/>
                        </a:rPr>
                        <a:t>Re-Identify</a:t>
                      </a:r>
                      <a:endParaRPr lang="en-US" sz="1400" dirty="0">
                        <a:effectLst/>
                      </a:endParaRPr>
                    </a:p>
                    <a:p>
                      <a:pPr marL="0" marR="0">
                        <a:spcBef>
                          <a:spcPts val="0"/>
                        </a:spcBef>
                        <a:spcAft>
                          <a:spcPts val="0"/>
                        </a:spcAft>
                      </a:pPr>
                      <a:r>
                        <a:rPr lang="pt-BR" sz="1400" dirty="0">
                          <a:effectLst/>
                        </a:rPr>
                        <a:t>Unhide</a:t>
                      </a:r>
                      <a:endParaRPr lang="en-US" sz="1400" dirty="0">
                        <a:effectLst/>
                      </a:endParaRPr>
                    </a:p>
                    <a:p>
                      <a:pPr marL="0" marR="0">
                        <a:spcBef>
                          <a:spcPts val="0"/>
                        </a:spcBef>
                        <a:spcAft>
                          <a:spcPts val="0"/>
                        </a:spcAft>
                      </a:pPr>
                      <a:r>
                        <a:rPr lang="pt-BR" sz="1400" dirty="0">
                          <a:effectLst/>
                        </a:rPr>
                        <a:t>Unmask</a:t>
                      </a:r>
                      <a:endParaRPr lang="en-US" sz="1400" dirty="0">
                        <a:effectLst/>
                        <a:latin typeface="Calibri"/>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rPr>
                        <a:t>Archive</a:t>
                      </a:r>
                      <a:endParaRPr lang="en-US" sz="1400">
                        <a:effectLst/>
                      </a:endParaRPr>
                    </a:p>
                    <a:p>
                      <a:pPr marL="0" marR="0">
                        <a:spcBef>
                          <a:spcPts val="0"/>
                        </a:spcBef>
                        <a:spcAft>
                          <a:spcPts val="0"/>
                        </a:spcAft>
                      </a:pPr>
                      <a:r>
                        <a:rPr lang="pt-BR" sz="1400">
                          <a:effectLst/>
                        </a:rPr>
                        <a:t>Backup</a:t>
                      </a:r>
                      <a:endParaRPr lang="en-US" sz="1400">
                        <a:effectLst/>
                      </a:endParaRPr>
                    </a:p>
                    <a:p>
                      <a:pPr marL="0" marR="0">
                        <a:spcBef>
                          <a:spcPts val="0"/>
                        </a:spcBef>
                        <a:spcAft>
                          <a:spcPts val="0"/>
                        </a:spcAft>
                      </a:pPr>
                      <a:r>
                        <a:rPr lang="pt-BR" sz="1400">
                          <a:effectLst/>
                        </a:rPr>
                        <a:t>Decrypt</a:t>
                      </a:r>
                      <a:endParaRPr lang="en-US" sz="1400">
                        <a:effectLst/>
                      </a:endParaRPr>
                    </a:p>
                    <a:p>
                      <a:pPr marL="0" marR="0">
                        <a:spcBef>
                          <a:spcPts val="0"/>
                        </a:spcBef>
                        <a:spcAft>
                          <a:spcPts val="0"/>
                        </a:spcAft>
                      </a:pPr>
                      <a:r>
                        <a:rPr lang="pt-BR" sz="1400">
                          <a:effectLst/>
                        </a:rPr>
                        <a:t>Encrypt</a:t>
                      </a:r>
                      <a:endParaRPr lang="en-US" sz="1400">
                        <a:effectLst/>
                      </a:endParaRPr>
                    </a:p>
                    <a:p>
                      <a:pPr marL="0" marR="0">
                        <a:spcBef>
                          <a:spcPts val="0"/>
                        </a:spcBef>
                        <a:spcAft>
                          <a:spcPts val="0"/>
                        </a:spcAft>
                      </a:pPr>
                      <a:r>
                        <a:rPr lang="pt-BR" sz="1400">
                          <a:effectLst/>
                        </a:rPr>
                        <a:t>Recover</a:t>
                      </a:r>
                      <a:endParaRPr lang="en-US" sz="1400">
                        <a:effectLst/>
                      </a:endParaRPr>
                    </a:p>
                    <a:p>
                      <a:pPr marL="0" marR="0">
                        <a:spcBef>
                          <a:spcPts val="0"/>
                        </a:spcBef>
                        <a:spcAft>
                          <a:spcPts val="0"/>
                        </a:spcAft>
                      </a:pPr>
                      <a:r>
                        <a:rPr lang="pt-BR" sz="1400">
                          <a:effectLst/>
                        </a:rPr>
                        <a:t>Restore</a:t>
                      </a:r>
                      <a:endParaRPr lang="en-US" sz="1400">
                        <a:effectLst/>
                      </a:endParaRPr>
                    </a:p>
                    <a:p>
                      <a:pPr marL="0" marR="0">
                        <a:spcBef>
                          <a:spcPts val="0"/>
                        </a:spcBef>
                        <a:spcAft>
                          <a:spcPts val="0"/>
                        </a:spcAft>
                      </a:pPr>
                      <a:r>
                        <a:rPr lang="pt-BR" sz="1400">
                          <a:effectLst/>
                        </a:rPr>
                        <a:t>Save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Annotate</a:t>
                      </a:r>
                      <a:endParaRPr lang="en-US" sz="1400" dirty="0">
                        <a:effectLst/>
                      </a:endParaRPr>
                    </a:p>
                    <a:p>
                      <a:pPr marL="0" marR="0">
                        <a:spcBef>
                          <a:spcPts val="0"/>
                        </a:spcBef>
                        <a:spcAft>
                          <a:spcPts val="0"/>
                        </a:spcAft>
                      </a:pPr>
                      <a:r>
                        <a:rPr lang="pt-BR" sz="1400" dirty="0">
                          <a:effectLst/>
                        </a:rPr>
                        <a:t>Attest</a:t>
                      </a:r>
                      <a:endParaRPr lang="en-US" sz="1400" dirty="0">
                        <a:effectLst/>
                      </a:endParaRPr>
                    </a:p>
                    <a:p>
                      <a:pPr marL="0" marR="0">
                        <a:spcBef>
                          <a:spcPts val="0"/>
                        </a:spcBef>
                        <a:spcAft>
                          <a:spcPts val="0"/>
                        </a:spcAft>
                      </a:pPr>
                      <a:r>
                        <a:rPr lang="pt-BR" sz="1400" dirty="0">
                          <a:effectLst/>
                        </a:rPr>
                        <a:t>Edit</a:t>
                      </a:r>
                      <a:endParaRPr lang="en-US" sz="1400" dirty="0">
                        <a:effectLst/>
                      </a:endParaRPr>
                    </a:p>
                    <a:p>
                      <a:pPr marL="0" marR="0">
                        <a:spcBef>
                          <a:spcPts val="0"/>
                        </a:spcBef>
                        <a:spcAft>
                          <a:spcPts val="0"/>
                        </a:spcAft>
                      </a:pPr>
                      <a:r>
                        <a:rPr lang="pt-BR" sz="1400" dirty="0">
                          <a:effectLst/>
                        </a:rPr>
                        <a:t>Harmonize</a:t>
                      </a:r>
                      <a:endParaRPr lang="en-US" sz="1400" dirty="0">
                        <a:effectLst/>
                      </a:endParaRPr>
                    </a:p>
                    <a:p>
                      <a:pPr marL="0" marR="0">
                        <a:spcBef>
                          <a:spcPts val="0"/>
                        </a:spcBef>
                        <a:spcAft>
                          <a:spcPts val="0"/>
                        </a:spcAft>
                      </a:pPr>
                      <a:r>
                        <a:rPr lang="pt-BR" sz="1400" dirty="0">
                          <a:effectLst/>
                        </a:rPr>
                        <a:t>Integrate</a:t>
                      </a:r>
                      <a:endParaRPr lang="en-US" sz="1400" dirty="0">
                        <a:effectLst/>
                      </a:endParaRPr>
                    </a:p>
                    <a:p>
                      <a:pPr marL="0" marR="0">
                        <a:spcBef>
                          <a:spcPts val="0"/>
                        </a:spcBef>
                        <a:spcAft>
                          <a:spcPts val="0"/>
                        </a:spcAft>
                      </a:pPr>
                      <a:r>
                        <a:rPr lang="pt-BR" sz="1400" dirty="0">
                          <a:effectLst/>
                        </a:rPr>
                        <a:t>Link</a:t>
                      </a:r>
                      <a:endParaRPr lang="en-US" sz="1400" dirty="0">
                        <a:effectLst/>
                      </a:endParaRPr>
                    </a:p>
                    <a:p>
                      <a:pPr marL="0" marR="0">
                        <a:spcBef>
                          <a:spcPts val="0"/>
                        </a:spcBef>
                        <a:spcAft>
                          <a:spcPts val="0"/>
                        </a:spcAft>
                      </a:pPr>
                      <a:r>
                        <a:rPr lang="pt-BR" sz="1400" dirty="0">
                          <a:effectLst/>
                        </a:rPr>
                        <a:t>Tag</a:t>
                      </a:r>
                      <a:endParaRPr lang="en-US" sz="1400" dirty="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Delete</a:t>
                      </a:r>
                      <a:endParaRPr lang="en-US" sz="1400" dirty="0">
                        <a:effectLst/>
                      </a:endParaRPr>
                    </a:p>
                    <a:p>
                      <a:pPr marL="0" marR="0">
                        <a:spcBef>
                          <a:spcPts val="0"/>
                        </a:spcBef>
                        <a:spcAft>
                          <a:spcPts val="0"/>
                        </a:spcAft>
                      </a:pPr>
                      <a:r>
                        <a:rPr lang="pt-BR" sz="1400" dirty="0">
                          <a:effectLst/>
                        </a:rPr>
                        <a:t>Purge</a:t>
                      </a:r>
                      <a:endParaRPr lang="en-US" sz="1400" dirty="0">
                        <a:effectLst/>
                        <a:latin typeface="Calibri"/>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2056713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6344</TotalTime>
  <Words>1201</Words>
  <Application>Microsoft Office PowerPoint</Application>
  <PresentationFormat>On-screen Show (4:3)</PresentationFormat>
  <Paragraphs>161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EHR System Function  and Information Model  (EHR-S FIM is based on EHR-S FM R2.0)   CP.1.3 Manage Medication List aka DC.1.4.2 in EHR-S FM</vt:lpstr>
      <vt:lpstr>CP.1.3 Manage Medication List</vt:lpstr>
      <vt:lpstr>CP.1.3 Manage Medication List Activities Mapped-to System-Components</vt:lpstr>
      <vt:lpstr>CP.1.3 Manage Medication List Conceptual Information Model (CIM) Mapped to EHR-S Functions</vt:lpstr>
      <vt:lpstr>CP.1.3 Manage Medication List Conceptual Data Model (CDM)</vt:lpstr>
      <vt:lpstr>CP.1.3 Manage Medication List CDM Requirements-Traceability </vt:lpstr>
      <vt:lpstr>CP.1.3 Manage Medication List CDM Requirements-Traceability</vt:lpstr>
      <vt:lpstr>CP.1.3 Manage Medication List “See Also” Dependencies</vt:lpstr>
      <vt:lpstr>Action Verb Hierarches</vt:lpstr>
      <vt:lpstr>Archive</vt:lpstr>
      <vt:lpstr>CP.1.3 Manage Medication List Conformance Criteria </vt:lpstr>
      <vt:lpstr>CP.1.3 Manage Medication List Conformance Criteria</vt:lpstr>
      <vt:lpstr>CP.1.3 Manage Medication List Conformance Criteria</vt:lpstr>
      <vt:lpstr>CP.1.3 Manage Medication List Conformance Criteria</vt:lpstr>
      <vt:lpstr>CP.1.3 Manage Medication List “See Also” Dependencies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208</cp:revision>
  <dcterms:created xsi:type="dcterms:W3CDTF">2011-11-03T13:07:09Z</dcterms:created>
  <dcterms:modified xsi:type="dcterms:W3CDTF">2012-02-24T16:53:55Z</dcterms:modified>
</cp:coreProperties>
</file>