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</p:sldMasterIdLst>
  <p:notesMasterIdLst>
    <p:notesMasterId r:id="rId27"/>
  </p:notesMasterIdLst>
  <p:sldIdLst>
    <p:sldId id="497" r:id="rId2"/>
    <p:sldId id="498" r:id="rId3"/>
    <p:sldId id="499" r:id="rId4"/>
    <p:sldId id="524" r:id="rId5"/>
    <p:sldId id="525" r:id="rId6"/>
    <p:sldId id="526" r:id="rId7"/>
    <p:sldId id="523" r:id="rId8"/>
    <p:sldId id="494" r:id="rId9"/>
    <p:sldId id="515" r:id="rId10"/>
    <p:sldId id="516" r:id="rId11"/>
    <p:sldId id="527" r:id="rId12"/>
    <p:sldId id="520" r:id="rId13"/>
    <p:sldId id="521" r:id="rId14"/>
    <p:sldId id="474" r:id="rId15"/>
    <p:sldId id="504" r:id="rId16"/>
    <p:sldId id="500" r:id="rId17"/>
    <p:sldId id="475" r:id="rId18"/>
    <p:sldId id="512" r:id="rId19"/>
    <p:sldId id="505" r:id="rId20"/>
    <p:sldId id="501" r:id="rId21"/>
    <p:sldId id="477" r:id="rId22"/>
    <p:sldId id="514" r:id="rId23"/>
    <p:sldId id="507" r:id="rId24"/>
    <p:sldId id="503" r:id="rId25"/>
    <p:sldId id="467" r:id="rId26"/>
  </p:sldIdLst>
  <p:sldSz cx="9144000" cy="6858000" type="screen4x3"/>
  <p:notesSz cx="9144000" cy="6858000"/>
  <p:custDataLst>
    <p:tags r:id="rId28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Markw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99"/>
    <a:srgbClr val="C5D8FF"/>
    <a:srgbClr val="CCECFF"/>
    <a:srgbClr val="000000"/>
    <a:srgbClr val="FFFFE5"/>
    <a:srgbClr val="FFDEBD"/>
    <a:srgbClr val="EBF7FF"/>
    <a:srgbClr val="CDFFC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321" autoAdjust="0"/>
    <p:restoredTop sz="79565" autoAdjust="0"/>
  </p:normalViewPr>
  <p:slideViewPr>
    <p:cSldViewPr snapToGrid="0" snapToObjects="1">
      <p:cViewPr varScale="1">
        <p:scale>
          <a:sx n="111" d="100"/>
          <a:sy n="111" d="100"/>
        </p:scale>
        <p:origin x="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01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5179483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6294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no graphic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hape 13"/>
          <p:cNvCxnSpPr/>
          <p:nvPr/>
        </p:nvCxnSpPr>
        <p:spPr>
          <a:xfrm>
            <a:off x="0" y="1613266"/>
            <a:ext cx="9144000" cy="0"/>
          </a:xfrm>
          <a:prstGeom prst="straightConnector1">
            <a:avLst/>
          </a:prstGeom>
          <a:noFill/>
          <a:ln w="9525" cap="flat">
            <a:solidFill>
              <a:srgbClr val="229BB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4311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rgbClr val="21218A"/>
                </a:solidFill>
                <a:latin typeface="Trebuchet MS Bold"/>
                <a:ea typeface="Arial"/>
                <a:cs typeface="Trebuchet MS Bold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895402"/>
            <a:ext cx="6400799" cy="1469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"/>
              </a:spcBef>
              <a:spcAft>
                <a:spcPts val="100"/>
              </a:spcAft>
              <a:buClr>
                <a:srgbClr val="0055B0"/>
              </a:buClr>
              <a:buFont typeface="Arial"/>
              <a:buNone/>
              <a:defRPr sz="2400" b="0" i="0" u="none" strike="noStrike" cap="none" baseline="0">
                <a:solidFill>
                  <a:srgbClr val="0070C0"/>
                </a:solidFill>
                <a:latin typeface="Trebuchet MS"/>
                <a:ea typeface="Arial"/>
                <a:cs typeface="Trebuchet MS"/>
                <a:sym typeface="Arial"/>
              </a:defRPr>
            </a:lvl1pPr>
            <a:lvl2pPr marL="742950" marR="0" indent="-177800" algn="l" rtl="0">
              <a:spcBef>
                <a:spcPts val="100"/>
              </a:spcBef>
              <a:spcAft>
                <a:spcPts val="100"/>
              </a:spcAft>
              <a:buClr>
                <a:srgbClr val="0070C0"/>
              </a:buClr>
              <a:buFont typeface="Arial"/>
              <a:buChar char="▪"/>
              <a:defRPr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65100" algn="l" rtl="0">
              <a:spcBef>
                <a:spcPts val="100"/>
              </a:spcBef>
              <a:spcAft>
                <a:spcPts val="100"/>
              </a:spcAft>
              <a:buClr>
                <a:srgbClr val="229BB8"/>
              </a:buClr>
              <a:buFont typeface="Arial"/>
              <a:buChar char="▪"/>
              <a:defRPr sz="2000" b="0" i="0" u="none" strike="noStrike" cap="none" baseline="0">
                <a:solidFill>
                  <a:srgbClr val="229B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27000" algn="l" rtl="0">
              <a:spcBef>
                <a:spcPts val="100"/>
              </a:spcBef>
              <a:spcAft>
                <a:spcPts val="100"/>
              </a:spcAft>
              <a:buClr>
                <a:srgbClr val="606060"/>
              </a:buClr>
              <a:buFont typeface="Arial"/>
              <a:buChar char="–"/>
              <a:defRPr sz="1600" b="0" i="0" u="none" strike="noStrike" cap="none" baseline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27000" algn="l" rtl="0">
              <a:spcBef>
                <a:spcPts val="100"/>
              </a:spcBef>
              <a:spcAft>
                <a:spcPts val="100"/>
              </a:spcAft>
              <a:buClr>
                <a:srgbClr val="606060"/>
              </a:buClr>
              <a:buFont typeface="Arial"/>
              <a:buChar char="»"/>
              <a:defRPr sz="1600" b="0" i="0" u="none" strike="noStrike" cap="none" baseline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" name="Picture 1" descr="ihtsdo_brand_master_P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75" y="64416"/>
            <a:ext cx="3238066" cy="14380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delivering_snomed_tagline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5" y="5722818"/>
            <a:ext cx="2426053" cy="10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044825"/>
            <a:ext cx="7772400" cy="1362075"/>
          </a:xfrm>
        </p:spPr>
        <p:txBody>
          <a:bodyPr anchor="b"/>
          <a:lstStyle>
            <a:lvl1pPr algn="l">
              <a:defRPr sz="4000" b="0" i="0" cap="none">
                <a:latin typeface="Trebuchet MS Bold"/>
                <a:cs typeface="Trebuchet MS Bold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505739"/>
            <a:ext cx="7772400" cy="1401348"/>
          </a:xfrm>
        </p:spPr>
        <p:txBody>
          <a:bodyPr anchor="t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ihtsdo_brand_master_PM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75" y="64416"/>
            <a:ext cx="3238066" cy="14380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389741" y="6429396"/>
            <a:ext cx="1104971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fld id="{E72A2698-25A6-BB44-BDF3-496AA86874B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48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lang="en-US" sz="1800" dirty="0" smtClean="0">
                <a:solidFill>
                  <a:srgbClr val="3399FF"/>
                </a:solidFill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Line 222"/>
          <p:cNvSpPr>
            <a:spLocks noChangeShapeType="1"/>
          </p:cNvSpPr>
          <p:nvPr userDrawn="1"/>
        </p:nvSpPr>
        <p:spPr bwMode="auto">
          <a:xfrm>
            <a:off x="468313" y="1349360"/>
            <a:ext cx="8207375" cy="0"/>
          </a:xfrm>
          <a:prstGeom prst="line">
            <a:avLst/>
          </a:prstGeom>
          <a:noFill/>
          <a:ln w="38100">
            <a:solidFill>
              <a:srgbClr val="229BB8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a-DK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58462" y="6429396"/>
            <a:ext cx="525602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fld id="{E72A2698-25A6-BB44-BDF3-496AA86874B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42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 txBox="1">
            <a:spLocks noGrp="1"/>
          </p:cNvSpPr>
          <p:nvPr>
            <p:ph idx="1"/>
          </p:nvPr>
        </p:nvSpPr>
        <p:spPr>
          <a:xfrm>
            <a:off x="457200" y="1452308"/>
            <a:ext cx="8229600" cy="4658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3359" algn="l" rtl="0">
              <a:spcBef>
                <a:spcPts val="100"/>
              </a:spcBef>
              <a:spcAft>
                <a:spcPts val="100"/>
              </a:spcAft>
              <a:buClr>
                <a:srgbClr val="0055B0"/>
              </a:buClr>
              <a:buFont typeface="Arial"/>
              <a:buChar char="▪"/>
              <a:defRPr sz="2400" b="0" i="0" u="none" strike="noStrike" cap="none" baseline="0">
                <a:solidFill>
                  <a:srgbClr val="0055B0"/>
                </a:solidFill>
                <a:latin typeface="Trebuchet MS"/>
                <a:ea typeface="Arial"/>
                <a:cs typeface="Trebuchet MS"/>
                <a:sym typeface="Arial"/>
              </a:defRPr>
            </a:lvl1pPr>
            <a:lvl2pPr marL="742950" marR="0" indent="-177800" algn="l" rtl="0">
              <a:spcBef>
                <a:spcPts val="100"/>
              </a:spcBef>
              <a:spcAft>
                <a:spcPts val="100"/>
              </a:spcAft>
              <a:buClr>
                <a:srgbClr val="0070C0"/>
              </a:buClr>
              <a:buFont typeface="Arial"/>
              <a:buChar char="▪"/>
              <a:defRPr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65100" algn="l" rtl="0">
              <a:spcBef>
                <a:spcPts val="100"/>
              </a:spcBef>
              <a:spcAft>
                <a:spcPts val="100"/>
              </a:spcAft>
              <a:buClr>
                <a:srgbClr val="229BB8"/>
              </a:buClr>
              <a:buFont typeface="Arial"/>
              <a:buChar char="▪"/>
              <a:defRPr sz="2000" b="0" i="0" u="none" strike="noStrike" cap="none" baseline="0">
                <a:solidFill>
                  <a:srgbClr val="229B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27000" algn="l" rtl="0">
              <a:spcBef>
                <a:spcPts val="100"/>
              </a:spcBef>
              <a:spcAft>
                <a:spcPts val="100"/>
              </a:spcAft>
              <a:buClr>
                <a:srgbClr val="606060"/>
              </a:buClr>
              <a:buFont typeface="Arial"/>
              <a:buChar char="–"/>
              <a:defRPr sz="1600" b="0" i="0" u="none" strike="noStrike" cap="none" baseline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27000" algn="l" rtl="0">
              <a:spcBef>
                <a:spcPts val="100"/>
              </a:spcBef>
              <a:spcAft>
                <a:spcPts val="100"/>
              </a:spcAft>
              <a:buClr>
                <a:srgbClr val="606060"/>
              </a:buClr>
              <a:buFont typeface="Arial"/>
              <a:buChar char="»"/>
              <a:defRPr sz="1600" b="0" i="0" u="none" strike="noStrike" cap="none" baseline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29"/>
          <p:cNvSpPr txBox="1">
            <a:spLocks noGrp="1"/>
          </p:cNvSpPr>
          <p:nvPr>
            <p:ph type="title"/>
          </p:nvPr>
        </p:nvSpPr>
        <p:spPr>
          <a:xfrm>
            <a:off x="457200" y="766541"/>
            <a:ext cx="8229600" cy="5079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0" i="0">
                <a:solidFill>
                  <a:srgbClr val="21218A"/>
                </a:solidFill>
                <a:latin typeface="Trebuchet MS Bold"/>
                <a:ea typeface="Arial"/>
                <a:cs typeface="Trebuchet MS Bold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hape 13"/>
          <p:cNvCxnSpPr/>
          <p:nvPr userDrawn="1"/>
        </p:nvCxnSpPr>
        <p:spPr>
          <a:xfrm>
            <a:off x="0" y="1318802"/>
            <a:ext cx="9144000" cy="0"/>
          </a:xfrm>
          <a:prstGeom prst="straightConnector1">
            <a:avLst/>
          </a:prstGeom>
          <a:noFill/>
          <a:ln w="9525" cap="flat">
            <a:solidFill>
              <a:srgbClr val="229BB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0087" y="6429396"/>
            <a:ext cx="525602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fld id="{E72A2698-25A6-BB44-BDF3-496AA86874B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0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itle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 b="1" i="0">
                <a:latin typeface="Trebuchet MS Bold"/>
                <a:cs typeface="Trebuchet MS Bold"/>
              </a:defRPr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1800" b="0" i="0">
                <a:latin typeface="Trebuchet MS"/>
                <a:cs typeface="Trebuchet MS"/>
              </a:defRPr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 b="1" i="0">
                <a:latin typeface="Trebuchet MS Bold"/>
                <a:cs typeface="Trebuchet MS Bold"/>
              </a:defRPr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1800" b="0" i="0">
                <a:latin typeface="Trebuchet MS"/>
                <a:cs typeface="Trebuchet MS"/>
              </a:defRPr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hape 13"/>
          <p:cNvCxnSpPr/>
          <p:nvPr userDrawn="1"/>
        </p:nvCxnSpPr>
        <p:spPr>
          <a:xfrm>
            <a:off x="0" y="1318802"/>
            <a:ext cx="9144000" cy="0"/>
          </a:xfrm>
          <a:prstGeom prst="straightConnector1">
            <a:avLst/>
          </a:prstGeom>
          <a:noFill/>
          <a:ln w="9525" cap="flat">
            <a:solidFill>
              <a:srgbClr val="229BB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>
            <a:spLocks noGrp="1"/>
          </p:cNvSpPr>
          <p:nvPr>
            <p:ph type="title"/>
          </p:nvPr>
        </p:nvSpPr>
        <p:spPr>
          <a:xfrm>
            <a:off x="457200" y="739912"/>
            <a:ext cx="8229600" cy="5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0" i="0">
                <a:solidFill>
                  <a:srgbClr val="21218A"/>
                </a:solidFill>
                <a:latin typeface="Trebuchet MS Bold"/>
                <a:ea typeface="Arial"/>
                <a:cs typeface="Trebuchet MS Bold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0087" y="6429396"/>
            <a:ext cx="525602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fld id="{E72A2698-25A6-BB44-BDF3-496AA86874B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Left column and box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176696"/>
            <a:ext cx="3008313" cy="125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0" i="0">
                <a:latin typeface="Trebuchet MS Bold"/>
                <a:cs typeface="Trebuchet MS Bold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892621"/>
            <a:ext cx="5111750" cy="5233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 b="0" i="0">
                <a:latin typeface="Trebuchet MS"/>
                <a:cs typeface="Trebuchet MS"/>
              </a:defRPr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 b="0" i="0">
                <a:latin typeface="Trebuchet MS"/>
                <a:cs typeface="Trebuchet MS"/>
              </a:defRPr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hape 61"/>
          <p:cNvCxnSpPr/>
          <p:nvPr/>
        </p:nvCxnSpPr>
        <p:spPr>
          <a:xfrm>
            <a:off x="428597" y="1428736"/>
            <a:ext cx="3071833" cy="0"/>
          </a:xfrm>
          <a:prstGeom prst="straightConnector1">
            <a:avLst/>
          </a:prstGeom>
          <a:noFill/>
          <a:ln w="38100" cap="flat">
            <a:solidFill>
              <a:srgbClr val="229BB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0087" y="6429396"/>
            <a:ext cx="525602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fld id="{E72A2698-25A6-BB44-BDF3-496AA86874B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no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73652" y="199354"/>
            <a:ext cx="6327913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0" i="0">
                <a:latin typeface="Trebuchet MS Bold"/>
                <a:cs typeface="Trebuchet MS Bold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673652" y="883418"/>
            <a:ext cx="7862957" cy="4439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150E53"/>
              </a:buClr>
              <a:buFont typeface="Arial"/>
              <a:buNone/>
              <a:defRPr sz="3200" b="0" i="0" u="none" strike="noStrike" cap="none" baseline="0">
                <a:solidFill>
                  <a:srgbClr val="150E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258956" y="5481657"/>
            <a:ext cx="6703391" cy="1239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 b="0" i="0">
                <a:latin typeface="Trebuchet MS"/>
                <a:cs typeface="Trebuchet MS"/>
              </a:defRPr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0087" y="6429396"/>
            <a:ext cx="525602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fld id="{E72A2698-25A6-BB44-BDF3-496AA86874B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38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960"/>
            <a:ext cx="8229600" cy="4551435"/>
          </a:xfrm>
        </p:spPr>
        <p:txBody>
          <a:bodyPr/>
          <a:lstStyle>
            <a:lvl1pPr>
              <a:defRPr>
                <a:solidFill>
                  <a:srgbClr val="0050A0"/>
                </a:solidFill>
              </a:defRPr>
            </a:lvl1pPr>
            <a:lvl2pPr>
              <a:defRPr>
                <a:solidFill>
                  <a:srgbClr val="0064AF"/>
                </a:solidFill>
              </a:defRPr>
            </a:lvl2pPr>
            <a:lvl3pPr>
              <a:defRPr>
                <a:solidFill>
                  <a:srgbClr val="0087B4"/>
                </a:solidFill>
              </a:defRPr>
            </a:lvl3pPr>
            <a:lvl4pPr>
              <a:defRPr sz="1800">
                <a:solidFill>
                  <a:srgbClr val="3399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8594" y="6572272"/>
            <a:ext cx="1524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614A5DE-5A3C-470C-864A-ABE2E6DB5D88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DE65-738B-436E-9334-71F1116DFC93}" type="slidenum">
              <a:rPr lang="en-US" sz="700" smtClean="0">
                <a:latin typeface="+mn-lt"/>
              </a:rPr>
              <a:pPr>
                <a:defRPr/>
              </a:pPr>
              <a:t>‹#›</a:t>
            </a:fld>
            <a:endParaRPr lang="en-US" sz="1200"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Line 222"/>
          <p:cNvSpPr>
            <a:spLocks noChangeShapeType="1"/>
          </p:cNvSpPr>
          <p:nvPr userDrawn="1"/>
        </p:nvSpPr>
        <p:spPr bwMode="auto">
          <a:xfrm>
            <a:off x="479425" y="1777472"/>
            <a:ext cx="8207375" cy="0"/>
          </a:xfrm>
          <a:prstGeom prst="line">
            <a:avLst/>
          </a:prstGeom>
          <a:noFill/>
          <a:ln w="38100">
            <a:solidFill>
              <a:srgbClr val="229BB8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20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428736"/>
            <a:ext cx="8229600" cy="4828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3359" algn="l" rtl="0">
              <a:spcBef>
                <a:spcPts val="100"/>
              </a:spcBef>
              <a:spcAft>
                <a:spcPts val="100"/>
              </a:spcAft>
              <a:buClr>
                <a:srgbClr val="0055B0"/>
              </a:buClr>
              <a:buFont typeface="Arial"/>
              <a:buChar char="▪"/>
              <a:defRPr sz="24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100"/>
              </a:spcBef>
              <a:spcAft>
                <a:spcPts val="100"/>
              </a:spcAft>
              <a:buClr>
                <a:srgbClr val="0070C0"/>
              </a:buClr>
              <a:buFont typeface="Arial"/>
              <a:buChar char="▪"/>
              <a:defRPr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65100" algn="l" rtl="0">
              <a:spcBef>
                <a:spcPts val="100"/>
              </a:spcBef>
              <a:spcAft>
                <a:spcPts val="100"/>
              </a:spcAft>
              <a:buClr>
                <a:srgbClr val="229BB8"/>
              </a:buClr>
              <a:buFont typeface="Arial"/>
              <a:buChar char="▪"/>
              <a:defRPr sz="2000" b="0" i="0" u="none" strike="noStrike" cap="none" baseline="0">
                <a:solidFill>
                  <a:srgbClr val="229B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27000" algn="l" rtl="0">
              <a:spcBef>
                <a:spcPts val="100"/>
              </a:spcBef>
              <a:spcAft>
                <a:spcPts val="100"/>
              </a:spcAft>
              <a:buClr>
                <a:srgbClr val="606060"/>
              </a:buClr>
              <a:buFont typeface="Arial"/>
              <a:buChar char="–"/>
              <a:defRPr sz="1600" b="0" i="0" u="none" strike="noStrike" cap="none" baseline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27000" algn="l" rtl="0">
              <a:spcBef>
                <a:spcPts val="100"/>
              </a:spcBef>
              <a:spcAft>
                <a:spcPts val="100"/>
              </a:spcAft>
              <a:buClr>
                <a:srgbClr val="606060"/>
              </a:buClr>
              <a:buFont typeface="Arial"/>
              <a:buChar char="»"/>
              <a:defRPr sz="1600" b="0" i="0" u="none" strike="noStrike" cap="none" baseline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744212"/>
            <a:ext cx="8229600" cy="547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2121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 descr="ihtsdo_snomed_combined_b_PM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73" y="114249"/>
            <a:ext cx="1735851" cy="6299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fld id="{E72A2698-25A6-BB44-BDF3-496AA86874B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0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682" r:id="rId3"/>
    <p:sldLayoutId id="2147483680" r:id="rId4"/>
    <p:sldLayoutId id="2147483652" r:id="rId5"/>
    <p:sldLayoutId id="2147483655" r:id="rId6"/>
    <p:sldLayoutId id="2147483656" r:id="rId7"/>
    <p:sldLayoutId id="2147483686" r:id="rId8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1" i="1" u="none" strike="noStrike" cap="none" baseline="0">
          <a:solidFill>
            <a:srgbClr val="000000"/>
          </a:solidFill>
          <a:latin typeface="Trebuchet MS Bold"/>
          <a:ea typeface="Arial"/>
          <a:cs typeface="Trebuchet MS Bold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1" i="1" u="none" strike="noStrike" cap="none" baseline="0">
          <a:solidFill>
            <a:srgbClr val="000000"/>
          </a:solidFill>
          <a:latin typeface="Trebuchet MS"/>
          <a:ea typeface="Arial"/>
          <a:cs typeface="Trebuchet MS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1" i="1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1" i="1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1" i="1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1" i="1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Allergy Intolerance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59270"/>
              </p:ext>
            </p:extLst>
          </p:nvPr>
        </p:nvGraphicFramePr>
        <p:xfrm>
          <a:off x="212288" y="1474884"/>
          <a:ext cx="8871775" cy="452474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Allergy Intolerance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IF (($status != ‘entered-in-error’) AND $substance = (&lt;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105590001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OR &lt; 373873005</a:t>
                      </a:r>
                      <a:r>
                        <a:rPr lang="en-AU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Pharmaceutical / biologic product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 AND ($type = ‘intolerance’ OR $type = ‘’) AND ($status != ‘resolved’’)) 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813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413350009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with explicit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813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246090004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finding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(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5151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418038007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Propensity to adverse reactions to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9213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246075003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Causative agent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$substance ]])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5085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9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410604004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of record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5085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408731000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Temporal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$TC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5085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408729009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$FC ]]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11760" indent="-1117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7526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Procedure Resource –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8736"/>
            <a:ext cx="8377311" cy="4828815"/>
          </a:xfrm>
        </p:spPr>
        <p:txBody>
          <a:bodyPr/>
          <a:lstStyle/>
          <a:p>
            <a:pPr lvl="0"/>
            <a:r>
              <a:rPr lang="en-CA" dirty="0"/>
              <a:t>The procedure was performed on the subject of care</a:t>
            </a:r>
            <a:endParaRPr lang="en-US" dirty="0"/>
          </a:p>
          <a:p>
            <a:pPr lvl="0"/>
            <a:r>
              <a:rPr lang="en-CA" dirty="0"/>
              <a:t>The value of ‘status’ maps to procedure context:</a:t>
            </a:r>
          </a:p>
          <a:p>
            <a:pPr lvl="1"/>
            <a:endParaRPr lang="en-CA" dirty="0"/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r>
              <a:rPr lang="en-CA" dirty="0">
                <a:sym typeface="Wingdings" panose="05000000000000000000" pitchFamily="2" charset="2"/>
              </a:rPr>
              <a:t>‘</a:t>
            </a:r>
            <a:r>
              <a:rPr lang="en-CA" dirty="0" err="1">
                <a:sym typeface="Wingdings" panose="05000000000000000000" pitchFamily="2" charset="2"/>
              </a:rPr>
              <a:t>notPerformed</a:t>
            </a:r>
            <a:r>
              <a:rPr lang="en-CA" dirty="0">
                <a:sym typeface="Wingdings" panose="05000000000000000000" pitchFamily="2" charset="2"/>
              </a:rPr>
              <a:t>’ (</a:t>
            </a:r>
            <a:r>
              <a:rPr lang="en-CA" dirty="0" err="1">
                <a:sym typeface="Wingdings" panose="05000000000000000000" pitchFamily="2" charset="2"/>
              </a:rPr>
              <a:t>boolean</a:t>
            </a:r>
            <a:r>
              <a:rPr lang="en-CA" dirty="0">
                <a:sym typeface="Wingdings" panose="05000000000000000000" pitchFamily="2" charset="2"/>
              </a:rPr>
              <a:t>) maps to procedure context:</a:t>
            </a:r>
          </a:p>
          <a:p>
            <a:pPr lvl="1"/>
            <a:endParaRPr lang="en-CA" b="1" dirty="0">
              <a:solidFill>
                <a:srgbClr val="00B0F0"/>
              </a:solidFill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lvl="1"/>
            <a:endParaRPr lang="en-CA" b="1" dirty="0">
              <a:solidFill>
                <a:srgbClr val="00B0F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  <a:p>
            <a:pPr lvl="0"/>
            <a:r>
              <a:rPr lang="en-CA" dirty="0"/>
              <a:t>‘</a:t>
            </a:r>
            <a:r>
              <a:rPr lang="en-CA" dirty="0" err="1"/>
              <a:t>bodySite</a:t>
            </a:r>
            <a:r>
              <a:rPr lang="en-CA" dirty="0"/>
              <a:t>’ may represent either the </a:t>
            </a:r>
            <a:r>
              <a:rPr lang="en-CA" b="1" dirty="0">
                <a:solidFill>
                  <a:srgbClr val="00B0F0"/>
                </a:solidFill>
              </a:rPr>
              <a:t>|</a:t>
            </a:r>
            <a:r>
              <a:rPr lang="en-CA" dirty="0"/>
              <a:t>Procedure site – Direct</a:t>
            </a:r>
            <a:r>
              <a:rPr lang="en-CA" b="1" dirty="0">
                <a:solidFill>
                  <a:srgbClr val="00B0F0"/>
                </a:solidFill>
              </a:rPr>
              <a:t>|</a:t>
            </a:r>
            <a:r>
              <a:rPr lang="en-CA" dirty="0"/>
              <a:t> or the </a:t>
            </a:r>
            <a:r>
              <a:rPr lang="en-CA" b="1" dirty="0">
                <a:solidFill>
                  <a:srgbClr val="00B0F0"/>
                </a:solidFill>
              </a:rPr>
              <a:t>|</a:t>
            </a:r>
            <a:r>
              <a:rPr lang="en-CA" dirty="0"/>
              <a:t>Procedure site – Indirect</a:t>
            </a:r>
            <a:r>
              <a:rPr lang="en-CA" b="1" dirty="0">
                <a:solidFill>
                  <a:srgbClr val="00B0F0"/>
                </a:solidFill>
              </a:rPr>
              <a:t>|</a:t>
            </a:r>
            <a:r>
              <a:rPr lang="en-CA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146129"/>
              </p:ext>
            </p:extLst>
          </p:nvPr>
        </p:nvGraphicFramePr>
        <p:xfrm>
          <a:off x="2029565" y="2384640"/>
          <a:ext cx="4749970" cy="2055048"/>
        </p:xfrm>
        <a:graphic>
          <a:graphicData uri="http://schemas.openxmlformats.org/drawingml/2006/table">
            <a:tbl>
              <a:tblPr firstRow="1" firstCol="1" bandRow="1"/>
              <a:tblGrid>
                <a:gridCol w="150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38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 Context (PC)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In progress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CA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55B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385651009</a:t>
                      </a:r>
                      <a:r>
                        <a:rPr kumimoji="0" lang="en-CA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Helvetica Neue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 </a:t>
                      </a:r>
                      <a:r>
                        <a:rPr kumimoji="0" lang="en-C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|</a:t>
                      </a:r>
                      <a:r>
                        <a:rPr kumimoji="0" lang="en-CA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55B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In progress</a:t>
                      </a:r>
                      <a:r>
                        <a:rPr kumimoji="0" lang="en-C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|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Aborted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CA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55B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385657008</a:t>
                      </a:r>
                      <a:r>
                        <a:rPr kumimoji="0" lang="en-CA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Helvetica Neue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 </a:t>
                      </a:r>
                      <a:r>
                        <a:rPr kumimoji="0" lang="en-C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|</a:t>
                      </a:r>
                      <a:r>
                        <a:rPr kumimoji="0" lang="en-CA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55B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Abandoned</a:t>
                      </a:r>
                      <a:r>
                        <a:rPr kumimoji="0" lang="en-C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|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9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Completed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CA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55B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385658003</a:t>
                      </a:r>
                      <a:r>
                        <a:rPr kumimoji="0" lang="en-CA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Helvetica Neue"/>
                          <a:ea typeface="MS Gothic" panose="020B0609070205080204" pitchFamily="49" charset="-128"/>
                          <a:cs typeface="Arial" panose="020B0604020202020204" pitchFamily="34" charset="0"/>
                          <a:sym typeface="Arial"/>
                          <a:rtl val="0"/>
                        </a:rPr>
                        <a:t>  </a:t>
                      </a:r>
                      <a:r>
                        <a:rPr kumimoji="0" lang="en-C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|</a:t>
                      </a:r>
                      <a:r>
                        <a:rPr kumimoji="0" lang="en-CA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55B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Done</a:t>
                      </a:r>
                      <a:r>
                        <a:rPr kumimoji="0" lang="en-C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|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151903"/>
              </p:ext>
            </p:extLst>
          </p:nvPr>
        </p:nvGraphicFramePr>
        <p:xfrm>
          <a:off x="2029565" y="5105599"/>
          <a:ext cx="4749970" cy="581900"/>
        </p:xfrm>
        <a:graphic>
          <a:graphicData uri="http://schemas.openxmlformats.org/drawingml/2006/table">
            <a:tbl>
              <a:tblPr firstRow="1" firstCol="1" bandRow="1"/>
              <a:tblGrid>
                <a:gridCol w="150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notPerformed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= TRUE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CA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55B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262008008 </a:t>
                      </a:r>
                      <a:r>
                        <a:rPr kumimoji="0" lang="en-C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|</a:t>
                      </a:r>
                      <a:r>
                        <a:rPr kumimoji="0" lang="en-CA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55B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Not performed</a:t>
                      </a:r>
                      <a:r>
                        <a:rPr kumimoji="0" lang="en-C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  <a:sym typeface="Arial"/>
                          <a:rtl val="0"/>
                        </a:rPr>
                        <a:t>|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6460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Procedure Resource – Model Meaning EDITTING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11002"/>
              </p:ext>
            </p:extLst>
          </p:nvPr>
        </p:nvGraphicFramePr>
        <p:xfrm>
          <a:off x="212288" y="1474884"/>
          <a:ext cx="8871775" cy="513434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IF ($status != ‘entered-in-error’)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91160" indent="-95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129125009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Procedure with explicit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{ 363589002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procedure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(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$code ]]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9213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363704007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Procedure site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bodySite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9213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363699004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Direct device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</a:p>
                    <a:p>
                      <a:pPr marL="14351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focalDevice.manipulated.type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9213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424361007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Using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IF (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AU" sz="2000" dirty="0" err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used.code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4351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105590001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 THEN ($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used.code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)]]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6103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424226004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Using device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IF 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($</a:t>
                      </a:r>
                      <a:r>
                        <a:rPr lang="en-AU" sz="2000" dirty="0" err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used.type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4351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49062001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Device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THEN ($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used.type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)]]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61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9315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410604004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of record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61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408731000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Temporal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9315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410512000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Current or specified time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61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408730004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Procedure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$PC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}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5316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Procedure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2288" y="1474884"/>
          <a:ext cx="8871775" cy="3819258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8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363589002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procedure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bodySite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363704007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Procedure site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focalDevice</a:t>
                      </a: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manipulated.</a:t>
                      </a:r>
                      <a:r>
                        <a:rPr lang="en-AU" sz="18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type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363699004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Direct device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used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IF (($</a:t>
                      </a:r>
                      <a:r>
                        <a:rPr lang="en-AU" sz="2000" dirty="0" err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used.code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&lt;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105590001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 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424361007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Using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ELSEIF (($</a:t>
                      </a:r>
                      <a:r>
                        <a:rPr lang="en-AU" sz="2000" dirty="0" err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used.type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&lt;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49062001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Device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 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424226004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Using device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6489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Procedure Resource – Value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SNOMED CT Value Sets</a:t>
            </a:r>
          </a:p>
          <a:p>
            <a:pPr lvl="1"/>
            <a:r>
              <a:rPr lang="en-AU" dirty="0"/>
              <a:t>Procedure-category</a:t>
            </a:r>
          </a:p>
          <a:p>
            <a:pPr lvl="1"/>
            <a:r>
              <a:rPr lang="en-AU" dirty="0"/>
              <a:t>Procedure-code</a:t>
            </a:r>
          </a:p>
          <a:p>
            <a:pPr lvl="1"/>
            <a:r>
              <a:rPr lang="en-AU" dirty="0"/>
              <a:t>Procedure-not-performed-reason</a:t>
            </a:r>
          </a:p>
          <a:p>
            <a:pPr lvl="1"/>
            <a:r>
              <a:rPr lang="en-AU" dirty="0"/>
              <a:t>Body-site</a:t>
            </a:r>
          </a:p>
          <a:p>
            <a:pPr lvl="1"/>
            <a:r>
              <a:rPr lang="en-AU" dirty="0"/>
              <a:t>Procedure-reason</a:t>
            </a:r>
          </a:p>
          <a:p>
            <a:pPr lvl="1"/>
            <a:r>
              <a:rPr lang="en-AU" dirty="0"/>
              <a:t>Performer-role</a:t>
            </a:r>
          </a:p>
          <a:p>
            <a:pPr lvl="1"/>
            <a:r>
              <a:rPr lang="en-AU" dirty="0"/>
              <a:t>Procedure-outcome</a:t>
            </a:r>
          </a:p>
          <a:p>
            <a:pPr lvl="1"/>
            <a:r>
              <a:rPr lang="en-AU" dirty="0"/>
              <a:t>Condition-code</a:t>
            </a:r>
          </a:p>
          <a:p>
            <a:pPr lvl="1"/>
            <a:r>
              <a:rPr lang="en-AU" dirty="0"/>
              <a:t>Procedure-</a:t>
            </a:r>
            <a:r>
              <a:rPr lang="en-AU" dirty="0" err="1"/>
              <a:t>followup</a:t>
            </a:r>
            <a:endParaRPr lang="en-AU" dirty="0"/>
          </a:p>
          <a:p>
            <a:r>
              <a:rPr lang="en-AU" dirty="0"/>
              <a:t>Other Value Sets in scope of SNOMED CT</a:t>
            </a:r>
          </a:p>
          <a:p>
            <a:pPr lvl="1"/>
            <a:r>
              <a:rPr lang="en-AU" dirty="0"/>
              <a:t>Procedure-status</a:t>
            </a:r>
          </a:p>
          <a:p>
            <a:pPr lvl="1"/>
            <a:r>
              <a:rPr lang="en-AU" dirty="0"/>
              <a:t>Device-action</a:t>
            </a:r>
          </a:p>
          <a:p>
            <a:r>
              <a:rPr lang="en-AU" dirty="0"/>
              <a:t>Data Element in scope of SNOMED CT</a:t>
            </a:r>
          </a:p>
          <a:p>
            <a:pPr lvl="1"/>
            <a:r>
              <a:rPr lang="en-AU" dirty="0" err="1"/>
              <a:t>notPerformed</a:t>
            </a:r>
            <a:r>
              <a:rPr lang="en-AU" dirty="0"/>
              <a:t>: Boolean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57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Goal Resource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Used to express a desired health state or intended objective to be achieved by a subject of care, group or organization over a period or at a specific point of time – e.g. weight loss, restoring an activity of daily living.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2" y="3123689"/>
            <a:ext cx="8801876" cy="359778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20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Goal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75075"/>
              </p:ext>
            </p:extLst>
          </p:nvPr>
        </p:nvGraphicFramePr>
        <p:xfrm>
          <a:off x="212288" y="1474884"/>
          <a:ext cx="8871775" cy="4660458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8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413350009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with explicit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911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246090004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finding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404684003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Clinical finding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911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$SR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911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408731000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Temporal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51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410512000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Current or specified time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911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408729009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410518001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Goal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LET SR = (IF $subject = ??)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408730004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Procedure context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260870009</a:t>
                      </a:r>
                      <a:r>
                        <a:rPr lang="en-CA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Priority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addresses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363702006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Has focus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1166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Goal Resource – Value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SNOMED CT Value Sets</a:t>
            </a:r>
          </a:p>
          <a:p>
            <a:pPr lvl="1"/>
            <a:r>
              <a:rPr lang="en-AU" dirty="0"/>
              <a:t>Goal-start-event</a:t>
            </a:r>
          </a:p>
          <a:p>
            <a:r>
              <a:rPr lang="en-AU" dirty="0"/>
              <a:t>Other Value Sets in scope of SNOMED CT</a:t>
            </a:r>
          </a:p>
          <a:p>
            <a:pPr lvl="1"/>
            <a:r>
              <a:rPr lang="en-AU" dirty="0"/>
              <a:t>Goal-status</a:t>
            </a:r>
          </a:p>
          <a:p>
            <a:pPr lvl="1"/>
            <a:r>
              <a:rPr lang="en-AU" dirty="0"/>
              <a:t>Goal-status-reason</a:t>
            </a:r>
          </a:p>
          <a:p>
            <a:pPr lvl="1"/>
            <a:r>
              <a:rPr lang="en-AU" dirty="0"/>
              <a:t>Goal-priority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21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Family Member History Resource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Used to record significant health events and conditions for a particular individual related to the subject.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0" y="2454764"/>
            <a:ext cx="8628997" cy="384450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5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Family Member History Resource -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828815"/>
          </a:xfrm>
        </p:spPr>
        <p:txBody>
          <a:bodyPr/>
          <a:lstStyle/>
          <a:p>
            <a:r>
              <a:rPr lang="en-AU" dirty="0"/>
              <a:t>‘relationship’ is recorded using (or mapped to) SNOMED CT </a:t>
            </a:r>
          </a:p>
          <a:p>
            <a:pPr lvl="1"/>
            <a:r>
              <a:rPr lang="en-AU" dirty="0">
                <a:solidFill>
                  <a:srgbClr val="006600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&lt; </a:t>
            </a:r>
            <a:r>
              <a:rPr lang="en-AU" dirty="0">
                <a:solidFill>
                  <a:schemeClr val="tx1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125676002</a:t>
            </a:r>
            <a:r>
              <a:rPr lang="en-AU" dirty="0">
                <a:solidFill>
                  <a:srgbClr val="006600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|</a:t>
            </a: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Person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|</a:t>
            </a:r>
            <a:endParaRPr lang="en-AU" dirty="0"/>
          </a:p>
          <a:p>
            <a:r>
              <a:rPr lang="en-AU" dirty="0"/>
              <a:t>Values for ‘status’ are:</a:t>
            </a:r>
          </a:p>
          <a:p>
            <a:pPr lvl="1"/>
            <a:r>
              <a:rPr lang="en-AU" dirty="0"/>
              <a:t>Partial, completed, health unknown</a:t>
            </a:r>
          </a:p>
          <a:p>
            <a:r>
              <a:rPr lang="en-AU" dirty="0"/>
              <a:t>When ‘status’ = “health unknown”, no conditions will be recorded.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291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4212"/>
            <a:ext cx="8475785" cy="547719"/>
          </a:xfrm>
        </p:spPr>
        <p:txBody>
          <a:bodyPr/>
          <a:lstStyle/>
          <a:p>
            <a:r>
              <a:rPr lang="en-AU" dirty="0"/>
              <a:t>Family Member History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83888"/>
              </p:ext>
            </p:extLst>
          </p:nvPr>
        </p:nvGraphicFramePr>
        <p:xfrm>
          <a:off x="212288" y="1474884"/>
          <a:ext cx="8871775" cy="391514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Member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IF (($status = ‘partial’) OR ($status = ‘completed’)) 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2114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FOR EACH $condition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911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413350009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with explicit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51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246090004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finding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condition.code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51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[[$relationship]]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51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408731000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Temporal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1112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410511007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Current or past (actual)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51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408729009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410515003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Known present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11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ELSEIF ($status = ‘health-unknown’)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911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407559004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Family history unknown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51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[[$relationship]]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;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50161"/>
              </p:ext>
            </p:extLst>
          </p:nvPr>
        </p:nvGraphicFramePr>
        <p:xfrm>
          <a:off x="212288" y="5392720"/>
          <a:ext cx="8871775" cy="1108080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relationship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condition. code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246090004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finding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710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Allergy Intolerance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23680"/>
              </p:ext>
            </p:extLst>
          </p:nvPr>
        </p:nvGraphicFramePr>
        <p:xfrm>
          <a:off x="212288" y="1474884"/>
          <a:ext cx="8871775" cy="513434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Allergy Intolerance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IF (($status != ‘entered-in-error’) AND $substance = (&lt;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105590001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OR &lt; 373873005</a:t>
                      </a:r>
                      <a:r>
                        <a:rPr lang="en-AU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Pharmaceutical / biologic product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 AND ($type = ‘intolerance’ OR $type = ‘’) AND ($status = ‘resolved’)) 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813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413350009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with explicit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813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{ 246090004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finding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(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5151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418038007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Propensity to adverse reactions to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92138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246075003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Causative agent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$substance ]])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254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9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410604004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of record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254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408731000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Temporal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410513005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In the past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6254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408729009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609412005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Suspected or known present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},</a:t>
                      </a:r>
                    </a:p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. . . 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11760" indent="-1117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7904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Family Member History Resource – Value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SNOMED CT Value Sets</a:t>
            </a:r>
          </a:p>
          <a:p>
            <a:pPr lvl="1"/>
            <a:r>
              <a:rPr lang="en-AU" dirty="0"/>
              <a:t>Family-member</a:t>
            </a:r>
          </a:p>
          <a:p>
            <a:pPr lvl="1"/>
            <a:r>
              <a:rPr lang="en-AU" dirty="0"/>
              <a:t>Condition-code</a:t>
            </a:r>
          </a:p>
          <a:p>
            <a:pPr lvl="1"/>
            <a:r>
              <a:rPr lang="en-AU" dirty="0"/>
              <a:t>Condition-outcome</a:t>
            </a:r>
          </a:p>
          <a:p>
            <a:r>
              <a:rPr lang="en-AU" dirty="0"/>
              <a:t>Other Value Sets in scope of SNOMED CT</a:t>
            </a:r>
          </a:p>
          <a:p>
            <a:pPr lvl="1"/>
            <a:r>
              <a:rPr lang="en-AU" dirty="0"/>
              <a:t>Administrative-gender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33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Specimen Resource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16776" cy="4828815"/>
          </a:xfrm>
        </p:spPr>
        <p:txBody>
          <a:bodyPr/>
          <a:lstStyle/>
          <a:p>
            <a:r>
              <a:rPr lang="en-CA" dirty="0"/>
              <a:t>Used to describe a sample used for analysis, and the process for gathering, maintaining and processing the sample.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62" y="2337898"/>
            <a:ext cx="6195213" cy="451859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43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Specimen Resource –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828815"/>
          </a:xfrm>
        </p:spPr>
        <p:txBody>
          <a:bodyPr/>
          <a:lstStyle/>
          <a:p>
            <a:r>
              <a:rPr lang="en-AU" dirty="0"/>
              <a:t>‘</a:t>
            </a:r>
            <a:r>
              <a:rPr lang="en-AU" dirty="0" err="1"/>
              <a:t>collection.method</a:t>
            </a:r>
            <a:r>
              <a:rPr lang="en-AU" dirty="0"/>
              <a:t>’ and ‘type’ use (or maps to) SNOMED CT</a:t>
            </a:r>
          </a:p>
          <a:p>
            <a:r>
              <a:rPr lang="en-AU" dirty="0"/>
              <a:t>The value of 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118170007 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Specimen source identity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AU" dirty="0"/>
              <a:t> can be determined from the ‘subject’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86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Specimen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8754"/>
              </p:ext>
            </p:extLst>
          </p:nvPr>
        </p:nvGraphicFramePr>
        <p:xfrm>
          <a:off x="212288" y="1474884"/>
          <a:ext cx="8871775" cy="512498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Specimen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123038009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Specimen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175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118171006 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AU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Specimen procedure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</a:p>
                    <a:p>
                      <a:pPr marL="14351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[[ $</a:t>
                      </a:r>
                      <a:r>
                        <a:rPr lang="en-US" sz="24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collection.method</a:t>
                      </a:r>
                      <a:r>
                        <a:rPr lang="en-US" sz="24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]]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175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118170007 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AU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Specimen source identity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[[ $SSI ]]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175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118169006 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AU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Specimen source topography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</a:p>
                    <a:p>
                      <a:pPr marL="14351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[[ $</a:t>
                      </a:r>
                      <a:r>
                        <a:rPr lang="en-US" sz="24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collection.bodySite</a:t>
                      </a:r>
                      <a:r>
                        <a:rPr lang="en-US" sz="24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]]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175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70133003 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AU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Specimen substance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[[ $type ]]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LET SSI = (IF ($subject = . . . ))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70133003 </a:t>
                      </a:r>
                      <a:r>
                        <a:rPr lang="en-CA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Specimen substance</a:t>
                      </a:r>
                      <a:r>
                        <a:rPr lang="en-CA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118171006 </a:t>
                      </a:r>
                      <a:r>
                        <a:rPr lang="en-CA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Specimen procedure</a:t>
                      </a:r>
                      <a:r>
                        <a:rPr lang="en-CA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bodySite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118169006 </a:t>
                      </a:r>
                      <a:r>
                        <a:rPr lang="en-CA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Specimen source topography</a:t>
                      </a:r>
                      <a:r>
                        <a:rPr lang="en-CA" sz="24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26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Specimen Resource – Value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SNOMED CT Value Sets</a:t>
            </a:r>
          </a:p>
          <a:p>
            <a:pPr lvl="1"/>
            <a:r>
              <a:rPr lang="en-AU" dirty="0"/>
              <a:t>Body-site</a:t>
            </a:r>
          </a:p>
          <a:p>
            <a:pPr lvl="1"/>
            <a:r>
              <a:rPr lang="en-AU" dirty="0"/>
              <a:t>Specimen-container-type</a:t>
            </a:r>
          </a:p>
          <a:p>
            <a:r>
              <a:rPr lang="en-AU" dirty="0"/>
              <a:t>Other Value Sets in scope of SNOMED CT</a:t>
            </a:r>
          </a:p>
          <a:p>
            <a:pPr lvl="1"/>
            <a:r>
              <a:rPr lang="en-AU" dirty="0"/>
              <a:t>V2/0487 (Specimen type)</a:t>
            </a:r>
          </a:p>
          <a:p>
            <a:pPr lvl="1"/>
            <a:r>
              <a:rPr lang="en-AU" dirty="0"/>
              <a:t>Specimen-collection-method</a:t>
            </a:r>
          </a:p>
          <a:p>
            <a:pPr lvl="1"/>
            <a:r>
              <a:rPr lang="en-AU" dirty="0"/>
              <a:t>Specimen-treatment-procedure</a:t>
            </a:r>
          </a:p>
          <a:p>
            <a:pPr lvl="1"/>
            <a:r>
              <a:rPr lang="en-AU" dirty="0"/>
              <a:t>V2_Additive/Preservative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514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044825"/>
            <a:ext cx="5258358" cy="1786667"/>
          </a:xfrm>
        </p:spPr>
        <p:txBody>
          <a:bodyPr anchor="ctr"/>
          <a:lstStyle/>
          <a:p>
            <a:r>
              <a:rPr lang="en-AU" dirty="0"/>
              <a:t>Questions </a:t>
            </a:r>
            <a:br>
              <a:rPr lang="en-AU" dirty="0"/>
            </a:br>
            <a:r>
              <a:rPr lang="en-AU" dirty="0"/>
              <a:t>and </a:t>
            </a:r>
            <a:br>
              <a:rPr lang="en-AU" dirty="0"/>
            </a:br>
            <a:r>
              <a:rPr lang="en-AU" dirty="0"/>
              <a:t>Discussions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53" y="2120471"/>
            <a:ext cx="4660558" cy="4077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2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Allergy Intolerance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29917"/>
              </p:ext>
            </p:extLst>
          </p:nvPr>
        </p:nvGraphicFramePr>
        <p:xfrm>
          <a:off x="212288" y="1474884"/>
          <a:ext cx="8871775" cy="447357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Allergy Intolerance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. . . .</a:t>
                      </a:r>
                    </a:p>
                    <a:p>
                      <a:pPr marL="3587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{ 246090004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finding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(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98425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418038007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Propensity to adverse reactions to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4351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246075003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Causative agent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$substance ]])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5085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9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410604004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of record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5085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408731000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Temporal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410512000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Current or specified time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5085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408729009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410516002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Known absent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}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45085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201295" indent="-895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ELSEIF ($substance = &lt;373572006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Clinical finding absent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 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717550" indent="0">
                        <a:lnSpc>
                          <a:spcPct val="100000"/>
                        </a:lnSpc>
                      </a:pPr>
                      <a:r>
                        <a:rPr lang="en-CA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$substance ]]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294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Allergy Intolerance Resource - Assumptions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225575"/>
              </p:ext>
            </p:extLst>
          </p:nvPr>
        </p:nvGraphicFramePr>
        <p:xfrm>
          <a:off x="2036822" y="1994032"/>
          <a:ext cx="4749970" cy="2055048"/>
        </p:xfrm>
        <a:graphic>
          <a:graphicData uri="http://schemas.openxmlformats.org/drawingml/2006/table">
            <a:tbl>
              <a:tblPr firstRow="1" firstCol="1" bandRow="1"/>
              <a:tblGrid>
                <a:gridCol w="150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38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reaction. severity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Severity (SV)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410515003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Mild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415684004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9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410605003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583" y="1391915"/>
            <a:ext cx="8626864" cy="901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3359" algn="l" rtl="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55B0"/>
              </a:buClr>
              <a:buFont typeface="Arial"/>
              <a:buChar char="▪"/>
              <a:defRPr sz="24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7800" algn="l" rtl="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70C0"/>
              </a:buClr>
              <a:buFont typeface="Arial"/>
              <a:buChar char="▪"/>
              <a:defRPr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65100" algn="l" rtl="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229BB8"/>
              </a:buClr>
              <a:buFont typeface="Arial"/>
              <a:buChar char="▪"/>
              <a:defRPr sz="2000" b="0" i="0" u="none" strike="noStrike" cap="none" baseline="0">
                <a:solidFill>
                  <a:srgbClr val="229BB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27000" algn="l" rtl="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06060"/>
              </a:buClr>
              <a:buFont typeface="Arial"/>
              <a:buChar char="–"/>
              <a:defRPr lang="en-US" sz="1800" b="0" i="0" u="none" strike="noStrike" cap="none" baseline="0" dirty="0" smtClean="0">
                <a:solidFill>
                  <a:srgbClr val="3399FF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4pPr>
            <a:lvl5pPr marL="2057400" marR="0" indent="-127000" algn="l" rtl="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06060"/>
              </a:buClr>
              <a:buFont typeface="Arial"/>
              <a:buChar char="»"/>
              <a:defRPr sz="1600" b="0" i="0" u="none" strike="noStrike" cap="none" baseline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B0"/>
              </a:buClr>
              <a:buFont typeface="Arial"/>
              <a:buChar char="»"/>
              <a:defRPr sz="2000" b="0" i="0" u="none" strike="noStrike" cap="none" baseline="0">
                <a:solidFill>
                  <a:srgbClr val="0055B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CA" dirty="0"/>
              <a:t>The following maps to SNOMED CT are appropriate: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373445"/>
              </p:ext>
            </p:extLst>
          </p:nvPr>
        </p:nvGraphicFramePr>
        <p:xfrm>
          <a:off x="2036822" y="4309060"/>
          <a:ext cx="4749970" cy="2055048"/>
        </p:xfrm>
        <a:graphic>
          <a:graphicData uri="http://schemas.openxmlformats.org/drawingml/2006/table">
            <a:tbl>
              <a:tblPr firstRow="1" firstCol="1" bandRow="1"/>
              <a:tblGrid>
                <a:gridCol w="150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38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reaction. certainty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Finding context (FC)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Unlikely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415684004 </a:t>
                      </a:r>
                      <a:r>
                        <a:rPr lang="en-CA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Suspected</a:t>
                      </a:r>
                      <a:r>
                        <a:rPr lang="en-CA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Likely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410592001</a:t>
                      </a:r>
                      <a:r>
                        <a:rPr lang="en-CA" sz="18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Probably present</a:t>
                      </a:r>
                      <a:r>
                        <a:rPr lang="en-CA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9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Confirmed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410591008</a:t>
                      </a:r>
                      <a:r>
                        <a:rPr lang="en-CA" sz="18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Definitely present</a:t>
                      </a:r>
                      <a:r>
                        <a:rPr lang="en-CA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4645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Allergy Intolerance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81936"/>
              </p:ext>
            </p:extLst>
          </p:nvPr>
        </p:nvGraphicFramePr>
        <p:xfrm>
          <a:off x="212288" y="1474884"/>
          <a:ext cx="8871775" cy="447357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reaction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IF ($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reaction.certainty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‘’) 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201295" indent="-895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282100009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Adverse reaction caused by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831850" indent="-4495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246075003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Causative agent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reaction.substance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71805" indent="-895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246112005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Severity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[[ SV ]]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71805" indent="-895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255234002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(432102000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Administration of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71805" indent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363701004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Direct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reaction.substance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71805" indent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410675002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Route of administration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55713" indent="0">
                        <a:lnSpc>
                          <a:spcPct val="100000"/>
                        </a:lnSpc>
                      </a:pPr>
                      <a:r>
                        <a:rPr lang="en-CA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CA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reaction.exposureRoute</a:t>
                      </a:r>
                      <a:r>
                        <a:rPr lang="en-CA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</a:t>
                      </a: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94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Allergy Intolerance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91950"/>
              </p:ext>
            </p:extLst>
          </p:nvPr>
        </p:nvGraphicFramePr>
        <p:xfrm>
          <a:off x="212288" y="1474884"/>
          <a:ext cx="8871775" cy="513434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reaction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71805" indent="-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ELSEIF (($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reaction.certainty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IN (‘unlikely’, ‘likely’, ‘confirmed’)) THEN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413350009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with explicit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471488" indent="-11588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246090004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Associated finding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(</a:t>
                      </a:r>
                    </a:p>
                    <a:p>
                      <a:pPr marL="471488" indent="152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282100009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Adverse reaction caused by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73175" indent="-3730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246075003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Causative agent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reaction.substance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73175" indent="-3730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246112005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Severity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[[ SV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), 255234002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074738" indent="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(432102000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Administration of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73175" indent="-1047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363701004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Direct substance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reaction.substance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73175" indent="-1047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410675002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Route of administration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74445" indent="5397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$</a:t>
                      </a:r>
                      <a:r>
                        <a:rPr lang="en-US" sz="2000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reaction.exposureRoute</a:t>
                      </a:r>
                      <a:r>
                        <a:rPr lang="en-US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]]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))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55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408732007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relationship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9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410604004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Subject of record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55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408731000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Temporal context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29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410512000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Current or specified time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355600" indent="0">
                        <a:lnSpc>
                          <a:spcPct val="100000"/>
                        </a:lnSpc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408729009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context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CA" sz="20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[[ FC ]]</a:t>
                      </a: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50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Allergy Intolerance Resource – Model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33628"/>
              </p:ext>
            </p:extLst>
          </p:nvPr>
        </p:nvGraphicFramePr>
        <p:xfrm>
          <a:off x="212288" y="1474884"/>
          <a:ext cx="8871775" cy="3543142"/>
        </p:xfrm>
        <a:graphic>
          <a:graphicData uri="http://schemas.openxmlformats.org/drawingml/2006/table">
            <a:tbl>
              <a:tblPr firstRow="1" firstCol="1" bandRow="1"/>
              <a:tblGrid>
                <a:gridCol w="151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SNOMED CT Binding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408729009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Finding context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246075003</a:t>
                      </a:r>
                      <a:r>
                        <a:rPr lang="en-CA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MS Mincho"/>
                        </a:rPr>
                        <a:t>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Causative agent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reaction. substance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363701004</a:t>
                      </a:r>
                      <a:r>
                        <a:rPr lang="en-CA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Direct substance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reaction. severity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246112005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Severity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exposure Route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28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410675002</a:t>
                      </a:r>
                      <a:r>
                        <a:rPr lang="en-CA" sz="1400" dirty="0">
                          <a:solidFill>
                            <a:srgbClr val="333333"/>
                          </a:solidFill>
                          <a:effectLst/>
                          <a:latin typeface="Helvetica Neue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r>
                        <a:rPr lang="en-CA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Route of administration</a:t>
                      </a:r>
                      <a:r>
                        <a:rPr lang="en-CA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|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726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AllergyIntolerance</a:t>
            </a:r>
            <a:r>
              <a:rPr lang="en-AU" dirty="0"/>
              <a:t> Resource – Value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SNOMED CT Value Sets</a:t>
            </a:r>
          </a:p>
          <a:p>
            <a:pPr lvl="1"/>
            <a:r>
              <a:rPr lang="en-AU" dirty="0" err="1"/>
              <a:t>Allergyintolerance</a:t>
            </a:r>
            <a:r>
              <a:rPr lang="en-AU" dirty="0"/>
              <a:t>-substance-code</a:t>
            </a:r>
          </a:p>
          <a:p>
            <a:pPr lvl="1"/>
            <a:r>
              <a:rPr lang="en-AU" dirty="0"/>
              <a:t>Substance-code</a:t>
            </a:r>
          </a:p>
          <a:p>
            <a:pPr lvl="1"/>
            <a:r>
              <a:rPr lang="en-AU" dirty="0"/>
              <a:t>Manifestation-codes</a:t>
            </a:r>
          </a:p>
          <a:p>
            <a:pPr lvl="1"/>
            <a:r>
              <a:rPr lang="en-AU" dirty="0"/>
              <a:t>Route-codes</a:t>
            </a:r>
          </a:p>
          <a:p>
            <a:r>
              <a:rPr lang="en-AU" dirty="0"/>
              <a:t>Other Value Sets in scope of SNOMED CT</a:t>
            </a:r>
          </a:p>
          <a:p>
            <a:pPr lvl="1"/>
            <a:r>
              <a:rPr lang="en-AU" dirty="0"/>
              <a:t>Allergy-intolerance-status</a:t>
            </a:r>
          </a:p>
          <a:p>
            <a:pPr lvl="1"/>
            <a:r>
              <a:rPr lang="en-AU" dirty="0"/>
              <a:t>Allergy-intolerance-type</a:t>
            </a:r>
          </a:p>
          <a:p>
            <a:pPr lvl="1"/>
            <a:r>
              <a:rPr lang="en-AU" dirty="0"/>
              <a:t>Allergy-intolerance-category</a:t>
            </a:r>
          </a:p>
          <a:p>
            <a:pPr lvl="1"/>
            <a:r>
              <a:rPr lang="en-AU" dirty="0"/>
              <a:t>Allergy-intolerance-criticality</a:t>
            </a:r>
          </a:p>
          <a:p>
            <a:pPr lvl="1"/>
            <a:r>
              <a:rPr lang="en-AU" dirty="0"/>
              <a:t>Reaction-event-certainty</a:t>
            </a:r>
          </a:p>
          <a:p>
            <a:pPr lvl="1"/>
            <a:r>
              <a:rPr lang="en-AU" dirty="0"/>
              <a:t>Reaction-event-severity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17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Procedure Resource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Used to record details of procedures performed on a patient. A procedure is an activity that is performed with or on a patient as part of the provision of care.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A2698-25A6-BB44-BDF3-496AA86874B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9" y="2595913"/>
            <a:ext cx="8612163" cy="420534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166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6b2351c-cf4d-4ffc-a96a-1bde59e73c98"/>
  <p:tag name="ARTICULATE_PROJECT_CHECK" val="0"/>
  <p:tag name="ARTICULATE_REFERENCE_TYPE_1" val="0"/>
  <p:tag name="ARTICULATE_REFERENCE_1" val="https://docs.google.com/forms/d/1w3Z9BHbIilC35237IJmWgKwWTsso_Ds8FuC2m7HQjSk/viewform?entry.1709364241=FB04)+Concept+model+introduction&amp;entry.1127985862=Comment+about+an+E-Learning+presentation+or+related+materials"/>
  <p:tag name="ARTICULATE_REFERENCE_TITLE_1" val="Submit a comment about this presentation"/>
  <p:tag name="ARTICULATE_REFERENCE_ID_1" val="efb51260-4997-4327-a5ce-42c5f75757a0"/>
  <p:tag name="ARTICULATE_REFERENCE_COUNT" val="1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META_COURSE_ID" val="4Z7QY97Dvj1_course_id"/>
  <p:tag name="ARTICULATE_META_NAME" val="Linda Bird"/>
  <p:tag name="ARTICULATE_META_NAME_SET" val="True"/>
  <p:tag name="TAG_BACKING_FORM_KEY" val="12652874-c:\users\linda\documents\ihtsdo\presentations\elearning\implementation course\ic05_refsetdefinitions\elsp_ic05_refsetdefinitions (20150709).pptx"/>
  <p:tag name="ARTICULATE_PRESENTER_VERSION" val="7"/>
  <p:tag name="ARTICULATE_USED_PAGE_ORIENTATION" val="1"/>
  <p:tag name="ARTICULATE_USED_PAGE_SIZE" val="1"/>
  <p:tag name="ARTICULATE_SLIDE_COUNT" val="5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HTSDO E-Learning Master">
  <a:themeElements>
    <a:clrScheme name="IHTSDO CI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72"/>
      </a:accent1>
      <a:accent2>
        <a:srgbClr val="3333CC"/>
      </a:accent2>
      <a:accent3>
        <a:srgbClr val="FFFFFF"/>
      </a:accent3>
      <a:accent4>
        <a:srgbClr val="000000"/>
      </a:accent4>
      <a:accent5>
        <a:srgbClr val="00CC99"/>
      </a:accent5>
      <a:accent6>
        <a:srgbClr val="2D2DB9"/>
      </a:accent6>
      <a:hlink>
        <a:srgbClr val="0000E5"/>
      </a:hlink>
      <a:folHlink>
        <a:srgbClr val="2D2D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SnomedCT_ELearning_Template</Template>
  <TotalTime>38399</TotalTime>
  <Words>1497</Words>
  <Application>Microsoft Office PowerPoint</Application>
  <PresentationFormat>On-screen Show (4:3)</PresentationFormat>
  <Paragraphs>314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MS Gothic</vt:lpstr>
      <vt:lpstr>Arial</vt:lpstr>
      <vt:lpstr>Calibri</vt:lpstr>
      <vt:lpstr>Helvetica</vt:lpstr>
      <vt:lpstr>Helvetica Neue</vt:lpstr>
      <vt:lpstr>MS Mincho</vt:lpstr>
      <vt:lpstr>Museo 300</vt:lpstr>
      <vt:lpstr>Times New Roman</vt:lpstr>
      <vt:lpstr>Trebuchet MS</vt:lpstr>
      <vt:lpstr>Trebuchet MS Bold</vt:lpstr>
      <vt:lpstr>Verdana</vt:lpstr>
      <vt:lpstr>Wingdings</vt:lpstr>
      <vt:lpstr>IHTSDO E-Learning Master</vt:lpstr>
      <vt:lpstr>Allergy Intolerance Resource – Model Meaning</vt:lpstr>
      <vt:lpstr>Allergy Intolerance Resource – Model Meaning</vt:lpstr>
      <vt:lpstr>Allergy Intolerance Resource – Model Meaning</vt:lpstr>
      <vt:lpstr>Allergy Intolerance Resource - Assumptions</vt:lpstr>
      <vt:lpstr>Allergy Intolerance Resource – Model Meaning</vt:lpstr>
      <vt:lpstr>Allergy Intolerance Resource – Model Meaning</vt:lpstr>
      <vt:lpstr>Allergy Intolerance Resource – Model Meaning</vt:lpstr>
      <vt:lpstr>AllergyIntolerance Resource – Value Sets</vt:lpstr>
      <vt:lpstr>Procedure Resource - Overview</vt:lpstr>
      <vt:lpstr>Procedure Resource – Assumptions</vt:lpstr>
      <vt:lpstr>Procedure Resource – Model Meaning EDITTING</vt:lpstr>
      <vt:lpstr>Procedure Resource – Model Meaning</vt:lpstr>
      <vt:lpstr>Procedure Resource – Value Sets</vt:lpstr>
      <vt:lpstr>Goal Resource - Overview</vt:lpstr>
      <vt:lpstr>Goal Resource – Model Meaning</vt:lpstr>
      <vt:lpstr>Goal Resource – Value Sets</vt:lpstr>
      <vt:lpstr>Family Member History Resource - Overview</vt:lpstr>
      <vt:lpstr>Family Member History Resource - Assumptions</vt:lpstr>
      <vt:lpstr>Family Member History Resource – Model Meaning</vt:lpstr>
      <vt:lpstr>Family Member History Resource – Value Sets</vt:lpstr>
      <vt:lpstr>Specimen Resource - Overview</vt:lpstr>
      <vt:lpstr>Specimen Resource – Assumptions</vt:lpstr>
      <vt:lpstr>Specimen Resource – Model Meaning</vt:lpstr>
      <vt:lpstr>Specimen Resource – Value Sets</vt:lpstr>
      <vt:lpstr>Questions  and  Discussions</vt:lpstr>
    </vt:vector>
  </TitlesOfParts>
  <Manager/>
  <Company>IHTSDO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Linda Bird</dc:creator>
  <cp:keywords/>
  <dc:description/>
  <cp:lastModifiedBy>Jay Lyle</cp:lastModifiedBy>
  <cp:revision>984</cp:revision>
  <dcterms:created xsi:type="dcterms:W3CDTF">2014-11-10T09:40:20Z</dcterms:created>
  <dcterms:modified xsi:type="dcterms:W3CDTF">2016-06-07T12:14:53Z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6DAA299F-AC0A-4F0E-B08F-EC029C105D47</vt:lpwstr>
  </property>
  <property fmtid="{D5CDD505-2E9C-101B-9397-08002B2CF9AE}" pid="6" name="ArticulateProjectFull">
    <vt:lpwstr>D:\IHTSDO\Meetings\201605_HL7 (Montreal)\HL7_FHIR_SNOMED_Bindings (20160508).ppta</vt:lpwstr>
  </property>
</Properties>
</file>