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392" r:id="rId3"/>
    <p:sldId id="263" r:id="rId4"/>
    <p:sldId id="369" r:id="rId5"/>
    <p:sldId id="300" r:id="rId6"/>
    <p:sldId id="371" r:id="rId7"/>
    <p:sldId id="343" r:id="rId8"/>
    <p:sldId id="309" r:id="rId9"/>
    <p:sldId id="406" r:id="rId10"/>
    <p:sldId id="338" r:id="rId11"/>
    <p:sldId id="372" r:id="rId12"/>
    <p:sldId id="374" r:id="rId13"/>
    <p:sldId id="297" r:id="rId14"/>
    <p:sldId id="310" r:id="rId15"/>
    <p:sldId id="383" r:id="rId16"/>
    <p:sldId id="299" r:id="rId17"/>
    <p:sldId id="373" r:id="rId18"/>
    <p:sldId id="354" r:id="rId19"/>
    <p:sldId id="364" r:id="rId20"/>
    <p:sldId id="404" r:id="rId21"/>
    <p:sldId id="368" r:id="rId22"/>
    <p:sldId id="370" r:id="rId23"/>
    <p:sldId id="384" r:id="rId24"/>
    <p:sldId id="405" r:id="rId25"/>
    <p:sldId id="356" r:id="rId26"/>
    <p:sldId id="393" r:id="rId27"/>
    <p:sldId id="385" r:id="rId28"/>
    <p:sldId id="394" r:id="rId29"/>
    <p:sldId id="357" r:id="rId30"/>
    <p:sldId id="386" r:id="rId31"/>
    <p:sldId id="395" r:id="rId32"/>
    <p:sldId id="358" r:id="rId33"/>
    <p:sldId id="387" r:id="rId34"/>
    <p:sldId id="363" r:id="rId35"/>
    <p:sldId id="388" r:id="rId36"/>
    <p:sldId id="396" r:id="rId37"/>
    <p:sldId id="362" r:id="rId38"/>
    <p:sldId id="389" r:id="rId39"/>
    <p:sldId id="397" r:id="rId40"/>
    <p:sldId id="361" r:id="rId41"/>
    <p:sldId id="390" r:id="rId42"/>
    <p:sldId id="360" r:id="rId43"/>
    <p:sldId id="391" r:id="rId44"/>
    <p:sldId id="398" r:id="rId45"/>
    <p:sldId id="399" r:id="rId46"/>
    <p:sldId id="407" r:id="rId47"/>
    <p:sldId id="408" r:id="rId48"/>
    <p:sldId id="409" r:id="rId49"/>
    <p:sldId id="314" r:id="rId50"/>
    <p:sldId id="313" r:id="rId51"/>
    <p:sldId id="340" r:id="rId52"/>
    <p:sldId id="341" r:id="rId53"/>
    <p:sldId id="342" r:id="rId54"/>
    <p:sldId id="400" r:id="rId55"/>
    <p:sldId id="315" r:id="rId5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ve Hufnagel" initials="S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CC"/>
    <a:srgbClr val="008000"/>
    <a:srgbClr val="800000"/>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5" autoAdjust="0"/>
    <p:restoredTop sz="95310" autoAdjust="0"/>
  </p:normalViewPr>
  <p:slideViewPr>
    <p:cSldViewPr>
      <p:cViewPr varScale="1">
        <p:scale>
          <a:sx n="80" d="100"/>
          <a:sy n="80" d="100"/>
        </p:scale>
        <p:origin x="-216" y="-77"/>
      </p:cViewPr>
      <p:guideLst>
        <p:guide orient="horz" pos="2160"/>
        <p:guide pos="2880"/>
      </p:guideLst>
    </p:cSldViewPr>
  </p:slideViewPr>
  <p:notesTextViewPr>
    <p:cViewPr>
      <p:scale>
        <a:sx n="1" d="1"/>
        <a:sy n="1" d="1"/>
      </p:scale>
      <p:origin x="0" y="0"/>
    </p:cViewPr>
  </p:notesTextViewPr>
  <p:sorterViewPr>
    <p:cViewPr>
      <p:scale>
        <a:sx n="75" d="100"/>
        <a:sy n="75" d="100"/>
      </p:scale>
      <p:origin x="0" y="36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62A87ED9-420A-4ECC-A843-A3A25A0D7C84}" type="datetimeFigureOut">
              <a:rPr lang="en-US" smtClean="0"/>
              <a:t>3/15/2012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5B951FA0-3B8F-42AB-85BB-35431F9F04C5}" type="slidenum">
              <a:rPr lang="en-US" smtClean="0"/>
              <a:t>‹#›</a:t>
            </a:fld>
            <a:endParaRPr lang="en-US"/>
          </a:p>
        </p:txBody>
      </p:sp>
    </p:spTree>
    <p:extLst>
      <p:ext uri="{BB962C8B-B14F-4D97-AF65-F5344CB8AC3E}">
        <p14:creationId xmlns:p14="http://schemas.microsoft.com/office/powerpoint/2010/main" val="1259127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966526"/>
            <a:r>
              <a:rPr lang="en-US" b="1" dirty="0">
                <a:latin typeface="Arial Narrow" pitchFamily="34" charset="0"/>
              </a:rPr>
              <a:t>HL7 Service Aware Interoperability Framework (SAIF) </a:t>
            </a:r>
          </a:p>
          <a:p>
            <a:pPr algn="ctr" defTabSz="966526"/>
            <a:r>
              <a:rPr lang="en-US" b="1" dirty="0">
                <a:latin typeface="Arial Narrow" pitchFamily="34" charset="0"/>
              </a:rPr>
              <a:t>Enterprise Compliance and Conformance Framework (ECCF)</a:t>
            </a:r>
          </a:p>
          <a:p>
            <a:pPr defTabSz="966526"/>
            <a:r>
              <a:rPr lang="en-US" dirty="0">
                <a:latin typeface="Arial Narrow" pitchFamily="34" charset="0"/>
              </a:rPr>
              <a:t>The </a:t>
            </a:r>
            <a:r>
              <a:rPr lang="en-US" dirty="0" err="1">
                <a:latin typeface="Arial Narrow" pitchFamily="34" charset="0"/>
              </a:rPr>
              <a:t>DoD</a:t>
            </a:r>
            <a:r>
              <a:rPr lang="en-US" dirty="0">
                <a:latin typeface="Arial Narrow" pitchFamily="34" charset="0"/>
              </a:rPr>
              <a:t> and MHS EHRWF ECCF’s </a:t>
            </a:r>
            <a:r>
              <a:rPr lang="en-US" i="1" dirty="0">
                <a:latin typeface="Arial Narrow" pitchFamily="34" charset="0"/>
              </a:rPr>
              <a:t>goal</a:t>
            </a:r>
            <a:r>
              <a:rPr lang="en-US" dirty="0">
                <a:latin typeface="Arial Narrow" pitchFamily="34" charset="0"/>
              </a:rPr>
              <a:t> is to ensure Working Interoperability (</a:t>
            </a:r>
            <a:r>
              <a:rPr lang="en-US" b="1" dirty="0">
                <a:latin typeface="Arial Narrow" pitchFamily="34" charset="0"/>
              </a:rPr>
              <a:t>WI</a:t>
            </a:r>
            <a:r>
              <a:rPr lang="en-US" dirty="0">
                <a:latin typeface="Arial Narrow" pitchFamily="34" charset="0"/>
              </a:rPr>
              <a:t>) among various healthcare organizations; WI is also known as compatibility among healthcare systems. </a:t>
            </a:r>
            <a:r>
              <a:rPr lang="en-US" b="1" dirty="0">
                <a:latin typeface="Arial Narrow" pitchFamily="34" charset="0"/>
              </a:rPr>
              <a:t>Working Interoperability</a:t>
            </a:r>
            <a:r>
              <a:rPr lang="en-US" dirty="0">
                <a:latin typeface="Arial Narrow" pitchFamily="34" charset="0"/>
              </a:rPr>
              <a:t> is an instance of two “trading partners” –- human beings, organizations, or systems, successfully exchanging data or information, or coordinating behavior to accomplish a defined task, or both. The ECCF’s </a:t>
            </a:r>
            <a:r>
              <a:rPr lang="en-US" i="1" dirty="0">
                <a:latin typeface="Arial Narrow" pitchFamily="34" charset="0"/>
              </a:rPr>
              <a:t>purpose</a:t>
            </a:r>
            <a:r>
              <a:rPr lang="en-US" dirty="0">
                <a:latin typeface="Arial Narrow" pitchFamily="34" charset="0"/>
              </a:rPr>
              <a:t> is to manage the relationship between architectural artifacts and implementations of those artifacts. The </a:t>
            </a:r>
            <a:r>
              <a:rPr lang="en-US" i="1" dirty="0">
                <a:latin typeface="Arial Narrow" pitchFamily="34" charset="0"/>
              </a:rPr>
              <a:t>objective</a:t>
            </a:r>
            <a:r>
              <a:rPr lang="en-US" dirty="0">
                <a:latin typeface="Arial Narrow" pitchFamily="34" charset="0"/>
              </a:rPr>
              <a:t> of a fully qualified ECCF is to be a clear, complete, concise, correct, consistent and traceable interoperability specification, which is easy to use. An ECCF can be an assessment framework, which supports configuration management baselines and risk assessments throughout a business-capability lifecycle. The ECCF is used to specify information exchange interoperability and conformance statements for documents, messages and services. An ECCF Implementation Guide contains definitions of terms, such as conformance, compliance, consistency and traceability. An ECCF provides a template, called a Specification Stack (</a:t>
            </a:r>
            <a:r>
              <a:rPr lang="en-US" b="1" dirty="0">
                <a:latin typeface="Arial Narrow" pitchFamily="34" charset="0"/>
              </a:rPr>
              <a:t>SS</a:t>
            </a:r>
            <a:r>
              <a:rPr lang="en-US" dirty="0">
                <a:latin typeface="Arial Narrow" pitchFamily="34" charset="0"/>
              </a:rPr>
              <a:t>) that allows you to specify business objects, components, capabilities, applications and systems organized as a matrix of Dimension columns (Enterprise, Information, Computational, Engineering and Technical) and Perspective rows (Conceptual, Logical and Implementable)., as is shown in the slide. </a:t>
            </a:r>
          </a:p>
          <a:p>
            <a:endParaRPr lang="en-US" dirty="0">
              <a:latin typeface="Arial Narrow" pitchFamily="34" charset="0"/>
            </a:endParaRPr>
          </a:p>
          <a:p>
            <a:r>
              <a:rPr lang="en-US" dirty="0" err="1">
                <a:latin typeface="Arial Narrow" pitchFamily="34" charset="0"/>
              </a:rPr>
              <a:t>DoD</a:t>
            </a:r>
            <a:r>
              <a:rPr lang="en-US" dirty="0">
                <a:latin typeface="Arial Narrow" pitchFamily="34" charset="0"/>
              </a:rPr>
              <a:t> and VA must define their common SAIF Implementation Guides, which define their architecture development methodologies and architecture artifacts. To foster consistency, VA has agreed to build a common </a:t>
            </a:r>
            <a:r>
              <a:rPr lang="en-US" dirty="0" err="1">
                <a:latin typeface="Arial Narrow" pitchFamily="34" charset="0"/>
              </a:rPr>
              <a:t>DoD</a:t>
            </a:r>
            <a:r>
              <a:rPr lang="en-US" dirty="0">
                <a:latin typeface="Arial Narrow" pitchFamily="34" charset="0"/>
              </a:rPr>
              <a:t>-VA EHRWF Implementation Guide, based on </a:t>
            </a:r>
            <a:r>
              <a:rPr lang="en-US" dirty="0" err="1">
                <a:latin typeface="Arial Narrow" pitchFamily="34" charset="0"/>
              </a:rPr>
              <a:t>DoDAF</a:t>
            </a:r>
            <a:r>
              <a:rPr lang="en-US" dirty="0">
                <a:latin typeface="Arial Narrow" pitchFamily="34" charset="0"/>
              </a:rPr>
              <a:t>, TOGAF and HL7 SAIF. This slide shows a notional Interoperability Specification template, using the HL7 SAIF ECCF SS. This is a super set of common architectural-artifacts. All the listed artifacts may NOT be required in the </a:t>
            </a:r>
            <a:r>
              <a:rPr lang="en-US" dirty="0" err="1">
                <a:latin typeface="Arial Narrow" pitchFamily="34" charset="0"/>
              </a:rPr>
              <a:t>DoD</a:t>
            </a:r>
            <a:r>
              <a:rPr lang="en-US" dirty="0">
                <a:latin typeface="Arial Narrow" pitchFamily="34" charset="0"/>
              </a:rPr>
              <a:t>-VA EHRWF Implementation Guide; other artifacts may be included. Within each cell </a:t>
            </a:r>
          </a:p>
          <a:p>
            <a:pPr marL="241632" indent="-241632">
              <a:buFont typeface="+mj-lt"/>
              <a:buAutoNum type="arabicPeriod"/>
            </a:pPr>
            <a:r>
              <a:rPr lang="en-US" dirty="0">
                <a:latin typeface="Arial Narrow" pitchFamily="34" charset="0"/>
              </a:rPr>
              <a:t>You place or reference and discuss appropriate architectural artifacts and specifications. </a:t>
            </a:r>
          </a:p>
          <a:p>
            <a:pPr marL="241632" indent="-241632">
              <a:buFont typeface="+mj-lt"/>
              <a:buAutoNum type="arabicPeriod"/>
            </a:pPr>
            <a:r>
              <a:rPr lang="en-US" dirty="0">
                <a:latin typeface="Arial Narrow" pitchFamily="34" charset="0"/>
              </a:rPr>
              <a:t>You define or reference conformance statements, which are testable-representations of assumptions that the specifications make. </a:t>
            </a:r>
          </a:p>
          <a:p>
            <a:pPr marL="241632" indent="-241632">
              <a:buFont typeface="+mj-lt"/>
              <a:buAutoNum type="arabicPeriod"/>
            </a:pPr>
            <a:r>
              <a:rPr lang="en-US" dirty="0">
                <a:latin typeface="Arial Narrow" pitchFamily="34" charset="0"/>
              </a:rPr>
              <a:t>You manage traceability within columns and consistency across layers. </a:t>
            </a:r>
          </a:p>
          <a:p>
            <a:pPr lvl="0"/>
            <a:r>
              <a:rPr lang="en-US" dirty="0">
                <a:latin typeface="Arial Narrow" pitchFamily="34" charset="0"/>
              </a:rPr>
              <a:t>An implementation of a Specification Stack (SS) asserts, as true or false, that one-or-more conformance assertions are met; certification asserts as true, that some set of conformance assertions are met.</a:t>
            </a:r>
          </a:p>
          <a:p>
            <a:pPr lvl="0"/>
            <a:r>
              <a:rPr lang="en-US" dirty="0">
                <a:latin typeface="Arial Narrow" pitchFamily="34" charset="0"/>
              </a:rPr>
              <a:t>You identify and mitigate risks across the organization’s component development life cycles.  </a:t>
            </a:r>
          </a:p>
          <a:p>
            <a:endParaRPr lang="en-US" dirty="0">
              <a:latin typeface="Arial Narrow" pitchFamily="34" charset="0"/>
            </a:endParaRPr>
          </a:p>
        </p:txBody>
      </p:sp>
      <p:sp>
        <p:nvSpPr>
          <p:cNvPr id="4" name="Slide Number Placeholder 3"/>
          <p:cNvSpPr>
            <a:spLocks noGrp="1"/>
          </p:cNvSpPr>
          <p:nvPr>
            <p:ph type="sldNum" sz="quarter" idx="10"/>
          </p:nvPr>
        </p:nvSpPr>
        <p:spPr/>
        <p:txBody>
          <a:bodyPr/>
          <a:lstStyle/>
          <a:p>
            <a:fld id="{814DB752-9DE3-43BF-B27A-474EF267B7F9}" type="slidenum">
              <a:rPr lang="en-US" smtClean="0"/>
              <a:t>4</a:t>
            </a:fld>
            <a:endParaRPr lang="en-US"/>
          </a:p>
        </p:txBody>
      </p:sp>
    </p:spTree>
    <p:extLst>
      <p:ext uri="{BB962C8B-B14F-4D97-AF65-F5344CB8AC3E}">
        <p14:creationId xmlns:p14="http://schemas.microsoft.com/office/powerpoint/2010/main" val="2618699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C221A-C0CF-4216-BE44-6FC47F565E08}" type="slidenum">
              <a:rPr lang="en-US" smtClean="0"/>
              <a:pPr>
                <a:defRPr/>
              </a:pPr>
              <a:t>16</a:t>
            </a:fld>
            <a:endParaRPr lang="en-US"/>
          </a:p>
        </p:txBody>
      </p:sp>
    </p:spTree>
    <p:extLst>
      <p:ext uri="{BB962C8B-B14F-4D97-AF65-F5344CB8AC3E}">
        <p14:creationId xmlns:p14="http://schemas.microsoft.com/office/powerpoint/2010/main" val="2470375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C221A-C0CF-4216-BE44-6FC47F565E08}" type="slidenum">
              <a:rPr lang="en-US" smtClean="0"/>
              <a:pPr>
                <a:defRPr/>
              </a:pPr>
              <a:t>17</a:t>
            </a:fld>
            <a:endParaRPr lang="en-US"/>
          </a:p>
        </p:txBody>
      </p:sp>
    </p:spTree>
    <p:extLst>
      <p:ext uri="{BB962C8B-B14F-4D97-AF65-F5344CB8AC3E}">
        <p14:creationId xmlns:p14="http://schemas.microsoft.com/office/powerpoint/2010/main" val="899214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C221A-C0CF-4216-BE44-6FC47F565E08}" type="slidenum">
              <a:rPr lang="en-US" smtClean="0"/>
              <a:pPr>
                <a:defRPr/>
              </a:pPr>
              <a:t>21</a:t>
            </a:fld>
            <a:endParaRPr lang="en-US"/>
          </a:p>
        </p:txBody>
      </p:sp>
    </p:spTree>
    <p:extLst>
      <p:ext uri="{BB962C8B-B14F-4D97-AF65-F5344CB8AC3E}">
        <p14:creationId xmlns:p14="http://schemas.microsoft.com/office/powerpoint/2010/main" val="2470375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C221A-C0CF-4216-BE44-6FC47F565E08}" type="slidenum">
              <a:rPr lang="en-US" smtClean="0"/>
              <a:pPr>
                <a:defRPr/>
              </a:pPr>
              <a:t>55</a:t>
            </a:fld>
            <a:endParaRPr lang="en-US"/>
          </a:p>
        </p:txBody>
      </p:sp>
    </p:spTree>
    <p:extLst>
      <p:ext uri="{BB962C8B-B14F-4D97-AF65-F5344CB8AC3E}">
        <p14:creationId xmlns:p14="http://schemas.microsoft.com/office/powerpoint/2010/main" val="2470375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9A1824-8FB6-4F16-880F-201E0F1E2FCF}" type="datetime1">
              <a:rPr lang="en-US" smtClean="0"/>
              <a:t>3/15/2012</a:t>
            </a:fld>
            <a:endParaRPr lang="en-US"/>
          </a:p>
        </p:txBody>
      </p:sp>
      <p:sp>
        <p:nvSpPr>
          <p:cNvPr id="5" name="Footer Placeholder 4"/>
          <p:cNvSpPr>
            <a:spLocks noGrp="1"/>
          </p:cNvSpPr>
          <p:nvPr>
            <p:ph type="ftr" sz="quarter" idx="11"/>
          </p:nvPr>
        </p:nvSpPr>
        <p:spPr/>
        <p:txBody>
          <a:bodyPr/>
          <a:lstStyle/>
          <a:p>
            <a:r>
              <a:rPr lang="en-US" smtClean="0"/>
              <a:t>DRAFT WORKING DOCUMENT</a:t>
            </a:r>
            <a:endParaRPr lang="en-US"/>
          </a:p>
        </p:txBody>
      </p:sp>
      <p:sp>
        <p:nvSpPr>
          <p:cNvPr id="6" name="Slide Number Placeholder 5"/>
          <p:cNvSpPr>
            <a:spLocks noGrp="1"/>
          </p:cNvSpPr>
          <p:nvPr>
            <p:ph type="sldNum" sz="quarter" idx="12"/>
          </p:nvPr>
        </p:nvSpPr>
        <p:spPr/>
        <p:txBody>
          <a:bodyPr/>
          <a:lstStyle/>
          <a:p>
            <a:fld id="{3EC92E35-3162-4C06-AF9B-83D7C7AEF58C}" type="slidenum">
              <a:rPr lang="en-US" smtClean="0"/>
              <a:t>‹#›</a:t>
            </a:fld>
            <a:endParaRPr lang="en-US"/>
          </a:p>
        </p:txBody>
      </p:sp>
    </p:spTree>
    <p:extLst>
      <p:ext uri="{BB962C8B-B14F-4D97-AF65-F5344CB8AC3E}">
        <p14:creationId xmlns:p14="http://schemas.microsoft.com/office/powerpoint/2010/main" val="1055164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039AF4-B0D3-434C-A4CC-82BD6FDEDEFD}" type="datetime1">
              <a:rPr lang="en-US" smtClean="0"/>
              <a:t>3/15/2012</a:t>
            </a:fld>
            <a:endParaRPr lang="en-US"/>
          </a:p>
        </p:txBody>
      </p:sp>
      <p:sp>
        <p:nvSpPr>
          <p:cNvPr id="5" name="Footer Placeholder 4"/>
          <p:cNvSpPr>
            <a:spLocks noGrp="1"/>
          </p:cNvSpPr>
          <p:nvPr>
            <p:ph type="ftr" sz="quarter" idx="11"/>
          </p:nvPr>
        </p:nvSpPr>
        <p:spPr/>
        <p:txBody>
          <a:bodyPr/>
          <a:lstStyle/>
          <a:p>
            <a:r>
              <a:rPr lang="en-US" smtClean="0"/>
              <a:t>DRAFT WORKING DOCUMENT</a:t>
            </a:r>
            <a:endParaRPr lang="en-US"/>
          </a:p>
        </p:txBody>
      </p:sp>
      <p:sp>
        <p:nvSpPr>
          <p:cNvPr id="6" name="Slide Number Placeholder 5"/>
          <p:cNvSpPr>
            <a:spLocks noGrp="1"/>
          </p:cNvSpPr>
          <p:nvPr>
            <p:ph type="sldNum" sz="quarter" idx="12"/>
          </p:nvPr>
        </p:nvSpPr>
        <p:spPr/>
        <p:txBody>
          <a:bodyPr/>
          <a:lstStyle/>
          <a:p>
            <a:fld id="{3EC92E35-3162-4C06-AF9B-83D7C7AEF58C}" type="slidenum">
              <a:rPr lang="en-US" smtClean="0"/>
              <a:t>‹#›</a:t>
            </a:fld>
            <a:endParaRPr lang="en-US"/>
          </a:p>
        </p:txBody>
      </p:sp>
    </p:spTree>
    <p:extLst>
      <p:ext uri="{BB962C8B-B14F-4D97-AF65-F5344CB8AC3E}">
        <p14:creationId xmlns:p14="http://schemas.microsoft.com/office/powerpoint/2010/main" val="3438124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2A57C9-59BD-46F8-A59E-FFDAB4A27D92}" type="datetime1">
              <a:rPr lang="en-US" smtClean="0"/>
              <a:t>3/15/2012</a:t>
            </a:fld>
            <a:endParaRPr lang="en-US"/>
          </a:p>
        </p:txBody>
      </p:sp>
      <p:sp>
        <p:nvSpPr>
          <p:cNvPr id="5" name="Footer Placeholder 4"/>
          <p:cNvSpPr>
            <a:spLocks noGrp="1"/>
          </p:cNvSpPr>
          <p:nvPr>
            <p:ph type="ftr" sz="quarter" idx="11"/>
          </p:nvPr>
        </p:nvSpPr>
        <p:spPr/>
        <p:txBody>
          <a:bodyPr/>
          <a:lstStyle/>
          <a:p>
            <a:r>
              <a:rPr lang="en-US" smtClean="0"/>
              <a:t>DRAFT WORKING DOCUMENT</a:t>
            </a:r>
            <a:endParaRPr lang="en-US"/>
          </a:p>
        </p:txBody>
      </p:sp>
      <p:sp>
        <p:nvSpPr>
          <p:cNvPr id="6" name="Slide Number Placeholder 5"/>
          <p:cNvSpPr>
            <a:spLocks noGrp="1"/>
          </p:cNvSpPr>
          <p:nvPr>
            <p:ph type="sldNum" sz="quarter" idx="12"/>
          </p:nvPr>
        </p:nvSpPr>
        <p:spPr/>
        <p:txBody>
          <a:bodyPr/>
          <a:lstStyle/>
          <a:p>
            <a:fld id="{3EC92E35-3162-4C06-AF9B-83D7C7AEF58C}" type="slidenum">
              <a:rPr lang="en-US" smtClean="0"/>
              <a:t>‹#›</a:t>
            </a:fld>
            <a:endParaRPr lang="en-US"/>
          </a:p>
        </p:txBody>
      </p:sp>
    </p:spTree>
    <p:extLst>
      <p:ext uri="{BB962C8B-B14F-4D97-AF65-F5344CB8AC3E}">
        <p14:creationId xmlns:p14="http://schemas.microsoft.com/office/powerpoint/2010/main" val="2316358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D98FEB-5F35-4773-8716-8B508CF9F68C}" type="datetime1">
              <a:rPr lang="en-US" smtClean="0"/>
              <a:t>3/15/2012</a:t>
            </a:fld>
            <a:endParaRPr lang="en-US"/>
          </a:p>
        </p:txBody>
      </p:sp>
      <p:sp>
        <p:nvSpPr>
          <p:cNvPr id="5" name="Footer Placeholder 4"/>
          <p:cNvSpPr>
            <a:spLocks noGrp="1"/>
          </p:cNvSpPr>
          <p:nvPr>
            <p:ph type="ftr" sz="quarter" idx="11"/>
          </p:nvPr>
        </p:nvSpPr>
        <p:spPr/>
        <p:txBody>
          <a:bodyPr/>
          <a:lstStyle/>
          <a:p>
            <a:r>
              <a:rPr lang="en-US" smtClean="0"/>
              <a:t>DRAFT WORKING DOCUMENT</a:t>
            </a:r>
            <a:endParaRPr lang="en-US"/>
          </a:p>
        </p:txBody>
      </p:sp>
      <p:sp>
        <p:nvSpPr>
          <p:cNvPr id="6" name="Slide Number Placeholder 5"/>
          <p:cNvSpPr>
            <a:spLocks noGrp="1"/>
          </p:cNvSpPr>
          <p:nvPr>
            <p:ph type="sldNum" sz="quarter" idx="12"/>
          </p:nvPr>
        </p:nvSpPr>
        <p:spPr/>
        <p:txBody>
          <a:bodyPr/>
          <a:lstStyle/>
          <a:p>
            <a:fld id="{3EC92E35-3162-4C06-AF9B-83D7C7AEF58C}" type="slidenum">
              <a:rPr lang="en-US" smtClean="0"/>
              <a:t>‹#›</a:t>
            </a:fld>
            <a:endParaRPr lang="en-US"/>
          </a:p>
        </p:txBody>
      </p:sp>
    </p:spTree>
    <p:extLst>
      <p:ext uri="{BB962C8B-B14F-4D97-AF65-F5344CB8AC3E}">
        <p14:creationId xmlns:p14="http://schemas.microsoft.com/office/powerpoint/2010/main" val="2820657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29E9D5-AE87-4185-BF35-F02D9B8422E0}" type="datetime1">
              <a:rPr lang="en-US" smtClean="0"/>
              <a:t>3/15/2012</a:t>
            </a:fld>
            <a:endParaRPr lang="en-US"/>
          </a:p>
        </p:txBody>
      </p:sp>
      <p:sp>
        <p:nvSpPr>
          <p:cNvPr id="5" name="Footer Placeholder 4"/>
          <p:cNvSpPr>
            <a:spLocks noGrp="1"/>
          </p:cNvSpPr>
          <p:nvPr>
            <p:ph type="ftr" sz="quarter" idx="11"/>
          </p:nvPr>
        </p:nvSpPr>
        <p:spPr/>
        <p:txBody>
          <a:bodyPr/>
          <a:lstStyle/>
          <a:p>
            <a:r>
              <a:rPr lang="en-US" smtClean="0"/>
              <a:t>DRAFT WORKING DOCUMENT</a:t>
            </a:r>
            <a:endParaRPr lang="en-US"/>
          </a:p>
        </p:txBody>
      </p:sp>
      <p:sp>
        <p:nvSpPr>
          <p:cNvPr id="6" name="Slide Number Placeholder 5"/>
          <p:cNvSpPr>
            <a:spLocks noGrp="1"/>
          </p:cNvSpPr>
          <p:nvPr>
            <p:ph type="sldNum" sz="quarter" idx="12"/>
          </p:nvPr>
        </p:nvSpPr>
        <p:spPr/>
        <p:txBody>
          <a:bodyPr/>
          <a:lstStyle/>
          <a:p>
            <a:fld id="{3EC92E35-3162-4C06-AF9B-83D7C7AEF58C}" type="slidenum">
              <a:rPr lang="en-US" smtClean="0"/>
              <a:t>‹#›</a:t>
            </a:fld>
            <a:endParaRPr lang="en-US"/>
          </a:p>
        </p:txBody>
      </p:sp>
    </p:spTree>
    <p:extLst>
      <p:ext uri="{BB962C8B-B14F-4D97-AF65-F5344CB8AC3E}">
        <p14:creationId xmlns:p14="http://schemas.microsoft.com/office/powerpoint/2010/main" val="91036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AC3611-0A96-4F46-A80D-A3BCCC5C3C0F}" type="datetime1">
              <a:rPr lang="en-US" smtClean="0"/>
              <a:t>3/15/2012</a:t>
            </a:fld>
            <a:endParaRPr lang="en-US"/>
          </a:p>
        </p:txBody>
      </p:sp>
      <p:sp>
        <p:nvSpPr>
          <p:cNvPr id="6" name="Footer Placeholder 5"/>
          <p:cNvSpPr>
            <a:spLocks noGrp="1"/>
          </p:cNvSpPr>
          <p:nvPr>
            <p:ph type="ftr" sz="quarter" idx="11"/>
          </p:nvPr>
        </p:nvSpPr>
        <p:spPr/>
        <p:txBody>
          <a:bodyPr/>
          <a:lstStyle/>
          <a:p>
            <a:r>
              <a:rPr lang="en-US" smtClean="0"/>
              <a:t>DRAFT WORKING DOCUMENT</a:t>
            </a:r>
            <a:endParaRPr lang="en-US"/>
          </a:p>
        </p:txBody>
      </p:sp>
      <p:sp>
        <p:nvSpPr>
          <p:cNvPr id="7" name="Slide Number Placeholder 6"/>
          <p:cNvSpPr>
            <a:spLocks noGrp="1"/>
          </p:cNvSpPr>
          <p:nvPr>
            <p:ph type="sldNum" sz="quarter" idx="12"/>
          </p:nvPr>
        </p:nvSpPr>
        <p:spPr/>
        <p:txBody>
          <a:bodyPr/>
          <a:lstStyle/>
          <a:p>
            <a:fld id="{3EC92E35-3162-4C06-AF9B-83D7C7AEF58C}" type="slidenum">
              <a:rPr lang="en-US" smtClean="0"/>
              <a:t>‹#›</a:t>
            </a:fld>
            <a:endParaRPr lang="en-US"/>
          </a:p>
        </p:txBody>
      </p:sp>
    </p:spTree>
    <p:extLst>
      <p:ext uri="{BB962C8B-B14F-4D97-AF65-F5344CB8AC3E}">
        <p14:creationId xmlns:p14="http://schemas.microsoft.com/office/powerpoint/2010/main" val="1361024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0E7094-6F32-4D76-ABA6-C1651197FA02}" type="datetime1">
              <a:rPr lang="en-US" smtClean="0"/>
              <a:t>3/15/2012</a:t>
            </a:fld>
            <a:endParaRPr lang="en-US"/>
          </a:p>
        </p:txBody>
      </p:sp>
      <p:sp>
        <p:nvSpPr>
          <p:cNvPr id="8" name="Footer Placeholder 7"/>
          <p:cNvSpPr>
            <a:spLocks noGrp="1"/>
          </p:cNvSpPr>
          <p:nvPr>
            <p:ph type="ftr" sz="quarter" idx="11"/>
          </p:nvPr>
        </p:nvSpPr>
        <p:spPr/>
        <p:txBody>
          <a:bodyPr/>
          <a:lstStyle/>
          <a:p>
            <a:r>
              <a:rPr lang="en-US" smtClean="0"/>
              <a:t>DRAFT WORKING DOCUMENT</a:t>
            </a:r>
            <a:endParaRPr lang="en-US"/>
          </a:p>
        </p:txBody>
      </p:sp>
      <p:sp>
        <p:nvSpPr>
          <p:cNvPr id="9" name="Slide Number Placeholder 8"/>
          <p:cNvSpPr>
            <a:spLocks noGrp="1"/>
          </p:cNvSpPr>
          <p:nvPr>
            <p:ph type="sldNum" sz="quarter" idx="12"/>
          </p:nvPr>
        </p:nvSpPr>
        <p:spPr/>
        <p:txBody>
          <a:bodyPr/>
          <a:lstStyle/>
          <a:p>
            <a:fld id="{3EC92E35-3162-4C06-AF9B-83D7C7AEF58C}" type="slidenum">
              <a:rPr lang="en-US" smtClean="0"/>
              <a:t>‹#›</a:t>
            </a:fld>
            <a:endParaRPr lang="en-US"/>
          </a:p>
        </p:txBody>
      </p:sp>
    </p:spTree>
    <p:extLst>
      <p:ext uri="{BB962C8B-B14F-4D97-AF65-F5344CB8AC3E}">
        <p14:creationId xmlns:p14="http://schemas.microsoft.com/office/powerpoint/2010/main" val="2005059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37EF0C-99D4-4882-A884-56259ED8F900}" type="datetime1">
              <a:rPr lang="en-US" smtClean="0"/>
              <a:t>3/15/2012</a:t>
            </a:fld>
            <a:endParaRPr lang="en-US"/>
          </a:p>
        </p:txBody>
      </p:sp>
      <p:sp>
        <p:nvSpPr>
          <p:cNvPr id="4" name="Footer Placeholder 3"/>
          <p:cNvSpPr>
            <a:spLocks noGrp="1"/>
          </p:cNvSpPr>
          <p:nvPr>
            <p:ph type="ftr" sz="quarter" idx="11"/>
          </p:nvPr>
        </p:nvSpPr>
        <p:spPr/>
        <p:txBody>
          <a:bodyPr/>
          <a:lstStyle/>
          <a:p>
            <a:r>
              <a:rPr lang="en-US" smtClean="0"/>
              <a:t>DRAFT WORKING DOCUMENT</a:t>
            </a:r>
            <a:endParaRPr lang="en-US"/>
          </a:p>
        </p:txBody>
      </p:sp>
      <p:sp>
        <p:nvSpPr>
          <p:cNvPr id="5" name="Slide Number Placeholder 4"/>
          <p:cNvSpPr>
            <a:spLocks noGrp="1"/>
          </p:cNvSpPr>
          <p:nvPr>
            <p:ph type="sldNum" sz="quarter" idx="12"/>
          </p:nvPr>
        </p:nvSpPr>
        <p:spPr/>
        <p:txBody>
          <a:bodyPr/>
          <a:lstStyle/>
          <a:p>
            <a:fld id="{3EC92E35-3162-4C06-AF9B-83D7C7AEF58C}" type="slidenum">
              <a:rPr lang="en-US" smtClean="0"/>
              <a:t>‹#›</a:t>
            </a:fld>
            <a:endParaRPr lang="en-US"/>
          </a:p>
        </p:txBody>
      </p:sp>
    </p:spTree>
    <p:extLst>
      <p:ext uri="{BB962C8B-B14F-4D97-AF65-F5344CB8AC3E}">
        <p14:creationId xmlns:p14="http://schemas.microsoft.com/office/powerpoint/2010/main" val="1024853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9BEE77-72ED-403A-ADF9-6DFEF9856A13}" type="datetime1">
              <a:rPr lang="en-US" smtClean="0"/>
              <a:t>3/15/2012</a:t>
            </a:fld>
            <a:endParaRPr lang="en-US"/>
          </a:p>
        </p:txBody>
      </p:sp>
      <p:sp>
        <p:nvSpPr>
          <p:cNvPr id="3" name="Footer Placeholder 2"/>
          <p:cNvSpPr>
            <a:spLocks noGrp="1"/>
          </p:cNvSpPr>
          <p:nvPr>
            <p:ph type="ftr" sz="quarter" idx="11"/>
          </p:nvPr>
        </p:nvSpPr>
        <p:spPr/>
        <p:txBody>
          <a:bodyPr/>
          <a:lstStyle/>
          <a:p>
            <a:r>
              <a:rPr lang="en-US" smtClean="0"/>
              <a:t>DRAFT WORKING DOCUMENT</a:t>
            </a:r>
            <a:endParaRPr lang="en-US"/>
          </a:p>
        </p:txBody>
      </p:sp>
      <p:sp>
        <p:nvSpPr>
          <p:cNvPr id="4" name="Slide Number Placeholder 3"/>
          <p:cNvSpPr>
            <a:spLocks noGrp="1"/>
          </p:cNvSpPr>
          <p:nvPr>
            <p:ph type="sldNum" sz="quarter" idx="12"/>
          </p:nvPr>
        </p:nvSpPr>
        <p:spPr/>
        <p:txBody>
          <a:bodyPr/>
          <a:lstStyle/>
          <a:p>
            <a:fld id="{3EC92E35-3162-4C06-AF9B-83D7C7AEF58C}" type="slidenum">
              <a:rPr lang="en-US" smtClean="0"/>
              <a:t>‹#›</a:t>
            </a:fld>
            <a:endParaRPr lang="en-US"/>
          </a:p>
        </p:txBody>
      </p:sp>
    </p:spTree>
    <p:extLst>
      <p:ext uri="{BB962C8B-B14F-4D97-AF65-F5344CB8AC3E}">
        <p14:creationId xmlns:p14="http://schemas.microsoft.com/office/powerpoint/2010/main" val="1250681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335EA7-B51E-4CFC-866E-93014CB99EC0}" type="datetime1">
              <a:rPr lang="en-US" smtClean="0"/>
              <a:t>3/15/2012</a:t>
            </a:fld>
            <a:endParaRPr lang="en-US"/>
          </a:p>
        </p:txBody>
      </p:sp>
      <p:sp>
        <p:nvSpPr>
          <p:cNvPr id="6" name="Footer Placeholder 5"/>
          <p:cNvSpPr>
            <a:spLocks noGrp="1"/>
          </p:cNvSpPr>
          <p:nvPr>
            <p:ph type="ftr" sz="quarter" idx="11"/>
          </p:nvPr>
        </p:nvSpPr>
        <p:spPr/>
        <p:txBody>
          <a:bodyPr/>
          <a:lstStyle/>
          <a:p>
            <a:r>
              <a:rPr lang="en-US" smtClean="0"/>
              <a:t>DRAFT WORKING DOCUMENT</a:t>
            </a:r>
            <a:endParaRPr lang="en-US"/>
          </a:p>
        </p:txBody>
      </p:sp>
      <p:sp>
        <p:nvSpPr>
          <p:cNvPr id="7" name="Slide Number Placeholder 6"/>
          <p:cNvSpPr>
            <a:spLocks noGrp="1"/>
          </p:cNvSpPr>
          <p:nvPr>
            <p:ph type="sldNum" sz="quarter" idx="12"/>
          </p:nvPr>
        </p:nvSpPr>
        <p:spPr/>
        <p:txBody>
          <a:bodyPr/>
          <a:lstStyle/>
          <a:p>
            <a:fld id="{3EC92E35-3162-4C06-AF9B-83D7C7AEF58C}" type="slidenum">
              <a:rPr lang="en-US" smtClean="0"/>
              <a:t>‹#›</a:t>
            </a:fld>
            <a:endParaRPr lang="en-US"/>
          </a:p>
        </p:txBody>
      </p:sp>
    </p:spTree>
    <p:extLst>
      <p:ext uri="{BB962C8B-B14F-4D97-AF65-F5344CB8AC3E}">
        <p14:creationId xmlns:p14="http://schemas.microsoft.com/office/powerpoint/2010/main" val="1512800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7F49A0-757C-4740-B450-5E772572D3E8}" type="datetime1">
              <a:rPr lang="en-US" smtClean="0"/>
              <a:t>3/15/2012</a:t>
            </a:fld>
            <a:endParaRPr lang="en-US"/>
          </a:p>
        </p:txBody>
      </p:sp>
      <p:sp>
        <p:nvSpPr>
          <p:cNvPr id="6" name="Footer Placeholder 5"/>
          <p:cNvSpPr>
            <a:spLocks noGrp="1"/>
          </p:cNvSpPr>
          <p:nvPr>
            <p:ph type="ftr" sz="quarter" idx="11"/>
          </p:nvPr>
        </p:nvSpPr>
        <p:spPr/>
        <p:txBody>
          <a:bodyPr/>
          <a:lstStyle/>
          <a:p>
            <a:r>
              <a:rPr lang="en-US" smtClean="0"/>
              <a:t>DRAFT WORKING DOCUMENT</a:t>
            </a:r>
            <a:endParaRPr lang="en-US"/>
          </a:p>
        </p:txBody>
      </p:sp>
      <p:sp>
        <p:nvSpPr>
          <p:cNvPr id="7" name="Slide Number Placeholder 6"/>
          <p:cNvSpPr>
            <a:spLocks noGrp="1"/>
          </p:cNvSpPr>
          <p:nvPr>
            <p:ph type="sldNum" sz="quarter" idx="12"/>
          </p:nvPr>
        </p:nvSpPr>
        <p:spPr/>
        <p:txBody>
          <a:bodyPr/>
          <a:lstStyle/>
          <a:p>
            <a:fld id="{3EC92E35-3162-4C06-AF9B-83D7C7AEF58C}" type="slidenum">
              <a:rPr lang="en-US" smtClean="0"/>
              <a:t>‹#›</a:t>
            </a:fld>
            <a:endParaRPr lang="en-US"/>
          </a:p>
        </p:txBody>
      </p:sp>
    </p:spTree>
    <p:extLst>
      <p:ext uri="{BB962C8B-B14F-4D97-AF65-F5344CB8AC3E}">
        <p14:creationId xmlns:p14="http://schemas.microsoft.com/office/powerpoint/2010/main" val="667993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01E74-A052-433E-81F2-5357A6FF39FC}" type="datetime1">
              <a:rPr lang="en-US" smtClean="0"/>
              <a:t>3/15/2012</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DRAFT WORKING DOCUMENT</a:t>
            </a:r>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C92E35-3162-4C06-AF9B-83D7C7AEF58C}" type="slidenum">
              <a:rPr lang="en-US" smtClean="0"/>
              <a:t>‹#›</a:t>
            </a:fld>
            <a:endParaRPr lang="en-US"/>
          </a:p>
        </p:txBody>
      </p:sp>
    </p:spTree>
    <p:extLst>
      <p:ext uri="{BB962C8B-B14F-4D97-AF65-F5344CB8AC3E}">
        <p14:creationId xmlns:p14="http://schemas.microsoft.com/office/powerpoint/2010/main" val="2426070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ancy.Orvis@tma.osd.mil" TargetMode="External"/><Relationship Id="rId2" Type="http://schemas.openxmlformats.org/officeDocument/2006/relationships/hyperlink" Target="mailto:Stephen.Hufnage.ctr@tma.osd.mil" TargetMode="External"/><Relationship Id="rId1" Type="http://schemas.openxmlformats.org/officeDocument/2006/relationships/slideLayout" Target="../slideLayouts/slideLayout1.xml"/><Relationship Id="rId5" Type="http://schemas.openxmlformats.org/officeDocument/2006/relationships/hyperlink" Target="http://wiki.hl7.org/index.php?title=EHR_Interoperability_WG"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iki.hl7.org/index.php?title=EHR_Interoperability_W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iki.hl7.org/index.php?title=EHR_Interoperability_W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iki.hl7.org/index.php?title=December_2011_Ballot_Packag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http://wiki.hl7.org/index.php?title=EHR_Interoperability_W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hyperlink" Target="http://wiki.hl7.org/index.php?title=EHR_Interoperability_W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iki.hl7.org/index.php?title=EHR_Interoperability_WG" TargetMode="External"/><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hyperlink" Target="http://wiki.hl7.org/index.php?title=EHR_Interoperability_W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hyperlink" Target="http://wiki.hl7.org/index.php?title=EHR_Interoperability_W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hyperlink" Target="http://wiki.hl7.org/index.php?title=EHR_Interoperability_W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iki.hl7.org/index.php?title=EHR_Interoperability_WG" TargetMode="External"/><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iki.hl7.org/index.php?title=EHR_Interoperability_WG" TargetMode="External"/><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iki.hl7.org/index.php?title=EHR_Interoperability_WG" TargetMode="External"/><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8034338" cy="3200400"/>
          </a:xfrm>
        </p:spPr>
        <p:txBody>
          <a:bodyPr>
            <a:normAutofit/>
          </a:bodyPr>
          <a:lstStyle/>
          <a:p>
            <a:pPr>
              <a:spcBef>
                <a:spcPts val="1200"/>
              </a:spcBef>
            </a:pPr>
            <a:r>
              <a:rPr lang="en-US" sz="3200" b="1" dirty="0" smtClean="0">
                <a:latin typeface="Arial Narrow" pitchFamily="34" charset="0"/>
              </a:rPr>
              <a:t>EHR System Function and Information Model </a:t>
            </a:r>
            <a:br>
              <a:rPr lang="en-US" sz="3200" b="1" dirty="0" smtClean="0">
                <a:latin typeface="Arial Narrow" pitchFamily="34" charset="0"/>
              </a:rPr>
            </a:br>
            <a:r>
              <a:rPr lang="en-US" sz="3200" b="1" dirty="0" smtClean="0">
                <a:latin typeface="Arial Narrow" pitchFamily="34" charset="0"/>
              </a:rPr>
              <a:t>(EHR-S FIM) Release 2.1 </a:t>
            </a:r>
            <a:br>
              <a:rPr lang="en-US" sz="3200" b="1" dirty="0" smtClean="0">
                <a:latin typeface="Arial Narrow" pitchFamily="34" charset="0"/>
              </a:rPr>
            </a:br>
            <a:r>
              <a:rPr lang="en-US" sz="2000" dirty="0" smtClean="0">
                <a:latin typeface="Arial Narrow" pitchFamily="34" charset="0"/>
              </a:rPr>
              <a:t>HL7 Project ID# 688 </a:t>
            </a:r>
            <a:r>
              <a:rPr lang="en-US" sz="3200" b="1" dirty="0" smtClean="0">
                <a:latin typeface="Arial Narrow" pitchFamily="34" charset="0"/>
              </a:rPr>
              <a:t/>
            </a:r>
            <a:br>
              <a:rPr lang="en-US" sz="3200" b="1" dirty="0" smtClean="0">
                <a:latin typeface="Arial Narrow" pitchFamily="34" charset="0"/>
              </a:rPr>
            </a:br>
            <a:r>
              <a:rPr lang="en-US" sz="3200" b="1" dirty="0" smtClean="0">
                <a:latin typeface="Arial Narrow" pitchFamily="34" charset="0"/>
              </a:rPr>
              <a:t/>
            </a:r>
            <a:br>
              <a:rPr lang="en-US" sz="3200" b="1" dirty="0" smtClean="0">
                <a:latin typeface="Arial Narrow" pitchFamily="34" charset="0"/>
              </a:rPr>
            </a:br>
            <a:r>
              <a:rPr lang="en-US" sz="2800" b="1" dirty="0" smtClean="0">
                <a:solidFill>
                  <a:srgbClr val="0000CC"/>
                </a:solidFill>
                <a:latin typeface="Arial Narrow" pitchFamily="34" charset="0"/>
              </a:rPr>
              <a:t>Executive </a:t>
            </a:r>
            <a:r>
              <a:rPr lang="en-US" sz="2800" b="1" dirty="0" smtClean="0">
                <a:solidFill>
                  <a:srgbClr val="0000CC"/>
                </a:solidFill>
                <a:latin typeface="Arial Narrow" pitchFamily="34" charset="0"/>
              </a:rPr>
              <a:t>Summary </a:t>
            </a:r>
            <a:r>
              <a:rPr lang="en-US" sz="2800" b="1" dirty="0" smtClean="0">
                <a:solidFill>
                  <a:srgbClr val="0000CC"/>
                </a:solidFill>
                <a:latin typeface="Arial Narrow" pitchFamily="34" charset="0"/>
              </a:rPr>
              <a:t>for</a:t>
            </a:r>
            <a:r>
              <a:rPr lang="en-US" sz="3200" b="1" dirty="0">
                <a:solidFill>
                  <a:srgbClr val="0000CC"/>
                </a:solidFill>
                <a:latin typeface="Arial Narrow" pitchFamily="34" charset="0"/>
              </a:rPr>
              <a:t/>
            </a:r>
            <a:br>
              <a:rPr lang="en-US" sz="3200" b="1" dirty="0">
                <a:solidFill>
                  <a:srgbClr val="0000CC"/>
                </a:solidFill>
                <a:latin typeface="Arial Narrow" pitchFamily="34" charset="0"/>
              </a:rPr>
            </a:br>
            <a:r>
              <a:rPr lang="en-US" sz="2800" b="1" dirty="0" smtClean="0">
                <a:solidFill>
                  <a:srgbClr val="0000CC"/>
                </a:solidFill>
                <a:latin typeface="Arial Narrow" pitchFamily="34" charset="0"/>
              </a:rPr>
              <a:t>EHR-S </a:t>
            </a:r>
            <a:r>
              <a:rPr lang="en-US" sz="2800" b="1" dirty="0" smtClean="0">
                <a:solidFill>
                  <a:srgbClr val="0000CC"/>
                </a:solidFill>
                <a:latin typeface="Arial Narrow" pitchFamily="34" charset="0"/>
              </a:rPr>
              <a:t>FIM </a:t>
            </a:r>
            <a:r>
              <a:rPr lang="en-US" sz="2800" b="1" dirty="0">
                <a:solidFill>
                  <a:srgbClr val="0000CC"/>
                </a:solidFill>
                <a:latin typeface="Arial Narrow" pitchFamily="34" charset="0"/>
              </a:rPr>
              <a:t>Immunization </a:t>
            </a:r>
            <a:r>
              <a:rPr lang="en-US" sz="2800" b="1" dirty="0" smtClean="0">
                <a:solidFill>
                  <a:srgbClr val="0000CC"/>
                </a:solidFill>
                <a:latin typeface="Arial Narrow" pitchFamily="34" charset="0"/>
              </a:rPr>
              <a:t>Capability Prototype</a:t>
            </a:r>
            <a:endParaRPr lang="en-US" sz="2800" b="1" dirty="0">
              <a:solidFill>
                <a:srgbClr val="0000CC"/>
              </a:solidFill>
              <a:latin typeface="Arial Narrow" pitchFamily="34" charset="0"/>
            </a:endParaRPr>
          </a:p>
        </p:txBody>
      </p:sp>
      <p:sp>
        <p:nvSpPr>
          <p:cNvPr id="3" name="Subtitle 2"/>
          <p:cNvSpPr>
            <a:spLocks noGrp="1"/>
          </p:cNvSpPr>
          <p:nvPr>
            <p:ph type="subTitle" idx="1"/>
          </p:nvPr>
        </p:nvSpPr>
        <p:spPr>
          <a:xfrm>
            <a:off x="461963" y="3733800"/>
            <a:ext cx="8377237" cy="1752600"/>
          </a:xfrm>
        </p:spPr>
        <p:txBody>
          <a:bodyPr>
            <a:noAutofit/>
          </a:bodyPr>
          <a:lstStyle/>
          <a:p>
            <a:pPr>
              <a:spcBef>
                <a:spcPts val="0"/>
              </a:spcBef>
            </a:pPr>
            <a:r>
              <a:rPr lang="en-US" sz="2400" dirty="0" smtClean="0">
                <a:hlinkClick r:id="rId2"/>
              </a:rPr>
              <a:t>Stephen.Hufnagel.ctr@tma.osd.mil</a:t>
            </a:r>
            <a:r>
              <a:rPr lang="en-US" sz="2400" dirty="0" smtClean="0"/>
              <a:t> , EHR WG Modeling Facilitator</a:t>
            </a:r>
          </a:p>
          <a:p>
            <a:pPr>
              <a:spcBef>
                <a:spcPts val="0"/>
              </a:spcBef>
            </a:pPr>
            <a:r>
              <a:rPr lang="en-US" sz="2400" dirty="0" smtClean="0">
                <a:hlinkClick r:id="rId3"/>
              </a:rPr>
              <a:t>Nancy.Orvis@tma.osd.mil</a:t>
            </a:r>
            <a:r>
              <a:rPr lang="en-US" sz="2400" dirty="0" smtClean="0"/>
              <a:t> , </a:t>
            </a:r>
            <a:r>
              <a:rPr lang="en-US" sz="2400" dirty="0" err="1" smtClean="0"/>
              <a:t>DoD</a:t>
            </a:r>
            <a:r>
              <a:rPr lang="en-US" sz="2400" dirty="0" smtClean="0"/>
              <a:t>-MHS Proponent</a:t>
            </a:r>
          </a:p>
          <a:p>
            <a:pPr>
              <a:spcBef>
                <a:spcPts val="0"/>
              </a:spcBef>
            </a:pPr>
            <a:r>
              <a:rPr lang="en-US" sz="2400" dirty="0" smtClean="0"/>
              <a:t>February 9, 2012 – Original Working-Draft </a:t>
            </a:r>
          </a:p>
          <a:p>
            <a:pPr>
              <a:spcBef>
                <a:spcPts val="0"/>
              </a:spcBef>
            </a:pPr>
            <a:r>
              <a:rPr lang="en-US" sz="2400" dirty="0" smtClean="0"/>
              <a:t>March 15, 2012 – Last-Update to Working-Draft</a:t>
            </a:r>
            <a:endParaRPr lang="en-US" sz="2400" dirty="0"/>
          </a:p>
        </p:txBody>
      </p:sp>
      <p:sp>
        <p:nvSpPr>
          <p:cNvPr id="4" name="Date Placeholder 3"/>
          <p:cNvSpPr>
            <a:spLocks noGrp="1"/>
          </p:cNvSpPr>
          <p:nvPr>
            <p:ph type="dt" sz="half" idx="10"/>
          </p:nvPr>
        </p:nvSpPr>
        <p:spPr>
          <a:xfrm>
            <a:off x="0" y="6645275"/>
            <a:ext cx="2133600" cy="212725"/>
          </a:xfrm>
        </p:spPr>
        <p:txBody>
          <a:bodyPr/>
          <a:lstStyle/>
          <a:p>
            <a:fld id="{1E0288CD-4F2C-449B-AF58-49110641B3C3}" type="datetime1">
              <a:rPr lang="en-US" smtClean="0"/>
              <a:t>3/15/2012</a:t>
            </a:fld>
            <a:endParaRPr lang="en-US" dirty="0"/>
          </a:p>
        </p:txBody>
      </p:sp>
      <p:sp>
        <p:nvSpPr>
          <p:cNvPr id="6" name="Slide Number Placeholder 5"/>
          <p:cNvSpPr>
            <a:spLocks noGrp="1"/>
          </p:cNvSpPr>
          <p:nvPr>
            <p:ph type="sldNum" sz="quarter" idx="12"/>
          </p:nvPr>
        </p:nvSpPr>
        <p:spPr>
          <a:xfrm>
            <a:off x="7010400" y="6645275"/>
            <a:ext cx="2133600" cy="212725"/>
          </a:xfrm>
        </p:spPr>
        <p:txBody>
          <a:bodyPr/>
          <a:lstStyle/>
          <a:p>
            <a:fld id="{3EC92E35-3162-4C06-AF9B-83D7C7AEF58C}" type="slidenum">
              <a:rPr lang="en-US" smtClean="0"/>
              <a:t>1</a:t>
            </a:fld>
            <a:endParaRPr lang="en-US" dirty="0"/>
          </a:p>
        </p:txBody>
      </p:sp>
      <p:pic>
        <p:nvPicPr>
          <p:cNvPr id="8" name="Picture 13" descr="HL7 International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34338" y="0"/>
            <a:ext cx="11096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5"/>
          <p:cNvSpPr>
            <a:spLocks noChangeShapeType="1"/>
          </p:cNvSpPr>
          <p:nvPr/>
        </p:nvSpPr>
        <p:spPr bwMode="auto">
          <a:xfrm>
            <a:off x="461963" y="3276600"/>
            <a:ext cx="8296275" cy="0"/>
          </a:xfrm>
          <a:prstGeom prst="line">
            <a:avLst/>
          </a:prstGeom>
          <a:noFill/>
          <a:ln w="38100">
            <a:solidFill>
              <a:srgbClr val="FF0000"/>
            </a:solidFill>
            <a:round/>
            <a:headEnd/>
            <a:tailEnd/>
          </a:ln>
          <a:effectLst/>
        </p:spPr>
        <p:txBody>
          <a:bodyPr/>
          <a:lstStyle/>
          <a:p>
            <a:pPr>
              <a:defRPr/>
            </a:pPr>
            <a:endParaRPr lang="en-US"/>
          </a:p>
        </p:txBody>
      </p:sp>
      <p:sp>
        <p:nvSpPr>
          <p:cNvPr id="10" name="TextBox 9"/>
          <p:cNvSpPr txBox="1"/>
          <p:nvPr/>
        </p:nvSpPr>
        <p:spPr>
          <a:xfrm>
            <a:off x="0" y="5918537"/>
            <a:ext cx="9144000" cy="1015663"/>
          </a:xfrm>
          <a:prstGeom prst="rect">
            <a:avLst/>
          </a:prstGeom>
          <a:noFill/>
        </p:spPr>
        <p:txBody>
          <a:bodyPr wrap="square" rtlCol="0">
            <a:spAutoFit/>
          </a:bodyPr>
          <a:lstStyle/>
          <a:p>
            <a:pPr algn="ctr"/>
            <a:r>
              <a:rPr lang="en-US" dirty="0" smtClean="0">
                <a:solidFill>
                  <a:srgbClr val="0000CC"/>
                </a:solidFill>
                <a:latin typeface="Comic Sans MS" pitchFamily="66" charset="0"/>
              </a:rPr>
              <a:t>Call for Participation</a:t>
            </a:r>
          </a:p>
          <a:p>
            <a:pPr algn="ctr"/>
            <a:r>
              <a:rPr lang="en-US" sz="1400" dirty="0" smtClean="0">
                <a:latin typeface="Arial" pitchFamily="34" charset="0"/>
                <a:cs typeface="Arial" pitchFamily="34" charset="0"/>
              </a:rPr>
              <a:t>This work is being done by the HL7 EHR Interoperability Work-group, </a:t>
            </a:r>
          </a:p>
          <a:p>
            <a:pPr algn="ctr"/>
            <a:r>
              <a:rPr lang="en-US" sz="1400" dirty="0" smtClean="0">
                <a:latin typeface="Arial" pitchFamily="34" charset="0"/>
                <a:cs typeface="Arial" pitchFamily="34" charset="0"/>
              </a:rPr>
              <a:t>meeting every Tuesday at 2 PM ET, dial-in: 1-770-657-9270</a:t>
            </a:r>
            <a:r>
              <a:rPr lang="en-US" sz="1400" dirty="0">
                <a:latin typeface="Arial" pitchFamily="34" charset="0"/>
                <a:cs typeface="Arial" pitchFamily="34" charset="0"/>
              </a:rPr>
              <a:t>, Passcode: 510269# </a:t>
            </a:r>
          </a:p>
          <a:p>
            <a:pPr algn="ctr"/>
            <a:r>
              <a:rPr lang="en-US" sz="1400" dirty="0">
                <a:latin typeface="Arial" pitchFamily="34" charset="0"/>
                <a:cs typeface="Arial" pitchFamily="34" charset="0"/>
              </a:rPr>
              <a:t> The most current artifacts are at: </a:t>
            </a:r>
            <a:r>
              <a:rPr lang="en-US" sz="1400" u="sng" dirty="0">
                <a:latin typeface="Arial" pitchFamily="34" charset="0"/>
                <a:cs typeface="Arial" pitchFamily="34" charset="0"/>
                <a:hlinkClick r:id="rId5"/>
              </a:rPr>
              <a:t>http://wiki.hl7.org/index.php?title=EHR_Interoperability_WG</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513223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87362"/>
          </a:xfrm>
        </p:spPr>
        <p:txBody>
          <a:bodyPr>
            <a:noAutofit/>
          </a:bodyPr>
          <a:lstStyle/>
          <a:p>
            <a:r>
              <a:rPr lang="en-US" sz="2800" b="1" dirty="0" smtClean="0">
                <a:solidFill>
                  <a:srgbClr val="0000FF"/>
                </a:solidFill>
              </a:rPr>
              <a:t>Issues</a:t>
            </a:r>
            <a:endParaRPr lang="en-US" sz="2800" b="1" dirty="0">
              <a:solidFill>
                <a:srgbClr val="0000FF"/>
              </a:solidFill>
            </a:endParaRPr>
          </a:p>
        </p:txBody>
      </p:sp>
      <p:sp>
        <p:nvSpPr>
          <p:cNvPr id="3" name="Content Placeholder 2"/>
          <p:cNvSpPr>
            <a:spLocks noGrp="1"/>
          </p:cNvSpPr>
          <p:nvPr>
            <p:ph idx="1"/>
          </p:nvPr>
        </p:nvSpPr>
        <p:spPr>
          <a:xfrm>
            <a:off x="0" y="533400"/>
            <a:ext cx="9144000" cy="6248400"/>
          </a:xfrm>
        </p:spPr>
        <p:txBody>
          <a:bodyPr>
            <a:normAutofit/>
          </a:bodyPr>
          <a:lstStyle/>
          <a:p>
            <a:pPr marL="457200" indent="-457200">
              <a:lnSpc>
                <a:spcPct val="90000"/>
              </a:lnSpc>
              <a:spcBef>
                <a:spcPts val="0"/>
              </a:spcBef>
              <a:buFont typeface="+mj-lt"/>
              <a:buAutoNum type="arabicPeriod"/>
            </a:pPr>
            <a:r>
              <a:rPr lang="en-US" sz="2000" dirty="0">
                <a:latin typeface="Arial Narrow" pitchFamily="34" charset="0"/>
              </a:rPr>
              <a:t>H</a:t>
            </a:r>
            <a:r>
              <a:rPr lang="en-US" sz="2000" dirty="0" smtClean="0">
                <a:latin typeface="Arial Narrow" pitchFamily="34" charset="0"/>
              </a:rPr>
              <a:t>ow do we harmonize with ISO 13940 … synonyms (clinician vs. Health care professional)?</a:t>
            </a:r>
          </a:p>
          <a:p>
            <a:pPr marL="457200" indent="-457200">
              <a:lnSpc>
                <a:spcPct val="90000"/>
              </a:lnSpc>
              <a:spcBef>
                <a:spcPts val="0"/>
              </a:spcBef>
              <a:buFont typeface="+mj-lt"/>
              <a:buAutoNum type="arabicPeriod"/>
            </a:pPr>
            <a:r>
              <a:rPr lang="en-US" sz="2000" dirty="0" smtClean="0">
                <a:latin typeface="Arial Narrow" pitchFamily="34" charset="0"/>
              </a:rPr>
              <a:t>What is normative within the EHR-S Information Model. </a:t>
            </a:r>
          </a:p>
          <a:p>
            <a:pPr lvl="1">
              <a:lnSpc>
                <a:spcPct val="90000"/>
              </a:lnSpc>
              <a:spcBef>
                <a:spcPts val="0"/>
              </a:spcBef>
            </a:pPr>
            <a:r>
              <a:rPr lang="en-US" sz="1800" dirty="0" smtClean="0">
                <a:latin typeface="Arial Narrow" pitchFamily="34" charset="0"/>
              </a:rPr>
              <a:t>Activity Diagrams map operational-activities to system components-and-functions. </a:t>
            </a:r>
          </a:p>
          <a:p>
            <a:pPr lvl="2">
              <a:lnSpc>
                <a:spcPct val="90000"/>
              </a:lnSpc>
              <a:spcBef>
                <a:spcPts val="0"/>
              </a:spcBef>
            </a:pPr>
            <a:r>
              <a:rPr lang="en-US" sz="1600" dirty="0">
                <a:solidFill>
                  <a:srgbClr val="0000FF"/>
                </a:solidFill>
                <a:latin typeface="Arial Narrow" pitchFamily="34" charset="0"/>
              </a:rPr>
              <a:t>Recommend </a:t>
            </a:r>
            <a:r>
              <a:rPr lang="en-US" sz="1600" dirty="0" smtClean="0">
                <a:solidFill>
                  <a:srgbClr val="0000FF"/>
                </a:solidFill>
                <a:latin typeface="Arial Narrow" pitchFamily="34" charset="0"/>
              </a:rPr>
              <a:t>informative </a:t>
            </a:r>
            <a:endParaRPr lang="en-US" sz="1600" dirty="0">
              <a:solidFill>
                <a:srgbClr val="0000FF"/>
              </a:solidFill>
              <a:latin typeface="Arial Narrow" pitchFamily="34" charset="0"/>
            </a:endParaRPr>
          </a:p>
          <a:p>
            <a:pPr lvl="1">
              <a:lnSpc>
                <a:spcPct val="90000"/>
              </a:lnSpc>
              <a:spcBef>
                <a:spcPts val="0"/>
              </a:spcBef>
            </a:pPr>
            <a:r>
              <a:rPr lang="en-US" sz="1800" dirty="0" smtClean="0">
                <a:latin typeface="Arial Narrow" pitchFamily="34" charset="0"/>
              </a:rPr>
              <a:t>Conceptual Information Models </a:t>
            </a:r>
          </a:p>
          <a:p>
            <a:pPr lvl="2">
              <a:lnSpc>
                <a:spcPct val="90000"/>
              </a:lnSpc>
              <a:spcBef>
                <a:spcPts val="0"/>
              </a:spcBef>
            </a:pPr>
            <a:r>
              <a:rPr lang="en-US" sz="1600" dirty="0" smtClean="0">
                <a:latin typeface="Arial Narrow" pitchFamily="34" charset="0"/>
              </a:rPr>
              <a:t>set of applicable components and their relationships …</a:t>
            </a:r>
          </a:p>
          <a:p>
            <a:pPr lvl="2">
              <a:lnSpc>
                <a:spcPct val="90000"/>
              </a:lnSpc>
              <a:spcBef>
                <a:spcPts val="0"/>
              </a:spcBef>
            </a:pPr>
            <a:r>
              <a:rPr lang="en-US" sz="1600" dirty="0" smtClean="0">
                <a:solidFill>
                  <a:srgbClr val="0000FF"/>
                </a:solidFill>
                <a:latin typeface="Arial Narrow" pitchFamily="34" charset="0"/>
              </a:rPr>
              <a:t>Recommend informative</a:t>
            </a:r>
          </a:p>
          <a:p>
            <a:pPr lvl="1">
              <a:lnSpc>
                <a:spcPct val="90000"/>
              </a:lnSpc>
              <a:spcBef>
                <a:spcPts val="0"/>
              </a:spcBef>
            </a:pPr>
            <a:r>
              <a:rPr lang="en-US" sz="1800" dirty="0" smtClean="0">
                <a:latin typeface="Arial Narrow" pitchFamily="34" charset="0"/>
              </a:rPr>
              <a:t>Conceptual Data Models ( attributes and operations within components)</a:t>
            </a:r>
          </a:p>
          <a:p>
            <a:pPr lvl="2">
              <a:lnSpc>
                <a:spcPct val="90000"/>
              </a:lnSpc>
              <a:spcBef>
                <a:spcPts val="0"/>
              </a:spcBef>
            </a:pPr>
            <a:r>
              <a:rPr lang="en-US" sz="1600" dirty="0" smtClean="0">
                <a:solidFill>
                  <a:srgbClr val="0000FF"/>
                </a:solidFill>
                <a:latin typeface="Arial Narrow" pitchFamily="34" charset="0"/>
              </a:rPr>
              <a:t>Recommend normative</a:t>
            </a:r>
          </a:p>
          <a:p>
            <a:pPr lvl="2">
              <a:lnSpc>
                <a:spcPct val="90000"/>
              </a:lnSpc>
              <a:spcBef>
                <a:spcPts val="0"/>
              </a:spcBef>
            </a:pPr>
            <a:r>
              <a:rPr lang="en-US" sz="1600" dirty="0" smtClean="0">
                <a:latin typeface="Arial Narrow" pitchFamily="34" charset="0"/>
              </a:rPr>
              <a:t>Distinguish between elements derived from SHALLs  vs. those from SHOULDs and MAYs </a:t>
            </a:r>
          </a:p>
          <a:p>
            <a:pPr lvl="2">
              <a:lnSpc>
                <a:spcPct val="90000"/>
              </a:lnSpc>
              <a:spcBef>
                <a:spcPts val="0"/>
              </a:spcBef>
            </a:pPr>
            <a:r>
              <a:rPr lang="en-US" sz="1600" dirty="0" smtClean="0">
                <a:latin typeface="Arial Narrow" pitchFamily="34" charset="0"/>
              </a:rPr>
              <a:t>Remove data element conformance criteria from EHR-S Functional Model</a:t>
            </a:r>
            <a:endParaRPr lang="en-US" sz="1600" dirty="0">
              <a:latin typeface="Arial Narrow" pitchFamily="34" charset="0"/>
            </a:endParaRPr>
          </a:p>
          <a:p>
            <a:pPr marL="514350" indent="-514350">
              <a:lnSpc>
                <a:spcPct val="90000"/>
              </a:lnSpc>
              <a:spcBef>
                <a:spcPts val="0"/>
              </a:spcBef>
              <a:buFont typeface="+mj-lt"/>
              <a:buAutoNum type="arabicPeriod"/>
            </a:pPr>
            <a:r>
              <a:rPr lang="en-US" sz="2000" dirty="0">
                <a:latin typeface="Arial Narrow" pitchFamily="34" charset="0"/>
              </a:rPr>
              <a:t>How do we incorporate:</a:t>
            </a:r>
          </a:p>
          <a:p>
            <a:pPr marL="914400" lvl="1" indent="-514350">
              <a:lnSpc>
                <a:spcPct val="90000"/>
              </a:lnSpc>
              <a:spcBef>
                <a:spcPts val="0"/>
              </a:spcBef>
            </a:pPr>
            <a:r>
              <a:rPr lang="en-US" sz="1800" dirty="0">
                <a:latin typeface="Arial Narrow" pitchFamily="34" charset="0"/>
              </a:rPr>
              <a:t>Quality Measures/ Model</a:t>
            </a:r>
          </a:p>
          <a:p>
            <a:pPr marL="914400" lvl="1" indent="-514350">
              <a:lnSpc>
                <a:spcPct val="90000"/>
              </a:lnSpc>
              <a:spcBef>
                <a:spcPts val="0"/>
              </a:spcBef>
            </a:pPr>
            <a:r>
              <a:rPr lang="en-US" sz="1800" dirty="0">
                <a:latin typeface="Arial Narrow" pitchFamily="34" charset="0"/>
              </a:rPr>
              <a:t>Meaningful-use </a:t>
            </a:r>
            <a:r>
              <a:rPr lang="en-US" sz="1800" dirty="0" smtClean="0">
                <a:latin typeface="Arial Narrow" pitchFamily="34" charset="0"/>
              </a:rPr>
              <a:t>measures</a:t>
            </a:r>
          </a:p>
          <a:p>
            <a:pPr marL="914400" lvl="1" indent="-514350">
              <a:lnSpc>
                <a:spcPct val="90000"/>
              </a:lnSpc>
              <a:spcBef>
                <a:spcPts val="0"/>
              </a:spcBef>
            </a:pPr>
            <a:r>
              <a:rPr lang="en-US" sz="1800" dirty="0" smtClean="0">
                <a:latin typeface="Arial Narrow" pitchFamily="34" charset="0"/>
              </a:rPr>
              <a:t>Patient </a:t>
            </a:r>
            <a:r>
              <a:rPr lang="en-US" sz="1800" dirty="0">
                <a:latin typeface="Arial Narrow" pitchFamily="34" charset="0"/>
              </a:rPr>
              <a:t>o</a:t>
            </a:r>
            <a:r>
              <a:rPr lang="en-US" sz="1800" dirty="0" smtClean="0">
                <a:latin typeface="Arial Narrow" pitchFamily="34" charset="0"/>
              </a:rPr>
              <a:t>utcome measures</a:t>
            </a:r>
            <a:endParaRPr lang="en-US" sz="1800" dirty="0">
              <a:latin typeface="Arial Narrow" pitchFamily="34" charset="0"/>
            </a:endParaRPr>
          </a:p>
          <a:p>
            <a:pPr marL="457200" indent="-457200">
              <a:lnSpc>
                <a:spcPct val="90000"/>
              </a:lnSpc>
              <a:spcBef>
                <a:spcPts val="0"/>
              </a:spcBef>
              <a:buFont typeface="+mj-lt"/>
              <a:buAutoNum type="arabicPeriod"/>
            </a:pPr>
            <a:r>
              <a:rPr lang="en-US" sz="2000" dirty="0" smtClean="0">
                <a:latin typeface="Arial Narrow" pitchFamily="34" charset="0"/>
              </a:rPr>
              <a:t>Criteria to automatically determine the “See Also” Dependencies from models. </a:t>
            </a:r>
          </a:p>
          <a:p>
            <a:pPr lvl="1">
              <a:lnSpc>
                <a:spcPct val="90000"/>
              </a:lnSpc>
              <a:spcBef>
                <a:spcPts val="0"/>
              </a:spcBef>
            </a:pPr>
            <a:r>
              <a:rPr lang="en-US" sz="1800" dirty="0" smtClean="0">
                <a:latin typeface="Arial Narrow" pitchFamily="34" charset="0"/>
              </a:rPr>
              <a:t>EHR-S Function dependency on other Functions’ conformance criteria</a:t>
            </a:r>
          </a:p>
          <a:p>
            <a:pPr lvl="1">
              <a:lnSpc>
                <a:spcPct val="90000"/>
              </a:lnSpc>
              <a:spcBef>
                <a:spcPts val="0"/>
              </a:spcBef>
            </a:pPr>
            <a:r>
              <a:rPr lang="en-US" sz="1800" dirty="0" smtClean="0">
                <a:latin typeface="Arial Narrow" pitchFamily="34" charset="0"/>
              </a:rPr>
              <a:t>Shared activities &amp; tasks within multiple EHR-S Functions</a:t>
            </a:r>
          </a:p>
          <a:p>
            <a:pPr marL="457200" indent="-457200">
              <a:lnSpc>
                <a:spcPct val="90000"/>
              </a:lnSpc>
              <a:spcBef>
                <a:spcPts val="0"/>
              </a:spcBef>
              <a:buFont typeface="+mj-lt"/>
              <a:buAutoNum type="arabicPeriod"/>
            </a:pPr>
            <a:r>
              <a:rPr lang="en-US" sz="2000" dirty="0" smtClean="0">
                <a:latin typeface="Arial Narrow" pitchFamily="34" charset="0"/>
              </a:rPr>
              <a:t>How will we represent the Information Models for Ballot.</a:t>
            </a:r>
          </a:p>
          <a:p>
            <a:pPr marL="857250" lvl="1" indent="-457200">
              <a:lnSpc>
                <a:spcPct val="90000"/>
              </a:lnSpc>
              <a:spcBef>
                <a:spcPts val="0"/>
              </a:spcBef>
            </a:pPr>
            <a:r>
              <a:rPr lang="en-US" sz="1800" dirty="0" smtClean="0">
                <a:latin typeface="Arial Narrow" pitchFamily="34" charset="0"/>
              </a:rPr>
              <a:t>Tool generated report showing model views (e.g., similar to Immunization Prototype) </a:t>
            </a:r>
          </a:p>
          <a:p>
            <a:pPr marL="1257300" lvl="2" indent="-457200">
              <a:lnSpc>
                <a:spcPct val="90000"/>
              </a:lnSpc>
              <a:spcBef>
                <a:spcPts val="0"/>
              </a:spcBef>
            </a:pPr>
            <a:r>
              <a:rPr lang="en-US" sz="1600" dirty="0" smtClean="0">
                <a:latin typeface="Arial Narrow" pitchFamily="34" charset="0"/>
              </a:rPr>
              <a:t>Benefit: maximum completeness and consistency</a:t>
            </a:r>
          </a:p>
          <a:p>
            <a:pPr marL="1257300" lvl="2" indent="-457200">
              <a:lnSpc>
                <a:spcPct val="90000"/>
              </a:lnSpc>
              <a:spcBef>
                <a:spcPts val="0"/>
              </a:spcBef>
            </a:pPr>
            <a:r>
              <a:rPr lang="en-US" sz="1600" dirty="0" smtClean="0">
                <a:latin typeface="Arial Narrow" pitchFamily="34" charset="0"/>
              </a:rPr>
              <a:t>Will ISO accept graphics?</a:t>
            </a:r>
          </a:p>
          <a:p>
            <a:pPr marL="857250" lvl="1" indent="-457200">
              <a:lnSpc>
                <a:spcPct val="90000"/>
              </a:lnSpc>
              <a:spcBef>
                <a:spcPts val="0"/>
              </a:spcBef>
            </a:pPr>
            <a:r>
              <a:rPr lang="en-US" sz="1800" dirty="0" smtClean="0">
                <a:latin typeface="Arial Narrow" pitchFamily="34" charset="0"/>
              </a:rPr>
              <a:t>Textural listing of components and data elements similar to </a:t>
            </a:r>
          </a:p>
          <a:p>
            <a:pPr marL="1257300" lvl="2" indent="-457200">
              <a:lnSpc>
                <a:spcPct val="90000"/>
              </a:lnSpc>
              <a:spcBef>
                <a:spcPts val="0"/>
              </a:spcBef>
            </a:pPr>
            <a:r>
              <a:rPr lang="en-US" sz="1600" dirty="0" smtClean="0">
                <a:latin typeface="Arial Narrow" pitchFamily="34" charset="0"/>
              </a:rPr>
              <a:t>HITSP/C83 CDA Content Modules and </a:t>
            </a:r>
          </a:p>
          <a:p>
            <a:pPr marL="1257300" lvl="2" indent="-457200">
              <a:lnSpc>
                <a:spcPct val="90000"/>
              </a:lnSpc>
              <a:spcBef>
                <a:spcPts val="0"/>
              </a:spcBef>
            </a:pPr>
            <a:r>
              <a:rPr lang="en-US" sz="1600" dirty="0" smtClean="0">
                <a:latin typeface="Arial Narrow" pitchFamily="34" charset="0"/>
              </a:rPr>
              <a:t>HITSP/C154 Data Dictionary</a:t>
            </a:r>
          </a:p>
          <a:p>
            <a:pPr>
              <a:lnSpc>
                <a:spcPct val="90000"/>
              </a:lnSpc>
              <a:spcBef>
                <a:spcPts val="0"/>
              </a:spcBef>
            </a:pPr>
            <a:endParaRPr lang="en-US" sz="2000" dirty="0" smtClean="0">
              <a:latin typeface="Arial Narrow" pitchFamily="34" charset="0"/>
            </a:endParaRPr>
          </a:p>
          <a:p>
            <a:pPr marL="0" indent="0">
              <a:lnSpc>
                <a:spcPct val="90000"/>
              </a:lnSpc>
              <a:spcBef>
                <a:spcPts val="0"/>
              </a:spcBef>
              <a:buNone/>
            </a:pPr>
            <a:endParaRPr lang="en-US" sz="2000" dirty="0">
              <a:latin typeface="Arial Narrow" pitchFamily="34" charset="0"/>
            </a:endParaRPr>
          </a:p>
        </p:txBody>
      </p:sp>
      <p:sp>
        <p:nvSpPr>
          <p:cNvPr id="4" name="Date Placeholder 3"/>
          <p:cNvSpPr>
            <a:spLocks noGrp="1"/>
          </p:cNvSpPr>
          <p:nvPr>
            <p:ph type="dt" sz="half" idx="10"/>
          </p:nvPr>
        </p:nvSpPr>
        <p:spPr>
          <a:xfrm>
            <a:off x="0" y="6645275"/>
            <a:ext cx="2133600" cy="212725"/>
          </a:xfrm>
        </p:spPr>
        <p:txBody>
          <a:bodyPr/>
          <a:lstStyle/>
          <a:p>
            <a:fld id="{6BD98FEB-5F35-4773-8716-8B508CF9F68C}" type="datetime1">
              <a:rPr lang="en-US" smtClean="0"/>
              <a:t>3/15/2012</a:t>
            </a:fld>
            <a:endParaRPr lang="en-US" dirty="0"/>
          </a:p>
        </p:txBody>
      </p:sp>
      <p:sp>
        <p:nvSpPr>
          <p:cNvPr id="5" name="Footer Placeholder 4"/>
          <p:cNvSpPr>
            <a:spLocks noGrp="1"/>
          </p:cNvSpPr>
          <p:nvPr>
            <p:ph type="ftr" sz="quarter" idx="11"/>
          </p:nvPr>
        </p:nvSpPr>
        <p:spPr>
          <a:xfrm>
            <a:off x="3124200" y="6645275"/>
            <a:ext cx="2895600" cy="212725"/>
          </a:xfrm>
        </p:spPr>
        <p:txBody>
          <a:bodyPr/>
          <a:lstStyle/>
          <a:p>
            <a:r>
              <a:rPr lang="en-US" dirty="0" smtClean="0"/>
              <a:t>DRAFT WORKING DOCUMENT</a:t>
            </a:r>
            <a:endParaRPr lang="en-US" dirty="0"/>
          </a:p>
        </p:txBody>
      </p:sp>
      <p:sp>
        <p:nvSpPr>
          <p:cNvPr id="6" name="Slide Number Placeholder 5"/>
          <p:cNvSpPr>
            <a:spLocks noGrp="1"/>
          </p:cNvSpPr>
          <p:nvPr>
            <p:ph type="sldNum" sz="quarter" idx="12"/>
          </p:nvPr>
        </p:nvSpPr>
        <p:spPr>
          <a:xfrm>
            <a:off x="7010400" y="6645275"/>
            <a:ext cx="2133600" cy="212725"/>
          </a:xfrm>
        </p:spPr>
        <p:txBody>
          <a:bodyPr/>
          <a:lstStyle/>
          <a:p>
            <a:fld id="{3EC92E35-3162-4C06-AF9B-83D7C7AEF58C}" type="slidenum">
              <a:rPr lang="en-US" smtClean="0"/>
              <a:t>10</a:t>
            </a:fld>
            <a:endParaRPr lang="en-US" dirty="0"/>
          </a:p>
        </p:txBody>
      </p:sp>
      <p:sp>
        <p:nvSpPr>
          <p:cNvPr id="7" name="TextBox 6"/>
          <p:cNvSpPr txBox="1"/>
          <p:nvPr/>
        </p:nvSpPr>
        <p:spPr>
          <a:xfrm>
            <a:off x="914400" y="6581001"/>
            <a:ext cx="7620000" cy="276999"/>
          </a:xfrm>
          <a:prstGeom prst="rect">
            <a:avLst/>
          </a:prstGeom>
          <a:solidFill>
            <a:schemeClr val="bg1"/>
          </a:solidFill>
        </p:spPr>
        <p:txBody>
          <a:bodyPr wrap="square" rtlCol="0">
            <a:spAutoFit/>
          </a:bodyPr>
          <a:lstStyle/>
          <a:p>
            <a:pPr algn="ctr"/>
            <a:r>
              <a:rPr lang="en-US" sz="1200" b="1" dirty="0" smtClean="0">
                <a:solidFill>
                  <a:srgbClr val="0000FF"/>
                </a:solidFill>
              </a:rPr>
              <a:t>NOTE</a:t>
            </a:r>
            <a:r>
              <a:rPr lang="en-US" sz="1200" dirty="0" smtClean="0"/>
              <a:t>: EHR-S FIM is </a:t>
            </a:r>
            <a:r>
              <a:rPr lang="en-US" sz="1200" u="sng" dirty="0" smtClean="0"/>
              <a:t>NOT</a:t>
            </a:r>
            <a:r>
              <a:rPr lang="en-US" sz="1200" dirty="0" smtClean="0"/>
              <a:t> intended to imply a specific architecture or  workflow!</a:t>
            </a:r>
            <a:endParaRPr lang="en-US" sz="1200" dirty="0"/>
          </a:p>
        </p:txBody>
      </p:sp>
    </p:spTree>
    <p:extLst>
      <p:ext uri="{BB962C8B-B14F-4D97-AF65-F5344CB8AC3E}">
        <p14:creationId xmlns:p14="http://schemas.microsoft.com/office/powerpoint/2010/main" val="264747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sz="3100" b="1" dirty="0" smtClean="0">
                <a:solidFill>
                  <a:srgbClr val="0000FF"/>
                </a:solidFill>
              </a:rPr>
              <a:t>Recommendations</a:t>
            </a:r>
            <a:r>
              <a:rPr lang="en-US" sz="2800" b="1" dirty="0" smtClean="0">
                <a:solidFill>
                  <a:srgbClr val="0000FF"/>
                </a:solidFill>
              </a:rPr>
              <a:t/>
            </a:r>
            <a:br>
              <a:rPr lang="en-US" sz="2800" b="1" dirty="0" smtClean="0">
                <a:solidFill>
                  <a:srgbClr val="0000FF"/>
                </a:solidFill>
              </a:rPr>
            </a:br>
            <a:r>
              <a:rPr lang="en-US" sz="2700" dirty="0" smtClean="0"/>
              <a:t>Based on Immunization Management Prototype</a:t>
            </a:r>
            <a:endParaRPr lang="en-US" sz="2700" dirty="0"/>
          </a:p>
        </p:txBody>
      </p:sp>
      <p:sp>
        <p:nvSpPr>
          <p:cNvPr id="3" name="Content Placeholder 2"/>
          <p:cNvSpPr>
            <a:spLocks noGrp="1"/>
          </p:cNvSpPr>
          <p:nvPr>
            <p:ph idx="1"/>
          </p:nvPr>
        </p:nvSpPr>
        <p:spPr>
          <a:xfrm>
            <a:off x="0" y="1066800"/>
            <a:ext cx="9144000" cy="6324600"/>
          </a:xfrm>
        </p:spPr>
        <p:txBody>
          <a:bodyPr>
            <a:normAutofit/>
          </a:bodyPr>
          <a:lstStyle/>
          <a:p>
            <a:r>
              <a:rPr lang="en-US" sz="2000" dirty="0" smtClean="0">
                <a:latin typeface="Arial Narrow" pitchFamily="34" charset="0"/>
              </a:rPr>
              <a:t>Add the following functions and components to EHR-S </a:t>
            </a:r>
            <a:r>
              <a:rPr lang="en-US" sz="2000" dirty="0">
                <a:latin typeface="Arial Narrow" pitchFamily="34" charset="0"/>
              </a:rPr>
              <a:t>FIM :</a:t>
            </a:r>
            <a:endParaRPr lang="en-US" sz="2000" dirty="0" smtClean="0">
              <a:latin typeface="Arial Narrow" pitchFamily="34" charset="0"/>
            </a:endParaRPr>
          </a:p>
          <a:p>
            <a:pPr marL="914400" lvl="1" indent="-457200">
              <a:buFont typeface="+mj-lt"/>
              <a:buAutoNum type="arabicPeriod"/>
            </a:pPr>
            <a:r>
              <a:rPr lang="en-US" sz="1800" dirty="0" smtClean="0">
                <a:latin typeface="Arial Narrow" pitchFamily="34" charset="0"/>
              </a:rPr>
              <a:t>Business Rules </a:t>
            </a:r>
          </a:p>
          <a:p>
            <a:pPr marL="914400" lvl="1" indent="-457200">
              <a:buFont typeface="+mj-lt"/>
              <a:buAutoNum type="arabicPeriod"/>
            </a:pPr>
            <a:r>
              <a:rPr lang="en-US" sz="1800" dirty="0" smtClean="0">
                <a:latin typeface="Arial Narrow" pitchFamily="34" charset="0"/>
              </a:rPr>
              <a:t>Clinical Decision Support (CDS)</a:t>
            </a:r>
          </a:p>
          <a:p>
            <a:pPr marL="914400" lvl="1" indent="-457200">
              <a:buFont typeface="+mj-lt"/>
              <a:buAutoNum type="arabicPeriod"/>
            </a:pPr>
            <a:r>
              <a:rPr lang="en-US" sz="1800" dirty="0" smtClean="0">
                <a:latin typeface="Arial Narrow" pitchFamily="34" charset="0"/>
              </a:rPr>
              <a:t>Metadata for realm-specific Information-Exchange Standards</a:t>
            </a:r>
          </a:p>
          <a:p>
            <a:pPr marL="914400" lvl="1" indent="-457200">
              <a:buFont typeface="+mj-lt"/>
              <a:buAutoNum type="arabicPeriod"/>
            </a:pPr>
            <a:r>
              <a:rPr lang="en-US" sz="1800" dirty="0" smtClean="0">
                <a:latin typeface="Arial Narrow" pitchFamily="34" charset="0"/>
              </a:rPr>
              <a:t>Manage Patient Consents </a:t>
            </a:r>
          </a:p>
          <a:p>
            <a:pPr marL="914400" lvl="1" indent="-457200">
              <a:buFont typeface="+mj-lt"/>
              <a:buAutoNum type="arabicPeriod"/>
            </a:pPr>
            <a:r>
              <a:rPr lang="en-US" sz="1800" dirty="0">
                <a:latin typeface="Arial Narrow" pitchFamily="34" charset="0"/>
              </a:rPr>
              <a:t>Add </a:t>
            </a:r>
            <a:r>
              <a:rPr lang="en-US" sz="1800" smtClean="0">
                <a:latin typeface="Arial Narrow" pitchFamily="34" charset="0"/>
              </a:rPr>
              <a:t>Dependency link </a:t>
            </a:r>
            <a:r>
              <a:rPr lang="en-US" sz="1800">
                <a:latin typeface="Arial Narrow" pitchFamily="34" charset="0"/>
              </a:rPr>
              <a:t>to CP.8 Manage Patient Education &amp; Communication</a:t>
            </a:r>
            <a:endParaRPr lang="en-US" sz="1800" dirty="0">
              <a:latin typeface="Arial Narrow" pitchFamily="34" charset="0"/>
            </a:endParaRPr>
          </a:p>
          <a:p>
            <a:pPr>
              <a:spcBef>
                <a:spcPts val="1800"/>
              </a:spcBef>
            </a:pPr>
            <a:r>
              <a:rPr lang="en-US" sz="2000" dirty="0" smtClean="0">
                <a:latin typeface="Arial Narrow" pitchFamily="34" charset="0"/>
              </a:rPr>
              <a:t>Make EHR-S Conceptual Data Model (CDM) Normative</a:t>
            </a:r>
          </a:p>
          <a:p>
            <a:pPr marL="914400" lvl="1" indent="-457200">
              <a:buFont typeface="+mj-lt"/>
              <a:buAutoNum type="arabicPeriod"/>
            </a:pPr>
            <a:r>
              <a:rPr lang="en-US" sz="1800" dirty="0" smtClean="0">
                <a:latin typeface="Arial Narrow" pitchFamily="34" charset="0"/>
              </a:rPr>
              <a:t>Remove data elements from Functions’ Conformance </a:t>
            </a:r>
            <a:r>
              <a:rPr lang="en-US" sz="1800" dirty="0">
                <a:latin typeface="Arial Narrow" pitchFamily="34" charset="0"/>
              </a:rPr>
              <a:t>C</a:t>
            </a:r>
            <a:r>
              <a:rPr lang="en-US" sz="1800" dirty="0" smtClean="0">
                <a:latin typeface="Arial Narrow" pitchFamily="34" charset="0"/>
              </a:rPr>
              <a:t>riteria. </a:t>
            </a:r>
          </a:p>
          <a:p>
            <a:pPr>
              <a:spcBef>
                <a:spcPts val="1800"/>
              </a:spcBef>
            </a:pPr>
            <a:r>
              <a:rPr lang="en-US" sz="2000" dirty="0" smtClean="0">
                <a:latin typeface="Arial Narrow" pitchFamily="34" charset="0"/>
              </a:rPr>
              <a:t>Organize EHR-S FM CP-section hierarchically. </a:t>
            </a:r>
          </a:p>
          <a:p>
            <a:pPr marL="914400" lvl="1" indent="-457200">
              <a:buFont typeface="+mj-lt"/>
              <a:buAutoNum type="arabicPeriod"/>
            </a:pPr>
            <a:r>
              <a:rPr lang="en-US" sz="1800" dirty="0">
                <a:latin typeface="Arial Narrow" pitchFamily="34" charset="0"/>
              </a:rPr>
              <a:t>an EHR-S </a:t>
            </a:r>
            <a:r>
              <a:rPr lang="en-US" sz="1800" dirty="0" smtClean="0">
                <a:latin typeface="Arial Narrow" pitchFamily="34" charset="0"/>
              </a:rPr>
              <a:t>manages Encounters</a:t>
            </a:r>
            <a:r>
              <a:rPr lang="en-US" sz="1800" dirty="0">
                <a:latin typeface="Arial Narrow" pitchFamily="34" charset="0"/>
              </a:rPr>
              <a:t>; where, </a:t>
            </a:r>
          </a:p>
          <a:p>
            <a:pPr marL="914400" lvl="1" indent="-457200">
              <a:buFont typeface="+mj-lt"/>
              <a:buAutoNum type="arabicPeriod"/>
            </a:pPr>
            <a:r>
              <a:rPr lang="en-US" sz="1800" dirty="0">
                <a:latin typeface="Arial Narrow" pitchFamily="34" charset="0"/>
              </a:rPr>
              <a:t>each E</a:t>
            </a:r>
            <a:r>
              <a:rPr lang="en-US" sz="1800" dirty="0" smtClean="0">
                <a:latin typeface="Arial Narrow" pitchFamily="34" charset="0"/>
              </a:rPr>
              <a:t>ncounter is a set </a:t>
            </a:r>
            <a:r>
              <a:rPr lang="en-US" sz="1800" dirty="0">
                <a:latin typeface="Arial Narrow" pitchFamily="34" charset="0"/>
              </a:rPr>
              <a:t>of </a:t>
            </a:r>
            <a:r>
              <a:rPr lang="en-US" sz="1800" dirty="0" smtClean="0">
                <a:latin typeface="Arial Narrow" pitchFamily="34" charset="0"/>
              </a:rPr>
              <a:t>Events</a:t>
            </a:r>
            <a:r>
              <a:rPr lang="en-US" sz="1800" dirty="0">
                <a:latin typeface="Arial Narrow" pitchFamily="34" charset="0"/>
              </a:rPr>
              <a:t>, </a:t>
            </a:r>
            <a:r>
              <a:rPr lang="en-US" sz="1800" dirty="0" smtClean="0">
                <a:latin typeface="Arial Narrow" pitchFamily="34" charset="0"/>
              </a:rPr>
              <a:t>Documents </a:t>
            </a:r>
            <a:r>
              <a:rPr lang="en-US" sz="1800" dirty="0">
                <a:latin typeface="Arial Narrow" pitchFamily="34" charset="0"/>
              </a:rPr>
              <a:t>and </a:t>
            </a:r>
            <a:r>
              <a:rPr lang="en-US" sz="1800" dirty="0" smtClean="0">
                <a:latin typeface="Arial Narrow" pitchFamily="34" charset="0"/>
              </a:rPr>
              <a:t>Lists</a:t>
            </a:r>
            <a:r>
              <a:rPr lang="en-US" sz="1800" dirty="0">
                <a:latin typeface="Arial Narrow" pitchFamily="34" charset="0"/>
              </a:rPr>
              <a:t>. </a:t>
            </a:r>
          </a:p>
          <a:p>
            <a:pPr marL="914400" lvl="1" indent="-457200">
              <a:buFont typeface="+mj-lt"/>
              <a:buAutoNum type="arabicPeriod"/>
            </a:pPr>
            <a:r>
              <a:rPr lang="en-US" sz="1800" dirty="0" smtClean="0">
                <a:latin typeface="Arial Narrow" pitchFamily="34" charset="0"/>
              </a:rPr>
              <a:t>Events</a:t>
            </a:r>
            <a:r>
              <a:rPr lang="en-US" sz="1800" dirty="0">
                <a:latin typeface="Arial Narrow" pitchFamily="34" charset="0"/>
              </a:rPr>
              <a:t>, </a:t>
            </a:r>
            <a:r>
              <a:rPr lang="en-US" sz="1800" dirty="0" smtClean="0">
                <a:latin typeface="Arial Narrow" pitchFamily="34" charset="0"/>
              </a:rPr>
              <a:t>Documents </a:t>
            </a:r>
            <a:r>
              <a:rPr lang="en-US" sz="1800" dirty="0">
                <a:latin typeface="Arial Narrow" pitchFamily="34" charset="0"/>
              </a:rPr>
              <a:t>and </a:t>
            </a:r>
            <a:r>
              <a:rPr lang="en-US" sz="1800" dirty="0" smtClean="0">
                <a:latin typeface="Arial Narrow" pitchFamily="34" charset="0"/>
              </a:rPr>
              <a:t>Lists are </a:t>
            </a:r>
            <a:r>
              <a:rPr lang="en-US" sz="1800" dirty="0">
                <a:latin typeface="Arial Narrow" pitchFamily="34" charset="0"/>
              </a:rPr>
              <a:t>decomposed into </a:t>
            </a:r>
            <a:r>
              <a:rPr lang="en-US" sz="1800" dirty="0" smtClean="0">
                <a:latin typeface="Arial Narrow" pitchFamily="34" charset="0"/>
              </a:rPr>
              <a:t>types (immunization, medication).</a:t>
            </a:r>
            <a:endParaRPr lang="en-US" sz="1800" dirty="0">
              <a:latin typeface="Arial Narrow" pitchFamily="34" charset="0"/>
            </a:endParaRPr>
          </a:p>
          <a:p>
            <a:pPr marL="914400" lvl="1" indent="-457200">
              <a:buFont typeface="+mj-lt"/>
              <a:buAutoNum type="arabicPeriod"/>
            </a:pPr>
            <a:r>
              <a:rPr lang="en-US" sz="1800" dirty="0">
                <a:latin typeface="Arial Narrow" pitchFamily="34" charset="0"/>
              </a:rPr>
              <a:t>Benefits:</a:t>
            </a:r>
          </a:p>
          <a:p>
            <a:pPr marL="1314450" lvl="2" indent="-514350"/>
            <a:r>
              <a:rPr lang="en-US" sz="1600" dirty="0" smtClean="0">
                <a:latin typeface="Arial Narrow" pitchFamily="34" charset="0"/>
              </a:rPr>
              <a:t>Reduced Conformance </a:t>
            </a:r>
            <a:r>
              <a:rPr lang="en-US" sz="1600" dirty="0">
                <a:latin typeface="Arial Narrow" pitchFamily="34" charset="0"/>
              </a:rPr>
              <a:t>C</a:t>
            </a:r>
            <a:r>
              <a:rPr lang="en-US" sz="1600" dirty="0" smtClean="0">
                <a:latin typeface="Arial Narrow" pitchFamily="34" charset="0"/>
              </a:rPr>
              <a:t>riteria duplication</a:t>
            </a:r>
          </a:p>
          <a:p>
            <a:pPr marL="1314450" lvl="2" indent="-514350"/>
            <a:r>
              <a:rPr lang="en-US" sz="1600" dirty="0" smtClean="0">
                <a:latin typeface="Arial Narrow" pitchFamily="34" charset="0"/>
              </a:rPr>
              <a:t>Increased Conformance </a:t>
            </a:r>
            <a:r>
              <a:rPr lang="en-US" sz="1600" dirty="0">
                <a:latin typeface="Arial Narrow" pitchFamily="34" charset="0"/>
              </a:rPr>
              <a:t>C</a:t>
            </a:r>
            <a:r>
              <a:rPr lang="en-US" sz="1600" dirty="0" smtClean="0">
                <a:latin typeface="Arial Narrow" pitchFamily="34" charset="0"/>
              </a:rPr>
              <a:t>riteria consistency </a:t>
            </a:r>
          </a:p>
        </p:txBody>
      </p:sp>
      <p:sp>
        <p:nvSpPr>
          <p:cNvPr id="4" name="Date Placeholder 3"/>
          <p:cNvSpPr>
            <a:spLocks noGrp="1"/>
          </p:cNvSpPr>
          <p:nvPr>
            <p:ph type="dt" sz="half" idx="10"/>
          </p:nvPr>
        </p:nvSpPr>
        <p:spPr>
          <a:xfrm>
            <a:off x="0" y="6661151"/>
            <a:ext cx="2133600" cy="196849"/>
          </a:xfrm>
        </p:spPr>
        <p:txBody>
          <a:bodyPr/>
          <a:lstStyle/>
          <a:p>
            <a:fld id="{6BD98FEB-5F35-4773-8716-8B508CF9F68C}" type="datetime1">
              <a:rPr lang="en-US" smtClean="0"/>
              <a:t>3/15/2012</a:t>
            </a:fld>
            <a:endParaRPr lang="en-US" dirty="0"/>
          </a:p>
        </p:txBody>
      </p:sp>
      <p:sp>
        <p:nvSpPr>
          <p:cNvPr id="6" name="Slide Number Placeholder 5"/>
          <p:cNvSpPr>
            <a:spLocks noGrp="1"/>
          </p:cNvSpPr>
          <p:nvPr>
            <p:ph type="sldNum" sz="quarter" idx="12"/>
          </p:nvPr>
        </p:nvSpPr>
        <p:spPr>
          <a:xfrm>
            <a:off x="7010400" y="6661151"/>
            <a:ext cx="2133600" cy="196849"/>
          </a:xfrm>
        </p:spPr>
        <p:txBody>
          <a:bodyPr/>
          <a:lstStyle/>
          <a:p>
            <a:fld id="{3EC92E35-3162-4C06-AF9B-83D7C7AEF58C}" type="slidenum">
              <a:rPr lang="en-US" smtClean="0"/>
              <a:t>11</a:t>
            </a:fld>
            <a:endParaRPr lang="en-US" dirty="0"/>
          </a:p>
        </p:txBody>
      </p:sp>
      <p:sp>
        <p:nvSpPr>
          <p:cNvPr id="7" name="TextBox 6"/>
          <p:cNvSpPr txBox="1"/>
          <p:nvPr/>
        </p:nvSpPr>
        <p:spPr>
          <a:xfrm>
            <a:off x="914400" y="6581001"/>
            <a:ext cx="7620000" cy="276999"/>
          </a:xfrm>
          <a:prstGeom prst="rect">
            <a:avLst/>
          </a:prstGeom>
          <a:solidFill>
            <a:schemeClr val="bg1"/>
          </a:solidFill>
        </p:spPr>
        <p:txBody>
          <a:bodyPr wrap="square" rtlCol="0">
            <a:spAutoFit/>
          </a:bodyPr>
          <a:lstStyle/>
          <a:p>
            <a:pPr algn="ctr"/>
            <a:r>
              <a:rPr lang="en-US" sz="1200" b="1" dirty="0" smtClean="0">
                <a:solidFill>
                  <a:srgbClr val="0000FF"/>
                </a:solidFill>
              </a:rPr>
              <a:t>NOTE</a:t>
            </a:r>
            <a:r>
              <a:rPr lang="en-US" sz="1200" dirty="0" smtClean="0"/>
              <a:t>: EHR-S FIM is </a:t>
            </a:r>
            <a:r>
              <a:rPr lang="en-US" sz="1200" u="sng" dirty="0" smtClean="0"/>
              <a:t>NOT</a:t>
            </a:r>
            <a:r>
              <a:rPr lang="en-US" sz="1200" dirty="0" smtClean="0"/>
              <a:t> intended to imply a specific architecture or  workflow!</a:t>
            </a:r>
            <a:endParaRPr lang="en-US" sz="1200" dirty="0"/>
          </a:p>
        </p:txBody>
      </p:sp>
    </p:spTree>
    <p:extLst>
      <p:ext uri="{BB962C8B-B14F-4D97-AF65-F5344CB8AC3E}">
        <p14:creationId xmlns:p14="http://schemas.microsoft.com/office/powerpoint/2010/main" val="1389499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2800" b="1" dirty="0" smtClean="0">
                <a:solidFill>
                  <a:srgbClr val="0000FF"/>
                </a:solidFill>
              </a:rPr>
              <a:t>Conclusions</a:t>
            </a:r>
            <a:endParaRPr lang="en-US" sz="2800" b="1" dirty="0">
              <a:solidFill>
                <a:srgbClr val="0000FF"/>
              </a:solidFill>
            </a:endParaRPr>
          </a:p>
        </p:txBody>
      </p:sp>
      <p:sp>
        <p:nvSpPr>
          <p:cNvPr id="3" name="Content Placeholder 2"/>
          <p:cNvSpPr>
            <a:spLocks noGrp="1"/>
          </p:cNvSpPr>
          <p:nvPr>
            <p:ph idx="1"/>
          </p:nvPr>
        </p:nvSpPr>
        <p:spPr>
          <a:xfrm>
            <a:off x="0" y="990600"/>
            <a:ext cx="9144000" cy="5486400"/>
          </a:xfrm>
        </p:spPr>
        <p:txBody>
          <a:bodyPr>
            <a:normAutofit lnSpcReduction="10000"/>
          </a:bodyPr>
          <a:lstStyle/>
          <a:p>
            <a:r>
              <a:rPr lang="en-US" sz="2400" dirty="0">
                <a:latin typeface="Arial Narrow" pitchFamily="34" charset="0"/>
              </a:rPr>
              <a:t>EHR-S FIM </a:t>
            </a:r>
            <a:r>
              <a:rPr lang="en-US" sz="2400" dirty="0" smtClean="0">
                <a:latin typeface="Arial Narrow" pitchFamily="34" charset="0"/>
              </a:rPr>
              <a:t>can </a:t>
            </a:r>
            <a:r>
              <a:rPr lang="en-US" sz="2400" dirty="0">
                <a:latin typeface="Arial Narrow" pitchFamily="34" charset="0"/>
              </a:rPr>
              <a:t>be the </a:t>
            </a:r>
            <a:r>
              <a:rPr lang="en-US" sz="2400" dirty="0" smtClean="0">
                <a:latin typeface="Arial Narrow" pitchFamily="34" charset="0"/>
              </a:rPr>
              <a:t>conceptual foundation </a:t>
            </a:r>
            <a:r>
              <a:rPr lang="en-US" sz="2400" dirty="0">
                <a:latin typeface="Arial Narrow" pitchFamily="34" charset="0"/>
              </a:rPr>
              <a:t>for Interoperability </a:t>
            </a:r>
            <a:r>
              <a:rPr lang="en-US" sz="2400" dirty="0" smtClean="0">
                <a:latin typeface="Arial Narrow" pitchFamily="34" charset="0"/>
              </a:rPr>
              <a:t>Specifications, refined into:</a:t>
            </a:r>
            <a:endParaRPr lang="en-US" sz="2400" dirty="0">
              <a:latin typeface="Arial Narrow" pitchFamily="34" charset="0"/>
            </a:endParaRPr>
          </a:p>
          <a:p>
            <a:pPr lvl="1"/>
            <a:r>
              <a:rPr lang="en-US" sz="2000" dirty="0" smtClean="0">
                <a:latin typeface="Arial Narrow" pitchFamily="34" charset="0"/>
              </a:rPr>
              <a:t>HL7 Domain analysis Models (DAMs) and Detailed Clinical Models (DCL)</a:t>
            </a:r>
          </a:p>
          <a:p>
            <a:pPr lvl="1"/>
            <a:r>
              <a:rPr lang="en-US" sz="2000" dirty="0" smtClean="0">
                <a:latin typeface="Arial Narrow" pitchFamily="34" charset="0"/>
              </a:rPr>
              <a:t>Logical Perspectives </a:t>
            </a:r>
          </a:p>
          <a:p>
            <a:pPr lvl="1"/>
            <a:r>
              <a:rPr lang="en-US" sz="2000" dirty="0" smtClean="0">
                <a:latin typeface="Arial Narrow" pitchFamily="34" charset="0"/>
              </a:rPr>
              <a:t>Implementable Perspectives (Physical or </a:t>
            </a:r>
            <a:r>
              <a:rPr lang="en-US" sz="2000" dirty="0" err="1" smtClean="0">
                <a:latin typeface="Arial Narrow" pitchFamily="34" charset="0"/>
              </a:rPr>
              <a:t>Serialiazable</a:t>
            </a:r>
            <a:r>
              <a:rPr lang="en-US" sz="2000" dirty="0" smtClean="0">
                <a:latin typeface="Arial Narrow" pitchFamily="34" charset="0"/>
              </a:rPr>
              <a:t> Models)</a:t>
            </a:r>
          </a:p>
          <a:p>
            <a:pPr lvl="2"/>
            <a:r>
              <a:rPr lang="en-US" sz="1600" dirty="0" smtClean="0">
                <a:latin typeface="Arial Narrow" pitchFamily="34" charset="0"/>
              </a:rPr>
              <a:t>Messages, Documents, Services</a:t>
            </a:r>
            <a:endParaRPr lang="en-US" sz="1600" dirty="0">
              <a:latin typeface="Arial Narrow" pitchFamily="34" charset="0"/>
            </a:endParaRPr>
          </a:p>
          <a:p>
            <a:pPr>
              <a:spcBef>
                <a:spcPts val="1800"/>
              </a:spcBef>
            </a:pPr>
            <a:r>
              <a:rPr lang="en-US" sz="2400" dirty="0">
                <a:latin typeface="Arial Narrow" pitchFamily="34" charset="0"/>
              </a:rPr>
              <a:t>EHR-S FIM can populate portions of the HL7 SAIF for WGs</a:t>
            </a:r>
          </a:p>
          <a:p>
            <a:pPr lvl="1"/>
            <a:r>
              <a:rPr lang="en-US" sz="2000" dirty="0">
                <a:latin typeface="Arial Narrow" pitchFamily="34" charset="0"/>
              </a:rPr>
              <a:t>Information and Computational Dimensions</a:t>
            </a:r>
          </a:p>
          <a:p>
            <a:pPr lvl="1"/>
            <a:r>
              <a:rPr lang="en-US" sz="2000" dirty="0">
                <a:latin typeface="Arial Narrow" pitchFamily="34" charset="0"/>
              </a:rPr>
              <a:t>Conceptual Perspective</a:t>
            </a:r>
          </a:p>
          <a:p>
            <a:pPr>
              <a:spcBef>
                <a:spcPts val="1800"/>
              </a:spcBef>
            </a:pPr>
            <a:r>
              <a:rPr lang="en-US" sz="2400" dirty="0" smtClean="0">
                <a:latin typeface="Arial Narrow" pitchFamily="34" charset="0"/>
              </a:rPr>
              <a:t>EHR-S </a:t>
            </a:r>
            <a:r>
              <a:rPr lang="en-US" sz="2400" dirty="0">
                <a:latin typeface="Arial Narrow" pitchFamily="34" charset="0"/>
              </a:rPr>
              <a:t>FIM can be composed into higher level capabilities by functional analysts and system engineers</a:t>
            </a:r>
          </a:p>
          <a:p>
            <a:pPr lvl="1"/>
            <a:r>
              <a:rPr lang="en-US" sz="2000" dirty="0">
                <a:latin typeface="Arial Narrow" pitchFamily="34" charset="0"/>
              </a:rPr>
              <a:t>Encourage </a:t>
            </a:r>
            <a:r>
              <a:rPr lang="en-US" sz="2000" dirty="0" smtClean="0">
                <a:latin typeface="Arial Narrow" pitchFamily="34" charset="0"/>
              </a:rPr>
              <a:t>reuse of EHR-S FIM components</a:t>
            </a:r>
            <a:endParaRPr lang="en-US" sz="2000" dirty="0">
              <a:latin typeface="Arial Narrow" pitchFamily="34" charset="0"/>
            </a:endParaRPr>
          </a:p>
          <a:p>
            <a:pPr lvl="1"/>
            <a:r>
              <a:rPr lang="en-US" sz="2000" dirty="0">
                <a:latin typeface="Arial Narrow" pitchFamily="34" charset="0"/>
              </a:rPr>
              <a:t>Avoid duplication and “stovepipe applications”</a:t>
            </a:r>
          </a:p>
          <a:p>
            <a:pPr>
              <a:spcBef>
                <a:spcPts val="1800"/>
              </a:spcBef>
            </a:pPr>
            <a:r>
              <a:rPr lang="en-US" sz="2400" dirty="0" smtClean="0">
                <a:latin typeface="Arial Narrow" pitchFamily="34" charset="0"/>
              </a:rPr>
              <a:t>An </a:t>
            </a:r>
            <a:r>
              <a:rPr lang="en-US" sz="2400" dirty="0">
                <a:latin typeface="Arial Narrow" pitchFamily="34" charset="0"/>
              </a:rPr>
              <a:t>Enterprise Architecture tool is essential to maintain </a:t>
            </a:r>
            <a:r>
              <a:rPr lang="en-US" sz="2400" dirty="0" smtClean="0">
                <a:latin typeface="Arial Narrow" pitchFamily="34" charset="0"/>
              </a:rPr>
              <a:t>consistency</a:t>
            </a:r>
            <a:endParaRPr lang="en-US" sz="2400" dirty="0">
              <a:latin typeface="Arial Narrow" pitchFamily="34" charset="0"/>
            </a:endParaRPr>
          </a:p>
          <a:p>
            <a:endParaRPr lang="en-US" sz="2400" dirty="0" smtClean="0">
              <a:latin typeface="Arial Narrow" pitchFamily="34" charset="0"/>
            </a:endParaRPr>
          </a:p>
          <a:p>
            <a:pPr marL="0" indent="0">
              <a:buNone/>
            </a:pPr>
            <a:endParaRPr lang="en-US" sz="2400" dirty="0">
              <a:latin typeface="Arial Narrow" pitchFamily="34" charset="0"/>
            </a:endParaRPr>
          </a:p>
        </p:txBody>
      </p:sp>
      <p:sp>
        <p:nvSpPr>
          <p:cNvPr id="4" name="Date Placeholder 3"/>
          <p:cNvSpPr>
            <a:spLocks noGrp="1"/>
          </p:cNvSpPr>
          <p:nvPr>
            <p:ph type="dt" sz="half" idx="10"/>
          </p:nvPr>
        </p:nvSpPr>
        <p:spPr>
          <a:xfrm>
            <a:off x="0" y="6645275"/>
            <a:ext cx="2133600" cy="212725"/>
          </a:xfrm>
        </p:spPr>
        <p:txBody>
          <a:bodyPr/>
          <a:lstStyle/>
          <a:p>
            <a:fld id="{6BD98FEB-5F35-4773-8716-8B508CF9F68C}" type="datetime1">
              <a:rPr lang="en-US" smtClean="0"/>
              <a:t>3/15/2012</a:t>
            </a:fld>
            <a:endParaRPr lang="en-US" dirty="0"/>
          </a:p>
        </p:txBody>
      </p:sp>
      <p:sp>
        <p:nvSpPr>
          <p:cNvPr id="5" name="Footer Placeholder 4"/>
          <p:cNvSpPr>
            <a:spLocks noGrp="1"/>
          </p:cNvSpPr>
          <p:nvPr>
            <p:ph type="ftr" sz="quarter" idx="11"/>
          </p:nvPr>
        </p:nvSpPr>
        <p:spPr>
          <a:xfrm>
            <a:off x="3124200" y="6645275"/>
            <a:ext cx="2895600" cy="212725"/>
          </a:xfrm>
        </p:spPr>
        <p:txBody>
          <a:bodyPr/>
          <a:lstStyle/>
          <a:p>
            <a:r>
              <a:rPr lang="en-US" dirty="0" smtClean="0"/>
              <a:t>DRAFT WORKING DOCUMENT</a:t>
            </a:r>
            <a:endParaRPr lang="en-US" dirty="0"/>
          </a:p>
        </p:txBody>
      </p:sp>
      <p:sp>
        <p:nvSpPr>
          <p:cNvPr id="6" name="Slide Number Placeholder 5"/>
          <p:cNvSpPr>
            <a:spLocks noGrp="1"/>
          </p:cNvSpPr>
          <p:nvPr>
            <p:ph type="sldNum" sz="quarter" idx="12"/>
          </p:nvPr>
        </p:nvSpPr>
        <p:spPr>
          <a:xfrm>
            <a:off x="7010400" y="6645275"/>
            <a:ext cx="2133600" cy="212725"/>
          </a:xfrm>
        </p:spPr>
        <p:txBody>
          <a:bodyPr/>
          <a:lstStyle/>
          <a:p>
            <a:fld id="{3EC92E35-3162-4C06-AF9B-83D7C7AEF58C}" type="slidenum">
              <a:rPr lang="en-US" smtClean="0"/>
              <a:t>12</a:t>
            </a:fld>
            <a:endParaRPr lang="en-US" dirty="0"/>
          </a:p>
        </p:txBody>
      </p:sp>
      <p:sp>
        <p:nvSpPr>
          <p:cNvPr id="7" name="TextBox 6"/>
          <p:cNvSpPr txBox="1"/>
          <p:nvPr/>
        </p:nvSpPr>
        <p:spPr>
          <a:xfrm>
            <a:off x="914400" y="6581001"/>
            <a:ext cx="7620000" cy="276999"/>
          </a:xfrm>
          <a:prstGeom prst="rect">
            <a:avLst/>
          </a:prstGeom>
          <a:solidFill>
            <a:schemeClr val="bg1"/>
          </a:solidFill>
        </p:spPr>
        <p:txBody>
          <a:bodyPr wrap="square" rtlCol="0">
            <a:spAutoFit/>
          </a:bodyPr>
          <a:lstStyle/>
          <a:p>
            <a:pPr algn="ctr"/>
            <a:r>
              <a:rPr lang="en-US" sz="1200" b="1" dirty="0" smtClean="0">
                <a:solidFill>
                  <a:srgbClr val="0000FF"/>
                </a:solidFill>
              </a:rPr>
              <a:t>NOTE</a:t>
            </a:r>
            <a:r>
              <a:rPr lang="en-US" sz="1200" dirty="0" smtClean="0"/>
              <a:t>: EHR-S FIM is </a:t>
            </a:r>
            <a:r>
              <a:rPr lang="en-US" sz="1200" u="sng" dirty="0" smtClean="0"/>
              <a:t>NOT</a:t>
            </a:r>
            <a:r>
              <a:rPr lang="en-US" sz="1200" dirty="0" smtClean="0"/>
              <a:t> intended to imply a specific architecture or  workflow!</a:t>
            </a:r>
            <a:endParaRPr lang="en-US" sz="1200" dirty="0"/>
          </a:p>
        </p:txBody>
      </p:sp>
    </p:spTree>
    <p:extLst>
      <p:ext uri="{BB962C8B-B14F-4D97-AF65-F5344CB8AC3E}">
        <p14:creationId xmlns:p14="http://schemas.microsoft.com/office/powerpoint/2010/main" val="9974480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2"/>
          </a:xfrm>
        </p:spPr>
        <p:txBody>
          <a:bodyPr>
            <a:noAutofit/>
          </a:bodyPr>
          <a:lstStyle/>
          <a:p>
            <a:r>
              <a:rPr lang="en-US" sz="2800" b="1" dirty="0" smtClean="0">
                <a:solidFill>
                  <a:srgbClr val="0000FF"/>
                </a:solidFill>
              </a:rPr>
              <a:t>To Do … Help Needed</a:t>
            </a:r>
            <a:endParaRPr lang="en-US" sz="2800" b="1" dirty="0">
              <a:solidFill>
                <a:srgbClr val="0000FF"/>
              </a:solidFill>
            </a:endParaRPr>
          </a:p>
        </p:txBody>
      </p:sp>
      <p:sp>
        <p:nvSpPr>
          <p:cNvPr id="3" name="Content Placeholder 2"/>
          <p:cNvSpPr>
            <a:spLocks noGrp="1"/>
          </p:cNvSpPr>
          <p:nvPr>
            <p:ph idx="1"/>
          </p:nvPr>
        </p:nvSpPr>
        <p:spPr>
          <a:xfrm>
            <a:off x="0" y="609600"/>
            <a:ext cx="9144000" cy="5638800"/>
          </a:xfrm>
        </p:spPr>
        <p:txBody>
          <a:bodyPr>
            <a:normAutofit fontScale="85000" lnSpcReduction="20000"/>
          </a:bodyPr>
          <a:lstStyle/>
          <a:p>
            <a:r>
              <a:rPr lang="en-US" sz="2400" dirty="0" smtClean="0">
                <a:latin typeface="Arial Narrow" pitchFamily="34" charset="0"/>
              </a:rPr>
              <a:t>SMEs verify and validate Conceptual Data Models (CDMs)</a:t>
            </a:r>
          </a:p>
          <a:p>
            <a:pPr lvl="1"/>
            <a:r>
              <a:rPr lang="en-US" sz="2000" dirty="0" smtClean="0">
                <a:latin typeface="Arial Narrow" pitchFamily="34" charset="0"/>
              </a:rPr>
              <a:t>Conformance criteria vs. component operations-and-attributes</a:t>
            </a:r>
          </a:p>
          <a:p>
            <a:pPr lvl="1"/>
            <a:r>
              <a:rPr lang="en-US" sz="2000" dirty="0" smtClean="0">
                <a:latin typeface="Arial Narrow" pitchFamily="34" charset="0"/>
              </a:rPr>
              <a:t>Create </a:t>
            </a:r>
            <a:r>
              <a:rPr lang="en-US" sz="2000" dirty="0">
                <a:latin typeface="Arial Narrow" pitchFamily="34" charset="0"/>
              </a:rPr>
              <a:t>Data Dictionary of CDM Components and attributes</a:t>
            </a:r>
          </a:p>
          <a:p>
            <a:pPr lvl="2"/>
            <a:r>
              <a:rPr lang="en-US" sz="1600" dirty="0">
                <a:latin typeface="Arial Narrow" pitchFamily="34" charset="0"/>
              </a:rPr>
              <a:t>EHR-S FIM Data Dictionary for components &amp; attributes (similar to HITSP C83, C154). </a:t>
            </a:r>
          </a:p>
          <a:p>
            <a:pPr lvl="2"/>
            <a:r>
              <a:rPr lang="en-US" sz="1600" dirty="0" smtClean="0">
                <a:latin typeface="Arial Narrow" pitchFamily="34" charset="0"/>
              </a:rPr>
              <a:t>Start </a:t>
            </a:r>
            <a:r>
              <a:rPr lang="en-US" sz="1600" dirty="0">
                <a:latin typeface="Arial Narrow" pitchFamily="34" charset="0"/>
              </a:rPr>
              <a:t>with ISO 13940 Continuity-of-Care System-of-Concepts and Glossary</a:t>
            </a:r>
          </a:p>
          <a:p>
            <a:pPr>
              <a:spcBef>
                <a:spcPts val="1200"/>
              </a:spcBef>
            </a:pPr>
            <a:r>
              <a:rPr lang="en-US" sz="2400" dirty="0">
                <a:latin typeface="Arial Narrow" pitchFamily="34" charset="0"/>
              </a:rPr>
              <a:t>Add Metadata for Terminology Binding </a:t>
            </a:r>
          </a:p>
          <a:p>
            <a:pPr>
              <a:spcBef>
                <a:spcPts val="1200"/>
              </a:spcBef>
            </a:pPr>
            <a:r>
              <a:rPr lang="en-US" sz="2400" dirty="0">
                <a:latin typeface="Arial Narrow" pitchFamily="34" charset="0"/>
              </a:rPr>
              <a:t>Harmonize Conceptual Data Models (CDMs) with </a:t>
            </a:r>
          </a:p>
          <a:p>
            <a:pPr lvl="1">
              <a:spcBef>
                <a:spcPts val="0"/>
              </a:spcBef>
            </a:pPr>
            <a:r>
              <a:rPr lang="en-US" sz="2000" dirty="0" smtClean="0">
                <a:latin typeface="Arial Narrow" pitchFamily="34" charset="0"/>
              </a:rPr>
              <a:t>HL7 Reference Information Model (</a:t>
            </a:r>
            <a:r>
              <a:rPr lang="en-US" sz="2000" b="1" dirty="0" smtClean="0">
                <a:latin typeface="Arial Narrow" pitchFamily="34" charset="0"/>
              </a:rPr>
              <a:t>RIM</a:t>
            </a:r>
            <a:r>
              <a:rPr lang="en-US" sz="2000" dirty="0" smtClean="0">
                <a:latin typeface="Arial Narrow" pitchFamily="34" charset="0"/>
              </a:rPr>
              <a:t>)</a:t>
            </a:r>
          </a:p>
          <a:p>
            <a:pPr lvl="1">
              <a:spcBef>
                <a:spcPts val="0"/>
              </a:spcBef>
            </a:pPr>
            <a:r>
              <a:rPr lang="en-US" sz="2000" dirty="0" smtClean="0">
                <a:latin typeface="Arial Narrow" pitchFamily="34" charset="0"/>
              </a:rPr>
              <a:t>US </a:t>
            </a:r>
            <a:r>
              <a:rPr lang="en-US" sz="2000" dirty="0">
                <a:latin typeface="Arial Narrow" pitchFamily="34" charset="0"/>
              </a:rPr>
              <a:t>Federal Health Information Model (</a:t>
            </a:r>
            <a:r>
              <a:rPr lang="en-US" sz="2000" b="1" dirty="0">
                <a:latin typeface="Arial Narrow" pitchFamily="34" charset="0"/>
              </a:rPr>
              <a:t>FHIM</a:t>
            </a:r>
            <a:r>
              <a:rPr lang="en-US" sz="2000" dirty="0">
                <a:latin typeface="Arial Narrow" pitchFamily="34" charset="0"/>
              </a:rPr>
              <a:t>)</a:t>
            </a:r>
          </a:p>
          <a:p>
            <a:pPr lvl="1">
              <a:spcBef>
                <a:spcPts val="0"/>
              </a:spcBef>
            </a:pPr>
            <a:r>
              <a:rPr lang="en-US" sz="2000" dirty="0">
                <a:latin typeface="Arial Narrow" pitchFamily="34" charset="0"/>
              </a:rPr>
              <a:t>ISO 13940 Continuity-of-Care System-of Concepts-and-Glossary.</a:t>
            </a:r>
          </a:p>
          <a:p>
            <a:pPr lvl="1">
              <a:spcBef>
                <a:spcPts val="0"/>
              </a:spcBef>
            </a:pPr>
            <a:r>
              <a:rPr lang="en-US" sz="2000" dirty="0">
                <a:latin typeface="Arial Narrow" pitchFamily="34" charset="0"/>
              </a:rPr>
              <a:t>HL7 PHER Immunization Domain Analysis Model (</a:t>
            </a:r>
            <a:r>
              <a:rPr lang="en-US" sz="2000" b="1" dirty="0">
                <a:latin typeface="Arial Narrow" pitchFamily="34" charset="0"/>
              </a:rPr>
              <a:t>DAM</a:t>
            </a:r>
            <a:r>
              <a:rPr lang="en-US" sz="2000" dirty="0">
                <a:latin typeface="Arial Narrow" pitchFamily="34" charset="0"/>
              </a:rPr>
              <a:t>) </a:t>
            </a:r>
          </a:p>
          <a:p>
            <a:pPr lvl="1">
              <a:spcBef>
                <a:spcPts val="0"/>
              </a:spcBef>
            </a:pPr>
            <a:r>
              <a:rPr lang="en-US" sz="2000" dirty="0">
                <a:latin typeface="Arial Narrow" pitchFamily="34" charset="0"/>
              </a:rPr>
              <a:t>HL7 Patient Care &amp; </a:t>
            </a:r>
            <a:r>
              <a:rPr lang="en-US" sz="2000" dirty="0" smtClean="0">
                <a:latin typeface="Arial Narrow" pitchFamily="34" charset="0"/>
              </a:rPr>
              <a:t>IHTSDO-CIMI </a:t>
            </a:r>
            <a:r>
              <a:rPr lang="en-US" sz="2000" dirty="0">
                <a:latin typeface="Arial Narrow" pitchFamily="34" charset="0"/>
              </a:rPr>
              <a:t>Immunization </a:t>
            </a:r>
            <a:r>
              <a:rPr lang="en-US" sz="2000" dirty="0" smtClean="0">
                <a:latin typeface="Arial Narrow" pitchFamily="34" charset="0"/>
              </a:rPr>
              <a:t>Detailed Clinical Models (</a:t>
            </a:r>
            <a:r>
              <a:rPr lang="en-US" sz="2000" b="1" dirty="0" smtClean="0">
                <a:latin typeface="Arial Narrow" pitchFamily="34" charset="0"/>
              </a:rPr>
              <a:t>DCMs</a:t>
            </a:r>
            <a:r>
              <a:rPr lang="en-US" sz="2000" dirty="0" smtClean="0">
                <a:latin typeface="Arial Narrow" pitchFamily="34" charset="0"/>
              </a:rPr>
              <a:t>) </a:t>
            </a:r>
          </a:p>
          <a:p>
            <a:pPr lvl="2">
              <a:spcBef>
                <a:spcPts val="0"/>
              </a:spcBef>
            </a:pPr>
            <a:r>
              <a:rPr lang="en-US" sz="1600" dirty="0" smtClean="0">
                <a:latin typeface="Arial Narrow" pitchFamily="34" charset="0"/>
              </a:rPr>
              <a:t>Allergies Intolerance project. </a:t>
            </a:r>
          </a:p>
          <a:p>
            <a:pPr lvl="2">
              <a:spcBef>
                <a:spcPts val="0"/>
              </a:spcBef>
            </a:pPr>
            <a:r>
              <a:rPr lang="en-US" sz="1600" dirty="0" smtClean="0">
                <a:latin typeface="Arial Narrow" pitchFamily="34" charset="0"/>
              </a:rPr>
              <a:t>Care Plan project</a:t>
            </a:r>
            <a:endParaRPr lang="en-US" sz="1600" dirty="0">
              <a:latin typeface="Arial Narrow" pitchFamily="34" charset="0"/>
            </a:endParaRPr>
          </a:p>
          <a:p>
            <a:pPr>
              <a:spcBef>
                <a:spcPts val="1200"/>
              </a:spcBef>
            </a:pPr>
            <a:r>
              <a:rPr lang="en-US" sz="2400" dirty="0" smtClean="0">
                <a:latin typeface="Arial Narrow" pitchFamily="34" charset="0"/>
              </a:rPr>
              <a:t>Model the remaining EHR-S Functions</a:t>
            </a:r>
          </a:p>
          <a:p>
            <a:pPr lvl="1">
              <a:spcBef>
                <a:spcPts val="0"/>
              </a:spcBef>
            </a:pPr>
            <a:r>
              <a:rPr lang="en-US" sz="2000" b="1" dirty="0">
                <a:latin typeface="Arial Narrow" pitchFamily="34" charset="0"/>
              </a:rPr>
              <a:t>Overarching </a:t>
            </a:r>
            <a:r>
              <a:rPr lang="en-US" sz="2000" dirty="0">
                <a:latin typeface="Arial Narrow" pitchFamily="34" charset="0"/>
              </a:rPr>
              <a:t>(O) – 2 major subsections </a:t>
            </a:r>
          </a:p>
          <a:p>
            <a:pPr lvl="1">
              <a:spcBef>
                <a:spcPts val="0"/>
              </a:spcBef>
            </a:pPr>
            <a:r>
              <a:rPr lang="en-US" sz="2000" b="1" dirty="0">
                <a:latin typeface="Arial Narrow" pitchFamily="34" charset="0"/>
              </a:rPr>
              <a:t>Care Provision </a:t>
            </a:r>
            <a:r>
              <a:rPr lang="en-US" sz="2000" dirty="0">
                <a:latin typeface="Arial Narrow" pitchFamily="34" charset="0"/>
              </a:rPr>
              <a:t>(CP) – 9 major subsections </a:t>
            </a:r>
          </a:p>
          <a:p>
            <a:pPr lvl="1">
              <a:spcBef>
                <a:spcPts val="0"/>
              </a:spcBef>
            </a:pPr>
            <a:r>
              <a:rPr lang="en-US" sz="2000" b="1" dirty="0">
                <a:latin typeface="Arial Narrow" pitchFamily="34" charset="0"/>
              </a:rPr>
              <a:t>Care Provision Support </a:t>
            </a:r>
            <a:r>
              <a:rPr lang="en-US" sz="2000" dirty="0">
                <a:latin typeface="Arial Narrow" pitchFamily="34" charset="0"/>
              </a:rPr>
              <a:t>(CPS) – 9 major subsections </a:t>
            </a:r>
          </a:p>
          <a:p>
            <a:pPr lvl="1">
              <a:spcBef>
                <a:spcPts val="0"/>
              </a:spcBef>
            </a:pPr>
            <a:r>
              <a:rPr lang="en-US" sz="2000" b="1" dirty="0">
                <a:latin typeface="Arial Narrow" pitchFamily="34" charset="0"/>
              </a:rPr>
              <a:t>Population Health Support </a:t>
            </a:r>
            <a:r>
              <a:rPr lang="en-US" sz="2000" dirty="0">
                <a:latin typeface="Arial Narrow" pitchFamily="34" charset="0"/>
              </a:rPr>
              <a:t>(POP) – 10 major subsections </a:t>
            </a:r>
          </a:p>
          <a:p>
            <a:pPr lvl="1">
              <a:spcBef>
                <a:spcPts val="0"/>
              </a:spcBef>
            </a:pPr>
            <a:r>
              <a:rPr lang="en-US" sz="2000" b="1" dirty="0">
                <a:latin typeface="Arial Narrow" pitchFamily="34" charset="0"/>
              </a:rPr>
              <a:t>Administrative Support </a:t>
            </a:r>
            <a:r>
              <a:rPr lang="en-US" sz="2000" dirty="0">
                <a:latin typeface="Arial Narrow" pitchFamily="34" charset="0"/>
              </a:rPr>
              <a:t>(AS) – 9 major subsections </a:t>
            </a:r>
          </a:p>
          <a:p>
            <a:pPr lvl="1">
              <a:spcBef>
                <a:spcPts val="0"/>
              </a:spcBef>
            </a:pPr>
            <a:r>
              <a:rPr lang="en-US" sz="2000" b="1" dirty="0">
                <a:latin typeface="Arial Narrow" pitchFamily="34" charset="0"/>
              </a:rPr>
              <a:t>Record Infrastructure </a:t>
            </a:r>
            <a:r>
              <a:rPr lang="en-US" sz="2000" dirty="0">
                <a:latin typeface="Arial Narrow" pitchFamily="34" charset="0"/>
              </a:rPr>
              <a:t>(RI) – 3 major subsections </a:t>
            </a:r>
          </a:p>
          <a:p>
            <a:pPr lvl="1">
              <a:spcBef>
                <a:spcPts val="0"/>
              </a:spcBef>
            </a:pPr>
            <a:r>
              <a:rPr lang="en-US" sz="2000" b="1" dirty="0">
                <a:latin typeface="Arial Narrow" pitchFamily="34" charset="0"/>
              </a:rPr>
              <a:t>Trust Infrastructure </a:t>
            </a:r>
            <a:r>
              <a:rPr lang="en-US" sz="2000" dirty="0">
                <a:latin typeface="Arial Narrow" pitchFamily="34" charset="0"/>
              </a:rPr>
              <a:t>(TI) – 9 major subsections </a:t>
            </a:r>
            <a:endParaRPr lang="en-US" sz="2000" dirty="0" smtClean="0">
              <a:latin typeface="Arial Narrow" pitchFamily="34" charset="0"/>
            </a:endParaRPr>
          </a:p>
          <a:p>
            <a:pPr>
              <a:spcBef>
                <a:spcPts val="1800"/>
              </a:spcBef>
            </a:pPr>
            <a:endParaRPr lang="en-US" sz="2400" dirty="0" smtClean="0">
              <a:latin typeface="Arial Narrow" pitchFamily="34" charset="0"/>
            </a:endParaRPr>
          </a:p>
          <a:p>
            <a:pPr marL="0" indent="0">
              <a:buNone/>
            </a:pPr>
            <a:endParaRPr lang="en-US" sz="2400" dirty="0">
              <a:latin typeface="Arial Narrow" pitchFamily="34" charset="0"/>
            </a:endParaRPr>
          </a:p>
        </p:txBody>
      </p:sp>
      <p:sp>
        <p:nvSpPr>
          <p:cNvPr id="4" name="Date Placeholder 3"/>
          <p:cNvSpPr>
            <a:spLocks noGrp="1"/>
          </p:cNvSpPr>
          <p:nvPr>
            <p:ph type="dt" sz="half" idx="10"/>
          </p:nvPr>
        </p:nvSpPr>
        <p:spPr>
          <a:xfrm>
            <a:off x="0" y="6645275"/>
            <a:ext cx="2133600" cy="212725"/>
          </a:xfrm>
        </p:spPr>
        <p:txBody>
          <a:bodyPr/>
          <a:lstStyle/>
          <a:p>
            <a:fld id="{6BD98FEB-5F35-4773-8716-8B508CF9F68C}" type="datetime1">
              <a:rPr lang="en-US" smtClean="0"/>
              <a:t>3/15/2012</a:t>
            </a:fld>
            <a:endParaRPr lang="en-US" dirty="0"/>
          </a:p>
        </p:txBody>
      </p:sp>
      <p:sp>
        <p:nvSpPr>
          <p:cNvPr id="6" name="Slide Number Placeholder 5"/>
          <p:cNvSpPr>
            <a:spLocks noGrp="1"/>
          </p:cNvSpPr>
          <p:nvPr>
            <p:ph type="sldNum" sz="quarter" idx="12"/>
          </p:nvPr>
        </p:nvSpPr>
        <p:spPr>
          <a:xfrm>
            <a:off x="7010400" y="6645275"/>
            <a:ext cx="2133600" cy="212725"/>
          </a:xfrm>
        </p:spPr>
        <p:txBody>
          <a:bodyPr/>
          <a:lstStyle/>
          <a:p>
            <a:fld id="{3EC92E35-3162-4C06-AF9B-83D7C7AEF58C}" type="slidenum">
              <a:rPr lang="en-US" smtClean="0"/>
              <a:t>13</a:t>
            </a:fld>
            <a:endParaRPr lang="en-US" dirty="0"/>
          </a:p>
        </p:txBody>
      </p:sp>
      <p:sp>
        <p:nvSpPr>
          <p:cNvPr id="8" name="TextBox 7"/>
          <p:cNvSpPr txBox="1"/>
          <p:nvPr/>
        </p:nvSpPr>
        <p:spPr>
          <a:xfrm>
            <a:off x="0" y="5867400"/>
            <a:ext cx="9144000" cy="1015663"/>
          </a:xfrm>
          <a:prstGeom prst="rect">
            <a:avLst/>
          </a:prstGeom>
          <a:noFill/>
        </p:spPr>
        <p:txBody>
          <a:bodyPr wrap="square" rtlCol="0">
            <a:spAutoFit/>
          </a:bodyPr>
          <a:lstStyle/>
          <a:p>
            <a:pPr algn="ctr"/>
            <a:r>
              <a:rPr lang="en-US" dirty="0" smtClean="0">
                <a:solidFill>
                  <a:srgbClr val="0000CC"/>
                </a:solidFill>
                <a:latin typeface="Comic Sans MS" pitchFamily="66" charset="0"/>
              </a:rPr>
              <a:t>Call for Participation</a:t>
            </a:r>
          </a:p>
          <a:p>
            <a:pPr algn="ctr"/>
            <a:r>
              <a:rPr lang="en-US" sz="1400" dirty="0" smtClean="0">
                <a:latin typeface="Arial" pitchFamily="34" charset="0"/>
                <a:cs typeface="Arial" pitchFamily="34" charset="0"/>
              </a:rPr>
              <a:t>This work is being done by the HL7 EHR Interoperability Work-group, </a:t>
            </a:r>
          </a:p>
          <a:p>
            <a:pPr algn="ctr"/>
            <a:r>
              <a:rPr lang="en-US" sz="1400" dirty="0" smtClean="0">
                <a:latin typeface="Arial" pitchFamily="34" charset="0"/>
                <a:cs typeface="Arial" pitchFamily="34" charset="0"/>
              </a:rPr>
              <a:t>meeting every Tuesday at 2 PM ET, dial-in: 1-770-657-9270</a:t>
            </a:r>
            <a:r>
              <a:rPr lang="en-US" sz="1400" dirty="0">
                <a:latin typeface="Arial" pitchFamily="34" charset="0"/>
                <a:cs typeface="Arial" pitchFamily="34" charset="0"/>
              </a:rPr>
              <a:t>, Passcode: 510269# </a:t>
            </a:r>
          </a:p>
          <a:p>
            <a:pPr algn="ctr"/>
            <a:r>
              <a:rPr lang="en-US" sz="1400" dirty="0">
                <a:latin typeface="Arial" pitchFamily="34" charset="0"/>
                <a:cs typeface="Arial" pitchFamily="34" charset="0"/>
              </a:rPr>
              <a:t> The most current artifacts are at: </a:t>
            </a:r>
            <a:r>
              <a:rPr lang="en-US" sz="1400" u="sng" dirty="0">
                <a:latin typeface="Arial" pitchFamily="34" charset="0"/>
                <a:cs typeface="Arial" pitchFamily="34" charset="0"/>
                <a:hlinkClick r:id="rId2"/>
              </a:rPr>
              <a:t>http://wiki.hl7.org/index.php?title=EHR_Interoperability_WG</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3123522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2800" b="1" dirty="0" smtClean="0">
                <a:solidFill>
                  <a:srgbClr val="0000FF"/>
                </a:solidFill>
              </a:rPr>
              <a:t>PART 2: </a:t>
            </a:r>
            <a:r>
              <a:rPr lang="en-US" sz="2800" b="1" dirty="0" smtClean="0">
                <a:solidFill>
                  <a:srgbClr val="0000FF"/>
                </a:solidFill>
              </a:rPr>
              <a:t>Immunization </a:t>
            </a:r>
            <a:r>
              <a:rPr lang="en-US" sz="2800" b="1" dirty="0" smtClean="0">
                <a:solidFill>
                  <a:srgbClr val="0000FF"/>
                </a:solidFill>
              </a:rPr>
              <a:t>Management Capability</a:t>
            </a:r>
            <a:br>
              <a:rPr lang="en-US" sz="2800" b="1" dirty="0" smtClean="0">
                <a:solidFill>
                  <a:srgbClr val="0000FF"/>
                </a:solidFill>
              </a:rPr>
            </a:br>
            <a:r>
              <a:rPr lang="en-US" sz="2800" dirty="0"/>
              <a:t> </a:t>
            </a:r>
            <a:r>
              <a:rPr lang="en-US" sz="2800" dirty="0" smtClean="0"/>
              <a:t>Specified by EHR-S FIM</a:t>
            </a:r>
            <a:endParaRPr lang="en-US" sz="1400" dirty="0"/>
          </a:p>
        </p:txBody>
      </p:sp>
      <p:sp>
        <p:nvSpPr>
          <p:cNvPr id="3" name="Content Placeholder 2"/>
          <p:cNvSpPr>
            <a:spLocks noGrp="1"/>
          </p:cNvSpPr>
          <p:nvPr>
            <p:ph idx="1"/>
          </p:nvPr>
        </p:nvSpPr>
        <p:spPr>
          <a:xfrm>
            <a:off x="457200" y="1143000"/>
            <a:ext cx="8229600" cy="5562600"/>
          </a:xfrm>
        </p:spPr>
        <p:txBody>
          <a:bodyPr>
            <a:noAutofit/>
          </a:bodyPr>
          <a:lstStyle/>
          <a:p>
            <a:pPr marL="0" indent="0" fontAlgn="t">
              <a:buNone/>
            </a:pPr>
            <a:r>
              <a:rPr lang="en-US" sz="2400" dirty="0" smtClean="0"/>
              <a:t>CP.6.2 </a:t>
            </a:r>
            <a:r>
              <a:rPr lang="en-US" sz="2400" dirty="0"/>
              <a:t>Manage Immunization </a:t>
            </a:r>
            <a:r>
              <a:rPr lang="en-US" sz="2400" dirty="0" smtClean="0"/>
              <a:t>Administration, </a:t>
            </a:r>
            <a:r>
              <a:rPr lang="en-US" sz="2000" dirty="0" smtClean="0"/>
              <a:t>depends on</a:t>
            </a:r>
            <a:endParaRPr lang="en-US" sz="2000" dirty="0"/>
          </a:p>
          <a:p>
            <a:pPr marL="857250" lvl="1" indent="-457200" fontAlgn="t">
              <a:buFont typeface="+mj-lt"/>
              <a:buAutoNum type="arabicPeriod"/>
            </a:pPr>
            <a:r>
              <a:rPr lang="en-US" sz="2000" dirty="0"/>
              <a:t>CP.1.2 Manage Allergy, Intolerance and Adverse Reaction List </a:t>
            </a:r>
          </a:p>
          <a:p>
            <a:pPr marL="857250" lvl="1" indent="-457200" fontAlgn="t">
              <a:buFont typeface="+mj-lt"/>
              <a:buAutoNum type="arabicPeriod"/>
            </a:pPr>
            <a:r>
              <a:rPr lang="en-US" sz="2000" dirty="0"/>
              <a:t>CP.1.3 Manage Medication List</a:t>
            </a:r>
          </a:p>
          <a:p>
            <a:pPr marL="857250" lvl="1" indent="-457200" fontAlgn="t">
              <a:buFont typeface="+mj-lt"/>
              <a:buAutoNum type="arabicPeriod"/>
            </a:pPr>
            <a:r>
              <a:rPr lang="en-US" sz="2000" dirty="0" smtClean="0"/>
              <a:t>CP.1.6 </a:t>
            </a:r>
            <a:r>
              <a:rPr lang="en-US" sz="2000" dirty="0"/>
              <a:t>Manage Immunization List</a:t>
            </a:r>
          </a:p>
          <a:p>
            <a:pPr marL="857250" lvl="1" indent="-457200" fontAlgn="t">
              <a:buFont typeface="+mj-lt"/>
              <a:buAutoNum type="arabicPeriod"/>
            </a:pPr>
            <a:r>
              <a:rPr lang="en-US" sz="2000" dirty="0" smtClean="0"/>
              <a:t>CP.3.3 </a:t>
            </a:r>
            <a:r>
              <a:rPr lang="en-US" sz="2000" dirty="0"/>
              <a:t>Manage Clinical Documents and Notes</a:t>
            </a:r>
          </a:p>
          <a:p>
            <a:pPr marL="857250" lvl="1" indent="-457200" fontAlgn="t">
              <a:buFont typeface="+mj-lt"/>
              <a:buAutoNum type="arabicPeriod"/>
            </a:pPr>
            <a:r>
              <a:rPr lang="en-US" sz="2000" dirty="0"/>
              <a:t>CPS.1.7.2 Manage Patient Advance Directives</a:t>
            </a:r>
          </a:p>
          <a:p>
            <a:pPr marL="857250" lvl="1" indent="-457200" fontAlgn="t">
              <a:buFont typeface="+mj-lt"/>
              <a:buAutoNum type="arabicPeriod"/>
            </a:pPr>
            <a:r>
              <a:rPr lang="en-US" sz="2000" dirty="0" smtClean="0"/>
              <a:t>CPS.3.9 </a:t>
            </a:r>
            <a:r>
              <a:rPr lang="en-US" sz="2000" dirty="0"/>
              <a:t>Clinical Decision Support System Guidelines Updates</a:t>
            </a:r>
          </a:p>
          <a:p>
            <a:pPr marL="857250" lvl="1" indent="-457200" fontAlgn="t">
              <a:buFont typeface="+mj-lt"/>
              <a:buAutoNum type="arabicPeriod"/>
            </a:pPr>
            <a:r>
              <a:rPr lang="en-US" sz="2000" dirty="0"/>
              <a:t>CPS.9.4 Standard Report Generation</a:t>
            </a:r>
          </a:p>
          <a:p>
            <a:pPr marL="857250" lvl="1" indent="-457200">
              <a:buFont typeface="+mj-lt"/>
              <a:buAutoNum type="arabicPeriod"/>
            </a:pPr>
            <a:r>
              <a:rPr lang="en-US" sz="2000" dirty="0"/>
              <a:t>AS.4.1 Manage Registry </a:t>
            </a:r>
            <a:r>
              <a:rPr lang="en-US" sz="2000" dirty="0" smtClean="0"/>
              <a:t>Communication</a:t>
            </a:r>
          </a:p>
          <a:p>
            <a:pPr marL="857250" lvl="1" indent="-457200">
              <a:buFont typeface="+mj-lt"/>
              <a:buAutoNum type="arabicPeriod"/>
            </a:pPr>
            <a:r>
              <a:rPr lang="en-US" sz="2000" dirty="0" smtClean="0"/>
              <a:t>Record Infrastructure</a:t>
            </a:r>
          </a:p>
          <a:p>
            <a:pPr marL="857250" lvl="1" indent="-457200">
              <a:buFont typeface="+mj-lt"/>
              <a:buAutoNum type="arabicPeriod"/>
            </a:pPr>
            <a:r>
              <a:rPr lang="en-US" sz="2000" dirty="0" smtClean="0"/>
              <a:t>Trust Infrastructure</a:t>
            </a:r>
            <a:endParaRPr lang="en-US" sz="2000" dirty="0"/>
          </a:p>
        </p:txBody>
      </p:sp>
      <p:sp>
        <p:nvSpPr>
          <p:cNvPr id="4" name="Date Placeholder 3"/>
          <p:cNvSpPr>
            <a:spLocks noGrp="1"/>
          </p:cNvSpPr>
          <p:nvPr>
            <p:ph type="dt" sz="half" idx="10"/>
          </p:nvPr>
        </p:nvSpPr>
        <p:spPr>
          <a:xfrm>
            <a:off x="0" y="6661151"/>
            <a:ext cx="2133600" cy="196849"/>
          </a:xfrm>
        </p:spPr>
        <p:txBody>
          <a:bodyPr/>
          <a:lstStyle/>
          <a:p>
            <a:fld id="{6BD98FEB-5F35-4773-8716-8B508CF9F68C}" type="datetime1">
              <a:rPr lang="en-US" smtClean="0"/>
              <a:t>3/15/2012</a:t>
            </a:fld>
            <a:endParaRPr lang="en-US" dirty="0"/>
          </a:p>
        </p:txBody>
      </p:sp>
      <p:sp>
        <p:nvSpPr>
          <p:cNvPr id="5" name="Footer Placeholder 4"/>
          <p:cNvSpPr>
            <a:spLocks noGrp="1"/>
          </p:cNvSpPr>
          <p:nvPr>
            <p:ph type="ftr" sz="quarter" idx="11"/>
          </p:nvPr>
        </p:nvSpPr>
        <p:spPr>
          <a:xfrm>
            <a:off x="3124200" y="6661151"/>
            <a:ext cx="2895600" cy="196849"/>
          </a:xfrm>
        </p:spPr>
        <p:txBody>
          <a:bodyPr/>
          <a:lstStyle/>
          <a:p>
            <a:r>
              <a:rPr lang="en-US" dirty="0" smtClean="0"/>
              <a:t>DRAFT WORKING DOCUMENT</a:t>
            </a:r>
            <a:endParaRPr lang="en-US" dirty="0"/>
          </a:p>
        </p:txBody>
      </p:sp>
      <p:sp>
        <p:nvSpPr>
          <p:cNvPr id="6" name="Slide Number Placeholder 5"/>
          <p:cNvSpPr>
            <a:spLocks noGrp="1"/>
          </p:cNvSpPr>
          <p:nvPr>
            <p:ph type="sldNum" sz="quarter" idx="12"/>
          </p:nvPr>
        </p:nvSpPr>
        <p:spPr>
          <a:xfrm>
            <a:off x="7010400" y="6661151"/>
            <a:ext cx="2133600" cy="196849"/>
          </a:xfrm>
        </p:spPr>
        <p:txBody>
          <a:bodyPr/>
          <a:lstStyle/>
          <a:p>
            <a:fld id="{3EC92E35-3162-4C06-AF9B-83D7C7AEF58C}" type="slidenum">
              <a:rPr lang="en-US" smtClean="0"/>
              <a:t>14</a:t>
            </a:fld>
            <a:endParaRPr lang="en-US"/>
          </a:p>
        </p:txBody>
      </p:sp>
      <p:sp>
        <p:nvSpPr>
          <p:cNvPr id="7" name="TextBox 6"/>
          <p:cNvSpPr txBox="1"/>
          <p:nvPr/>
        </p:nvSpPr>
        <p:spPr>
          <a:xfrm>
            <a:off x="3810000" y="5722203"/>
            <a:ext cx="5334000" cy="830997"/>
          </a:xfrm>
          <a:prstGeom prst="rect">
            <a:avLst/>
          </a:prstGeom>
          <a:noFill/>
        </p:spPr>
        <p:txBody>
          <a:bodyPr wrap="square" rtlCol="0">
            <a:spAutoFit/>
          </a:bodyPr>
          <a:lstStyle/>
          <a:p>
            <a:pPr algn="ctr"/>
            <a:r>
              <a:rPr lang="en-US" sz="1600" dirty="0" smtClean="0">
                <a:solidFill>
                  <a:srgbClr val="0000FF"/>
                </a:solidFill>
              </a:rPr>
              <a:t>For details, see separate slide deck for each EHR-S Function.</a:t>
            </a:r>
          </a:p>
          <a:p>
            <a:pPr algn="ctr"/>
            <a:r>
              <a:rPr lang="en-US" sz="1600" dirty="0">
                <a:solidFill>
                  <a:srgbClr val="0000FF"/>
                </a:solidFill>
              </a:rPr>
              <a:t>All </a:t>
            </a:r>
            <a:r>
              <a:rPr lang="en-US" sz="1600" dirty="0" smtClean="0">
                <a:solidFill>
                  <a:srgbClr val="0000FF"/>
                </a:solidFill>
              </a:rPr>
              <a:t>referenced EHR-S </a:t>
            </a:r>
            <a:r>
              <a:rPr lang="en-US" sz="1600" dirty="0">
                <a:solidFill>
                  <a:srgbClr val="0000FF"/>
                </a:solidFill>
              </a:rPr>
              <a:t>Functions are </a:t>
            </a:r>
            <a:r>
              <a:rPr lang="en-US" sz="1600" dirty="0" smtClean="0">
                <a:solidFill>
                  <a:srgbClr val="0000FF"/>
                </a:solidFill>
              </a:rPr>
              <a:t>available at: </a:t>
            </a:r>
            <a:r>
              <a:rPr lang="en-US" sz="1600" u="sng" dirty="0">
                <a:latin typeface="Arial Narrow" pitchFamily="34" charset="0"/>
                <a:cs typeface="Arial" pitchFamily="34" charset="0"/>
                <a:hlinkClick r:id="rId2"/>
              </a:rPr>
              <a:t>http://wiki.hl7.org/index.php?title=EHR_Interoperability_WG</a:t>
            </a:r>
            <a:endParaRPr lang="en-US" sz="1600" dirty="0">
              <a:solidFill>
                <a:srgbClr val="0000FF"/>
              </a:solidFill>
              <a:latin typeface="Arial Narrow" pitchFamily="34" charset="0"/>
            </a:endParaRPr>
          </a:p>
        </p:txBody>
      </p:sp>
      <p:sp>
        <p:nvSpPr>
          <p:cNvPr id="8" name="TextBox 7"/>
          <p:cNvSpPr txBox="1"/>
          <p:nvPr/>
        </p:nvSpPr>
        <p:spPr>
          <a:xfrm>
            <a:off x="914400" y="6581001"/>
            <a:ext cx="7620000" cy="276999"/>
          </a:xfrm>
          <a:prstGeom prst="rect">
            <a:avLst/>
          </a:prstGeom>
          <a:solidFill>
            <a:schemeClr val="bg1"/>
          </a:solidFill>
        </p:spPr>
        <p:txBody>
          <a:bodyPr wrap="square" rtlCol="0">
            <a:spAutoFit/>
          </a:bodyPr>
          <a:lstStyle/>
          <a:p>
            <a:pPr algn="ctr"/>
            <a:r>
              <a:rPr lang="en-US" sz="1200" b="1" dirty="0" smtClean="0">
                <a:solidFill>
                  <a:srgbClr val="0000FF"/>
                </a:solidFill>
              </a:rPr>
              <a:t>NOTE</a:t>
            </a:r>
            <a:r>
              <a:rPr lang="en-US" sz="1200" dirty="0" smtClean="0"/>
              <a:t>: EHR-S FIM is </a:t>
            </a:r>
            <a:r>
              <a:rPr lang="en-US" sz="1200" u="sng" dirty="0" smtClean="0"/>
              <a:t>NOT</a:t>
            </a:r>
            <a:r>
              <a:rPr lang="en-US" sz="1200" dirty="0" smtClean="0"/>
              <a:t> intended to imply a specific architecture or  workflow!</a:t>
            </a:r>
            <a:endParaRPr lang="en-US" sz="1200" dirty="0"/>
          </a:p>
        </p:txBody>
      </p:sp>
    </p:spTree>
    <p:extLst>
      <p:ext uri="{BB962C8B-B14F-4D97-AF65-F5344CB8AC3E}">
        <p14:creationId xmlns:p14="http://schemas.microsoft.com/office/powerpoint/2010/main" val="3547472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b="1" dirty="0" smtClean="0">
                <a:solidFill>
                  <a:srgbClr val="0000FF"/>
                </a:solidFill>
              </a:rPr>
              <a:t>EHR-S FM Release 2.0 </a:t>
            </a:r>
            <a:br>
              <a:rPr lang="en-US" sz="2800" b="1" dirty="0" smtClean="0">
                <a:solidFill>
                  <a:srgbClr val="0000FF"/>
                </a:solidFill>
              </a:rPr>
            </a:br>
            <a:r>
              <a:rPr lang="en-US" sz="2800" dirty="0" smtClean="0"/>
              <a:t>Contents</a:t>
            </a:r>
            <a:endParaRPr lang="en-US" sz="2800" dirty="0"/>
          </a:p>
        </p:txBody>
      </p:sp>
      <p:sp>
        <p:nvSpPr>
          <p:cNvPr id="3" name="Content Placeholder 2"/>
          <p:cNvSpPr>
            <a:spLocks noGrp="1"/>
          </p:cNvSpPr>
          <p:nvPr>
            <p:ph idx="1"/>
          </p:nvPr>
        </p:nvSpPr>
        <p:spPr>
          <a:xfrm>
            <a:off x="533400" y="1143000"/>
            <a:ext cx="8229600" cy="5486400"/>
          </a:xfrm>
        </p:spPr>
        <p:txBody>
          <a:bodyPr/>
          <a:lstStyle/>
          <a:p>
            <a:pPr>
              <a:spcBef>
                <a:spcPts val="600"/>
              </a:spcBef>
            </a:pPr>
            <a:r>
              <a:rPr lang="en-US" sz="2400" b="1" dirty="0">
                <a:latin typeface="Arial Narrow" pitchFamily="34" charset="0"/>
              </a:rPr>
              <a:t>Overarching </a:t>
            </a:r>
            <a:r>
              <a:rPr lang="en-US" sz="2400" dirty="0">
                <a:latin typeface="Arial Narrow" pitchFamily="34" charset="0"/>
              </a:rPr>
              <a:t>(O) – </a:t>
            </a:r>
            <a:r>
              <a:rPr lang="en-US" sz="2400" dirty="0" smtClean="0">
                <a:latin typeface="Arial Narrow" pitchFamily="34" charset="0"/>
              </a:rPr>
              <a:t>2 major subsections </a:t>
            </a:r>
            <a:endParaRPr lang="en-US" sz="2400" dirty="0">
              <a:latin typeface="Arial Narrow" pitchFamily="34" charset="0"/>
            </a:endParaRPr>
          </a:p>
          <a:p>
            <a:pPr>
              <a:spcBef>
                <a:spcPts val="600"/>
              </a:spcBef>
            </a:pPr>
            <a:r>
              <a:rPr lang="en-US" sz="2400" b="1" dirty="0" smtClean="0">
                <a:latin typeface="Arial Narrow" pitchFamily="34" charset="0"/>
              </a:rPr>
              <a:t>Care Provision </a:t>
            </a:r>
            <a:r>
              <a:rPr lang="en-US" sz="2400" dirty="0" smtClean="0">
                <a:latin typeface="Arial Narrow" pitchFamily="34" charset="0"/>
              </a:rPr>
              <a:t>(CP) - 9 major subsections </a:t>
            </a:r>
          </a:p>
          <a:p>
            <a:pPr>
              <a:spcBef>
                <a:spcPts val="600"/>
              </a:spcBef>
            </a:pPr>
            <a:r>
              <a:rPr lang="en-US" sz="2400" b="1" dirty="0" smtClean="0">
                <a:latin typeface="Arial Narrow" pitchFamily="34" charset="0"/>
              </a:rPr>
              <a:t>Care </a:t>
            </a:r>
            <a:r>
              <a:rPr lang="en-US" sz="2400" b="1" dirty="0">
                <a:latin typeface="Arial Narrow" pitchFamily="34" charset="0"/>
              </a:rPr>
              <a:t>Provision Support </a:t>
            </a:r>
            <a:r>
              <a:rPr lang="en-US" sz="2400" dirty="0">
                <a:latin typeface="Arial Narrow" pitchFamily="34" charset="0"/>
              </a:rPr>
              <a:t>(CPS) – 9 </a:t>
            </a:r>
            <a:r>
              <a:rPr lang="en-US" sz="2400" dirty="0" smtClean="0">
                <a:latin typeface="Arial Narrow" pitchFamily="34" charset="0"/>
              </a:rPr>
              <a:t>major subsections </a:t>
            </a:r>
            <a:endParaRPr lang="en-US" sz="2400" dirty="0">
              <a:latin typeface="Arial Narrow" pitchFamily="34" charset="0"/>
            </a:endParaRPr>
          </a:p>
          <a:p>
            <a:pPr>
              <a:spcBef>
                <a:spcPts val="600"/>
              </a:spcBef>
            </a:pPr>
            <a:r>
              <a:rPr lang="en-US" sz="2400" b="1" dirty="0">
                <a:latin typeface="Arial Narrow" pitchFamily="34" charset="0"/>
              </a:rPr>
              <a:t>Population Health Support </a:t>
            </a:r>
            <a:r>
              <a:rPr lang="en-US" sz="2400" dirty="0">
                <a:latin typeface="Arial Narrow" pitchFamily="34" charset="0"/>
              </a:rPr>
              <a:t>(POP) – 10 </a:t>
            </a:r>
            <a:r>
              <a:rPr lang="en-US" sz="2400" dirty="0" smtClean="0">
                <a:latin typeface="Arial Narrow" pitchFamily="34" charset="0"/>
              </a:rPr>
              <a:t>major subsections </a:t>
            </a:r>
            <a:endParaRPr lang="en-US" sz="2400" dirty="0">
              <a:latin typeface="Arial Narrow" pitchFamily="34" charset="0"/>
            </a:endParaRPr>
          </a:p>
          <a:p>
            <a:pPr>
              <a:spcBef>
                <a:spcPts val="600"/>
              </a:spcBef>
            </a:pPr>
            <a:r>
              <a:rPr lang="en-US" sz="2400" b="1" dirty="0">
                <a:latin typeface="Arial Narrow" pitchFamily="34" charset="0"/>
              </a:rPr>
              <a:t>Administrative Support </a:t>
            </a:r>
            <a:r>
              <a:rPr lang="en-US" sz="2400" dirty="0">
                <a:latin typeface="Arial Narrow" pitchFamily="34" charset="0"/>
              </a:rPr>
              <a:t>(AS) – 9 </a:t>
            </a:r>
            <a:r>
              <a:rPr lang="en-US" sz="2400" dirty="0" smtClean="0">
                <a:latin typeface="Arial Narrow" pitchFamily="34" charset="0"/>
              </a:rPr>
              <a:t>major subsections </a:t>
            </a:r>
            <a:endParaRPr lang="en-US" sz="2400" dirty="0">
              <a:latin typeface="Arial Narrow" pitchFamily="34" charset="0"/>
            </a:endParaRPr>
          </a:p>
          <a:p>
            <a:pPr>
              <a:spcBef>
                <a:spcPts val="600"/>
              </a:spcBef>
            </a:pPr>
            <a:r>
              <a:rPr lang="en-US" sz="2400" b="1" dirty="0">
                <a:latin typeface="Arial Narrow" pitchFamily="34" charset="0"/>
              </a:rPr>
              <a:t>Record Infrastructure </a:t>
            </a:r>
            <a:r>
              <a:rPr lang="en-US" sz="2400" dirty="0">
                <a:latin typeface="Arial Narrow" pitchFamily="34" charset="0"/>
              </a:rPr>
              <a:t>(RI) – 3 </a:t>
            </a:r>
            <a:r>
              <a:rPr lang="en-US" sz="2400" dirty="0" smtClean="0">
                <a:latin typeface="Arial Narrow" pitchFamily="34" charset="0"/>
              </a:rPr>
              <a:t>major subsections </a:t>
            </a:r>
            <a:endParaRPr lang="en-US" sz="2400" dirty="0">
              <a:latin typeface="Arial Narrow" pitchFamily="34" charset="0"/>
            </a:endParaRPr>
          </a:p>
          <a:p>
            <a:pPr>
              <a:spcBef>
                <a:spcPts val="600"/>
              </a:spcBef>
            </a:pPr>
            <a:r>
              <a:rPr lang="en-US" sz="2400" b="1" dirty="0">
                <a:latin typeface="Arial Narrow" pitchFamily="34" charset="0"/>
              </a:rPr>
              <a:t>Trust Infrastructure </a:t>
            </a:r>
            <a:r>
              <a:rPr lang="en-US" sz="2400" dirty="0">
                <a:latin typeface="Arial Narrow" pitchFamily="34" charset="0"/>
              </a:rPr>
              <a:t>(TI) – 9 </a:t>
            </a:r>
            <a:r>
              <a:rPr lang="en-US" sz="2400" dirty="0" smtClean="0">
                <a:latin typeface="Arial Narrow" pitchFamily="34" charset="0"/>
              </a:rPr>
              <a:t>major subsections </a:t>
            </a:r>
          </a:p>
          <a:p>
            <a:pPr marL="0" indent="0">
              <a:buNone/>
            </a:pPr>
            <a:endParaRPr lang="en-US" sz="2400" dirty="0" smtClean="0">
              <a:latin typeface="Arial" pitchFamily="34" charset="0"/>
              <a:cs typeface="Arial" pitchFamily="34" charset="0"/>
            </a:endParaRPr>
          </a:p>
          <a:p>
            <a:pPr marL="0" indent="0">
              <a:buNone/>
            </a:pPr>
            <a:endParaRPr lang="en-US" sz="2400" dirty="0">
              <a:latin typeface="Arial" pitchFamily="34" charset="0"/>
              <a:cs typeface="Arial" pitchFamily="34" charset="0"/>
            </a:endParaRPr>
          </a:p>
          <a:p>
            <a:pPr marL="0" indent="0">
              <a:buNone/>
            </a:pPr>
            <a:endParaRPr lang="en-US" sz="2400" dirty="0" smtClean="0">
              <a:latin typeface="Arial" pitchFamily="34" charset="0"/>
              <a:cs typeface="Arial" pitchFamily="34" charset="0"/>
            </a:endParaRPr>
          </a:p>
          <a:p>
            <a:pPr marL="0" indent="0" algn="ctr">
              <a:buNone/>
            </a:pPr>
            <a:r>
              <a:rPr lang="en-US" sz="2400" dirty="0" smtClean="0">
                <a:latin typeface="Arial" pitchFamily="34" charset="0"/>
                <a:cs typeface="Arial" pitchFamily="34" charset="0"/>
              </a:rPr>
              <a:t>EHR-S </a:t>
            </a:r>
            <a:r>
              <a:rPr lang="en-US" sz="2400" dirty="0">
                <a:latin typeface="Arial" pitchFamily="34" charset="0"/>
                <a:cs typeface="Arial" pitchFamily="34" charset="0"/>
              </a:rPr>
              <a:t>FM R2 ballot package can be downloaded at:</a:t>
            </a:r>
          </a:p>
          <a:p>
            <a:pPr marL="0" indent="0" algn="ctr">
              <a:buNone/>
            </a:pPr>
            <a:r>
              <a:rPr lang="en-US" sz="2400" dirty="0">
                <a:latin typeface="Arial Narrow" pitchFamily="34" charset="0"/>
                <a:hlinkClick r:id="rId2"/>
              </a:rPr>
              <a:t>http://wiki.hl7.org/index.php?title=December_2011_Ballot_Package</a:t>
            </a:r>
            <a:r>
              <a:rPr lang="en-US" sz="2400" dirty="0">
                <a:latin typeface="Arial Narrow" pitchFamily="34" charset="0"/>
              </a:rPr>
              <a:t> </a:t>
            </a:r>
          </a:p>
          <a:p>
            <a:pPr>
              <a:spcBef>
                <a:spcPts val="1800"/>
              </a:spcBef>
            </a:pPr>
            <a:endParaRPr lang="en-US" dirty="0"/>
          </a:p>
        </p:txBody>
      </p:sp>
      <p:sp>
        <p:nvSpPr>
          <p:cNvPr id="4" name="Date Placeholder 3"/>
          <p:cNvSpPr>
            <a:spLocks noGrp="1"/>
          </p:cNvSpPr>
          <p:nvPr>
            <p:ph type="dt" sz="half" idx="10"/>
          </p:nvPr>
        </p:nvSpPr>
        <p:spPr>
          <a:xfrm>
            <a:off x="0" y="6661151"/>
            <a:ext cx="2133600" cy="196849"/>
          </a:xfrm>
        </p:spPr>
        <p:txBody>
          <a:bodyPr/>
          <a:lstStyle/>
          <a:p>
            <a:fld id="{6BD98FEB-5F35-4773-8716-8B508CF9F68C}" type="datetime1">
              <a:rPr lang="en-US" smtClean="0"/>
              <a:t>3/15/2012</a:t>
            </a:fld>
            <a:endParaRPr lang="en-US" dirty="0"/>
          </a:p>
        </p:txBody>
      </p:sp>
      <p:sp>
        <p:nvSpPr>
          <p:cNvPr id="5" name="Footer Placeholder 4"/>
          <p:cNvSpPr>
            <a:spLocks noGrp="1"/>
          </p:cNvSpPr>
          <p:nvPr>
            <p:ph type="ftr" sz="quarter" idx="11"/>
          </p:nvPr>
        </p:nvSpPr>
        <p:spPr>
          <a:xfrm>
            <a:off x="3124200" y="6661151"/>
            <a:ext cx="2895600" cy="196849"/>
          </a:xfrm>
        </p:spPr>
        <p:txBody>
          <a:bodyPr/>
          <a:lstStyle/>
          <a:p>
            <a:r>
              <a:rPr lang="en-US" dirty="0" smtClean="0"/>
              <a:t>DRAFT WORKING DOCUMENT</a:t>
            </a:r>
            <a:endParaRPr lang="en-US" dirty="0"/>
          </a:p>
        </p:txBody>
      </p:sp>
      <p:sp>
        <p:nvSpPr>
          <p:cNvPr id="6" name="Slide Number Placeholder 5"/>
          <p:cNvSpPr>
            <a:spLocks noGrp="1"/>
          </p:cNvSpPr>
          <p:nvPr>
            <p:ph type="sldNum" sz="quarter" idx="12"/>
          </p:nvPr>
        </p:nvSpPr>
        <p:spPr>
          <a:xfrm>
            <a:off x="7010400" y="6661151"/>
            <a:ext cx="2133600" cy="196849"/>
          </a:xfrm>
        </p:spPr>
        <p:txBody>
          <a:bodyPr/>
          <a:lstStyle/>
          <a:p>
            <a:fld id="{3EC92E35-3162-4C06-AF9B-83D7C7AEF58C}" type="slidenum">
              <a:rPr lang="en-US" smtClean="0"/>
              <a:t>15</a:t>
            </a:fld>
            <a:endParaRPr lang="en-US" dirty="0"/>
          </a:p>
        </p:txBody>
      </p:sp>
      <p:sp>
        <p:nvSpPr>
          <p:cNvPr id="8" name="TextBox 7"/>
          <p:cNvSpPr txBox="1"/>
          <p:nvPr/>
        </p:nvSpPr>
        <p:spPr>
          <a:xfrm>
            <a:off x="914400" y="6581001"/>
            <a:ext cx="7620000" cy="276999"/>
          </a:xfrm>
          <a:prstGeom prst="rect">
            <a:avLst/>
          </a:prstGeom>
          <a:solidFill>
            <a:schemeClr val="bg1"/>
          </a:solidFill>
        </p:spPr>
        <p:txBody>
          <a:bodyPr wrap="square" rtlCol="0">
            <a:spAutoFit/>
          </a:bodyPr>
          <a:lstStyle/>
          <a:p>
            <a:pPr algn="ctr"/>
            <a:r>
              <a:rPr lang="en-US" sz="1200" b="1" dirty="0" smtClean="0">
                <a:solidFill>
                  <a:srgbClr val="0000FF"/>
                </a:solidFill>
              </a:rPr>
              <a:t>NOTE</a:t>
            </a:r>
            <a:r>
              <a:rPr lang="en-US" sz="1200" dirty="0" smtClean="0"/>
              <a:t>: EHR-S FIM is </a:t>
            </a:r>
            <a:r>
              <a:rPr lang="en-US" sz="1200" u="sng" dirty="0" smtClean="0"/>
              <a:t>NOT</a:t>
            </a:r>
            <a:r>
              <a:rPr lang="en-US" sz="1200" dirty="0" smtClean="0"/>
              <a:t> intended to imply a specific architecture or  workflow!</a:t>
            </a:r>
            <a:endParaRPr lang="en-US" sz="1200" dirty="0"/>
          </a:p>
        </p:txBody>
      </p:sp>
    </p:spTree>
    <p:extLst>
      <p:ext uri="{BB962C8B-B14F-4D97-AF65-F5344CB8AC3E}">
        <p14:creationId xmlns:p14="http://schemas.microsoft.com/office/powerpoint/2010/main" val="14947614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sz="2800" b="1" dirty="0" smtClean="0">
                <a:solidFill>
                  <a:srgbClr val="0000CC"/>
                </a:solidFill>
              </a:rPr>
              <a:t>CP.6.2 </a:t>
            </a:r>
            <a:r>
              <a:rPr lang="en-US" sz="2800" b="1" dirty="0">
                <a:solidFill>
                  <a:srgbClr val="0000CC"/>
                </a:solidFill>
              </a:rPr>
              <a:t>Immunization </a:t>
            </a:r>
            <a:r>
              <a:rPr lang="en-US" sz="2800" b="1" dirty="0" smtClean="0">
                <a:solidFill>
                  <a:srgbClr val="0000CC"/>
                </a:solidFill>
              </a:rPr>
              <a:t>Management</a:t>
            </a:r>
            <a:br>
              <a:rPr lang="en-US" sz="2800" b="1" dirty="0" smtClean="0">
                <a:solidFill>
                  <a:srgbClr val="0000CC"/>
                </a:solidFill>
              </a:rPr>
            </a:br>
            <a:r>
              <a:rPr lang="en-US" sz="2800" b="1" dirty="0"/>
              <a:t>“See Also” </a:t>
            </a:r>
            <a:r>
              <a:rPr lang="en-US" sz="2800" b="1" dirty="0" smtClean="0"/>
              <a:t>Dependencies (3 Levels)</a:t>
            </a:r>
            <a:endParaRPr lang="en-US" sz="2800" b="1" dirty="0"/>
          </a:p>
        </p:txBody>
      </p:sp>
      <p:sp>
        <p:nvSpPr>
          <p:cNvPr id="4" name="Date Placeholder 3"/>
          <p:cNvSpPr>
            <a:spLocks noGrp="1"/>
          </p:cNvSpPr>
          <p:nvPr>
            <p:ph type="dt" sz="half" idx="10"/>
          </p:nvPr>
        </p:nvSpPr>
        <p:spPr>
          <a:xfrm>
            <a:off x="0" y="6661150"/>
            <a:ext cx="2133600" cy="196850"/>
          </a:xfrm>
        </p:spPr>
        <p:txBody>
          <a:bodyPr/>
          <a:lstStyle/>
          <a:p>
            <a:fld id="{6BD98FEB-5F35-4773-8716-8B508CF9F68C}" type="datetime1">
              <a:rPr lang="en-US" smtClean="0"/>
              <a:pPr/>
              <a:t>3/15/2012</a:t>
            </a:fld>
            <a:endParaRPr lang="en-US" dirty="0"/>
          </a:p>
        </p:txBody>
      </p:sp>
      <p:sp>
        <p:nvSpPr>
          <p:cNvPr id="5" name="Footer Placeholder 4"/>
          <p:cNvSpPr>
            <a:spLocks noGrp="1"/>
          </p:cNvSpPr>
          <p:nvPr>
            <p:ph type="ftr" sz="quarter" idx="11"/>
          </p:nvPr>
        </p:nvSpPr>
        <p:spPr/>
        <p:txBody>
          <a:bodyPr/>
          <a:lstStyle/>
          <a:p>
            <a:r>
              <a:rPr lang="en-US" smtClean="0"/>
              <a:t>DRAFT WORKING DOCUMENT</a:t>
            </a:r>
            <a:endParaRPr lang="en-US"/>
          </a:p>
        </p:txBody>
      </p:sp>
      <p:sp>
        <p:nvSpPr>
          <p:cNvPr id="6" name="Slide Number Placeholder 5"/>
          <p:cNvSpPr>
            <a:spLocks noGrp="1"/>
          </p:cNvSpPr>
          <p:nvPr>
            <p:ph type="sldNum" sz="quarter" idx="12"/>
          </p:nvPr>
        </p:nvSpPr>
        <p:spPr>
          <a:xfrm>
            <a:off x="7010400" y="6583839"/>
            <a:ext cx="2133600" cy="274161"/>
          </a:xfrm>
        </p:spPr>
        <p:txBody>
          <a:bodyPr/>
          <a:lstStyle/>
          <a:p>
            <a:fld id="{3EC92E35-3162-4C06-AF9B-83D7C7AEF58C}" type="slidenum">
              <a:rPr lang="en-US" smtClean="0"/>
              <a:pPr/>
              <a:t>16</a:t>
            </a:fld>
            <a:endParaRPr lang="en-US" dirty="0"/>
          </a:p>
        </p:txBody>
      </p:sp>
      <p:sp>
        <p:nvSpPr>
          <p:cNvPr id="10" name="TextBox 9"/>
          <p:cNvSpPr txBox="1"/>
          <p:nvPr/>
        </p:nvSpPr>
        <p:spPr>
          <a:xfrm>
            <a:off x="2895600" y="6473904"/>
            <a:ext cx="2819400" cy="369332"/>
          </a:xfrm>
          <a:prstGeom prst="rect">
            <a:avLst/>
          </a:prstGeom>
          <a:solidFill>
            <a:schemeClr val="bg1"/>
          </a:solidFill>
        </p:spPr>
        <p:txBody>
          <a:bodyPr wrap="square" rtlCol="0">
            <a:spAutoFit/>
          </a:bodyPr>
          <a:lstStyle/>
          <a:p>
            <a:pPr algn="ctr"/>
            <a:r>
              <a:rPr lang="en-US" dirty="0" smtClean="0">
                <a:solidFill>
                  <a:srgbClr val="FF0000"/>
                </a:solidFill>
              </a:rPr>
              <a:t>RED</a:t>
            </a:r>
            <a:r>
              <a:rPr lang="en-US" dirty="0" smtClean="0"/>
              <a:t>: delete, </a:t>
            </a:r>
            <a:r>
              <a:rPr lang="en-US" dirty="0" smtClean="0">
                <a:solidFill>
                  <a:srgbClr val="0000CC"/>
                </a:solidFill>
              </a:rPr>
              <a:t>Blue</a:t>
            </a:r>
            <a:r>
              <a:rPr lang="en-US" dirty="0" smtClean="0"/>
              <a:t>: insert</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838200"/>
            <a:ext cx="92964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9600" y="5334000"/>
            <a:ext cx="2133600" cy="381000"/>
          </a:xfrm>
          <a:prstGeom prst="rect">
            <a:avLst/>
          </a:prstGeom>
          <a:noFill/>
        </p:spPr>
        <p:txBody>
          <a:bodyPr wrap="square" rtlCol="0">
            <a:spAutoFit/>
          </a:bodyPr>
          <a:lstStyle/>
          <a:p>
            <a:pPr algn="r"/>
            <a:r>
              <a:rPr lang="en-US" b="1" dirty="0" smtClean="0">
                <a:latin typeface="Arial Black" pitchFamily="34" charset="0"/>
              </a:rPr>
              <a:t>Start Here </a:t>
            </a:r>
            <a:r>
              <a:rPr lang="en-US" b="1" dirty="0" smtClean="0">
                <a:latin typeface="Arial Black" pitchFamily="34" charset="0"/>
                <a:sym typeface="Wingdings" pitchFamily="2" charset="2"/>
              </a:rPr>
              <a:t></a:t>
            </a:r>
            <a:endParaRPr lang="en-US" b="1" dirty="0">
              <a:latin typeface="Arial Black" pitchFamily="34" charset="0"/>
            </a:endParaRPr>
          </a:p>
        </p:txBody>
      </p:sp>
    </p:spTree>
    <p:extLst>
      <p:ext uri="{BB962C8B-B14F-4D97-AF65-F5344CB8AC3E}">
        <p14:creationId xmlns:p14="http://schemas.microsoft.com/office/powerpoint/2010/main" val="4181080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 y="1066800"/>
            <a:ext cx="9067800" cy="5614679"/>
          </a:xfrm>
          <a:prstGeom prst="rect">
            <a:avLst/>
          </a:prstGeom>
          <a:noFill/>
        </p:spPr>
        <p:txBody>
          <a:bodyPr wrap="square" rtlCol="0">
            <a:spAutoFit/>
          </a:bodyPr>
          <a:lstStyle/>
          <a:p>
            <a:pPr>
              <a:lnSpc>
                <a:spcPct val="114000"/>
              </a:lnSpc>
            </a:pPr>
            <a:r>
              <a:rPr lang="en-US" b="1" dirty="0">
                <a:latin typeface="Arial Narrow" pitchFamily="34" charset="0"/>
              </a:rPr>
              <a:t>Statement</a:t>
            </a:r>
            <a:r>
              <a:rPr lang="en-US" dirty="0">
                <a:latin typeface="Arial Narrow" pitchFamily="34" charset="0"/>
              </a:rPr>
              <a:t>: Capture and maintain discrete data concerning immunizations given to a patient </a:t>
            </a:r>
            <a:r>
              <a:rPr lang="en-US" dirty="0">
                <a:solidFill>
                  <a:srgbClr val="FF0000"/>
                </a:solidFill>
                <a:latin typeface="Arial Narrow" pitchFamily="34" charset="0"/>
              </a:rPr>
              <a:t>including date administered, type, manufacturer, lot number, and any allergic or adverse reactions</a:t>
            </a:r>
            <a:r>
              <a:rPr lang="en-US" dirty="0">
                <a:latin typeface="Arial Narrow" pitchFamily="34" charset="0"/>
              </a:rPr>
              <a:t>. Facilitate the interaction with an immunization registry to allow maintenance of a patient’s immunization history</a:t>
            </a:r>
            <a:r>
              <a:rPr lang="en-US" dirty="0" smtClean="0">
                <a:latin typeface="Arial Narrow" pitchFamily="34" charset="0"/>
              </a:rPr>
              <a:t>.</a:t>
            </a:r>
          </a:p>
          <a:p>
            <a:pPr>
              <a:lnSpc>
                <a:spcPct val="114000"/>
              </a:lnSpc>
              <a:spcBef>
                <a:spcPts val="600"/>
              </a:spcBef>
            </a:pPr>
            <a:r>
              <a:rPr lang="en-US" b="1" dirty="0" smtClean="0">
                <a:latin typeface="Arial Narrow" pitchFamily="34" charset="0"/>
              </a:rPr>
              <a:t>Description</a:t>
            </a:r>
            <a:r>
              <a:rPr lang="en-US" dirty="0">
                <a:latin typeface="Arial Narrow" pitchFamily="34" charset="0"/>
              </a:rPr>
              <a:t>: During an encounter, recommendations based on accepted immunization schedules are presented to the provider. Allergen and adverse reaction histories are checked prior to giving the immunization. If an immunization is administered, discrete data elements associated with the immunization </a:t>
            </a:r>
            <a:r>
              <a:rPr lang="en-US" dirty="0">
                <a:solidFill>
                  <a:srgbClr val="FF0000"/>
                </a:solidFill>
                <a:latin typeface="Arial Narrow" pitchFamily="34" charset="0"/>
              </a:rPr>
              <a:t>including date, type, manufacturer and lot number </a:t>
            </a:r>
            <a:r>
              <a:rPr lang="en-US" dirty="0">
                <a:latin typeface="Arial Narrow" pitchFamily="34" charset="0"/>
              </a:rPr>
              <a:t>are recorded. Any new adverse or allergic reactions are noted. If required, a report is made to the public health immunization registry or other organization (e.g. military unit commander, refugee program leadership</a:t>
            </a:r>
            <a:r>
              <a:rPr lang="en-US" dirty="0" smtClean="0">
                <a:latin typeface="Arial Narrow" pitchFamily="34" charset="0"/>
              </a:rPr>
              <a:t>).</a:t>
            </a:r>
          </a:p>
          <a:p>
            <a:pPr>
              <a:lnSpc>
                <a:spcPct val="114000"/>
              </a:lnSpc>
              <a:spcBef>
                <a:spcPts val="600"/>
              </a:spcBef>
            </a:pPr>
            <a:r>
              <a:rPr lang="en-US" b="1" dirty="0" smtClean="0">
                <a:latin typeface="Arial Narrow" pitchFamily="34" charset="0"/>
              </a:rPr>
              <a:t>Example</a:t>
            </a:r>
            <a:r>
              <a:rPr lang="en-US" dirty="0">
                <a:latin typeface="Arial Narrow" pitchFamily="34" charset="0"/>
              </a:rPr>
              <a:t>: </a:t>
            </a:r>
            <a:r>
              <a:rPr lang="en-US" dirty="0" smtClean="0">
                <a:solidFill>
                  <a:srgbClr val="0000CC"/>
                </a:solidFill>
                <a:latin typeface="Arial Narrow" pitchFamily="34" charset="0"/>
              </a:rPr>
              <a:t>(</a:t>
            </a:r>
            <a:r>
              <a:rPr lang="en-US" dirty="0">
                <a:solidFill>
                  <a:srgbClr val="0000CC"/>
                </a:solidFill>
                <a:latin typeface="Arial Narrow" pitchFamily="34" charset="0"/>
              </a:rPr>
              <a:t>n</a:t>
            </a:r>
            <a:r>
              <a:rPr lang="en-US" dirty="0" smtClean="0">
                <a:solidFill>
                  <a:srgbClr val="0000CC"/>
                </a:solidFill>
                <a:latin typeface="Arial Narrow" pitchFamily="34" charset="0"/>
              </a:rPr>
              <a:t>otional </a:t>
            </a:r>
            <a:r>
              <a:rPr lang="en-US" dirty="0">
                <a:solidFill>
                  <a:srgbClr val="0000CC"/>
                </a:solidFill>
                <a:latin typeface="Arial Narrow" pitchFamily="34" charset="0"/>
              </a:rPr>
              <a:t>s</a:t>
            </a:r>
            <a:r>
              <a:rPr lang="en-US" dirty="0" smtClean="0">
                <a:solidFill>
                  <a:srgbClr val="0000CC"/>
                </a:solidFill>
                <a:latin typeface="Arial Narrow" pitchFamily="34" charset="0"/>
              </a:rPr>
              <a:t>cenario based on conformance criteria) During </a:t>
            </a:r>
            <a:r>
              <a:rPr lang="en-US" dirty="0">
                <a:solidFill>
                  <a:srgbClr val="0000CC"/>
                </a:solidFill>
                <a:latin typeface="Arial Narrow" pitchFamily="34" charset="0"/>
              </a:rPr>
              <a:t>an encounter, recommendations based on accepted immunization schedules </a:t>
            </a:r>
            <a:r>
              <a:rPr lang="en-US" dirty="0" smtClean="0">
                <a:solidFill>
                  <a:srgbClr val="0000CC"/>
                </a:solidFill>
                <a:latin typeface="Arial Narrow" pitchFamily="34" charset="0"/>
              </a:rPr>
              <a:t>and previous </a:t>
            </a:r>
            <a:r>
              <a:rPr lang="en-US" dirty="0">
                <a:solidFill>
                  <a:srgbClr val="0000CC"/>
                </a:solidFill>
                <a:latin typeface="Arial Narrow" pitchFamily="34" charset="0"/>
              </a:rPr>
              <a:t>adverse or allergic </a:t>
            </a:r>
            <a:r>
              <a:rPr lang="en-US" dirty="0" smtClean="0">
                <a:solidFill>
                  <a:srgbClr val="0000CC"/>
                </a:solidFill>
                <a:latin typeface="Arial Narrow" pitchFamily="34" charset="0"/>
              </a:rPr>
              <a:t>reactions are </a:t>
            </a:r>
            <a:r>
              <a:rPr lang="en-US" dirty="0">
                <a:solidFill>
                  <a:srgbClr val="0000CC"/>
                </a:solidFill>
                <a:latin typeface="Arial Narrow" pitchFamily="34" charset="0"/>
              </a:rPr>
              <a:t>presented to the </a:t>
            </a:r>
            <a:r>
              <a:rPr lang="en-US" dirty="0" smtClean="0">
                <a:solidFill>
                  <a:srgbClr val="0000CC"/>
                </a:solidFill>
                <a:latin typeface="Arial Narrow" pitchFamily="34" charset="0"/>
              </a:rPr>
              <a:t>clinician. </a:t>
            </a:r>
            <a:r>
              <a:rPr lang="en-US" dirty="0">
                <a:solidFill>
                  <a:srgbClr val="0000CC"/>
                </a:solidFill>
                <a:latin typeface="Arial Narrow" pitchFamily="34" charset="0"/>
              </a:rPr>
              <a:t>If an immunization is administered, discrete data elements associated with the immunization </a:t>
            </a:r>
            <a:r>
              <a:rPr lang="en-US" dirty="0" smtClean="0">
                <a:solidFill>
                  <a:srgbClr val="0000CC"/>
                </a:solidFill>
                <a:latin typeface="Arial Narrow" pitchFamily="34" charset="0"/>
              </a:rPr>
              <a:t>are recorded and any </a:t>
            </a:r>
            <a:r>
              <a:rPr lang="en-US" dirty="0">
                <a:solidFill>
                  <a:srgbClr val="0000CC"/>
                </a:solidFill>
                <a:latin typeface="Arial Narrow" pitchFamily="34" charset="0"/>
              </a:rPr>
              <a:t>new adverse or allergic reactions are noted. </a:t>
            </a:r>
            <a:r>
              <a:rPr lang="en-US" dirty="0" smtClean="0">
                <a:solidFill>
                  <a:srgbClr val="0000CC"/>
                </a:solidFill>
                <a:latin typeface="Arial Narrow" pitchFamily="34" charset="0"/>
              </a:rPr>
              <a:t>Patient Immunization and demographic information is harmonized-with and reported-to </a:t>
            </a:r>
            <a:r>
              <a:rPr lang="en-US" dirty="0">
                <a:solidFill>
                  <a:srgbClr val="0000CC"/>
                </a:solidFill>
                <a:latin typeface="Arial Narrow" pitchFamily="34" charset="0"/>
              </a:rPr>
              <a:t>the </a:t>
            </a:r>
            <a:r>
              <a:rPr lang="en-US" dirty="0" smtClean="0">
                <a:solidFill>
                  <a:srgbClr val="0000CC"/>
                </a:solidFill>
                <a:latin typeface="Arial Narrow" pitchFamily="34" charset="0"/>
              </a:rPr>
              <a:t>appropriate public </a:t>
            </a:r>
            <a:r>
              <a:rPr lang="en-US" dirty="0">
                <a:solidFill>
                  <a:srgbClr val="0000CC"/>
                </a:solidFill>
                <a:latin typeface="Arial Narrow" pitchFamily="34" charset="0"/>
              </a:rPr>
              <a:t>health immunization </a:t>
            </a:r>
            <a:r>
              <a:rPr lang="en-US" dirty="0" smtClean="0">
                <a:solidFill>
                  <a:srgbClr val="0000CC"/>
                </a:solidFill>
                <a:latin typeface="Arial Narrow" pitchFamily="34" charset="0"/>
              </a:rPr>
              <a:t>registries, patients and organizations (e.g., PHRs, schools, other providers), </a:t>
            </a:r>
            <a:r>
              <a:rPr lang="en-US" dirty="0">
                <a:solidFill>
                  <a:srgbClr val="0000CC"/>
                </a:solidFill>
                <a:latin typeface="Arial Narrow" pitchFamily="34" charset="0"/>
              </a:rPr>
              <a:t>according to scope of practice, organizational policy and/or jurisdictional law</a:t>
            </a:r>
            <a:r>
              <a:rPr lang="en-US" dirty="0" smtClean="0">
                <a:solidFill>
                  <a:srgbClr val="0000CC"/>
                </a:solidFill>
                <a:latin typeface="Arial Narrow" pitchFamily="34" charset="0"/>
              </a:rPr>
              <a:t>. </a:t>
            </a:r>
            <a:endParaRPr lang="en-US" dirty="0">
              <a:solidFill>
                <a:srgbClr val="0000CC"/>
              </a:solidFill>
              <a:latin typeface="Arial Narrow" pitchFamily="34" charset="0"/>
            </a:endParaRPr>
          </a:p>
          <a:p>
            <a:pPr>
              <a:lnSpc>
                <a:spcPct val="114000"/>
              </a:lnSpc>
            </a:pPr>
            <a:endParaRPr lang="en-US" dirty="0">
              <a:solidFill>
                <a:srgbClr val="0000CC"/>
              </a:solidFill>
              <a:latin typeface="Arial Narrow" pitchFamily="34" charset="0"/>
            </a:endParaRPr>
          </a:p>
        </p:txBody>
      </p:sp>
      <p:sp>
        <p:nvSpPr>
          <p:cNvPr id="2" name="Title 1"/>
          <p:cNvSpPr>
            <a:spLocks noGrp="1"/>
          </p:cNvSpPr>
          <p:nvPr>
            <p:ph type="title"/>
          </p:nvPr>
        </p:nvSpPr>
        <p:spPr>
          <a:xfrm>
            <a:off x="76200" y="76200"/>
            <a:ext cx="9067800" cy="838200"/>
          </a:xfrm>
        </p:spPr>
        <p:txBody>
          <a:bodyPr>
            <a:normAutofit/>
          </a:bodyPr>
          <a:lstStyle/>
          <a:p>
            <a:pPr>
              <a:lnSpc>
                <a:spcPct val="85000"/>
              </a:lnSpc>
            </a:pPr>
            <a:r>
              <a:rPr lang="en-US" sz="2800" b="1" dirty="0">
                <a:solidFill>
                  <a:srgbClr val="0000CC"/>
                </a:solidFill>
                <a:latin typeface="Arial Narrow" pitchFamily="34" charset="0"/>
              </a:rPr>
              <a:t>CP.6.2 Manage Immunization </a:t>
            </a:r>
            <a:r>
              <a:rPr lang="en-US" sz="2800" b="1" dirty="0" smtClean="0">
                <a:solidFill>
                  <a:srgbClr val="0000CC"/>
                </a:solidFill>
                <a:latin typeface="Arial Narrow" pitchFamily="34" charset="0"/>
              </a:rPr>
              <a:t>Administration</a:t>
            </a:r>
            <a:endParaRPr lang="en-US" sz="2800" b="1" dirty="0">
              <a:solidFill>
                <a:srgbClr val="0000CC"/>
              </a:solidFill>
              <a:latin typeface="Arial Narrow" pitchFamily="34" charset="0"/>
            </a:endParaRPr>
          </a:p>
        </p:txBody>
      </p:sp>
      <p:sp>
        <p:nvSpPr>
          <p:cNvPr id="3" name="Date Placeholder 2"/>
          <p:cNvSpPr>
            <a:spLocks noGrp="1"/>
          </p:cNvSpPr>
          <p:nvPr>
            <p:ph type="dt" sz="quarter" idx="10"/>
          </p:nvPr>
        </p:nvSpPr>
        <p:spPr>
          <a:xfrm>
            <a:off x="0" y="6492875"/>
            <a:ext cx="2133600" cy="365125"/>
          </a:xfrm>
        </p:spPr>
        <p:txBody>
          <a:bodyPr/>
          <a:lstStyle/>
          <a:p>
            <a:pPr>
              <a:defRPr/>
            </a:pPr>
            <a:fld id="{0AE0901C-85C9-47E6-B6B1-6A00C64E8494}" type="datetime1">
              <a:rPr lang="en-US"/>
              <a:pPr>
                <a:defRPr/>
              </a:pPr>
              <a:t>3/15/2012</a:t>
            </a:fld>
            <a:endParaRPr lang="en-US" dirty="0"/>
          </a:p>
        </p:txBody>
      </p:sp>
      <p:sp>
        <p:nvSpPr>
          <p:cNvPr id="5" name="Slide Number Placeholder 4"/>
          <p:cNvSpPr>
            <a:spLocks noGrp="1"/>
          </p:cNvSpPr>
          <p:nvPr>
            <p:ph type="sldNum" sz="quarter" idx="12"/>
          </p:nvPr>
        </p:nvSpPr>
        <p:spPr>
          <a:xfrm>
            <a:off x="7010400" y="6492875"/>
            <a:ext cx="2133600" cy="365125"/>
          </a:xfrm>
        </p:spPr>
        <p:txBody>
          <a:bodyPr/>
          <a:lstStyle/>
          <a:p>
            <a:pPr>
              <a:defRPr/>
            </a:pPr>
            <a:fld id="{979990B5-52E7-47B4-8C9D-492A6DD6077B}" type="slidenum">
              <a:rPr lang="en-US"/>
              <a:pPr>
                <a:defRPr/>
              </a:pPr>
              <a:t>17</a:t>
            </a:fld>
            <a:endParaRPr lang="en-US" dirty="0"/>
          </a:p>
        </p:txBody>
      </p:sp>
      <p:sp>
        <p:nvSpPr>
          <p:cNvPr id="17414" name="Line 5"/>
          <p:cNvSpPr>
            <a:spLocks noChangeShapeType="1"/>
          </p:cNvSpPr>
          <p:nvPr/>
        </p:nvSpPr>
        <p:spPr bwMode="auto">
          <a:xfrm>
            <a:off x="461963" y="990600"/>
            <a:ext cx="8296275" cy="0"/>
          </a:xfrm>
          <a:prstGeom prst="line">
            <a:avLst/>
          </a:prstGeom>
          <a:noFill/>
          <a:ln w="38100">
            <a:solidFill>
              <a:srgbClr val="FF0000"/>
            </a:solidFill>
            <a:round/>
            <a:headEnd/>
            <a:tailEnd/>
          </a:ln>
        </p:spPr>
        <p:txBody>
          <a:bodyPr/>
          <a:lstStyle/>
          <a:p>
            <a:endParaRPr lang="en-US"/>
          </a:p>
        </p:txBody>
      </p:sp>
      <p:sp>
        <p:nvSpPr>
          <p:cNvPr id="10" name="TextBox 9"/>
          <p:cNvSpPr txBox="1"/>
          <p:nvPr/>
        </p:nvSpPr>
        <p:spPr>
          <a:xfrm>
            <a:off x="1600200" y="6614215"/>
            <a:ext cx="5943600" cy="243785"/>
          </a:xfrm>
          <a:prstGeom prst="rect">
            <a:avLst/>
          </a:prstGeom>
          <a:solidFill>
            <a:schemeClr val="bg1"/>
          </a:solidFill>
        </p:spPr>
        <p:txBody>
          <a:bodyPr wrap="square" rtlCol="0">
            <a:spAutoFit/>
          </a:bodyPr>
          <a:lstStyle/>
          <a:p>
            <a:pPr algn="ctr">
              <a:lnSpc>
                <a:spcPct val="80000"/>
              </a:lnSpc>
            </a:pPr>
            <a:r>
              <a:rPr lang="en-US" sz="1200" dirty="0" smtClean="0">
                <a:solidFill>
                  <a:srgbClr val="FF0000"/>
                </a:solidFill>
              </a:rPr>
              <a:t>RED</a:t>
            </a:r>
            <a:r>
              <a:rPr lang="en-US" sz="1200" dirty="0" smtClean="0"/>
              <a:t>: Recommended deletion, </a:t>
            </a:r>
            <a:r>
              <a:rPr lang="en-US" sz="1200" dirty="0" smtClean="0">
                <a:solidFill>
                  <a:srgbClr val="0000CC"/>
                </a:solidFill>
              </a:rPr>
              <a:t>Blue</a:t>
            </a:r>
            <a:r>
              <a:rPr lang="en-US" sz="1200" dirty="0" smtClean="0"/>
              <a:t>:  Recommended Insertion</a:t>
            </a:r>
            <a:endParaRPr lang="en-US" sz="1200" dirty="0"/>
          </a:p>
        </p:txBody>
      </p:sp>
    </p:spTree>
    <p:extLst>
      <p:ext uri="{BB962C8B-B14F-4D97-AF65-F5344CB8AC3E}">
        <p14:creationId xmlns:p14="http://schemas.microsoft.com/office/powerpoint/2010/main" val="12618650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b="1" dirty="0">
                <a:solidFill>
                  <a:srgbClr val="0000FF"/>
                </a:solidFill>
              </a:rPr>
              <a:t>Immunization Management Capability </a:t>
            </a:r>
            <a:r>
              <a:rPr lang="en-US" sz="2800" b="1" dirty="0" smtClean="0">
                <a:solidFill>
                  <a:srgbClr val="0000FF"/>
                </a:solidFill>
              </a:rPr>
              <a:t/>
            </a:r>
            <a:br>
              <a:rPr lang="en-US" sz="2800" b="1" dirty="0" smtClean="0">
                <a:solidFill>
                  <a:srgbClr val="0000FF"/>
                </a:solidFill>
              </a:rPr>
            </a:br>
            <a:r>
              <a:rPr lang="en-US" sz="2800" dirty="0"/>
              <a:t>Resultant Models</a:t>
            </a:r>
          </a:p>
        </p:txBody>
      </p:sp>
      <p:sp>
        <p:nvSpPr>
          <p:cNvPr id="3" name="Content Placeholder 2"/>
          <p:cNvSpPr>
            <a:spLocks noGrp="1"/>
          </p:cNvSpPr>
          <p:nvPr>
            <p:ph idx="1"/>
          </p:nvPr>
        </p:nvSpPr>
        <p:spPr>
          <a:xfrm>
            <a:off x="0" y="1295400"/>
            <a:ext cx="9144000" cy="5334000"/>
          </a:xfrm>
        </p:spPr>
        <p:txBody>
          <a:bodyPr>
            <a:noAutofit/>
          </a:bodyPr>
          <a:lstStyle/>
          <a:p>
            <a:pPr marL="457200" indent="-457200">
              <a:buFont typeface="+mj-lt"/>
              <a:buAutoNum type="arabicPeriod"/>
            </a:pPr>
            <a:r>
              <a:rPr lang="en-US" sz="2000" dirty="0" smtClean="0">
                <a:latin typeface="Arial Narrow" pitchFamily="34" charset="0"/>
              </a:rPr>
              <a:t>CP.6.2 EHR-S Components  Dependent-on Clinician-Activities</a:t>
            </a:r>
          </a:p>
          <a:p>
            <a:pPr marL="457200" indent="-457200">
              <a:buFont typeface="+mj-lt"/>
              <a:buAutoNum type="arabicPeriod"/>
            </a:pPr>
            <a:r>
              <a:rPr lang="en-US" sz="2000" dirty="0" smtClean="0">
                <a:latin typeface="Arial Narrow" pitchFamily="34" charset="0"/>
              </a:rPr>
              <a:t>CP.6.2 Manage Immunization Administration Traceability</a:t>
            </a:r>
          </a:p>
          <a:p>
            <a:pPr marL="857250" lvl="1" indent="-457200"/>
            <a:r>
              <a:rPr lang="en-US" sz="1600" dirty="0" smtClean="0">
                <a:latin typeface="Arial Narrow" pitchFamily="34" charset="0"/>
              </a:rPr>
              <a:t>Components Dependent-on EHR-S Functions; Dependent-0n Clinician-Activities</a:t>
            </a:r>
            <a:endParaRPr lang="en-US" sz="1600" dirty="0">
              <a:latin typeface="Arial Narrow" pitchFamily="34" charset="0"/>
            </a:endParaRPr>
          </a:p>
          <a:p>
            <a:pPr marL="457200" indent="-457200">
              <a:buFont typeface="+mj-lt"/>
              <a:buAutoNum type="arabicPeriod"/>
            </a:pPr>
            <a:r>
              <a:rPr lang="en-US" sz="2000" dirty="0">
                <a:latin typeface="Arial Narrow" pitchFamily="34" charset="0"/>
              </a:rPr>
              <a:t>CIM for </a:t>
            </a:r>
            <a:r>
              <a:rPr lang="en-US" sz="2000" u="sng" dirty="0">
                <a:latin typeface="Arial Narrow" pitchFamily="34" charset="0"/>
              </a:rPr>
              <a:t>Immunization Management Capability</a:t>
            </a:r>
          </a:p>
          <a:p>
            <a:pPr marL="457200" indent="-457200">
              <a:buFont typeface="+mj-lt"/>
              <a:buAutoNum type="arabicPeriod"/>
            </a:pPr>
            <a:r>
              <a:rPr lang="en-US" sz="2000" u="sng" dirty="0">
                <a:latin typeface="Arial Narrow" pitchFamily="34" charset="0"/>
              </a:rPr>
              <a:t>Information Exchanges </a:t>
            </a:r>
            <a:r>
              <a:rPr lang="en-US" sz="2000" dirty="0" smtClean="0">
                <a:latin typeface="Arial Narrow" pitchFamily="34" charset="0"/>
              </a:rPr>
              <a:t>Defined-by Conformance Criteria (CC)</a:t>
            </a:r>
          </a:p>
          <a:p>
            <a:pPr marL="457200" indent="-457200">
              <a:buFont typeface="+mj-lt"/>
              <a:buAutoNum type="arabicPeriod"/>
            </a:pPr>
            <a:r>
              <a:rPr lang="en-US" sz="2000" dirty="0" smtClean="0">
                <a:latin typeface="Arial Narrow" pitchFamily="34" charset="0"/>
              </a:rPr>
              <a:t>CDM </a:t>
            </a:r>
            <a:r>
              <a:rPr lang="en-US" sz="2000" dirty="0">
                <a:latin typeface="Arial Narrow" pitchFamily="34" charset="0"/>
              </a:rPr>
              <a:t>for </a:t>
            </a:r>
            <a:r>
              <a:rPr lang="en-US" sz="2000" u="sng" dirty="0">
                <a:latin typeface="Arial Narrow" pitchFamily="34" charset="0"/>
              </a:rPr>
              <a:t>Advanced Directive</a:t>
            </a:r>
          </a:p>
          <a:p>
            <a:pPr marL="457200" indent="-457200">
              <a:buFont typeface="+mj-lt"/>
              <a:buAutoNum type="arabicPeriod"/>
            </a:pPr>
            <a:r>
              <a:rPr lang="en-US" sz="2000" dirty="0">
                <a:latin typeface="Arial Narrow" pitchFamily="34" charset="0"/>
              </a:rPr>
              <a:t>CDM for </a:t>
            </a:r>
            <a:r>
              <a:rPr lang="en-US" sz="2000" u="sng" dirty="0">
                <a:latin typeface="Arial Narrow" pitchFamily="34" charset="0"/>
              </a:rPr>
              <a:t>Allergy, Intolerance and Adverse Reaction Event</a:t>
            </a:r>
          </a:p>
          <a:p>
            <a:pPr marL="457200" indent="-457200">
              <a:buFont typeface="+mj-lt"/>
              <a:buAutoNum type="arabicPeriod"/>
            </a:pPr>
            <a:r>
              <a:rPr lang="en-US" sz="2000" dirty="0" smtClean="0">
                <a:latin typeface="Arial Narrow" pitchFamily="34" charset="0"/>
              </a:rPr>
              <a:t>CDM for </a:t>
            </a:r>
            <a:r>
              <a:rPr lang="en-US" sz="2000" u="sng" dirty="0" smtClean="0">
                <a:latin typeface="Arial Narrow" pitchFamily="34" charset="0"/>
              </a:rPr>
              <a:t>Clinical Decision Support (CDS)</a:t>
            </a:r>
          </a:p>
          <a:p>
            <a:pPr marL="457200" indent="-457200">
              <a:buFont typeface="+mj-lt"/>
              <a:buAutoNum type="arabicPeriod"/>
            </a:pPr>
            <a:r>
              <a:rPr lang="en-US" sz="2000" dirty="0" smtClean="0">
                <a:latin typeface="Arial Narrow" pitchFamily="34" charset="0"/>
              </a:rPr>
              <a:t>CDM for </a:t>
            </a:r>
            <a:r>
              <a:rPr lang="en-US" sz="2000" u="sng" dirty="0" smtClean="0">
                <a:latin typeface="Arial Narrow" pitchFamily="34" charset="0"/>
              </a:rPr>
              <a:t>Clinical Document or Note</a:t>
            </a:r>
          </a:p>
          <a:p>
            <a:pPr marL="457200" indent="-457200">
              <a:buFont typeface="+mj-lt"/>
              <a:buAutoNum type="arabicPeriod"/>
            </a:pPr>
            <a:r>
              <a:rPr lang="en-US" sz="2000" dirty="0" smtClean="0">
                <a:latin typeface="Arial Narrow" pitchFamily="34" charset="0"/>
              </a:rPr>
              <a:t>CDM for </a:t>
            </a:r>
            <a:r>
              <a:rPr lang="en-US" sz="2000" u="sng" dirty="0" smtClean="0">
                <a:latin typeface="Arial Narrow" pitchFamily="34" charset="0"/>
              </a:rPr>
              <a:t>Event</a:t>
            </a:r>
            <a:r>
              <a:rPr lang="en-US" sz="2000" dirty="0" smtClean="0">
                <a:latin typeface="Arial Narrow" pitchFamily="34" charset="0"/>
              </a:rPr>
              <a:t> </a:t>
            </a:r>
          </a:p>
          <a:p>
            <a:pPr marL="457200" indent="-457200">
              <a:buFont typeface="+mj-lt"/>
              <a:buAutoNum type="arabicPeriod"/>
            </a:pPr>
            <a:r>
              <a:rPr lang="en-US" sz="2000" dirty="0" smtClean="0">
                <a:latin typeface="Arial Narrow" pitchFamily="34" charset="0"/>
              </a:rPr>
              <a:t>CDM for </a:t>
            </a:r>
            <a:r>
              <a:rPr lang="en-US" sz="2000" u="sng" dirty="0" smtClean="0">
                <a:latin typeface="Arial Narrow" pitchFamily="34" charset="0"/>
              </a:rPr>
              <a:t>List</a:t>
            </a:r>
          </a:p>
          <a:p>
            <a:pPr marL="457200" indent="-457200">
              <a:buFont typeface="+mj-lt"/>
              <a:buAutoNum type="arabicPeriod"/>
            </a:pPr>
            <a:r>
              <a:rPr lang="en-US" sz="2000" dirty="0" smtClean="0">
                <a:latin typeface="Arial Narrow" pitchFamily="34" charset="0"/>
              </a:rPr>
              <a:t>CDM for </a:t>
            </a:r>
            <a:r>
              <a:rPr lang="en-US" sz="2000" u="sng" dirty="0" smtClean="0">
                <a:latin typeface="Arial Narrow" pitchFamily="34" charset="0"/>
              </a:rPr>
              <a:t>Immunization Event</a:t>
            </a:r>
          </a:p>
          <a:p>
            <a:pPr marL="457200" indent="-457200">
              <a:buFont typeface="+mj-lt"/>
              <a:buAutoNum type="arabicPeriod"/>
            </a:pPr>
            <a:r>
              <a:rPr lang="en-US" sz="2000" dirty="0" smtClean="0">
                <a:latin typeface="Arial Narrow" pitchFamily="34" charset="0"/>
              </a:rPr>
              <a:t>CDM for </a:t>
            </a:r>
            <a:r>
              <a:rPr lang="en-US" sz="2000" u="sng" dirty="0" smtClean="0">
                <a:latin typeface="Arial Narrow" pitchFamily="34" charset="0"/>
              </a:rPr>
              <a:t>Report</a:t>
            </a:r>
          </a:p>
          <a:p>
            <a:endParaRPr lang="en-US" sz="2000" dirty="0" smtClean="0">
              <a:latin typeface="Arial Narrow" pitchFamily="34" charset="0"/>
            </a:endParaRPr>
          </a:p>
          <a:p>
            <a:endParaRPr lang="en-US" sz="2000" dirty="0" smtClean="0">
              <a:latin typeface="Arial Narrow" pitchFamily="34" charset="0"/>
            </a:endParaRPr>
          </a:p>
          <a:p>
            <a:endParaRPr lang="en-US" sz="2000" dirty="0">
              <a:latin typeface="Arial Narrow" pitchFamily="34" charset="0"/>
            </a:endParaRPr>
          </a:p>
        </p:txBody>
      </p:sp>
      <p:sp>
        <p:nvSpPr>
          <p:cNvPr id="4" name="Date Placeholder 3"/>
          <p:cNvSpPr>
            <a:spLocks noGrp="1"/>
          </p:cNvSpPr>
          <p:nvPr>
            <p:ph type="dt" sz="half" idx="10"/>
          </p:nvPr>
        </p:nvSpPr>
        <p:spPr>
          <a:xfrm>
            <a:off x="0" y="6705600"/>
            <a:ext cx="2133600" cy="152400"/>
          </a:xfrm>
        </p:spPr>
        <p:txBody>
          <a:bodyPr/>
          <a:lstStyle/>
          <a:p>
            <a:fld id="{6BD98FEB-5F35-4773-8716-8B508CF9F68C}" type="datetime1">
              <a:rPr lang="en-US" smtClean="0"/>
              <a:t>3/15/2012</a:t>
            </a:fld>
            <a:endParaRPr lang="en-US" dirty="0"/>
          </a:p>
        </p:txBody>
      </p:sp>
      <p:sp>
        <p:nvSpPr>
          <p:cNvPr id="5" name="Footer Placeholder 4"/>
          <p:cNvSpPr>
            <a:spLocks noGrp="1"/>
          </p:cNvSpPr>
          <p:nvPr>
            <p:ph type="ftr" sz="quarter" idx="11"/>
          </p:nvPr>
        </p:nvSpPr>
        <p:spPr>
          <a:xfrm>
            <a:off x="3124200" y="6629400"/>
            <a:ext cx="2895600" cy="212725"/>
          </a:xfrm>
        </p:spPr>
        <p:txBody>
          <a:bodyPr/>
          <a:lstStyle/>
          <a:p>
            <a:r>
              <a:rPr lang="en-US" dirty="0" smtClean="0"/>
              <a:t>DRAFT WORKING DOCUMENT</a:t>
            </a:r>
            <a:endParaRPr lang="en-US" dirty="0"/>
          </a:p>
        </p:txBody>
      </p:sp>
      <p:sp>
        <p:nvSpPr>
          <p:cNvPr id="6" name="Slide Number Placeholder 5"/>
          <p:cNvSpPr>
            <a:spLocks noGrp="1"/>
          </p:cNvSpPr>
          <p:nvPr>
            <p:ph type="sldNum" sz="quarter" idx="12"/>
          </p:nvPr>
        </p:nvSpPr>
        <p:spPr>
          <a:xfrm>
            <a:off x="7010400" y="6705600"/>
            <a:ext cx="2133600" cy="152400"/>
          </a:xfrm>
        </p:spPr>
        <p:txBody>
          <a:bodyPr/>
          <a:lstStyle/>
          <a:p>
            <a:fld id="{3EC92E35-3162-4C06-AF9B-83D7C7AEF58C}" type="slidenum">
              <a:rPr lang="en-US" smtClean="0"/>
              <a:t>18</a:t>
            </a:fld>
            <a:endParaRPr lang="en-US" dirty="0"/>
          </a:p>
        </p:txBody>
      </p:sp>
      <p:sp>
        <p:nvSpPr>
          <p:cNvPr id="7" name="TextBox 6"/>
          <p:cNvSpPr txBox="1"/>
          <p:nvPr/>
        </p:nvSpPr>
        <p:spPr>
          <a:xfrm>
            <a:off x="5181600" y="5629870"/>
            <a:ext cx="3962400" cy="923330"/>
          </a:xfrm>
          <a:prstGeom prst="rect">
            <a:avLst/>
          </a:prstGeom>
          <a:noFill/>
        </p:spPr>
        <p:txBody>
          <a:bodyPr wrap="square" rtlCol="0">
            <a:spAutoFit/>
          </a:bodyPr>
          <a:lstStyle/>
          <a:p>
            <a:r>
              <a:rPr lang="en-US" b="1" dirty="0" smtClean="0"/>
              <a:t>CC</a:t>
            </a:r>
            <a:r>
              <a:rPr lang="en-US" dirty="0" smtClean="0"/>
              <a:t>   is Conformance Criteria</a:t>
            </a:r>
            <a:endParaRPr lang="en-US" b="1" dirty="0" smtClean="0"/>
          </a:p>
          <a:p>
            <a:r>
              <a:rPr lang="en-US" b="1" dirty="0" smtClean="0"/>
              <a:t>CIM</a:t>
            </a:r>
            <a:r>
              <a:rPr lang="en-US" dirty="0" smtClean="0"/>
              <a:t> is Conceptual Information Model</a:t>
            </a:r>
          </a:p>
          <a:p>
            <a:r>
              <a:rPr lang="en-US" b="1" dirty="0" smtClean="0"/>
              <a:t>CDM</a:t>
            </a:r>
            <a:r>
              <a:rPr lang="en-US" dirty="0" smtClean="0"/>
              <a:t> is Conceptual Data Model</a:t>
            </a:r>
            <a:endParaRPr lang="en-US" dirty="0"/>
          </a:p>
        </p:txBody>
      </p:sp>
      <p:sp>
        <p:nvSpPr>
          <p:cNvPr id="10" name="TextBox 9"/>
          <p:cNvSpPr txBox="1"/>
          <p:nvPr/>
        </p:nvSpPr>
        <p:spPr>
          <a:xfrm>
            <a:off x="914400" y="6581001"/>
            <a:ext cx="7620000" cy="276999"/>
          </a:xfrm>
          <a:prstGeom prst="rect">
            <a:avLst/>
          </a:prstGeom>
          <a:solidFill>
            <a:schemeClr val="bg1"/>
          </a:solidFill>
        </p:spPr>
        <p:txBody>
          <a:bodyPr wrap="square" rtlCol="0">
            <a:spAutoFit/>
          </a:bodyPr>
          <a:lstStyle/>
          <a:p>
            <a:pPr algn="ctr"/>
            <a:r>
              <a:rPr lang="en-US" sz="1200" b="1" dirty="0" smtClean="0">
                <a:solidFill>
                  <a:srgbClr val="0000FF"/>
                </a:solidFill>
              </a:rPr>
              <a:t>NOTE</a:t>
            </a:r>
            <a:r>
              <a:rPr lang="en-US" sz="1200" dirty="0" smtClean="0"/>
              <a:t>: EHR-S FIM is </a:t>
            </a:r>
            <a:r>
              <a:rPr lang="en-US" sz="1200" u="sng" dirty="0" smtClean="0"/>
              <a:t>NOT</a:t>
            </a:r>
            <a:r>
              <a:rPr lang="en-US" sz="1200" dirty="0" smtClean="0"/>
              <a:t> intended to imply a specific architecture or  workflow!</a:t>
            </a:r>
            <a:endParaRPr lang="en-US" sz="1200" dirty="0"/>
          </a:p>
        </p:txBody>
      </p:sp>
    </p:spTree>
    <p:extLst>
      <p:ext uri="{BB962C8B-B14F-4D97-AF65-F5344CB8AC3E}">
        <p14:creationId xmlns:p14="http://schemas.microsoft.com/office/powerpoint/2010/main" val="11613141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00200" y="6614215"/>
            <a:ext cx="5943600" cy="243785"/>
          </a:xfrm>
          <a:prstGeom prst="rect">
            <a:avLst/>
          </a:prstGeom>
          <a:solidFill>
            <a:schemeClr val="bg1"/>
          </a:solidFill>
        </p:spPr>
        <p:txBody>
          <a:bodyPr wrap="square" rtlCol="0">
            <a:spAutoFit/>
          </a:bodyPr>
          <a:lstStyle/>
          <a:p>
            <a:pPr algn="ctr">
              <a:lnSpc>
                <a:spcPct val="80000"/>
              </a:lnSpc>
            </a:pPr>
            <a:r>
              <a:rPr lang="en-US" sz="1200" dirty="0" smtClean="0">
                <a:solidFill>
                  <a:srgbClr val="FF0000"/>
                </a:solidFill>
              </a:rPr>
              <a:t>RED</a:t>
            </a:r>
            <a:r>
              <a:rPr lang="en-US" sz="1200" dirty="0" smtClean="0"/>
              <a:t>: Recommend deletion, </a:t>
            </a:r>
            <a:r>
              <a:rPr lang="en-US" sz="1200" dirty="0" smtClean="0">
                <a:solidFill>
                  <a:srgbClr val="0000CC"/>
                </a:solidFill>
              </a:rPr>
              <a:t>Blue</a:t>
            </a:r>
            <a:r>
              <a:rPr lang="en-US" sz="1200" dirty="0" smtClean="0"/>
              <a:t>:  Recommended Insertion</a:t>
            </a:r>
            <a:endParaRPr lang="en-US" sz="1200" dirty="0"/>
          </a:p>
        </p:txBody>
      </p:sp>
      <p:sp>
        <p:nvSpPr>
          <p:cNvPr id="2" name="Title 1"/>
          <p:cNvSpPr>
            <a:spLocks noGrp="1"/>
          </p:cNvSpPr>
          <p:nvPr>
            <p:ph type="title"/>
          </p:nvPr>
        </p:nvSpPr>
        <p:spPr>
          <a:xfrm>
            <a:off x="381000" y="76200"/>
            <a:ext cx="8229600" cy="838200"/>
          </a:xfrm>
        </p:spPr>
        <p:txBody>
          <a:bodyPr>
            <a:normAutofit fontScale="90000"/>
          </a:bodyPr>
          <a:lstStyle/>
          <a:p>
            <a:r>
              <a:rPr lang="en-US" sz="2800" b="1" dirty="0" smtClean="0">
                <a:solidFill>
                  <a:srgbClr val="0000CC"/>
                </a:solidFill>
                <a:latin typeface="Arial Narrow" pitchFamily="34" charset="0"/>
              </a:rPr>
              <a:t>CP.6.2 Manage Immunization Administration</a:t>
            </a:r>
            <a:br>
              <a:rPr lang="en-US" sz="2800" b="1" dirty="0" smtClean="0">
                <a:solidFill>
                  <a:srgbClr val="0000CC"/>
                </a:solidFill>
                <a:latin typeface="Arial Narrow" pitchFamily="34" charset="0"/>
              </a:rPr>
            </a:br>
            <a:r>
              <a:rPr lang="en-US" sz="2800" dirty="0" smtClean="0"/>
              <a:t>EHR-S Components  Dependent-on Clinician-Activities</a:t>
            </a:r>
            <a:endParaRPr lang="en-US" sz="2800" dirty="0"/>
          </a:p>
        </p:txBody>
      </p:sp>
      <p:sp>
        <p:nvSpPr>
          <p:cNvPr id="3" name="Date Placeholder 2"/>
          <p:cNvSpPr>
            <a:spLocks noGrp="1"/>
          </p:cNvSpPr>
          <p:nvPr>
            <p:ph type="dt" sz="quarter" idx="10"/>
          </p:nvPr>
        </p:nvSpPr>
        <p:spPr>
          <a:xfrm>
            <a:off x="457200" y="6553200"/>
            <a:ext cx="2133600" cy="365125"/>
          </a:xfrm>
        </p:spPr>
        <p:txBody>
          <a:bodyPr/>
          <a:lstStyle/>
          <a:p>
            <a:pPr>
              <a:defRPr/>
            </a:pPr>
            <a:fld id="{0AE0901C-85C9-47E6-B6B1-6A00C64E8494}" type="datetime1">
              <a:rPr lang="en-US"/>
              <a:pPr>
                <a:defRPr/>
              </a:pPr>
              <a:t>3/15/2012</a:t>
            </a:fld>
            <a:endParaRPr lang="en-US"/>
          </a:p>
        </p:txBody>
      </p:sp>
      <p:sp>
        <p:nvSpPr>
          <p:cNvPr id="5" name="Slide Number Placeholder 4"/>
          <p:cNvSpPr>
            <a:spLocks noGrp="1"/>
          </p:cNvSpPr>
          <p:nvPr>
            <p:ph type="sldNum" sz="quarter" idx="12"/>
          </p:nvPr>
        </p:nvSpPr>
        <p:spPr>
          <a:xfrm>
            <a:off x="6553200" y="6553200"/>
            <a:ext cx="2133600" cy="365125"/>
          </a:xfrm>
        </p:spPr>
        <p:txBody>
          <a:bodyPr/>
          <a:lstStyle/>
          <a:p>
            <a:pPr>
              <a:defRPr/>
            </a:pPr>
            <a:fld id="{979990B5-52E7-47B4-8C9D-492A6DD6077B}" type="slidenum">
              <a:rPr lang="en-US"/>
              <a:pPr>
                <a:defRPr/>
              </a:pPr>
              <a:t>19</a:t>
            </a:fld>
            <a:endParaRPr lang="en-US"/>
          </a:p>
        </p:txBody>
      </p:sp>
      <p:sp>
        <p:nvSpPr>
          <p:cNvPr id="6" name="TextBox 5"/>
          <p:cNvSpPr txBox="1"/>
          <p:nvPr/>
        </p:nvSpPr>
        <p:spPr>
          <a:xfrm>
            <a:off x="3124200" y="1066800"/>
            <a:ext cx="6019800" cy="276999"/>
          </a:xfrm>
          <a:prstGeom prst="rect">
            <a:avLst/>
          </a:prstGeom>
          <a:solidFill>
            <a:schemeClr val="bg1"/>
          </a:solidFill>
        </p:spPr>
        <p:txBody>
          <a:bodyPr wrap="square" rtlCol="0">
            <a:spAutoFit/>
          </a:bodyPr>
          <a:lstStyle/>
          <a:p>
            <a:pPr algn="ctr"/>
            <a:r>
              <a:rPr lang="en-US" sz="1200" b="1" dirty="0" smtClean="0">
                <a:solidFill>
                  <a:srgbClr val="0000FF"/>
                </a:solidFill>
                <a:latin typeface="Arial Narrow" pitchFamily="34" charset="0"/>
              </a:rPr>
              <a:t>NOTE</a:t>
            </a:r>
            <a:r>
              <a:rPr lang="en-US" sz="1200" dirty="0" smtClean="0">
                <a:latin typeface="Arial Narrow" pitchFamily="34" charset="0"/>
              </a:rPr>
              <a:t>: EHR-S FIM is </a:t>
            </a:r>
            <a:r>
              <a:rPr lang="en-US" sz="1200" u="sng" dirty="0" smtClean="0">
                <a:latin typeface="Arial Narrow" pitchFamily="34" charset="0"/>
              </a:rPr>
              <a:t>NOT</a:t>
            </a:r>
            <a:r>
              <a:rPr lang="en-US" sz="1200" dirty="0" smtClean="0">
                <a:latin typeface="Arial Narrow" pitchFamily="34" charset="0"/>
              </a:rPr>
              <a:t> intended to imply a specific architecture or  workflow!</a:t>
            </a:r>
            <a:endParaRPr lang="en-US" sz="1200" dirty="0">
              <a:latin typeface="Arial Narrow"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63" y="914399"/>
            <a:ext cx="9389508" cy="601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83277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noAutofit/>
          </a:bodyPr>
          <a:lstStyle/>
          <a:p>
            <a:r>
              <a:rPr lang="en-US" sz="2800" b="1" dirty="0">
                <a:solidFill>
                  <a:srgbClr val="0000CC"/>
                </a:solidFill>
              </a:rPr>
              <a:t>EHR System Function and Information </a:t>
            </a:r>
            <a:r>
              <a:rPr lang="en-US" sz="2800" b="1" dirty="0" smtClean="0">
                <a:solidFill>
                  <a:srgbClr val="0000CC"/>
                </a:solidFill>
              </a:rPr>
              <a:t>Model </a:t>
            </a:r>
            <a:r>
              <a:rPr lang="en-US" sz="2800" b="1" dirty="0">
                <a:solidFill>
                  <a:srgbClr val="0000CC"/>
                </a:solidFill>
              </a:rPr>
              <a:t/>
            </a:r>
            <a:br>
              <a:rPr lang="en-US" sz="2800" b="1" dirty="0">
                <a:solidFill>
                  <a:srgbClr val="0000CC"/>
                </a:solidFill>
              </a:rPr>
            </a:br>
            <a:r>
              <a:rPr lang="en-US" sz="2800" dirty="0"/>
              <a:t>EHR-S FIM </a:t>
            </a:r>
            <a:r>
              <a:rPr lang="en-US" sz="2800" dirty="0" smtClean="0"/>
              <a:t>Vision</a:t>
            </a:r>
            <a:endParaRPr lang="en-US" sz="2800" dirty="0"/>
          </a:p>
        </p:txBody>
      </p:sp>
      <p:sp>
        <p:nvSpPr>
          <p:cNvPr id="3" name="Content Placeholder 2"/>
          <p:cNvSpPr>
            <a:spLocks noGrp="1"/>
          </p:cNvSpPr>
          <p:nvPr>
            <p:ph idx="1"/>
          </p:nvPr>
        </p:nvSpPr>
        <p:spPr>
          <a:xfrm>
            <a:off x="304800" y="1600201"/>
            <a:ext cx="8382000" cy="4495799"/>
          </a:xfrm>
        </p:spPr>
        <p:txBody>
          <a:bodyPr>
            <a:normAutofit fontScale="92500"/>
          </a:bodyPr>
          <a:lstStyle/>
          <a:p>
            <a:pPr marL="0" indent="0" algn="just">
              <a:lnSpc>
                <a:spcPct val="150000"/>
              </a:lnSpc>
              <a:buNone/>
            </a:pPr>
            <a:r>
              <a:rPr lang="en-US" sz="2400" dirty="0" smtClean="0">
                <a:latin typeface="Comic Sans MS" pitchFamily="66" charset="0"/>
              </a:rPr>
              <a:t>The EHR-S FIM </a:t>
            </a:r>
            <a:r>
              <a:rPr lang="en-US" sz="2400" i="1" u="sng" dirty="0" smtClean="0">
                <a:latin typeface="Comic Sans MS" pitchFamily="66" charset="0"/>
              </a:rPr>
              <a:t>vision</a:t>
            </a:r>
            <a:r>
              <a:rPr lang="en-US" sz="2400" dirty="0" smtClean="0">
                <a:latin typeface="Comic Sans MS" pitchFamily="66" charset="0"/>
              </a:rPr>
              <a:t> is that analysts, engineers or testers can efficiently compose and refine the architecture-and-workflow agnostic EHR-S FIM into logical-or-implementable interoperability-specifications for system acquisitions, implementations or tests; </a:t>
            </a:r>
          </a:p>
          <a:p>
            <a:pPr>
              <a:lnSpc>
                <a:spcPct val="150000"/>
              </a:lnSpc>
            </a:pPr>
            <a:r>
              <a:rPr lang="en-US" sz="2400" dirty="0" smtClean="0">
                <a:latin typeface="Comic Sans MS" pitchFamily="66" charset="0"/>
              </a:rPr>
              <a:t>for domain-and-realm specific EHR system capabilities, components and their messages, documents and services; </a:t>
            </a:r>
          </a:p>
          <a:p>
            <a:pPr>
              <a:lnSpc>
                <a:spcPct val="150000"/>
              </a:lnSpc>
            </a:pPr>
            <a:r>
              <a:rPr lang="en-US" sz="2400" dirty="0" smtClean="0">
                <a:latin typeface="Comic Sans MS" pitchFamily="66" charset="0"/>
              </a:rPr>
              <a:t>which are tailored to specific environments and needs.</a:t>
            </a:r>
            <a:endParaRPr lang="en-US" sz="2400" dirty="0">
              <a:latin typeface="Comic Sans MS" pitchFamily="66" charset="0"/>
            </a:endParaRPr>
          </a:p>
        </p:txBody>
      </p:sp>
      <p:sp>
        <p:nvSpPr>
          <p:cNvPr id="4" name="Date Placeholder 3"/>
          <p:cNvSpPr>
            <a:spLocks noGrp="1"/>
          </p:cNvSpPr>
          <p:nvPr>
            <p:ph type="dt" sz="half" idx="10"/>
          </p:nvPr>
        </p:nvSpPr>
        <p:spPr>
          <a:xfrm>
            <a:off x="0" y="6645275"/>
            <a:ext cx="2133600" cy="212725"/>
          </a:xfrm>
        </p:spPr>
        <p:txBody>
          <a:bodyPr/>
          <a:lstStyle/>
          <a:p>
            <a:fld id="{6BD98FEB-5F35-4773-8716-8B508CF9F68C}" type="datetime1">
              <a:rPr lang="en-US" smtClean="0"/>
              <a:t>3/15/2012</a:t>
            </a:fld>
            <a:endParaRPr lang="en-US" dirty="0"/>
          </a:p>
        </p:txBody>
      </p:sp>
      <p:sp>
        <p:nvSpPr>
          <p:cNvPr id="5" name="Footer Placeholder 4"/>
          <p:cNvSpPr>
            <a:spLocks noGrp="1"/>
          </p:cNvSpPr>
          <p:nvPr>
            <p:ph type="ftr" sz="quarter" idx="11"/>
          </p:nvPr>
        </p:nvSpPr>
        <p:spPr>
          <a:xfrm>
            <a:off x="3124200" y="6661151"/>
            <a:ext cx="2895600" cy="196849"/>
          </a:xfrm>
        </p:spPr>
        <p:txBody>
          <a:bodyPr/>
          <a:lstStyle/>
          <a:p>
            <a:r>
              <a:rPr lang="en-US" dirty="0" smtClean="0"/>
              <a:t>DRAFT WORKING DOCUMENT</a:t>
            </a:r>
            <a:endParaRPr lang="en-US" dirty="0"/>
          </a:p>
        </p:txBody>
      </p:sp>
      <p:sp>
        <p:nvSpPr>
          <p:cNvPr id="6" name="Slide Number Placeholder 5"/>
          <p:cNvSpPr>
            <a:spLocks noGrp="1"/>
          </p:cNvSpPr>
          <p:nvPr>
            <p:ph type="sldNum" sz="quarter" idx="12"/>
          </p:nvPr>
        </p:nvSpPr>
        <p:spPr>
          <a:xfrm>
            <a:off x="7010400" y="6645275"/>
            <a:ext cx="2133600" cy="212725"/>
          </a:xfrm>
        </p:spPr>
        <p:txBody>
          <a:bodyPr/>
          <a:lstStyle/>
          <a:p>
            <a:fld id="{3EC92E35-3162-4C06-AF9B-83D7C7AEF58C}" type="slidenum">
              <a:rPr lang="en-US" smtClean="0"/>
              <a:t>2</a:t>
            </a:fld>
            <a:endParaRPr lang="en-US" dirty="0"/>
          </a:p>
        </p:txBody>
      </p:sp>
      <p:sp>
        <p:nvSpPr>
          <p:cNvPr id="8" name="TextBox 7"/>
          <p:cNvSpPr txBox="1"/>
          <p:nvPr/>
        </p:nvSpPr>
        <p:spPr>
          <a:xfrm>
            <a:off x="914400" y="6581001"/>
            <a:ext cx="7620000" cy="276999"/>
          </a:xfrm>
          <a:prstGeom prst="rect">
            <a:avLst/>
          </a:prstGeom>
          <a:solidFill>
            <a:schemeClr val="bg1"/>
          </a:solidFill>
        </p:spPr>
        <p:txBody>
          <a:bodyPr wrap="square" rtlCol="0">
            <a:spAutoFit/>
          </a:bodyPr>
          <a:lstStyle/>
          <a:p>
            <a:pPr algn="ctr"/>
            <a:r>
              <a:rPr lang="en-US" sz="1200" b="1" dirty="0" smtClean="0">
                <a:solidFill>
                  <a:srgbClr val="0000FF"/>
                </a:solidFill>
              </a:rPr>
              <a:t>NOTE</a:t>
            </a:r>
            <a:r>
              <a:rPr lang="en-US" sz="1200" dirty="0" smtClean="0"/>
              <a:t>: EHR-S FIM is </a:t>
            </a:r>
            <a:r>
              <a:rPr lang="en-US" sz="1200" u="sng" dirty="0" smtClean="0"/>
              <a:t>NOT</a:t>
            </a:r>
            <a:r>
              <a:rPr lang="en-US" sz="1200" dirty="0" smtClean="0"/>
              <a:t> intended to imply a specific architecture or  workflow!</a:t>
            </a:r>
            <a:endParaRPr lang="en-US" sz="1200" dirty="0"/>
          </a:p>
        </p:txBody>
      </p:sp>
    </p:spTree>
    <p:extLst>
      <p:ext uri="{BB962C8B-B14F-4D97-AF65-F5344CB8AC3E}">
        <p14:creationId xmlns:p14="http://schemas.microsoft.com/office/powerpoint/2010/main" val="17441818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a:xfrm>
            <a:off x="0" y="6645275"/>
            <a:ext cx="2133600" cy="212725"/>
          </a:xfrm>
        </p:spPr>
        <p:txBody>
          <a:bodyPr/>
          <a:lstStyle/>
          <a:p>
            <a:pPr>
              <a:defRPr/>
            </a:pPr>
            <a:fld id="{838F6C79-EB71-4641-B44F-E3F68966C7E9}" type="datetime1">
              <a:rPr lang="en-US"/>
              <a:pPr>
                <a:defRPr/>
              </a:pPr>
              <a:t>3/15/2012</a:t>
            </a:fld>
            <a:endParaRPr lang="en-US" dirty="0"/>
          </a:p>
        </p:txBody>
      </p:sp>
      <p:sp>
        <p:nvSpPr>
          <p:cNvPr id="4" name="Slide Number Placeholder 3"/>
          <p:cNvSpPr>
            <a:spLocks noGrp="1"/>
          </p:cNvSpPr>
          <p:nvPr>
            <p:ph type="sldNum" sz="quarter" idx="12"/>
          </p:nvPr>
        </p:nvSpPr>
        <p:spPr>
          <a:xfrm>
            <a:off x="7010400" y="6645275"/>
            <a:ext cx="2133600" cy="212725"/>
          </a:xfrm>
        </p:spPr>
        <p:txBody>
          <a:bodyPr/>
          <a:lstStyle/>
          <a:p>
            <a:pPr>
              <a:defRPr/>
            </a:pPr>
            <a:fld id="{C0FE17DD-5C10-4C49-8A5F-6736A6418BEF}" type="slidenum">
              <a:rPr lang="en-US"/>
              <a:pPr>
                <a:defRPr/>
              </a:pPr>
              <a:t>20</a:t>
            </a:fld>
            <a:endParaRPr lang="en-US" dirty="0"/>
          </a:p>
        </p:txBody>
      </p:sp>
      <p:sp>
        <p:nvSpPr>
          <p:cNvPr id="7" name="Title 1"/>
          <p:cNvSpPr>
            <a:spLocks noGrp="1"/>
          </p:cNvSpPr>
          <p:nvPr>
            <p:ph type="title"/>
          </p:nvPr>
        </p:nvSpPr>
        <p:spPr>
          <a:xfrm>
            <a:off x="0" y="76200"/>
            <a:ext cx="9144000" cy="838200"/>
          </a:xfrm>
        </p:spPr>
        <p:txBody>
          <a:bodyPr>
            <a:normAutofit/>
          </a:bodyPr>
          <a:lstStyle/>
          <a:p>
            <a:pPr>
              <a:lnSpc>
                <a:spcPct val="80000"/>
              </a:lnSpc>
            </a:pPr>
            <a:r>
              <a:rPr lang="en-US" sz="2800" b="1" dirty="0">
                <a:solidFill>
                  <a:srgbClr val="0000CC"/>
                </a:solidFill>
                <a:latin typeface="Arial Narrow" pitchFamily="34" charset="0"/>
              </a:rPr>
              <a:t>CP.6.2 Manage Immunization </a:t>
            </a:r>
            <a:r>
              <a:rPr lang="en-US" sz="2800" b="1" dirty="0" smtClean="0">
                <a:solidFill>
                  <a:srgbClr val="0000CC"/>
                </a:solidFill>
                <a:latin typeface="Arial Narrow" pitchFamily="34" charset="0"/>
              </a:rPr>
              <a:t>Administration Traceability</a:t>
            </a:r>
            <a:br>
              <a:rPr lang="en-US" sz="2800" b="1" dirty="0" smtClean="0">
                <a:solidFill>
                  <a:srgbClr val="0000CC"/>
                </a:solidFill>
                <a:latin typeface="Arial Narrow" pitchFamily="34" charset="0"/>
              </a:rPr>
            </a:br>
            <a:r>
              <a:rPr lang="en-US" sz="2200" dirty="0">
                <a:latin typeface="Arial Narrow" pitchFamily="34" charset="0"/>
              </a:rPr>
              <a:t>EHR-S Components Dependent-on Functions; Dependent-0n Clinician-Activities</a:t>
            </a:r>
          </a:p>
        </p:txBody>
      </p:sp>
      <p:sp>
        <p:nvSpPr>
          <p:cNvPr id="10" name="TextBox 9"/>
          <p:cNvSpPr txBox="1"/>
          <p:nvPr/>
        </p:nvSpPr>
        <p:spPr>
          <a:xfrm>
            <a:off x="1600200" y="6629400"/>
            <a:ext cx="5943600" cy="231154"/>
          </a:xfrm>
          <a:prstGeom prst="rect">
            <a:avLst/>
          </a:prstGeom>
          <a:solidFill>
            <a:schemeClr val="bg1"/>
          </a:solidFill>
        </p:spPr>
        <p:txBody>
          <a:bodyPr wrap="square" rtlCol="0">
            <a:spAutoFit/>
          </a:bodyPr>
          <a:lstStyle/>
          <a:p>
            <a:pPr algn="ctr">
              <a:lnSpc>
                <a:spcPct val="80000"/>
              </a:lnSpc>
            </a:pPr>
            <a:r>
              <a:rPr lang="en-US" sz="1050" dirty="0" smtClean="0">
                <a:solidFill>
                  <a:srgbClr val="FF0000"/>
                </a:solidFill>
              </a:rPr>
              <a:t>RED</a:t>
            </a:r>
            <a:r>
              <a:rPr lang="en-US" sz="1050" dirty="0" smtClean="0"/>
              <a:t>: Recommend deletion, </a:t>
            </a:r>
            <a:r>
              <a:rPr lang="en-US" sz="1050" dirty="0" smtClean="0">
                <a:solidFill>
                  <a:srgbClr val="0000CC"/>
                </a:solidFill>
              </a:rPr>
              <a:t>Blue</a:t>
            </a:r>
            <a:r>
              <a:rPr lang="en-US" sz="1050" dirty="0" smtClean="0"/>
              <a:t>:  Recommended Insertion</a:t>
            </a:r>
            <a:endParaRPr lang="en-US" sz="105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838200"/>
            <a:ext cx="9151938" cy="599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75363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sz="2800" b="1" dirty="0" smtClean="0">
                <a:solidFill>
                  <a:srgbClr val="0000CC"/>
                </a:solidFill>
              </a:rPr>
              <a:t>Immunization Management Capability</a:t>
            </a:r>
            <a:br>
              <a:rPr lang="en-US" sz="2800" b="1" dirty="0" smtClean="0">
                <a:solidFill>
                  <a:srgbClr val="0000CC"/>
                </a:solidFill>
              </a:rPr>
            </a:br>
            <a:r>
              <a:rPr lang="en-US" sz="2800" dirty="0" smtClean="0"/>
              <a:t>Conceptual Information Model (CIM) </a:t>
            </a:r>
            <a:endParaRPr lang="en-US" sz="2800" dirty="0"/>
          </a:p>
        </p:txBody>
      </p:sp>
      <p:sp>
        <p:nvSpPr>
          <p:cNvPr id="4" name="Date Placeholder 3"/>
          <p:cNvSpPr>
            <a:spLocks noGrp="1"/>
          </p:cNvSpPr>
          <p:nvPr>
            <p:ph type="dt" sz="half" idx="10"/>
          </p:nvPr>
        </p:nvSpPr>
        <p:spPr>
          <a:xfrm>
            <a:off x="0" y="6661150"/>
            <a:ext cx="2133600" cy="196850"/>
          </a:xfrm>
        </p:spPr>
        <p:txBody>
          <a:bodyPr/>
          <a:lstStyle/>
          <a:p>
            <a:fld id="{6BD98FEB-5F35-4773-8716-8B508CF9F68C}" type="datetime1">
              <a:rPr lang="en-US" smtClean="0"/>
              <a:pPr/>
              <a:t>3/15/2012</a:t>
            </a:fld>
            <a:endParaRPr lang="en-US" dirty="0"/>
          </a:p>
        </p:txBody>
      </p:sp>
      <p:sp>
        <p:nvSpPr>
          <p:cNvPr id="6" name="Slide Number Placeholder 5"/>
          <p:cNvSpPr>
            <a:spLocks noGrp="1"/>
          </p:cNvSpPr>
          <p:nvPr>
            <p:ph type="sldNum" sz="quarter" idx="12"/>
          </p:nvPr>
        </p:nvSpPr>
        <p:spPr>
          <a:xfrm>
            <a:off x="7010400" y="6583839"/>
            <a:ext cx="2133600" cy="274161"/>
          </a:xfrm>
        </p:spPr>
        <p:txBody>
          <a:bodyPr/>
          <a:lstStyle/>
          <a:p>
            <a:fld id="{3EC92E35-3162-4C06-AF9B-83D7C7AEF58C}" type="slidenum">
              <a:rPr lang="en-US" smtClean="0"/>
              <a:pPr/>
              <a:t>21</a:t>
            </a:fld>
            <a:endParaRPr lang="en-US" dirty="0"/>
          </a:p>
        </p:txBody>
      </p:sp>
      <p:sp>
        <p:nvSpPr>
          <p:cNvPr id="9" name="TextBox 8"/>
          <p:cNvSpPr txBox="1"/>
          <p:nvPr/>
        </p:nvSpPr>
        <p:spPr>
          <a:xfrm>
            <a:off x="1676400" y="6581001"/>
            <a:ext cx="5943600" cy="276999"/>
          </a:xfrm>
          <a:prstGeom prst="rect">
            <a:avLst/>
          </a:prstGeom>
          <a:solidFill>
            <a:schemeClr val="bg1"/>
          </a:solidFill>
        </p:spPr>
        <p:txBody>
          <a:bodyPr wrap="square" rtlCol="0">
            <a:spAutoFit/>
          </a:bodyPr>
          <a:lstStyle/>
          <a:p>
            <a:pPr algn="ctr"/>
            <a:r>
              <a:rPr lang="en-US" sz="1200" dirty="0" smtClean="0">
                <a:solidFill>
                  <a:srgbClr val="FF0000"/>
                </a:solidFill>
              </a:rPr>
              <a:t>RED</a:t>
            </a:r>
            <a:r>
              <a:rPr lang="en-US" sz="1200" dirty="0" smtClean="0"/>
              <a:t>: Recommend deletion, </a:t>
            </a:r>
            <a:r>
              <a:rPr lang="en-US" sz="1200" dirty="0" smtClean="0">
                <a:solidFill>
                  <a:srgbClr val="0000CC"/>
                </a:solidFill>
              </a:rPr>
              <a:t>Blue</a:t>
            </a:r>
            <a:r>
              <a:rPr lang="en-US" sz="1200" dirty="0" smtClean="0"/>
              <a:t>:  Recommended Insertion</a:t>
            </a:r>
            <a:endParaRPr lang="en-US" sz="1200" dirty="0"/>
          </a:p>
        </p:txBody>
      </p:sp>
      <p:sp>
        <p:nvSpPr>
          <p:cNvPr id="8" name="TextBox 7"/>
          <p:cNvSpPr txBox="1"/>
          <p:nvPr/>
        </p:nvSpPr>
        <p:spPr>
          <a:xfrm>
            <a:off x="2514600" y="1030069"/>
            <a:ext cx="6629400" cy="276999"/>
          </a:xfrm>
          <a:prstGeom prst="rect">
            <a:avLst/>
          </a:prstGeom>
          <a:solidFill>
            <a:schemeClr val="bg1"/>
          </a:solidFill>
        </p:spPr>
        <p:txBody>
          <a:bodyPr wrap="square" rtlCol="0">
            <a:spAutoFit/>
          </a:bodyPr>
          <a:lstStyle/>
          <a:p>
            <a:pPr algn="ctr"/>
            <a:r>
              <a:rPr lang="en-US" sz="1200" b="1" dirty="0" smtClean="0">
                <a:solidFill>
                  <a:srgbClr val="0000FF"/>
                </a:solidFill>
                <a:latin typeface="Arial Narrow" pitchFamily="34" charset="0"/>
              </a:rPr>
              <a:t>NOTE</a:t>
            </a:r>
            <a:r>
              <a:rPr lang="en-US" sz="1200" dirty="0" smtClean="0">
                <a:latin typeface="Arial Narrow" pitchFamily="34" charset="0"/>
              </a:rPr>
              <a:t>: EHR-S FIM is </a:t>
            </a:r>
            <a:r>
              <a:rPr lang="en-US" sz="1200" u="sng" dirty="0" smtClean="0">
                <a:latin typeface="Arial Narrow" pitchFamily="34" charset="0"/>
              </a:rPr>
              <a:t>NOT</a:t>
            </a:r>
            <a:r>
              <a:rPr lang="en-US" sz="1200" dirty="0" smtClean="0">
                <a:latin typeface="Arial Narrow" pitchFamily="34" charset="0"/>
              </a:rPr>
              <a:t> intended to imply a specific architecture or  workflow!</a:t>
            </a:r>
            <a:endParaRPr lang="en-US" sz="1200" dirty="0">
              <a:latin typeface="Arial Narrow"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51" y="914400"/>
            <a:ext cx="9239451" cy="601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08955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514600" y="942201"/>
            <a:ext cx="6629400" cy="276999"/>
          </a:xfrm>
          <a:prstGeom prst="rect">
            <a:avLst/>
          </a:prstGeom>
          <a:solidFill>
            <a:schemeClr val="bg1"/>
          </a:solidFill>
        </p:spPr>
        <p:txBody>
          <a:bodyPr wrap="square" rtlCol="0">
            <a:spAutoFit/>
          </a:bodyPr>
          <a:lstStyle/>
          <a:p>
            <a:pPr algn="ctr"/>
            <a:r>
              <a:rPr lang="en-US" sz="1200" b="1" dirty="0" smtClean="0">
                <a:solidFill>
                  <a:srgbClr val="0000FF"/>
                </a:solidFill>
                <a:latin typeface="Arial Narrow" pitchFamily="34" charset="0"/>
              </a:rPr>
              <a:t>NOTE</a:t>
            </a:r>
            <a:r>
              <a:rPr lang="en-US" sz="1200" dirty="0" smtClean="0">
                <a:latin typeface="Arial Narrow" pitchFamily="34" charset="0"/>
              </a:rPr>
              <a:t>: EHR-S FIM is </a:t>
            </a:r>
            <a:r>
              <a:rPr lang="en-US" sz="1200" u="sng" dirty="0" smtClean="0">
                <a:latin typeface="Arial Narrow" pitchFamily="34" charset="0"/>
              </a:rPr>
              <a:t>NOT</a:t>
            </a:r>
            <a:r>
              <a:rPr lang="en-US" sz="1200" dirty="0" smtClean="0">
                <a:latin typeface="Arial Narrow" pitchFamily="34" charset="0"/>
              </a:rPr>
              <a:t> intended to imply a specific architecture or  workflow!</a:t>
            </a:r>
            <a:endParaRPr lang="en-US" sz="1200" dirty="0">
              <a:latin typeface="Arial Narrow" pitchFamily="34" charset="0"/>
            </a:endParaRPr>
          </a:p>
        </p:txBody>
      </p:sp>
      <p:sp>
        <p:nvSpPr>
          <p:cNvPr id="2" name="Date Placeholder 1"/>
          <p:cNvSpPr>
            <a:spLocks noGrp="1"/>
          </p:cNvSpPr>
          <p:nvPr>
            <p:ph type="dt" sz="quarter" idx="10"/>
          </p:nvPr>
        </p:nvSpPr>
        <p:spPr>
          <a:xfrm>
            <a:off x="0" y="6645275"/>
            <a:ext cx="2133600" cy="212725"/>
          </a:xfrm>
        </p:spPr>
        <p:txBody>
          <a:bodyPr/>
          <a:lstStyle/>
          <a:p>
            <a:pPr>
              <a:defRPr/>
            </a:pPr>
            <a:fld id="{838F6C79-EB71-4641-B44F-E3F68966C7E9}" type="datetime1">
              <a:rPr lang="en-US"/>
              <a:pPr>
                <a:defRPr/>
              </a:pPr>
              <a:t>3/15/2012</a:t>
            </a:fld>
            <a:endParaRPr lang="en-US" dirty="0"/>
          </a:p>
        </p:txBody>
      </p:sp>
      <p:sp>
        <p:nvSpPr>
          <p:cNvPr id="4" name="Slide Number Placeholder 3"/>
          <p:cNvSpPr>
            <a:spLocks noGrp="1"/>
          </p:cNvSpPr>
          <p:nvPr>
            <p:ph type="sldNum" sz="quarter" idx="12"/>
          </p:nvPr>
        </p:nvSpPr>
        <p:spPr>
          <a:xfrm>
            <a:off x="7010400" y="6645275"/>
            <a:ext cx="2133600" cy="212725"/>
          </a:xfrm>
        </p:spPr>
        <p:txBody>
          <a:bodyPr/>
          <a:lstStyle/>
          <a:p>
            <a:pPr>
              <a:defRPr/>
            </a:pPr>
            <a:fld id="{C0FE17DD-5C10-4C49-8A5F-6736A6418BEF}" type="slidenum">
              <a:rPr lang="en-US"/>
              <a:pPr>
                <a:defRPr/>
              </a:pPr>
              <a:t>22</a:t>
            </a:fld>
            <a:endParaRPr lang="en-US" dirty="0"/>
          </a:p>
        </p:txBody>
      </p:sp>
      <p:sp>
        <p:nvSpPr>
          <p:cNvPr id="7" name="Title 1"/>
          <p:cNvSpPr>
            <a:spLocks noGrp="1"/>
          </p:cNvSpPr>
          <p:nvPr>
            <p:ph type="title"/>
          </p:nvPr>
        </p:nvSpPr>
        <p:spPr>
          <a:xfrm>
            <a:off x="0" y="76200"/>
            <a:ext cx="9144000" cy="838200"/>
          </a:xfrm>
        </p:spPr>
        <p:txBody>
          <a:bodyPr>
            <a:normAutofit/>
          </a:bodyPr>
          <a:lstStyle/>
          <a:p>
            <a:pPr>
              <a:lnSpc>
                <a:spcPct val="80000"/>
              </a:lnSpc>
            </a:pPr>
            <a:r>
              <a:rPr lang="en-US" sz="3100" b="1" dirty="0" smtClean="0">
                <a:solidFill>
                  <a:srgbClr val="0000CC"/>
                </a:solidFill>
                <a:latin typeface="Arial Narrow" pitchFamily="34" charset="0"/>
              </a:rPr>
              <a:t>Immunization Management Capability </a:t>
            </a:r>
            <a:r>
              <a:rPr lang="en-US" sz="2800" b="1" dirty="0" smtClean="0">
                <a:solidFill>
                  <a:srgbClr val="0000CC"/>
                </a:solidFill>
                <a:latin typeface="Arial Narrow" pitchFamily="34" charset="0"/>
              </a:rPr>
              <a:t/>
            </a:r>
            <a:br>
              <a:rPr lang="en-US" sz="2800" b="1" dirty="0" smtClean="0">
                <a:solidFill>
                  <a:srgbClr val="0000CC"/>
                </a:solidFill>
                <a:latin typeface="Arial Narrow" pitchFamily="34" charset="0"/>
              </a:rPr>
            </a:br>
            <a:r>
              <a:rPr lang="en-US" sz="2400" dirty="0">
                <a:latin typeface="Arial Narrow" pitchFamily="34" charset="0"/>
              </a:rPr>
              <a:t>Information Exchanges </a:t>
            </a:r>
            <a:r>
              <a:rPr lang="en-US" sz="2400" dirty="0" smtClean="0">
                <a:latin typeface="Arial Narrow" pitchFamily="34" charset="0"/>
              </a:rPr>
              <a:t>Defined-by Conformance Criteria (CC)</a:t>
            </a:r>
            <a:endParaRPr lang="en-US" sz="2800" dirty="0" smtClean="0">
              <a:latin typeface="Arial Narrow" pitchFamily="34" charset="0"/>
            </a:endParaRPr>
          </a:p>
        </p:txBody>
      </p:sp>
      <p:sp>
        <p:nvSpPr>
          <p:cNvPr id="8" name="TextBox 7"/>
          <p:cNvSpPr txBox="1"/>
          <p:nvPr/>
        </p:nvSpPr>
        <p:spPr>
          <a:xfrm>
            <a:off x="6324600" y="1498937"/>
            <a:ext cx="2819400" cy="1015663"/>
          </a:xfrm>
          <a:prstGeom prst="rect">
            <a:avLst/>
          </a:prstGeom>
          <a:solidFill>
            <a:schemeClr val="bg1"/>
          </a:solidFill>
        </p:spPr>
        <p:txBody>
          <a:bodyPr wrap="square" rtlCol="0">
            <a:spAutoFit/>
          </a:bodyPr>
          <a:lstStyle/>
          <a:p>
            <a:pPr algn="ctr"/>
            <a:r>
              <a:rPr lang="en-US" sz="1200" dirty="0" smtClean="0">
                <a:solidFill>
                  <a:srgbClr val="0000CC"/>
                </a:solidFill>
              </a:rPr>
              <a:t>SHALL CCs have bolded borders. </a:t>
            </a:r>
          </a:p>
          <a:p>
            <a:pPr algn="ctr"/>
            <a:r>
              <a:rPr lang="en-US" sz="1200" dirty="0" smtClean="0">
                <a:solidFill>
                  <a:srgbClr val="0000CC"/>
                </a:solidFill>
              </a:rPr>
              <a:t>See individual EHR-S Function’s slide deck for CC details</a:t>
            </a:r>
            <a:r>
              <a:rPr lang="en-US" sz="1200" dirty="0" smtClean="0">
                <a:solidFill>
                  <a:srgbClr val="0000FF"/>
                </a:solidFill>
              </a:rPr>
              <a:t> </a:t>
            </a:r>
            <a:r>
              <a:rPr lang="en-US" sz="1200" dirty="0">
                <a:solidFill>
                  <a:srgbClr val="0000FF"/>
                </a:solidFill>
              </a:rPr>
              <a:t>at: </a:t>
            </a:r>
            <a:r>
              <a:rPr lang="en-US" sz="1200" u="sng" dirty="0">
                <a:latin typeface="Arial Narrow" pitchFamily="34" charset="0"/>
                <a:cs typeface="Arial" pitchFamily="34" charset="0"/>
                <a:hlinkClick r:id="rId2"/>
              </a:rPr>
              <a:t>http://</a:t>
            </a:r>
            <a:r>
              <a:rPr lang="en-US" sz="1200" u="sng" dirty="0" smtClean="0">
                <a:latin typeface="Arial Narrow" pitchFamily="34" charset="0"/>
                <a:cs typeface="Arial" pitchFamily="34" charset="0"/>
                <a:hlinkClick r:id="rId2"/>
              </a:rPr>
              <a:t>wiki.hl7.org/index.php?title=EHR_Interoperability_WG</a:t>
            </a:r>
            <a:endParaRPr lang="en-US" sz="1200" dirty="0">
              <a:solidFill>
                <a:srgbClr val="0000CC"/>
              </a:solidFill>
            </a:endParaRPr>
          </a:p>
        </p:txBody>
      </p:sp>
      <p:sp>
        <p:nvSpPr>
          <p:cNvPr id="11" name="TextBox 10"/>
          <p:cNvSpPr txBox="1"/>
          <p:nvPr/>
        </p:nvSpPr>
        <p:spPr>
          <a:xfrm>
            <a:off x="1600200" y="6614215"/>
            <a:ext cx="5943600" cy="243785"/>
          </a:xfrm>
          <a:prstGeom prst="rect">
            <a:avLst/>
          </a:prstGeom>
          <a:solidFill>
            <a:schemeClr val="bg1"/>
          </a:solidFill>
        </p:spPr>
        <p:txBody>
          <a:bodyPr wrap="square" rtlCol="0">
            <a:spAutoFit/>
          </a:bodyPr>
          <a:lstStyle/>
          <a:p>
            <a:pPr algn="ctr">
              <a:lnSpc>
                <a:spcPct val="80000"/>
              </a:lnSpc>
            </a:pPr>
            <a:r>
              <a:rPr lang="en-US" sz="1200" dirty="0" smtClean="0">
                <a:solidFill>
                  <a:srgbClr val="FF0000"/>
                </a:solidFill>
              </a:rPr>
              <a:t>RED</a:t>
            </a:r>
            <a:r>
              <a:rPr lang="en-US" sz="1200" dirty="0" smtClean="0"/>
              <a:t>: Recommend deletion, </a:t>
            </a:r>
            <a:r>
              <a:rPr lang="en-US" sz="1200" dirty="0" smtClean="0">
                <a:solidFill>
                  <a:srgbClr val="0000CC"/>
                </a:solidFill>
              </a:rPr>
              <a:t>Blue</a:t>
            </a:r>
            <a:r>
              <a:rPr lang="en-US" sz="1200" dirty="0" smtClean="0"/>
              <a:t>:  Recommended Insertion</a:t>
            </a:r>
            <a:endParaRPr lang="en-US" sz="1200"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838200"/>
            <a:ext cx="92964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69585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a:xfrm>
            <a:off x="0" y="6645275"/>
            <a:ext cx="2133600" cy="212725"/>
          </a:xfrm>
        </p:spPr>
        <p:txBody>
          <a:bodyPr/>
          <a:lstStyle/>
          <a:p>
            <a:pPr>
              <a:defRPr/>
            </a:pPr>
            <a:fld id="{838F6C79-EB71-4641-B44F-E3F68966C7E9}" type="datetime1">
              <a:rPr lang="en-US"/>
              <a:pPr>
                <a:defRPr/>
              </a:pPr>
              <a:t>3/15/2012</a:t>
            </a:fld>
            <a:endParaRPr lang="en-US" dirty="0"/>
          </a:p>
        </p:txBody>
      </p:sp>
      <p:sp>
        <p:nvSpPr>
          <p:cNvPr id="3" name="Footer Placeholder 2"/>
          <p:cNvSpPr>
            <a:spLocks noGrp="1"/>
          </p:cNvSpPr>
          <p:nvPr>
            <p:ph type="ftr" sz="quarter" idx="11"/>
          </p:nvPr>
        </p:nvSpPr>
        <p:spPr>
          <a:xfrm>
            <a:off x="3124200" y="6645275"/>
            <a:ext cx="2895600" cy="212725"/>
          </a:xfrm>
        </p:spPr>
        <p:txBody>
          <a:bodyPr/>
          <a:lstStyle/>
          <a:p>
            <a:pPr>
              <a:defRPr/>
            </a:pPr>
            <a:r>
              <a:rPr lang="en-US" dirty="0"/>
              <a:t>DRAFT WORKING DOCUMENT</a:t>
            </a:r>
          </a:p>
        </p:txBody>
      </p:sp>
      <p:sp>
        <p:nvSpPr>
          <p:cNvPr id="4" name="Slide Number Placeholder 3"/>
          <p:cNvSpPr>
            <a:spLocks noGrp="1"/>
          </p:cNvSpPr>
          <p:nvPr>
            <p:ph type="sldNum" sz="quarter" idx="12"/>
          </p:nvPr>
        </p:nvSpPr>
        <p:spPr>
          <a:xfrm>
            <a:off x="7010400" y="6645275"/>
            <a:ext cx="2133600" cy="212725"/>
          </a:xfrm>
        </p:spPr>
        <p:txBody>
          <a:bodyPr/>
          <a:lstStyle/>
          <a:p>
            <a:pPr>
              <a:defRPr/>
            </a:pPr>
            <a:fld id="{C0FE17DD-5C10-4C49-8A5F-6736A6418BEF}" type="slidenum">
              <a:rPr lang="en-US"/>
              <a:pPr>
                <a:defRPr/>
              </a:pPr>
              <a:t>23</a:t>
            </a:fld>
            <a:endParaRPr lang="en-US" dirty="0"/>
          </a:p>
        </p:txBody>
      </p:sp>
      <p:sp>
        <p:nvSpPr>
          <p:cNvPr id="7" name="Title 1"/>
          <p:cNvSpPr>
            <a:spLocks noGrp="1"/>
          </p:cNvSpPr>
          <p:nvPr>
            <p:ph type="title"/>
          </p:nvPr>
        </p:nvSpPr>
        <p:spPr>
          <a:xfrm>
            <a:off x="0" y="76200"/>
            <a:ext cx="9144000" cy="838200"/>
          </a:xfrm>
        </p:spPr>
        <p:txBody>
          <a:bodyPr>
            <a:normAutofit/>
          </a:bodyPr>
          <a:lstStyle/>
          <a:p>
            <a:pPr>
              <a:lnSpc>
                <a:spcPct val="80000"/>
              </a:lnSpc>
            </a:pPr>
            <a:r>
              <a:rPr lang="en-US" sz="2800" b="1" dirty="0" smtClean="0">
                <a:solidFill>
                  <a:srgbClr val="0000CC"/>
                </a:solidFill>
                <a:latin typeface="Arial Narrow" pitchFamily="34" charset="0"/>
              </a:rPr>
              <a:t>Immunization Management Information Exchange</a:t>
            </a:r>
            <a:br>
              <a:rPr lang="en-US" sz="2800" b="1" dirty="0" smtClean="0">
                <a:solidFill>
                  <a:srgbClr val="0000CC"/>
                </a:solidFill>
                <a:latin typeface="Arial Narrow" pitchFamily="34" charset="0"/>
              </a:rPr>
            </a:br>
            <a:r>
              <a:rPr lang="en-US" sz="2400" dirty="0">
                <a:latin typeface="Arial Narrow" pitchFamily="34" charset="0"/>
              </a:rPr>
              <a:t>Conformance Criteria (CC) </a:t>
            </a:r>
            <a:r>
              <a:rPr lang="en-US" sz="2400" dirty="0" smtClean="0">
                <a:latin typeface="Arial Narrow" pitchFamily="34" charset="0"/>
              </a:rPr>
              <a:t>Applicable to </a:t>
            </a:r>
            <a:r>
              <a:rPr lang="en-US" sz="2400" dirty="0">
                <a:latin typeface="Arial Narrow" pitchFamily="34" charset="0"/>
              </a:rPr>
              <a:t>Information Exchanges</a:t>
            </a:r>
            <a:endParaRPr lang="en-US" sz="2400" dirty="0" smtClean="0">
              <a:latin typeface="Arial Narrow" pitchFamily="34" charset="0"/>
            </a:endParaRPr>
          </a:p>
        </p:txBody>
      </p:sp>
      <p:sp>
        <p:nvSpPr>
          <p:cNvPr id="6" name="TextBox 5"/>
          <p:cNvSpPr txBox="1"/>
          <p:nvPr/>
        </p:nvSpPr>
        <p:spPr>
          <a:xfrm>
            <a:off x="0" y="990600"/>
            <a:ext cx="9144000" cy="4801314"/>
          </a:xfrm>
          <a:prstGeom prst="rect">
            <a:avLst/>
          </a:prstGeom>
          <a:noFill/>
        </p:spPr>
        <p:txBody>
          <a:bodyPr wrap="square" rtlCol="0">
            <a:spAutoFit/>
          </a:bodyPr>
          <a:lstStyle/>
          <a:p>
            <a:pPr marL="285750" indent="-285750">
              <a:buFont typeface="Arial" pitchFamily="34" charset="0"/>
              <a:buChar char="•"/>
            </a:pPr>
            <a:r>
              <a:rPr lang="en-US" b="1" dirty="0">
                <a:latin typeface="Arial Narrow" pitchFamily="34" charset="0"/>
              </a:rPr>
              <a:t>CP.3.3#07</a:t>
            </a:r>
            <a:r>
              <a:rPr lang="en-US" dirty="0">
                <a:latin typeface="Arial Narrow" pitchFamily="34" charset="0"/>
              </a:rPr>
              <a:t> The system SHOULD provide the ability to link encounters, orders, medical equipment, prosthetic/orthotic devices, medications, and notes to one or more problems (Ref: CP.1.4 [Manage Problem List] cc#9</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CPS.3.9#01</a:t>
            </a:r>
            <a:r>
              <a:rPr lang="en-US" dirty="0">
                <a:latin typeface="Arial Narrow" pitchFamily="34" charset="0"/>
              </a:rPr>
              <a:t> The system </a:t>
            </a:r>
            <a:r>
              <a:rPr lang="en-US" b="1" u="sng" dirty="0">
                <a:latin typeface="Arial Narrow" pitchFamily="34" charset="0"/>
              </a:rPr>
              <a:t>SHALL</a:t>
            </a:r>
            <a:r>
              <a:rPr lang="en-US" dirty="0">
                <a:latin typeface="Arial Narrow" pitchFamily="34" charset="0"/>
              </a:rPr>
              <a:t> provide the ability to maintain the clinical content or rules utilized to generate clinical decision support reminders and alerts.</a:t>
            </a:r>
            <a:endParaRPr lang="en-US" dirty="0" smtClean="0">
              <a:latin typeface="Arial Narrow" pitchFamily="34" charset="0"/>
            </a:endParaRPr>
          </a:p>
          <a:p>
            <a:pPr marL="285750" indent="-285750">
              <a:buFont typeface="Arial" pitchFamily="34" charset="0"/>
              <a:buChar char="•"/>
            </a:pPr>
            <a:r>
              <a:rPr lang="en-US" b="1" dirty="0">
                <a:latin typeface="Arial Narrow" pitchFamily="34" charset="0"/>
              </a:rPr>
              <a:t>AS.4.1#01</a:t>
            </a:r>
            <a:r>
              <a:rPr lang="en-US" dirty="0">
                <a:latin typeface="Arial Narrow" pitchFamily="34" charset="0"/>
              </a:rPr>
              <a:t> The system SHOULD provide the ability to exchange structured demographic and clinical information with registries (e.g., local, disease-specific, </a:t>
            </a:r>
            <a:r>
              <a:rPr lang="en-US" dirty="0" err="1">
                <a:latin typeface="Arial Narrow" pitchFamily="34" charset="0"/>
              </a:rPr>
              <a:t>notifiable</a:t>
            </a:r>
            <a:r>
              <a:rPr lang="en-US" dirty="0">
                <a:latin typeface="Arial Narrow" pitchFamily="34" charset="0"/>
              </a:rPr>
              <a:t>, patient, provider, organization, or health services registries</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AS.4.1#02</a:t>
            </a:r>
            <a:r>
              <a:rPr lang="en-US" dirty="0">
                <a:latin typeface="Arial Narrow" pitchFamily="34" charset="0"/>
              </a:rPr>
              <a:t> The system MAY provide the ability to render and tag registry information as reviewed and the information's related assessment of validity or applicability for clinical, financial or administrative activities</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AS.4.1#03</a:t>
            </a:r>
            <a:r>
              <a:rPr lang="en-US" dirty="0">
                <a:latin typeface="Arial Narrow" pitchFamily="34" charset="0"/>
              </a:rPr>
              <a:t> The system SHOULD  provide the ability to maintain information received from registries (e.g., local, disease-specific, </a:t>
            </a:r>
            <a:r>
              <a:rPr lang="en-US" dirty="0" err="1">
                <a:latin typeface="Arial Narrow" pitchFamily="34" charset="0"/>
              </a:rPr>
              <a:t>notifiable</a:t>
            </a:r>
            <a:r>
              <a:rPr lang="en-US" dirty="0">
                <a:latin typeface="Arial Narrow" pitchFamily="34" charset="0"/>
              </a:rPr>
              <a:t>,  patient, provider, organization, or health services registries</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AS.4.1#04</a:t>
            </a:r>
            <a:r>
              <a:rPr lang="en-US" dirty="0">
                <a:latin typeface="Arial Narrow" pitchFamily="34" charset="0"/>
              </a:rPr>
              <a:t> The system MAY provide the ability to receive structured demographic and clinical information from registries</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AS.4.1#05</a:t>
            </a:r>
            <a:r>
              <a:rPr lang="en-US" dirty="0">
                <a:latin typeface="Arial Narrow" pitchFamily="34" charset="0"/>
              </a:rPr>
              <a:t> The system SHOULD provide the ability to harmonize system information with registry information.</a:t>
            </a:r>
          </a:p>
        </p:txBody>
      </p:sp>
      <p:sp>
        <p:nvSpPr>
          <p:cNvPr id="8" name="TextBox 7"/>
          <p:cNvSpPr txBox="1"/>
          <p:nvPr/>
        </p:nvSpPr>
        <p:spPr>
          <a:xfrm>
            <a:off x="914400" y="6581001"/>
            <a:ext cx="7620000" cy="276999"/>
          </a:xfrm>
          <a:prstGeom prst="rect">
            <a:avLst/>
          </a:prstGeom>
          <a:solidFill>
            <a:schemeClr val="bg1"/>
          </a:solidFill>
        </p:spPr>
        <p:txBody>
          <a:bodyPr wrap="square" rtlCol="0">
            <a:spAutoFit/>
          </a:bodyPr>
          <a:lstStyle/>
          <a:p>
            <a:pPr algn="ctr"/>
            <a:r>
              <a:rPr lang="en-US" sz="1200" b="1" dirty="0" smtClean="0">
                <a:solidFill>
                  <a:srgbClr val="0000FF"/>
                </a:solidFill>
              </a:rPr>
              <a:t>NOTE</a:t>
            </a:r>
            <a:r>
              <a:rPr lang="en-US" sz="1200" dirty="0" smtClean="0"/>
              <a:t>: EHR-S FIM is </a:t>
            </a:r>
            <a:r>
              <a:rPr lang="en-US" sz="1200" u="sng" dirty="0" smtClean="0"/>
              <a:t>NOT</a:t>
            </a:r>
            <a:r>
              <a:rPr lang="en-US" sz="1200" dirty="0" smtClean="0"/>
              <a:t> intended to imply a specific architecture or  workflow!</a:t>
            </a:r>
            <a:endParaRPr lang="en-US" sz="1200" dirty="0"/>
          </a:p>
        </p:txBody>
      </p:sp>
    </p:spTree>
    <p:extLst>
      <p:ext uri="{BB962C8B-B14F-4D97-AF65-F5344CB8AC3E}">
        <p14:creationId xmlns:p14="http://schemas.microsoft.com/office/powerpoint/2010/main" val="19102056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sz="3100" b="1" dirty="0" smtClean="0">
                <a:solidFill>
                  <a:srgbClr val="0000FF"/>
                </a:solidFill>
              </a:rPr>
              <a:t>Immunization Standards-based Interoperability</a:t>
            </a:r>
            <a:r>
              <a:rPr lang="en-US" sz="2800" b="1" dirty="0" smtClean="0">
                <a:solidFill>
                  <a:srgbClr val="0000FF"/>
                </a:solidFill>
              </a:rPr>
              <a:t/>
            </a:r>
            <a:br>
              <a:rPr lang="en-US" sz="2800" b="1" dirty="0" smtClean="0">
                <a:solidFill>
                  <a:srgbClr val="0000FF"/>
                </a:solidFill>
              </a:rPr>
            </a:br>
            <a:r>
              <a:rPr lang="en-US" sz="2700" dirty="0" smtClean="0"/>
              <a:t>US Realm </a:t>
            </a:r>
            <a:endParaRPr lang="en-US" sz="2700" dirty="0"/>
          </a:p>
        </p:txBody>
      </p:sp>
      <p:sp>
        <p:nvSpPr>
          <p:cNvPr id="3" name="Content Placeholder 2"/>
          <p:cNvSpPr>
            <a:spLocks noGrp="1"/>
          </p:cNvSpPr>
          <p:nvPr>
            <p:ph idx="1"/>
          </p:nvPr>
        </p:nvSpPr>
        <p:spPr>
          <a:xfrm>
            <a:off x="381000" y="990600"/>
            <a:ext cx="8229600" cy="5334000"/>
          </a:xfrm>
        </p:spPr>
        <p:txBody>
          <a:bodyPr>
            <a:normAutofit/>
          </a:bodyPr>
          <a:lstStyle/>
          <a:p>
            <a:pPr marL="0" indent="0" algn="just">
              <a:buNone/>
            </a:pPr>
            <a:r>
              <a:rPr lang="en-GB" sz="2400" dirty="0"/>
              <a:t>Currently, several HL7 and other SDO standards apply to the immunization use case, including messages (HL7 </a:t>
            </a:r>
            <a:r>
              <a:rPr lang="en-GB" sz="2400" dirty="0" smtClean="0"/>
              <a:t>V2.31, V2.51 </a:t>
            </a:r>
            <a:r>
              <a:rPr lang="en-GB" sz="2400" dirty="0"/>
              <a:t>and V3) documents (V3 CDA), and services (IXS, RLUS, DSS, etc.).  Some, such as HL7 V2 and V3 messaging, and CDA/CCD models including the IHE Immunization Content profile, are fairly mature</a:t>
            </a:r>
            <a:r>
              <a:rPr lang="en-GB" sz="2400" dirty="0" smtClean="0"/>
              <a:t>. There is a CDC </a:t>
            </a:r>
            <a:r>
              <a:rPr lang="en-US" sz="2400" b="1" i="1" dirty="0"/>
              <a:t>Implementation Guide</a:t>
            </a:r>
            <a:r>
              <a:rPr lang="en-US" sz="2400" dirty="0"/>
              <a:t> for </a:t>
            </a:r>
            <a:r>
              <a:rPr lang="en-US" sz="2400" b="1" i="1" dirty="0"/>
              <a:t>Immunization</a:t>
            </a:r>
            <a:r>
              <a:rPr lang="en-US" sz="2400" dirty="0"/>
              <a:t> </a:t>
            </a:r>
            <a:r>
              <a:rPr lang="en-US" sz="2400" b="1" i="1" dirty="0"/>
              <a:t>Data Transactions </a:t>
            </a:r>
            <a:r>
              <a:rPr lang="en-US" sz="2400" dirty="0"/>
              <a:t>using </a:t>
            </a:r>
            <a:r>
              <a:rPr lang="en-US" sz="2400" dirty="0" smtClean="0"/>
              <a:t>HL7 Version </a:t>
            </a:r>
            <a:r>
              <a:rPr lang="en-US" sz="2400" dirty="0"/>
              <a:t>2.3.1 </a:t>
            </a:r>
            <a:r>
              <a:rPr lang="en-US" sz="2400" dirty="0" smtClean="0"/>
              <a:t>and Version 2.5.1.  </a:t>
            </a:r>
          </a:p>
          <a:p>
            <a:pPr marL="0" indent="0" algn="just">
              <a:spcBef>
                <a:spcPts val="1800"/>
              </a:spcBef>
              <a:buNone/>
            </a:pPr>
            <a:r>
              <a:rPr lang="en-GB" sz="2400" dirty="0"/>
              <a:t>However, the issue of achieving interoperability in an environment of diverse standards remains.  A key lesson of Meaningful Use Stage I in the U.S. has been that mismatched sender and receiver capabilities in some localities have inhibited public health reporting objectives. </a:t>
            </a:r>
            <a:r>
              <a:rPr lang="en-GB" sz="2400" dirty="0" smtClean="0"/>
              <a:t> </a:t>
            </a:r>
            <a:endParaRPr lang="en-US" sz="2400" dirty="0"/>
          </a:p>
        </p:txBody>
      </p:sp>
      <p:sp>
        <p:nvSpPr>
          <p:cNvPr id="4" name="Date Placeholder 3"/>
          <p:cNvSpPr>
            <a:spLocks noGrp="1"/>
          </p:cNvSpPr>
          <p:nvPr>
            <p:ph type="dt" sz="half" idx="10"/>
          </p:nvPr>
        </p:nvSpPr>
        <p:spPr/>
        <p:txBody>
          <a:bodyPr/>
          <a:lstStyle/>
          <a:p>
            <a:fld id="{6BD98FEB-5F35-4773-8716-8B508CF9F68C}" type="datetime1">
              <a:rPr lang="en-US" smtClean="0"/>
              <a:t>3/15/2012</a:t>
            </a:fld>
            <a:endParaRPr lang="en-US"/>
          </a:p>
        </p:txBody>
      </p:sp>
      <p:sp>
        <p:nvSpPr>
          <p:cNvPr id="5" name="Footer Placeholder 4"/>
          <p:cNvSpPr>
            <a:spLocks noGrp="1"/>
          </p:cNvSpPr>
          <p:nvPr>
            <p:ph type="ftr" sz="quarter" idx="11"/>
          </p:nvPr>
        </p:nvSpPr>
        <p:spPr/>
        <p:txBody>
          <a:bodyPr/>
          <a:lstStyle/>
          <a:p>
            <a:r>
              <a:rPr lang="en-US" smtClean="0"/>
              <a:t>DRAFT WORKING DOCUMENT</a:t>
            </a:r>
            <a:endParaRPr lang="en-US"/>
          </a:p>
        </p:txBody>
      </p:sp>
      <p:sp>
        <p:nvSpPr>
          <p:cNvPr id="6" name="Slide Number Placeholder 5"/>
          <p:cNvSpPr>
            <a:spLocks noGrp="1"/>
          </p:cNvSpPr>
          <p:nvPr>
            <p:ph type="sldNum" sz="quarter" idx="12"/>
          </p:nvPr>
        </p:nvSpPr>
        <p:spPr/>
        <p:txBody>
          <a:bodyPr/>
          <a:lstStyle/>
          <a:p>
            <a:fld id="{3EC92E35-3162-4C06-AF9B-83D7C7AEF58C}" type="slidenum">
              <a:rPr lang="en-US" smtClean="0"/>
              <a:t>24</a:t>
            </a:fld>
            <a:endParaRPr lang="en-US"/>
          </a:p>
        </p:txBody>
      </p:sp>
    </p:spTree>
    <p:extLst>
      <p:ext uri="{BB962C8B-B14F-4D97-AF65-F5344CB8AC3E}">
        <p14:creationId xmlns:p14="http://schemas.microsoft.com/office/powerpoint/2010/main" val="34642222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676400" y="762000"/>
            <a:ext cx="7467600" cy="276999"/>
          </a:xfrm>
          <a:prstGeom prst="rect">
            <a:avLst/>
          </a:prstGeom>
          <a:solidFill>
            <a:schemeClr val="bg1"/>
          </a:solidFill>
        </p:spPr>
        <p:txBody>
          <a:bodyPr wrap="square" rtlCol="0">
            <a:spAutoFit/>
          </a:bodyPr>
          <a:lstStyle/>
          <a:p>
            <a:pPr algn="ctr"/>
            <a:r>
              <a:rPr lang="en-US" sz="1200" b="1" dirty="0" smtClean="0">
                <a:solidFill>
                  <a:srgbClr val="0000FF"/>
                </a:solidFill>
                <a:latin typeface="Arial Narrow" pitchFamily="34" charset="0"/>
              </a:rPr>
              <a:t>NOTE</a:t>
            </a:r>
            <a:r>
              <a:rPr lang="en-US" sz="1200" dirty="0" smtClean="0">
                <a:latin typeface="Arial Narrow" pitchFamily="34" charset="0"/>
              </a:rPr>
              <a:t>: EHR-S FIM is </a:t>
            </a:r>
            <a:r>
              <a:rPr lang="en-US" sz="1200" u="sng" dirty="0" smtClean="0">
                <a:latin typeface="Arial Narrow" pitchFamily="34" charset="0"/>
              </a:rPr>
              <a:t>NOT</a:t>
            </a:r>
            <a:r>
              <a:rPr lang="en-US" sz="1200" dirty="0" smtClean="0">
                <a:latin typeface="Arial Narrow" pitchFamily="34" charset="0"/>
              </a:rPr>
              <a:t> intended to imply a specific architecture or  workflow!</a:t>
            </a:r>
            <a:endParaRPr lang="en-US" sz="1200" dirty="0">
              <a:latin typeface="Arial Narrow" pitchFamily="34" charset="0"/>
            </a:endParaRPr>
          </a:p>
        </p:txBody>
      </p:sp>
      <p:sp>
        <p:nvSpPr>
          <p:cNvPr id="2" name="Title 1"/>
          <p:cNvSpPr>
            <a:spLocks noGrp="1"/>
          </p:cNvSpPr>
          <p:nvPr>
            <p:ph type="title"/>
          </p:nvPr>
        </p:nvSpPr>
        <p:spPr>
          <a:xfrm>
            <a:off x="0" y="0"/>
            <a:ext cx="9144000" cy="762000"/>
          </a:xfrm>
        </p:spPr>
        <p:txBody>
          <a:bodyPr>
            <a:normAutofit fontScale="90000"/>
          </a:bodyPr>
          <a:lstStyle/>
          <a:p>
            <a:r>
              <a:rPr lang="en-US" sz="2800" b="1" dirty="0">
                <a:solidFill>
                  <a:srgbClr val="0000FF"/>
                </a:solidFill>
              </a:rPr>
              <a:t> </a:t>
            </a:r>
            <a:r>
              <a:rPr lang="en-US" sz="3100" b="1" dirty="0" smtClean="0">
                <a:solidFill>
                  <a:srgbClr val="0000FF"/>
                </a:solidFill>
              </a:rPr>
              <a:t>CDM for Advanced </a:t>
            </a:r>
            <a:r>
              <a:rPr lang="en-US" sz="3100" b="1" dirty="0">
                <a:solidFill>
                  <a:srgbClr val="0000FF"/>
                </a:solidFill>
              </a:rPr>
              <a:t>Directive</a:t>
            </a:r>
            <a:r>
              <a:rPr lang="en-US" sz="2800" b="1" dirty="0" smtClean="0"/>
              <a:t/>
            </a:r>
            <a:br>
              <a:rPr lang="en-US" sz="2800" b="1" dirty="0" smtClean="0"/>
            </a:br>
            <a:r>
              <a:rPr lang="en-US" sz="2700" dirty="0">
                <a:latin typeface="Arial Narrow" pitchFamily="34" charset="0"/>
              </a:rPr>
              <a:t>Conformance Criteria (CC) Applicable </a:t>
            </a:r>
            <a:r>
              <a:rPr lang="en-US" sz="2700" dirty="0" smtClean="0">
                <a:latin typeface="Arial Narrow" pitchFamily="34" charset="0"/>
              </a:rPr>
              <a:t>to this CDM</a:t>
            </a:r>
            <a:endParaRPr lang="en-US" sz="2700" dirty="0">
              <a:latin typeface="Arial Narrow" pitchFamily="34" charset="0"/>
            </a:endParaRPr>
          </a:p>
        </p:txBody>
      </p:sp>
      <p:sp>
        <p:nvSpPr>
          <p:cNvPr id="4" name="Date Placeholder 3"/>
          <p:cNvSpPr>
            <a:spLocks noGrp="1"/>
          </p:cNvSpPr>
          <p:nvPr>
            <p:ph type="dt" sz="half" idx="10"/>
          </p:nvPr>
        </p:nvSpPr>
        <p:spPr>
          <a:xfrm>
            <a:off x="0" y="6661151"/>
            <a:ext cx="2133600" cy="196849"/>
          </a:xfrm>
        </p:spPr>
        <p:txBody>
          <a:bodyPr/>
          <a:lstStyle/>
          <a:p>
            <a:fld id="{6BD98FEB-5F35-4773-8716-8B508CF9F68C}" type="datetime1">
              <a:rPr lang="en-US" smtClean="0"/>
              <a:t>3/15/2012</a:t>
            </a:fld>
            <a:endParaRPr lang="en-US" dirty="0"/>
          </a:p>
        </p:txBody>
      </p:sp>
      <p:sp>
        <p:nvSpPr>
          <p:cNvPr id="5" name="Footer Placeholder 4"/>
          <p:cNvSpPr>
            <a:spLocks noGrp="1"/>
          </p:cNvSpPr>
          <p:nvPr>
            <p:ph type="ftr" sz="quarter" idx="11"/>
          </p:nvPr>
        </p:nvSpPr>
        <p:spPr>
          <a:xfrm>
            <a:off x="3124200" y="6661151"/>
            <a:ext cx="2895600" cy="196849"/>
          </a:xfrm>
        </p:spPr>
        <p:txBody>
          <a:bodyPr/>
          <a:lstStyle/>
          <a:p>
            <a:r>
              <a:rPr lang="en-US" dirty="0" smtClean="0"/>
              <a:t>DRAFT WORKING DOCUMENT</a:t>
            </a:r>
            <a:endParaRPr lang="en-US" dirty="0"/>
          </a:p>
        </p:txBody>
      </p:sp>
      <p:sp>
        <p:nvSpPr>
          <p:cNvPr id="6" name="Slide Number Placeholder 5"/>
          <p:cNvSpPr>
            <a:spLocks noGrp="1"/>
          </p:cNvSpPr>
          <p:nvPr>
            <p:ph type="sldNum" sz="quarter" idx="12"/>
          </p:nvPr>
        </p:nvSpPr>
        <p:spPr>
          <a:xfrm>
            <a:off x="7010400" y="6661151"/>
            <a:ext cx="2133600" cy="196849"/>
          </a:xfrm>
        </p:spPr>
        <p:txBody>
          <a:bodyPr/>
          <a:lstStyle/>
          <a:p>
            <a:fld id="{3EC92E35-3162-4C06-AF9B-83D7C7AEF58C}" type="slidenum">
              <a:rPr lang="en-US" smtClean="0"/>
              <a:t>25</a:t>
            </a:fld>
            <a:endParaRPr lang="en-US" dirty="0"/>
          </a:p>
        </p:txBody>
      </p:sp>
      <p:sp>
        <p:nvSpPr>
          <p:cNvPr id="8" name="TextBox 7"/>
          <p:cNvSpPr txBox="1"/>
          <p:nvPr/>
        </p:nvSpPr>
        <p:spPr>
          <a:xfrm>
            <a:off x="0" y="1143000"/>
            <a:ext cx="3810000" cy="646331"/>
          </a:xfrm>
          <a:prstGeom prst="rect">
            <a:avLst/>
          </a:prstGeom>
          <a:solidFill>
            <a:schemeClr val="bg1"/>
          </a:solidFill>
        </p:spPr>
        <p:txBody>
          <a:bodyPr wrap="square" rtlCol="0">
            <a:spAutoFit/>
          </a:bodyPr>
          <a:lstStyle/>
          <a:p>
            <a:pPr algn="ctr"/>
            <a:r>
              <a:rPr lang="en-US" sz="1200" dirty="0" smtClean="0">
                <a:solidFill>
                  <a:srgbClr val="0000CC"/>
                </a:solidFill>
              </a:rPr>
              <a:t>SHALL CCs have bolded borders. </a:t>
            </a:r>
          </a:p>
          <a:p>
            <a:pPr algn="ctr"/>
            <a:r>
              <a:rPr lang="en-US" sz="1200" dirty="0" smtClean="0">
                <a:solidFill>
                  <a:srgbClr val="0000CC"/>
                </a:solidFill>
              </a:rPr>
              <a:t>See individual EHR-S Function’s slide deck for CC details</a:t>
            </a:r>
            <a:r>
              <a:rPr lang="en-US" sz="1200" dirty="0" smtClean="0">
                <a:solidFill>
                  <a:srgbClr val="0000FF"/>
                </a:solidFill>
              </a:rPr>
              <a:t> </a:t>
            </a:r>
            <a:r>
              <a:rPr lang="en-US" sz="1200" dirty="0">
                <a:solidFill>
                  <a:srgbClr val="0000FF"/>
                </a:solidFill>
              </a:rPr>
              <a:t>at: </a:t>
            </a:r>
            <a:r>
              <a:rPr lang="en-US" sz="1200" u="sng" dirty="0">
                <a:latin typeface="Arial Narrow" pitchFamily="34" charset="0"/>
                <a:cs typeface="Arial" pitchFamily="34" charset="0"/>
                <a:hlinkClick r:id="rId2"/>
              </a:rPr>
              <a:t>http://</a:t>
            </a:r>
            <a:r>
              <a:rPr lang="en-US" sz="1200" u="sng" dirty="0" smtClean="0">
                <a:latin typeface="Arial Narrow" pitchFamily="34" charset="0"/>
                <a:cs typeface="Arial" pitchFamily="34" charset="0"/>
                <a:hlinkClick r:id="rId2"/>
              </a:rPr>
              <a:t>wiki.hl7.org/index.php?title=EHR_Interoperability_WG</a:t>
            </a:r>
            <a:endParaRPr lang="en-US" sz="1200" dirty="0">
              <a:solidFill>
                <a:srgbClr val="0000CC"/>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13" y="762001"/>
            <a:ext cx="9471026"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86249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fontScale="90000"/>
          </a:bodyPr>
          <a:lstStyle/>
          <a:p>
            <a:r>
              <a:rPr lang="en-US" sz="3100" b="1" dirty="0" smtClean="0">
                <a:solidFill>
                  <a:srgbClr val="0000FF"/>
                </a:solidFill>
              </a:rPr>
              <a:t>Advanced Directive</a:t>
            </a:r>
            <a:r>
              <a:rPr lang="en-US" sz="2800" b="1" dirty="0" smtClean="0"/>
              <a:t/>
            </a:r>
            <a:br>
              <a:rPr lang="en-US" sz="2800" b="1" dirty="0" smtClean="0"/>
            </a:br>
            <a:r>
              <a:rPr lang="en-US" sz="2700" dirty="0">
                <a:latin typeface="Arial Narrow" pitchFamily="34" charset="0"/>
              </a:rPr>
              <a:t>Conformance Criteria (CC) Applicable </a:t>
            </a:r>
            <a:r>
              <a:rPr lang="en-US" sz="2700" dirty="0" smtClean="0">
                <a:latin typeface="Arial Narrow" pitchFamily="34" charset="0"/>
              </a:rPr>
              <a:t>to this CDM</a:t>
            </a:r>
            <a:endParaRPr lang="en-US" sz="2800" dirty="0">
              <a:latin typeface="Arial Narrow" pitchFamily="34" charset="0"/>
            </a:endParaRPr>
          </a:p>
        </p:txBody>
      </p:sp>
      <p:sp>
        <p:nvSpPr>
          <p:cNvPr id="4" name="Date Placeholder 3"/>
          <p:cNvSpPr>
            <a:spLocks noGrp="1"/>
          </p:cNvSpPr>
          <p:nvPr>
            <p:ph type="dt" sz="half" idx="10"/>
          </p:nvPr>
        </p:nvSpPr>
        <p:spPr>
          <a:xfrm>
            <a:off x="0" y="6661151"/>
            <a:ext cx="2133600" cy="196849"/>
          </a:xfrm>
        </p:spPr>
        <p:txBody>
          <a:bodyPr/>
          <a:lstStyle/>
          <a:p>
            <a:fld id="{6BD98FEB-5F35-4773-8716-8B508CF9F68C}" type="datetime1">
              <a:rPr lang="en-US" smtClean="0"/>
              <a:t>3/15/2012</a:t>
            </a:fld>
            <a:endParaRPr lang="en-US" dirty="0"/>
          </a:p>
        </p:txBody>
      </p:sp>
      <p:sp>
        <p:nvSpPr>
          <p:cNvPr id="5" name="Footer Placeholder 4"/>
          <p:cNvSpPr>
            <a:spLocks noGrp="1"/>
          </p:cNvSpPr>
          <p:nvPr>
            <p:ph type="ftr" sz="quarter" idx="11"/>
          </p:nvPr>
        </p:nvSpPr>
        <p:spPr>
          <a:xfrm>
            <a:off x="3124200" y="6661151"/>
            <a:ext cx="2895600" cy="196849"/>
          </a:xfrm>
        </p:spPr>
        <p:txBody>
          <a:bodyPr/>
          <a:lstStyle/>
          <a:p>
            <a:r>
              <a:rPr lang="en-US" dirty="0" smtClean="0"/>
              <a:t>DRAFT WORKING DOCUMENT</a:t>
            </a:r>
            <a:endParaRPr lang="en-US" dirty="0"/>
          </a:p>
        </p:txBody>
      </p:sp>
      <p:sp>
        <p:nvSpPr>
          <p:cNvPr id="6" name="Slide Number Placeholder 5"/>
          <p:cNvSpPr>
            <a:spLocks noGrp="1"/>
          </p:cNvSpPr>
          <p:nvPr>
            <p:ph type="sldNum" sz="quarter" idx="12"/>
          </p:nvPr>
        </p:nvSpPr>
        <p:spPr>
          <a:xfrm>
            <a:off x="7010400" y="6661151"/>
            <a:ext cx="2133600" cy="196849"/>
          </a:xfrm>
        </p:spPr>
        <p:txBody>
          <a:bodyPr/>
          <a:lstStyle/>
          <a:p>
            <a:fld id="{3EC92E35-3162-4C06-AF9B-83D7C7AEF58C}" type="slidenum">
              <a:rPr lang="en-US" smtClean="0"/>
              <a:t>26</a:t>
            </a:fld>
            <a:endParaRPr lang="en-US" dirty="0"/>
          </a:p>
        </p:txBody>
      </p:sp>
      <p:sp>
        <p:nvSpPr>
          <p:cNvPr id="3" name="TextBox 2"/>
          <p:cNvSpPr txBox="1"/>
          <p:nvPr/>
        </p:nvSpPr>
        <p:spPr>
          <a:xfrm>
            <a:off x="0" y="838200"/>
            <a:ext cx="9144000" cy="5632311"/>
          </a:xfrm>
          <a:prstGeom prst="rect">
            <a:avLst/>
          </a:prstGeom>
          <a:noFill/>
        </p:spPr>
        <p:txBody>
          <a:bodyPr wrap="square" rtlCol="0">
            <a:spAutoFit/>
          </a:bodyPr>
          <a:lstStyle/>
          <a:p>
            <a:pPr marL="285750" indent="-285750">
              <a:buFont typeface="Arial" pitchFamily="34" charset="0"/>
              <a:buChar char="•"/>
            </a:pPr>
            <a:r>
              <a:rPr lang="en-US" b="1" dirty="0">
                <a:latin typeface="Arial Narrow" pitchFamily="34" charset="0"/>
              </a:rPr>
              <a:t>CP.3.3#01</a:t>
            </a:r>
            <a:r>
              <a:rPr lang="en-US" dirty="0">
                <a:latin typeface="Arial Narrow" pitchFamily="34" charset="0"/>
              </a:rPr>
              <a:t> The system </a:t>
            </a:r>
            <a:r>
              <a:rPr lang="en-US" b="1" u="sng" dirty="0">
                <a:latin typeface="Arial Narrow" pitchFamily="34" charset="0"/>
              </a:rPr>
              <a:t>SHALL</a:t>
            </a:r>
            <a:r>
              <a:rPr lang="en-US" dirty="0">
                <a:latin typeface="Arial Narrow" pitchFamily="34" charset="0"/>
              </a:rPr>
              <a:t> provide the ability to capture and render clinical documentation (henceforth "documentation") including original, update by amendment in order to correct, and addenda</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CPS.1.7.2#08</a:t>
            </a:r>
            <a:r>
              <a:rPr lang="en-US" dirty="0">
                <a:latin typeface="Arial Narrow" pitchFamily="34" charset="0"/>
              </a:rPr>
              <a:t> The system </a:t>
            </a:r>
            <a:r>
              <a:rPr lang="en-US" b="1" u="sng" dirty="0">
                <a:latin typeface="Arial Narrow" pitchFamily="34" charset="0"/>
              </a:rPr>
              <a:t>SHALL</a:t>
            </a:r>
            <a:r>
              <a:rPr lang="en-US" dirty="0">
                <a:latin typeface="Arial Narrow" pitchFamily="34" charset="0"/>
              </a:rPr>
              <a:t> provide the ability to manage the date and/or time an advance directives paper document was signed/completed</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CP.3.3#02</a:t>
            </a:r>
            <a:r>
              <a:rPr lang="en-US" dirty="0">
                <a:latin typeface="Arial Narrow" pitchFamily="34" charset="0"/>
              </a:rPr>
              <a:t> The system </a:t>
            </a:r>
            <a:r>
              <a:rPr lang="en-US" b="1" u="sng" dirty="0">
                <a:latin typeface="Arial Narrow" pitchFamily="34" charset="0"/>
              </a:rPr>
              <a:t>SHALL</a:t>
            </a:r>
            <a:r>
              <a:rPr lang="en-US" dirty="0">
                <a:latin typeface="Arial Narrow" pitchFamily="34" charset="0"/>
              </a:rPr>
              <a:t> provide the ability to capture free text documentation</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CP.3.3#03</a:t>
            </a:r>
            <a:r>
              <a:rPr lang="en-US" dirty="0">
                <a:latin typeface="Arial Narrow" pitchFamily="34" charset="0"/>
              </a:rPr>
              <a:t> The system MAY present documentation templates (structured or free text) to facilitate creating documentation</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CP.3.3#04</a:t>
            </a:r>
            <a:r>
              <a:rPr lang="en-US" dirty="0">
                <a:latin typeface="Arial Narrow" pitchFamily="34" charset="0"/>
              </a:rPr>
              <a:t> The system </a:t>
            </a:r>
            <a:r>
              <a:rPr lang="en-US" b="1" u="sng" dirty="0">
                <a:latin typeface="Arial Narrow" pitchFamily="34" charset="0"/>
              </a:rPr>
              <a:t>SHALL</a:t>
            </a:r>
            <a:r>
              <a:rPr lang="en-US" dirty="0">
                <a:latin typeface="Arial Narrow" pitchFamily="34" charset="0"/>
              </a:rPr>
              <a:t> provide the ability to present other existing documentation within the patient's EHR while new creating documentation</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CP.3.3#05</a:t>
            </a:r>
            <a:r>
              <a:rPr lang="en-US" dirty="0">
                <a:latin typeface="Arial Narrow" pitchFamily="34" charset="0"/>
              </a:rPr>
              <a:t> The system SHOULD provide the ability to link documentation for a specific patient with a given event (e.g., office visit, phone communication, e-mail consult, lab result</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CP.3.3#07</a:t>
            </a:r>
            <a:r>
              <a:rPr lang="en-US" dirty="0">
                <a:latin typeface="Arial Narrow" pitchFamily="34" charset="0"/>
              </a:rPr>
              <a:t> The system SHOULD provide the ability to link encounters, orders, medical equipment, prosthetic/orthotic devices, medications, and notes to one or more problems (Ref: CP.1.4 [Manage Problem List] cc#9</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CP.3.3#08</a:t>
            </a:r>
            <a:r>
              <a:rPr lang="en-US" dirty="0">
                <a:latin typeface="Arial Narrow" pitchFamily="34" charset="0"/>
              </a:rPr>
              <a:t> The system </a:t>
            </a:r>
            <a:r>
              <a:rPr lang="en-US" b="1" u="sng" dirty="0">
                <a:latin typeface="Arial Narrow" pitchFamily="34" charset="0"/>
              </a:rPr>
              <a:t>SHALL</a:t>
            </a:r>
            <a:r>
              <a:rPr lang="en-US" dirty="0">
                <a:latin typeface="Arial Narrow" pitchFamily="34" charset="0"/>
              </a:rPr>
              <a:t> provide the ability to update documentation prior to finalizing it</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CP.3.3#09</a:t>
            </a:r>
            <a:r>
              <a:rPr lang="en-US" dirty="0">
                <a:latin typeface="Arial Narrow" pitchFamily="34" charset="0"/>
              </a:rPr>
              <a:t> The system </a:t>
            </a:r>
            <a:r>
              <a:rPr lang="en-US" b="1" u="sng" dirty="0">
                <a:latin typeface="Arial Narrow" pitchFamily="34" charset="0"/>
              </a:rPr>
              <a:t>SHALL</a:t>
            </a:r>
            <a:r>
              <a:rPr lang="en-US" dirty="0">
                <a:latin typeface="Arial Narrow" pitchFamily="34" charset="0"/>
              </a:rPr>
              <a:t> provide the ability to tag a document or note as final</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CP.3.3#10</a:t>
            </a:r>
            <a:r>
              <a:rPr lang="en-US" dirty="0">
                <a:latin typeface="Arial Narrow" pitchFamily="34" charset="0"/>
              </a:rPr>
              <a:t> The system </a:t>
            </a:r>
            <a:r>
              <a:rPr lang="en-US" b="1" u="sng" dirty="0">
                <a:latin typeface="Arial Narrow" pitchFamily="34" charset="0"/>
              </a:rPr>
              <a:t>SHALL</a:t>
            </a:r>
            <a:r>
              <a:rPr lang="en-US" dirty="0">
                <a:latin typeface="Arial Narrow" pitchFamily="34" charset="0"/>
              </a:rPr>
              <a:t> provide the ability to render the author(s) and authenticator(s) of documentation when the documentation is rendered</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CP.3.3#11</a:t>
            </a:r>
            <a:r>
              <a:rPr lang="en-US" dirty="0">
                <a:latin typeface="Arial Narrow" pitchFamily="34" charset="0"/>
              </a:rPr>
              <a:t> The system </a:t>
            </a:r>
            <a:r>
              <a:rPr lang="en-US" b="1" u="sng" dirty="0">
                <a:latin typeface="Arial Narrow" pitchFamily="34" charset="0"/>
              </a:rPr>
              <a:t>SHALL</a:t>
            </a:r>
            <a:r>
              <a:rPr lang="en-US" dirty="0">
                <a:latin typeface="Arial Narrow" pitchFamily="34" charset="0"/>
              </a:rPr>
              <a:t> provide the ability to render documents based on document metadata (e.g., note type, date range, facility, author, authenticator and patient</a:t>
            </a:r>
            <a:r>
              <a:rPr lang="en-US" dirty="0" smtClean="0">
                <a:latin typeface="Arial Narrow" pitchFamily="34" charset="0"/>
              </a:rPr>
              <a:t>).</a:t>
            </a:r>
          </a:p>
        </p:txBody>
      </p:sp>
      <p:sp>
        <p:nvSpPr>
          <p:cNvPr id="7" name="TextBox 6"/>
          <p:cNvSpPr txBox="1"/>
          <p:nvPr/>
        </p:nvSpPr>
        <p:spPr>
          <a:xfrm>
            <a:off x="914400" y="6581001"/>
            <a:ext cx="7620000" cy="276999"/>
          </a:xfrm>
          <a:prstGeom prst="rect">
            <a:avLst/>
          </a:prstGeom>
          <a:solidFill>
            <a:schemeClr val="bg1"/>
          </a:solidFill>
        </p:spPr>
        <p:txBody>
          <a:bodyPr wrap="square" rtlCol="0">
            <a:spAutoFit/>
          </a:bodyPr>
          <a:lstStyle/>
          <a:p>
            <a:pPr algn="ctr"/>
            <a:r>
              <a:rPr lang="en-US" sz="1200" b="1" dirty="0" smtClean="0">
                <a:solidFill>
                  <a:srgbClr val="0000FF"/>
                </a:solidFill>
              </a:rPr>
              <a:t>NOTE</a:t>
            </a:r>
            <a:r>
              <a:rPr lang="en-US" sz="1200" dirty="0" smtClean="0"/>
              <a:t>: EHR-S FIM is </a:t>
            </a:r>
            <a:r>
              <a:rPr lang="en-US" sz="1200" u="sng" dirty="0" smtClean="0"/>
              <a:t>NOT</a:t>
            </a:r>
            <a:r>
              <a:rPr lang="en-US" sz="1200" dirty="0" smtClean="0"/>
              <a:t> intended to imply a specific architecture or  workflow!</a:t>
            </a:r>
            <a:endParaRPr lang="en-US" sz="1200" dirty="0"/>
          </a:p>
        </p:txBody>
      </p:sp>
    </p:spTree>
    <p:extLst>
      <p:ext uri="{BB962C8B-B14F-4D97-AF65-F5344CB8AC3E}">
        <p14:creationId xmlns:p14="http://schemas.microsoft.com/office/powerpoint/2010/main" val="18153845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fontScale="90000"/>
          </a:bodyPr>
          <a:lstStyle/>
          <a:p>
            <a:r>
              <a:rPr lang="en-US" sz="3100" b="1" dirty="0" smtClean="0">
                <a:solidFill>
                  <a:srgbClr val="0000FF"/>
                </a:solidFill>
              </a:rPr>
              <a:t>Advanced Directive</a:t>
            </a:r>
            <a:r>
              <a:rPr lang="en-US" sz="2800" b="1" dirty="0" smtClean="0"/>
              <a:t/>
            </a:r>
            <a:br>
              <a:rPr lang="en-US" sz="2800" b="1" dirty="0" smtClean="0"/>
            </a:br>
            <a:r>
              <a:rPr lang="en-US" sz="2700" dirty="0">
                <a:latin typeface="Arial Narrow" pitchFamily="34" charset="0"/>
              </a:rPr>
              <a:t>Conformance Criteria (CC) Applicable </a:t>
            </a:r>
            <a:r>
              <a:rPr lang="en-US" sz="2700" dirty="0" smtClean="0">
                <a:latin typeface="Arial Narrow" pitchFamily="34" charset="0"/>
              </a:rPr>
              <a:t>to this CDM</a:t>
            </a:r>
            <a:endParaRPr lang="en-US" sz="2700" dirty="0">
              <a:latin typeface="Arial Narrow" pitchFamily="34" charset="0"/>
            </a:endParaRPr>
          </a:p>
        </p:txBody>
      </p:sp>
      <p:sp>
        <p:nvSpPr>
          <p:cNvPr id="4" name="Date Placeholder 3"/>
          <p:cNvSpPr>
            <a:spLocks noGrp="1"/>
          </p:cNvSpPr>
          <p:nvPr>
            <p:ph type="dt" sz="half" idx="10"/>
          </p:nvPr>
        </p:nvSpPr>
        <p:spPr>
          <a:xfrm>
            <a:off x="0" y="6661151"/>
            <a:ext cx="2133600" cy="196849"/>
          </a:xfrm>
        </p:spPr>
        <p:txBody>
          <a:bodyPr/>
          <a:lstStyle/>
          <a:p>
            <a:fld id="{6BD98FEB-5F35-4773-8716-8B508CF9F68C}" type="datetime1">
              <a:rPr lang="en-US" smtClean="0"/>
              <a:t>3/15/2012</a:t>
            </a:fld>
            <a:endParaRPr lang="en-US" dirty="0"/>
          </a:p>
        </p:txBody>
      </p:sp>
      <p:sp>
        <p:nvSpPr>
          <p:cNvPr id="5" name="Footer Placeholder 4"/>
          <p:cNvSpPr>
            <a:spLocks noGrp="1"/>
          </p:cNvSpPr>
          <p:nvPr>
            <p:ph type="ftr" sz="quarter" idx="11"/>
          </p:nvPr>
        </p:nvSpPr>
        <p:spPr>
          <a:xfrm>
            <a:off x="3124200" y="6661151"/>
            <a:ext cx="2895600" cy="196849"/>
          </a:xfrm>
        </p:spPr>
        <p:txBody>
          <a:bodyPr/>
          <a:lstStyle/>
          <a:p>
            <a:r>
              <a:rPr lang="en-US" dirty="0" smtClean="0"/>
              <a:t>DRAFT WORKING DOCUMENT</a:t>
            </a:r>
            <a:endParaRPr lang="en-US" dirty="0"/>
          </a:p>
        </p:txBody>
      </p:sp>
      <p:sp>
        <p:nvSpPr>
          <p:cNvPr id="6" name="Slide Number Placeholder 5"/>
          <p:cNvSpPr>
            <a:spLocks noGrp="1"/>
          </p:cNvSpPr>
          <p:nvPr>
            <p:ph type="sldNum" sz="quarter" idx="12"/>
          </p:nvPr>
        </p:nvSpPr>
        <p:spPr>
          <a:xfrm>
            <a:off x="7010400" y="6661151"/>
            <a:ext cx="2133600" cy="196849"/>
          </a:xfrm>
        </p:spPr>
        <p:txBody>
          <a:bodyPr/>
          <a:lstStyle/>
          <a:p>
            <a:fld id="{3EC92E35-3162-4C06-AF9B-83D7C7AEF58C}" type="slidenum">
              <a:rPr lang="en-US" smtClean="0"/>
              <a:t>27</a:t>
            </a:fld>
            <a:endParaRPr lang="en-US" dirty="0"/>
          </a:p>
        </p:txBody>
      </p:sp>
      <p:sp>
        <p:nvSpPr>
          <p:cNvPr id="3" name="TextBox 2"/>
          <p:cNvSpPr txBox="1"/>
          <p:nvPr/>
        </p:nvSpPr>
        <p:spPr>
          <a:xfrm>
            <a:off x="0" y="838200"/>
            <a:ext cx="9144000" cy="4524315"/>
          </a:xfrm>
          <a:prstGeom prst="rect">
            <a:avLst/>
          </a:prstGeom>
          <a:noFill/>
        </p:spPr>
        <p:txBody>
          <a:bodyPr wrap="square" rtlCol="0">
            <a:spAutoFit/>
          </a:bodyPr>
          <a:lstStyle/>
          <a:p>
            <a:pPr marL="285750" indent="-285750">
              <a:buFont typeface="Arial" pitchFamily="34" charset="0"/>
              <a:buChar char="•"/>
            </a:pPr>
            <a:r>
              <a:rPr lang="en-US" b="1" dirty="0" smtClean="0">
                <a:latin typeface="Arial Narrow" pitchFamily="34" charset="0"/>
              </a:rPr>
              <a:t>CP.3.3#12</a:t>
            </a:r>
            <a:r>
              <a:rPr lang="en-US" dirty="0" smtClean="0">
                <a:latin typeface="Arial Narrow" pitchFamily="34" charset="0"/>
              </a:rPr>
              <a:t> </a:t>
            </a:r>
            <a:r>
              <a:rPr lang="en-US" dirty="0">
                <a:latin typeface="Arial Narrow" pitchFamily="34" charset="0"/>
              </a:rPr>
              <a:t>The system MAY provide the ability for providers to capture clinical documentation using standard choices for disposition (e.g., reviewed and filed, recall patient, or future follow-up</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CP.3.3#14</a:t>
            </a:r>
            <a:r>
              <a:rPr lang="en-US" dirty="0">
                <a:latin typeface="Arial Narrow" pitchFamily="34" charset="0"/>
              </a:rPr>
              <a:t> The system SHOULD provide the ability to render clinical documentation using an integrated charting or documentation tool (e.g., notes, flow-sheets, radiology views, or laboratory views</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CP.3.3#15</a:t>
            </a:r>
            <a:r>
              <a:rPr lang="en-US" dirty="0">
                <a:latin typeface="Arial Narrow" pitchFamily="34" charset="0"/>
              </a:rPr>
              <a:t> The system MAY provide the ability to capture clinical documentation using specialized charting tools for patient-specific requirements (e.g., age -  neonates, pediatrics, geriatrics; condition - impaired renal function; medication</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CP.3.3#16</a:t>
            </a:r>
            <a:r>
              <a:rPr lang="en-US" dirty="0">
                <a:latin typeface="Arial Narrow" pitchFamily="34" charset="0"/>
              </a:rPr>
              <a:t> The system SHOULD provide the ability to capture, maintain and render transition-of-care related information</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CP.3.3#17</a:t>
            </a:r>
            <a:r>
              <a:rPr lang="en-US" dirty="0">
                <a:latin typeface="Arial Narrow" pitchFamily="34" charset="0"/>
              </a:rPr>
              <a:t> The system SHOULD provide the ability to tag the status of clinical documentation (e.g., preliminary, final, signed</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CP.6.2#02</a:t>
            </a:r>
            <a:r>
              <a:rPr lang="en-US" dirty="0">
                <a:latin typeface="Arial Narrow" pitchFamily="34" charset="0"/>
              </a:rPr>
              <a:t> The system MAY auto-populate the   immunization administration record as a by-product of verification of administering provider, patient, medication, dose, route and time according to scope of practice, organizational policy and/or </a:t>
            </a:r>
            <a:r>
              <a:rPr lang="en-US" dirty="0" err="1" smtClean="0">
                <a:latin typeface="Arial Narrow" pitchFamily="34" charset="0"/>
              </a:rPr>
              <a:t>jurisdiction</a:t>
            </a:r>
            <a:r>
              <a:rPr lang="en-US" b="1" dirty="0" err="1" smtClean="0">
                <a:solidFill>
                  <a:srgbClr val="FF0000"/>
                </a:solidFill>
                <a:latin typeface="Arial Narrow" pitchFamily="34" charset="0"/>
              </a:rPr>
              <a:t>a</a:t>
            </a:r>
            <a:endParaRPr lang="en-US" b="1" dirty="0" smtClean="0">
              <a:solidFill>
                <a:srgbClr val="FF0000"/>
              </a:solidFill>
              <a:latin typeface="Arial Narrow" pitchFamily="34" charset="0"/>
            </a:endParaRPr>
          </a:p>
          <a:p>
            <a:pPr marL="285750" indent="-285750">
              <a:buFont typeface="Arial" pitchFamily="34" charset="0"/>
              <a:buChar char="•"/>
            </a:pPr>
            <a:r>
              <a:rPr lang="en-US" b="1" dirty="0">
                <a:latin typeface="Arial Narrow" pitchFamily="34" charset="0"/>
              </a:rPr>
              <a:t>CP.6.2#06</a:t>
            </a:r>
            <a:r>
              <a:rPr lang="en-US" dirty="0">
                <a:latin typeface="Arial Narrow" pitchFamily="34" charset="0"/>
              </a:rPr>
              <a:t> The system SHOULD provide the ability to link standard codes (e.g. NDC, LOINC, SNOMED or CPT) with discrete data elements associated with an immunization</a:t>
            </a:r>
            <a:r>
              <a:rPr lang="en-US" dirty="0" smtClean="0">
                <a:latin typeface="Arial Narrow" pitchFamily="34" charset="0"/>
              </a:rPr>
              <a:t>.</a:t>
            </a:r>
          </a:p>
        </p:txBody>
      </p:sp>
      <p:sp>
        <p:nvSpPr>
          <p:cNvPr id="8" name="TextBox 7"/>
          <p:cNvSpPr txBox="1"/>
          <p:nvPr/>
        </p:nvSpPr>
        <p:spPr>
          <a:xfrm>
            <a:off x="1600200" y="6614215"/>
            <a:ext cx="5943600" cy="243785"/>
          </a:xfrm>
          <a:prstGeom prst="rect">
            <a:avLst/>
          </a:prstGeom>
          <a:solidFill>
            <a:schemeClr val="bg1"/>
          </a:solidFill>
        </p:spPr>
        <p:txBody>
          <a:bodyPr wrap="square" rtlCol="0">
            <a:spAutoFit/>
          </a:bodyPr>
          <a:lstStyle/>
          <a:p>
            <a:pPr algn="ctr">
              <a:lnSpc>
                <a:spcPct val="80000"/>
              </a:lnSpc>
            </a:pPr>
            <a:r>
              <a:rPr lang="en-US" sz="1200" dirty="0" smtClean="0">
                <a:solidFill>
                  <a:srgbClr val="FF0000"/>
                </a:solidFill>
              </a:rPr>
              <a:t>RED</a:t>
            </a:r>
            <a:r>
              <a:rPr lang="en-US" sz="1200" dirty="0" smtClean="0"/>
              <a:t>: Recommend deletion, </a:t>
            </a:r>
            <a:r>
              <a:rPr lang="en-US" sz="1200" dirty="0" smtClean="0">
                <a:solidFill>
                  <a:srgbClr val="0000CC"/>
                </a:solidFill>
              </a:rPr>
              <a:t>Blue</a:t>
            </a:r>
            <a:r>
              <a:rPr lang="en-US" sz="1200" dirty="0" smtClean="0"/>
              <a:t>:  Recommended Insertion</a:t>
            </a:r>
            <a:endParaRPr lang="en-US" sz="1200" dirty="0"/>
          </a:p>
        </p:txBody>
      </p:sp>
    </p:spTree>
    <p:extLst>
      <p:ext uri="{BB962C8B-B14F-4D97-AF65-F5344CB8AC3E}">
        <p14:creationId xmlns:p14="http://schemas.microsoft.com/office/powerpoint/2010/main" val="18366663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fontScale="90000"/>
          </a:bodyPr>
          <a:lstStyle/>
          <a:p>
            <a:r>
              <a:rPr lang="en-US" sz="2800" b="1" dirty="0" smtClean="0">
                <a:solidFill>
                  <a:srgbClr val="0000FF"/>
                </a:solidFill>
              </a:rPr>
              <a:t>Advanced Directive</a:t>
            </a:r>
            <a:r>
              <a:rPr lang="en-US" sz="2800" b="1" dirty="0" smtClean="0"/>
              <a:t/>
            </a:r>
            <a:br>
              <a:rPr lang="en-US" sz="2800" b="1" dirty="0" smtClean="0"/>
            </a:br>
            <a:r>
              <a:rPr lang="en-US" sz="2800" dirty="0">
                <a:latin typeface="Arial Narrow" pitchFamily="34" charset="0"/>
              </a:rPr>
              <a:t>Conformance Criteria (CC) Applicable </a:t>
            </a:r>
            <a:r>
              <a:rPr lang="en-US" sz="2800" dirty="0" smtClean="0">
                <a:latin typeface="Arial Narrow" pitchFamily="34" charset="0"/>
              </a:rPr>
              <a:t>to this CDM</a:t>
            </a:r>
            <a:endParaRPr lang="en-US" sz="2800" dirty="0">
              <a:latin typeface="Arial Narrow" pitchFamily="34" charset="0"/>
            </a:endParaRPr>
          </a:p>
        </p:txBody>
      </p:sp>
      <p:sp>
        <p:nvSpPr>
          <p:cNvPr id="4" name="Date Placeholder 3"/>
          <p:cNvSpPr>
            <a:spLocks noGrp="1"/>
          </p:cNvSpPr>
          <p:nvPr>
            <p:ph type="dt" sz="half" idx="10"/>
          </p:nvPr>
        </p:nvSpPr>
        <p:spPr>
          <a:xfrm>
            <a:off x="0" y="6661151"/>
            <a:ext cx="2133600" cy="196849"/>
          </a:xfrm>
        </p:spPr>
        <p:txBody>
          <a:bodyPr/>
          <a:lstStyle/>
          <a:p>
            <a:fld id="{6BD98FEB-5F35-4773-8716-8B508CF9F68C}" type="datetime1">
              <a:rPr lang="en-US" smtClean="0"/>
              <a:t>3/15/2012</a:t>
            </a:fld>
            <a:endParaRPr lang="en-US" dirty="0"/>
          </a:p>
        </p:txBody>
      </p:sp>
      <p:sp>
        <p:nvSpPr>
          <p:cNvPr id="5" name="Footer Placeholder 4"/>
          <p:cNvSpPr>
            <a:spLocks noGrp="1"/>
          </p:cNvSpPr>
          <p:nvPr>
            <p:ph type="ftr" sz="quarter" idx="11"/>
          </p:nvPr>
        </p:nvSpPr>
        <p:spPr>
          <a:xfrm>
            <a:off x="3124200" y="6661151"/>
            <a:ext cx="2895600" cy="196849"/>
          </a:xfrm>
        </p:spPr>
        <p:txBody>
          <a:bodyPr/>
          <a:lstStyle/>
          <a:p>
            <a:r>
              <a:rPr lang="en-US" dirty="0" smtClean="0"/>
              <a:t>DRAFT WORKING DOCUMENT</a:t>
            </a:r>
            <a:endParaRPr lang="en-US" dirty="0"/>
          </a:p>
        </p:txBody>
      </p:sp>
      <p:sp>
        <p:nvSpPr>
          <p:cNvPr id="6" name="Slide Number Placeholder 5"/>
          <p:cNvSpPr>
            <a:spLocks noGrp="1"/>
          </p:cNvSpPr>
          <p:nvPr>
            <p:ph type="sldNum" sz="quarter" idx="12"/>
          </p:nvPr>
        </p:nvSpPr>
        <p:spPr>
          <a:xfrm>
            <a:off x="7010400" y="6661151"/>
            <a:ext cx="2133600" cy="196849"/>
          </a:xfrm>
        </p:spPr>
        <p:txBody>
          <a:bodyPr/>
          <a:lstStyle/>
          <a:p>
            <a:fld id="{3EC92E35-3162-4C06-AF9B-83D7C7AEF58C}" type="slidenum">
              <a:rPr lang="en-US" smtClean="0"/>
              <a:t>28</a:t>
            </a:fld>
            <a:endParaRPr lang="en-US" dirty="0"/>
          </a:p>
        </p:txBody>
      </p:sp>
      <p:sp>
        <p:nvSpPr>
          <p:cNvPr id="3" name="TextBox 2"/>
          <p:cNvSpPr txBox="1"/>
          <p:nvPr/>
        </p:nvSpPr>
        <p:spPr>
          <a:xfrm>
            <a:off x="0" y="838200"/>
            <a:ext cx="9144000" cy="4247317"/>
          </a:xfrm>
          <a:prstGeom prst="rect">
            <a:avLst/>
          </a:prstGeom>
          <a:noFill/>
        </p:spPr>
        <p:txBody>
          <a:bodyPr wrap="square" rtlCol="0">
            <a:spAutoFit/>
          </a:bodyPr>
          <a:lstStyle/>
          <a:p>
            <a:pPr marL="285750" indent="-285750">
              <a:buFont typeface="Arial" pitchFamily="34" charset="0"/>
              <a:buChar char="•"/>
            </a:pPr>
            <a:r>
              <a:rPr lang="en-US" b="1" dirty="0" smtClean="0">
                <a:latin typeface="Arial Narrow" pitchFamily="34" charset="0"/>
              </a:rPr>
              <a:t>CPS.1.7.2#01</a:t>
            </a:r>
            <a:r>
              <a:rPr lang="en-US" dirty="0" smtClean="0">
                <a:latin typeface="Arial Narrow" pitchFamily="34" charset="0"/>
              </a:rPr>
              <a:t> </a:t>
            </a:r>
            <a:r>
              <a:rPr lang="en-US" dirty="0">
                <a:latin typeface="Arial Narrow" pitchFamily="34" charset="0"/>
              </a:rPr>
              <a:t>The system </a:t>
            </a:r>
            <a:r>
              <a:rPr lang="en-US" b="1" u="sng" dirty="0">
                <a:latin typeface="Arial Narrow" pitchFamily="34" charset="0"/>
              </a:rPr>
              <a:t>SHALL</a:t>
            </a:r>
            <a:r>
              <a:rPr lang="en-US" dirty="0">
                <a:latin typeface="Arial Narrow" pitchFamily="34" charset="0"/>
              </a:rPr>
              <a:t> provide the ability to manage advance directive information including the type of directive, relevant dates (e.g., received, reviewed, rescinded, updated), circumstances under which the directives were received, and the </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CPS.1.7.2#02</a:t>
            </a:r>
            <a:r>
              <a:rPr lang="en-US" dirty="0">
                <a:latin typeface="Arial Narrow" pitchFamily="34" charset="0"/>
              </a:rPr>
              <a:t> The system </a:t>
            </a:r>
            <a:r>
              <a:rPr lang="en-US" b="1" u="sng" dirty="0">
                <a:latin typeface="Arial Narrow" pitchFamily="34" charset="0"/>
              </a:rPr>
              <a:t>SHALL</a:t>
            </a:r>
            <a:r>
              <a:rPr lang="en-US" dirty="0">
                <a:latin typeface="Arial Narrow" pitchFamily="34" charset="0"/>
              </a:rPr>
              <a:t> render an indication that advance directive(s) have been captured</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CPS.1.7.2#03</a:t>
            </a:r>
            <a:r>
              <a:rPr lang="en-US" dirty="0">
                <a:latin typeface="Arial Narrow" pitchFamily="34" charset="0"/>
              </a:rPr>
              <a:t> The system </a:t>
            </a:r>
            <a:r>
              <a:rPr lang="en-US" b="1" u="sng" dirty="0">
                <a:latin typeface="Arial Narrow" pitchFamily="34" charset="0"/>
              </a:rPr>
              <a:t>SHALL</a:t>
            </a:r>
            <a:r>
              <a:rPr lang="en-US" dirty="0">
                <a:latin typeface="Arial Narrow" pitchFamily="34" charset="0"/>
              </a:rPr>
              <a:t> provide the ability to render the type of advance directives captured for the patient (e.g., living will, durable power of attorney, preferred interventions for known conditions, or the existence of a "Do Not Resuscitate" </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CPS.1.7.2#04</a:t>
            </a:r>
            <a:r>
              <a:rPr lang="en-US" dirty="0">
                <a:latin typeface="Arial Narrow" pitchFamily="34" charset="0"/>
              </a:rPr>
              <a:t> The system </a:t>
            </a:r>
            <a:r>
              <a:rPr lang="en-US" b="1" u="sng" dirty="0">
                <a:latin typeface="Arial Narrow" pitchFamily="34" charset="0"/>
              </a:rPr>
              <a:t>SHALL</a:t>
            </a:r>
            <a:r>
              <a:rPr lang="en-US" dirty="0">
                <a:latin typeface="Arial Narrow" pitchFamily="34" charset="0"/>
              </a:rPr>
              <a:t> provide the ability to manage “Do Not Resuscitate” orders</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CPS.1.7.2#05</a:t>
            </a:r>
            <a:r>
              <a:rPr lang="en-US" dirty="0">
                <a:latin typeface="Arial Narrow" pitchFamily="34" charset="0"/>
              </a:rPr>
              <a:t> The system SHOULD conform to function CPS.2.4 (Support Externally Sourced Clinical Images) in order to capture scanned patient advance directive documents and/or “Do Not Resuscitate” orders</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CPS.1.7.2#06</a:t>
            </a:r>
            <a:r>
              <a:rPr lang="en-US" dirty="0">
                <a:latin typeface="Arial Narrow" pitchFamily="34" charset="0"/>
              </a:rPr>
              <a:t> The system </a:t>
            </a:r>
            <a:r>
              <a:rPr lang="en-US" b="1" u="sng" dirty="0">
                <a:latin typeface="Arial Narrow" pitchFamily="34" charset="0"/>
              </a:rPr>
              <a:t>SHALL</a:t>
            </a:r>
            <a:r>
              <a:rPr lang="en-US" dirty="0">
                <a:latin typeface="Arial Narrow" pitchFamily="34" charset="0"/>
              </a:rPr>
              <a:t> provide the ability to manage the date and circumstances of the most recent review of the advanced directives</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CPS.1.7.2#07</a:t>
            </a:r>
            <a:r>
              <a:rPr lang="en-US" dirty="0">
                <a:latin typeface="Arial Narrow" pitchFamily="34" charset="0"/>
              </a:rPr>
              <a:t> The system </a:t>
            </a:r>
            <a:r>
              <a:rPr lang="en-US" b="1" u="sng" dirty="0">
                <a:latin typeface="Arial Narrow" pitchFamily="34" charset="0"/>
              </a:rPr>
              <a:t>SHALL</a:t>
            </a:r>
            <a:r>
              <a:rPr lang="en-US" dirty="0">
                <a:latin typeface="Arial Narrow" pitchFamily="34" charset="0"/>
              </a:rPr>
              <a:t> provide the ability to manage the name and relationship of the principal completing the advance directive for the patient.</a:t>
            </a:r>
          </a:p>
        </p:txBody>
      </p:sp>
      <p:sp>
        <p:nvSpPr>
          <p:cNvPr id="7" name="TextBox 6"/>
          <p:cNvSpPr txBox="1"/>
          <p:nvPr/>
        </p:nvSpPr>
        <p:spPr>
          <a:xfrm>
            <a:off x="914400" y="6581001"/>
            <a:ext cx="7620000" cy="276999"/>
          </a:xfrm>
          <a:prstGeom prst="rect">
            <a:avLst/>
          </a:prstGeom>
          <a:solidFill>
            <a:schemeClr val="bg1"/>
          </a:solidFill>
        </p:spPr>
        <p:txBody>
          <a:bodyPr wrap="square" rtlCol="0">
            <a:spAutoFit/>
          </a:bodyPr>
          <a:lstStyle/>
          <a:p>
            <a:pPr algn="ctr"/>
            <a:r>
              <a:rPr lang="en-US" sz="1200" b="1" dirty="0" smtClean="0">
                <a:solidFill>
                  <a:srgbClr val="0000FF"/>
                </a:solidFill>
              </a:rPr>
              <a:t>NOTE</a:t>
            </a:r>
            <a:r>
              <a:rPr lang="en-US" sz="1200" dirty="0" smtClean="0"/>
              <a:t>: EHR-S FIM is </a:t>
            </a:r>
            <a:r>
              <a:rPr lang="en-US" sz="1200" u="sng" dirty="0" smtClean="0"/>
              <a:t>NOT</a:t>
            </a:r>
            <a:r>
              <a:rPr lang="en-US" sz="1200" dirty="0" smtClean="0"/>
              <a:t> intended to imply a specific architecture or  workflow!</a:t>
            </a:r>
            <a:endParaRPr lang="en-US" sz="1200" dirty="0"/>
          </a:p>
        </p:txBody>
      </p:sp>
    </p:spTree>
    <p:extLst>
      <p:ext uri="{BB962C8B-B14F-4D97-AF65-F5344CB8AC3E}">
        <p14:creationId xmlns:p14="http://schemas.microsoft.com/office/powerpoint/2010/main" val="32364354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48200" y="942201"/>
            <a:ext cx="4495800" cy="276999"/>
          </a:xfrm>
          <a:prstGeom prst="rect">
            <a:avLst/>
          </a:prstGeom>
          <a:solidFill>
            <a:schemeClr val="bg1"/>
          </a:solidFill>
        </p:spPr>
        <p:txBody>
          <a:bodyPr wrap="square" rtlCol="0">
            <a:spAutoFit/>
          </a:bodyPr>
          <a:lstStyle/>
          <a:p>
            <a:pPr algn="ctr"/>
            <a:r>
              <a:rPr lang="en-US" sz="1200" b="1" dirty="0" smtClean="0">
                <a:solidFill>
                  <a:srgbClr val="0000FF"/>
                </a:solidFill>
                <a:latin typeface="Arial Narrow" pitchFamily="34" charset="0"/>
              </a:rPr>
              <a:t>NOTE</a:t>
            </a:r>
            <a:r>
              <a:rPr lang="en-US" sz="1200" dirty="0" smtClean="0">
                <a:latin typeface="Arial Narrow" pitchFamily="34" charset="0"/>
              </a:rPr>
              <a:t>: EHR-S FIM is </a:t>
            </a:r>
            <a:r>
              <a:rPr lang="en-US" sz="1200" u="sng" dirty="0" smtClean="0">
                <a:latin typeface="Arial Narrow" pitchFamily="34" charset="0"/>
              </a:rPr>
              <a:t>NOT</a:t>
            </a:r>
            <a:r>
              <a:rPr lang="en-US" sz="1200" dirty="0" smtClean="0">
                <a:latin typeface="Arial Narrow" pitchFamily="34" charset="0"/>
              </a:rPr>
              <a:t> intended to imply an architecture or  workflow!</a:t>
            </a:r>
            <a:endParaRPr lang="en-US" sz="1200" dirty="0">
              <a:latin typeface="Arial Narrow"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23580"/>
            <a:ext cx="9296400" cy="5962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762000"/>
          </a:xfrm>
        </p:spPr>
        <p:txBody>
          <a:bodyPr>
            <a:normAutofit fontScale="90000"/>
          </a:bodyPr>
          <a:lstStyle/>
          <a:p>
            <a:r>
              <a:rPr lang="en-US" sz="3100" b="1" dirty="0">
                <a:solidFill>
                  <a:srgbClr val="0000FF"/>
                </a:solidFill>
              </a:rPr>
              <a:t>CDM for </a:t>
            </a:r>
            <a:r>
              <a:rPr lang="en-US" sz="3100" b="1" dirty="0" smtClean="0">
                <a:solidFill>
                  <a:srgbClr val="0000FF"/>
                </a:solidFill>
                <a:latin typeface="Arial Narrow" pitchFamily="34" charset="0"/>
              </a:rPr>
              <a:t>Allergy</a:t>
            </a:r>
            <a:r>
              <a:rPr lang="en-US" sz="3100" b="1" dirty="0">
                <a:solidFill>
                  <a:srgbClr val="0000FF"/>
                </a:solidFill>
                <a:latin typeface="Arial Narrow" pitchFamily="34" charset="0"/>
              </a:rPr>
              <a:t>, Intolerance and Adverse Reaction Event</a:t>
            </a:r>
            <a:r>
              <a:rPr lang="en-US" sz="2800" b="1" dirty="0" smtClean="0">
                <a:latin typeface="Arial Narrow" pitchFamily="34" charset="0"/>
              </a:rPr>
              <a:t/>
            </a:r>
            <a:br>
              <a:rPr lang="en-US" sz="2800" b="1" dirty="0" smtClean="0">
                <a:latin typeface="Arial Narrow" pitchFamily="34" charset="0"/>
              </a:rPr>
            </a:br>
            <a:r>
              <a:rPr lang="en-US" sz="2700" dirty="0">
                <a:latin typeface="Arial Narrow" pitchFamily="34" charset="0"/>
              </a:rPr>
              <a:t>Conformance Criteria (CC) Applicable </a:t>
            </a:r>
            <a:r>
              <a:rPr lang="en-US" sz="2700" dirty="0" smtClean="0">
                <a:latin typeface="Arial Narrow" pitchFamily="34" charset="0"/>
              </a:rPr>
              <a:t>to this CDM</a:t>
            </a:r>
            <a:endParaRPr lang="en-US" sz="2700" dirty="0">
              <a:latin typeface="Arial Narrow" pitchFamily="34" charset="0"/>
            </a:endParaRPr>
          </a:p>
        </p:txBody>
      </p:sp>
      <p:sp>
        <p:nvSpPr>
          <p:cNvPr id="4" name="Date Placeholder 3"/>
          <p:cNvSpPr>
            <a:spLocks noGrp="1"/>
          </p:cNvSpPr>
          <p:nvPr>
            <p:ph type="dt" sz="half" idx="10"/>
          </p:nvPr>
        </p:nvSpPr>
        <p:spPr>
          <a:xfrm>
            <a:off x="0" y="6661151"/>
            <a:ext cx="2133600" cy="196849"/>
          </a:xfrm>
        </p:spPr>
        <p:txBody>
          <a:bodyPr/>
          <a:lstStyle/>
          <a:p>
            <a:fld id="{6BD98FEB-5F35-4773-8716-8B508CF9F68C}" type="datetime1">
              <a:rPr lang="en-US" smtClean="0"/>
              <a:t>3/15/2012</a:t>
            </a:fld>
            <a:endParaRPr lang="en-US" dirty="0"/>
          </a:p>
        </p:txBody>
      </p:sp>
      <p:sp>
        <p:nvSpPr>
          <p:cNvPr id="5" name="Footer Placeholder 4"/>
          <p:cNvSpPr>
            <a:spLocks noGrp="1"/>
          </p:cNvSpPr>
          <p:nvPr>
            <p:ph type="ftr" sz="quarter" idx="11"/>
          </p:nvPr>
        </p:nvSpPr>
        <p:spPr>
          <a:xfrm>
            <a:off x="3124200" y="6661151"/>
            <a:ext cx="2895600" cy="196849"/>
          </a:xfrm>
        </p:spPr>
        <p:txBody>
          <a:bodyPr/>
          <a:lstStyle/>
          <a:p>
            <a:r>
              <a:rPr lang="en-US" dirty="0" smtClean="0"/>
              <a:t>DRAFT WORKING DOCUMENT</a:t>
            </a:r>
            <a:endParaRPr lang="en-US" dirty="0"/>
          </a:p>
        </p:txBody>
      </p:sp>
      <p:sp>
        <p:nvSpPr>
          <p:cNvPr id="6" name="Slide Number Placeholder 5"/>
          <p:cNvSpPr>
            <a:spLocks noGrp="1"/>
          </p:cNvSpPr>
          <p:nvPr>
            <p:ph type="sldNum" sz="quarter" idx="12"/>
          </p:nvPr>
        </p:nvSpPr>
        <p:spPr>
          <a:xfrm>
            <a:off x="7010400" y="6661151"/>
            <a:ext cx="2133600" cy="196849"/>
          </a:xfrm>
        </p:spPr>
        <p:txBody>
          <a:bodyPr/>
          <a:lstStyle/>
          <a:p>
            <a:fld id="{3EC92E35-3162-4C06-AF9B-83D7C7AEF58C}" type="slidenum">
              <a:rPr lang="en-US" smtClean="0"/>
              <a:t>29</a:t>
            </a:fld>
            <a:endParaRPr lang="en-US" dirty="0"/>
          </a:p>
        </p:txBody>
      </p:sp>
      <p:sp>
        <p:nvSpPr>
          <p:cNvPr id="8" name="TextBox 7"/>
          <p:cNvSpPr txBox="1"/>
          <p:nvPr/>
        </p:nvSpPr>
        <p:spPr>
          <a:xfrm>
            <a:off x="5181600" y="1944469"/>
            <a:ext cx="3962400" cy="646331"/>
          </a:xfrm>
          <a:prstGeom prst="rect">
            <a:avLst/>
          </a:prstGeom>
          <a:noFill/>
        </p:spPr>
        <p:txBody>
          <a:bodyPr wrap="square" rtlCol="0">
            <a:spAutoFit/>
          </a:bodyPr>
          <a:lstStyle/>
          <a:p>
            <a:pPr algn="ctr"/>
            <a:r>
              <a:rPr lang="en-US" sz="1200" dirty="0" smtClean="0">
                <a:solidFill>
                  <a:srgbClr val="0000CC"/>
                </a:solidFill>
              </a:rPr>
              <a:t>SHALL CCs have bolded borders. </a:t>
            </a:r>
          </a:p>
          <a:p>
            <a:pPr algn="ctr"/>
            <a:r>
              <a:rPr lang="en-US" sz="1200" dirty="0" smtClean="0">
                <a:solidFill>
                  <a:srgbClr val="0000CC"/>
                </a:solidFill>
              </a:rPr>
              <a:t>See individual EHR-S Function’s slide deck for CC details</a:t>
            </a:r>
            <a:r>
              <a:rPr lang="en-US" sz="1200" dirty="0" smtClean="0">
                <a:solidFill>
                  <a:srgbClr val="0000FF"/>
                </a:solidFill>
              </a:rPr>
              <a:t> </a:t>
            </a:r>
            <a:r>
              <a:rPr lang="en-US" sz="1200" dirty="0">
                <a:solidFill>
                  <a:srgbClr val="0000FF"/>
                </a:solidFill>
              </a:rPr>
              <a:t>at: </a:t>
            </a:r>
            <a:r>
              <a:rPr lang="en-US" sz="1200" u="sng" dirty="0">
                <a:latin typeface="Arial Narrow" pitchFamily="34" charset="0"/>
                <a:cs typeface="Arial" pitchFamily="34" charset="0"/>
                <a:hlinkClick r:id="rId3"/>
              </a:rPr>
              <a:t>http://</a:t>
            </a:r>
            <a:r>
              <a:rPr lang="en-US" sz="1200" u="sng" dirty="0" smtClean="0">
                <a:latin typeface="Arial Narrow" pitchFamily="34" charset="0"/>
                <a:cs typeface="Arial" pitchFamily="34" charset="0"/>
                <a:hlinkClick r:id="rId3"/>
              </a:rPr>
              <a:t>wiki.hl7.org/index.php?title=EHR_Interoperability_WG</a:t>
            </a:r>
            <a:endParaRPr lang="en-US" sz="1200" dirty="0">
              <a:solidFill>
                <a:srgbClr val="0000CC"/>
              </a:solidFill>
            </a:endParaRPr>
          </a:p>
        </p:txBody>
      </p:sp>
    </p:spTree>
    <p:extLst>
      <p:ext uri="{BB962C8B-B14F-4D97-AF65-F5344CB8AC3E}">
        <p14:creationId xmlns:p14="http://schemas.microsoft.com/office/powerpoint/2010/main" val="867062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a:bodyPr>
          <a:lstStyle/>
          <a:p>
            <a:r>
              <a:rPr lang="en-US" sz="2800" b="1" dirty="0" smtClean="0">
                <a:solidFill>
                  <a:srgbClr val="0000CC"/>
                </a:solidFill>
                <a:latin typeface="Arial Narrow" pitchFamily="34" charset="0"/>
              </a:rPr>
              <a:t>PART 1: Executive </a:t>
            </a:r>
            <a:r>
              <a:rPr lang="en-US" sz="2800" b="1" dirty="0" smtClean="0">
                <a:solidFill>
                  <a:srgbClr val="0000CC"/>
                </a:solidFill>
                <a:latin typeface="Arial Narrow" pitchFamily="34" charset="0"/>
              </a:rPr>
              <a:t>Summary </a:t>
            </a:r>
            <a:endParaRPr lang="en-US" sz="2800" b="1" dirty="0">
              <a:solidFill>
                <a:srgbClr val="0000CC"/>
              </a:solidFill>
              <a:latin typeface="Arial Narrow" pitchFamily="34" charset="0"/>
            </a:endParaRPr>
          </a:p>
        </p:txBody>
      </p:sp>
      <p:sp>
        <p:nvSpPr>
          <p:cNvPr id="3" name="Content Placeholder 2"/>
          <p:cNvSpPr>
            <a:spLocks noGrp="1"/>
          </p:cNvSpPr>
          <p:nvPr>
            <p:ph idx="1"/>
          </p:nvPr>
        </p:nvSpPr>
        <p:spPr>
          <a:xfrm>
            <a:off x="0" y="685800"/>
            <a:ext cx="9144000" cy="6019800"/>
          </a:xfrm>
        </p:spPr>
        <p:txBody>
          <a:bodyPr>
            <a:normAutofit lnSpcReduction="10000"/>
          </a:bodyPr>
          <a:lstStyle/>
          <a:p>
            <a:pPr marL="0" indent="0">
              <a:lnSpc>
                <a:spcPct val="114000"/>
              </a:lnSpc>
              <a:spcBef>
                <a:spcPts val="900"/>
              </a:spcBef>
              <a:buNone/>
            </a:pPr>
            <a:r>
              <a:rPr lang="en-US" sz="2400" dirty="0" smtClean="0">
                <a:latin typeface="Arial Narrow" pitchFamily="34" charset="0"/>
              </a:rPr>
              <a:t>For EHR-S FIM Release 2.1, this prototype has the purpose to </a:t>
            </a:r>
          </a:p>
          <a:p>
            <a:pPr marL="857250" lvl="1" indent="-457200">
              <a:lnSpc>
                <a:spcPct val="114000"/>
              </a:lnSpc>
              <a:spcBef>
                <a:spcPts val="900"/>
              </a:spcBef>
              <a:buAutoNum type="arabicParenR"/>
            </a:pPr>
            <a:r>
              <a:rPr lang="en-US" sz="2400" dirty="0">
                <a:latin typeface="Arial Narrow" pitchFamily="34" charset="0"/>
              </a:rPr>
              <a:t>add </a:t>
            </a:r>
            <a:r>
              <a:rPr lang="en-US" sz="2400" dirty="0" smtClean="0">
                <a:latin typeface="Arial Narrow" pitchFamily="34" charset="0"/>
              </a:rPr>
              <a:t>conceptual </a:t>
            </a:r>
            <a:r>
              <a:rPr lang="en-US" sz="2400" dirty="0">
                <a:latin typeface="Arial Narrow" pitchFamily="34" charset="0"/>
              </a:rPr>
              <a:t>information </a:t>
            </a:r>
            <a:r>
              <a:rPr lang="en-US" sz="2400" dirty="0" smtClean="0">
                <a:latin typeface="Arial Narrow" pitchFamily="34" charset="0"/>
              </a:rPr>
              <a:t>and data models </a:t>
            </a:r>
            <a:r>
              <a:rPr lang="en-US" sz="2400" dirty="0">
                <a:latin typeface="Arial Narrow" pitchFamily="34" charset="0"/>
              </a:rPr>
              <a:t>for each </a:t>
            </a:r>
            <a:r>
              <a:rPr lang="en-US" sz="2400" dirty="0" smtClean="0">
                <a:latin typeface="Arial Narrow" pitchFamily="34" charset="0"/>
              </a:rPr>
              <a:t>EHR-S </a:t>
            </a:r>
            <a:r>
              <a:rPr lang="en-US" sz="2400" dirty="0">
                <a:latin typeface="Arial Narrow" pitchFamily="34" charset="0"/>
              </a:rPr>
              <a:t>function</a:t>
            </a:r>
          </a:p>
          <a:p>
            <a:pPr marL="1257300" lvl="2" indent="-457200">
              <a:lnSpc>
                <a:spcPct val="114000"/>
              </a:lnSpc>
              <a:spcBef>
                <a:spcPts val="900"/>
              </a:spcBef>
            </a:pPr>
            <a:r>
              <a:rPr lang="en-US" sz="2000" dirty="0">
                <a:latin typeface="Arial Narrow" pitchFamily="34" charset="0"/>
              </a:rPr>
              <a:t>make the EHR-S FM easier  to </a:t>
            </a:r>
            <a:r>
              <a:rPr lang="en-US" sz="2000" dirty="0" smtClean="0">
                <a:latin typeface="Arial Narrow" pitchFamily="34" charset="0"/>
              </a:rPr>
              <a:t>use for analysts and engineers</a:t>
            </a:r>
          </a:p>
          <a:p>
            <a:pPr marL="1257300" lvl="2" indent="-457200">
              <a:lnSpc>
                <a:spcPct val="114000"/>
              </a:lnSpc>
              <a:spcBef>
                <a:spcPts val="900"/>
              </a:spcBef>
            </a:pPr>
            <a:r>
              <a:rPr lang="en-US" sz="2000" dirty="0">
                <a:latin typeface="Arial Narrow" pitchFamily="34" charset="0"/>
              </a:rPr>
              <a:t>v</a:t>
            </a:r>
            <a:r>
              <a:rPr lang="en-US" sz="2000" dirty="0" smtClean="0">
                <a:latin typeface="Arial Narrow" pitchFamily="34" charset="0"/>
              </a:rPr>
              <a:t>erify and validate EHR-S FM Release 2.0</a:t>
            </a:r>
          </a:p>
          <a:p>
            <a:pPr marL="857250" lvl="1" indent="-457200">
              <a:lnSpc>
                <a:spcPct val="114000"/>
              </a:lnSpc>
              <a:spcBef>
                <a:spcPts val="900"/>
              </a:spcBef>
              <a:buFont typeface="Arial" pitchFamily="34" charset="0"/>
              <a:buAutoNum type="arabicParenR"/>
            </a:pPr>
            <a:r>
              <a:rPr lang="en-US" sz="2400" dirty="0" smtClean="0">
                <a:latin typeface="Arial Narrow" pitchFamily="34" charset="0"/>
              </a:rPr>
              <a:t>Service Aware Interoperability Framework (SAIF) DSTU demonstration</a:t>
            </a:r>
          </a:p>
          <a:p>
            <a:pPr marL="857250" lvl="1" indent="-457200">
              <a:lnSpc>
                <a:spcPct val="114000"/>
              </a:lnSpc>
              <a:spcBef>
                <a:spcPts val="900"/>
              </a:spcBef>
              <a:buFont typeface="Arial" pitchFamily="34" charset="0"/>
              <a:buAutoNum type="arabicParenR"/>
            </a:pPr>
            <a:r>
              <a:rPr lang="en-US" sz="2400" dirty="0" smtClean="0">
                <a:latin typeface="Arial Narrow" pitchFamily="34" charset="0"/>
              </a:rPr>
              <a:t>Support specific </a:t>
            </a:r>
            <a:r>
              <a:rPr lang="en-US" sz="2400" dirty="0">
                <a:latin typeface="Arial Narrow" pitchFamily="34" charset="0"/>
              </a:rPr>
              <a:t>profiles (e.g., </a:t>
            </a:r>
            <a:r>
              <a:rPr lang="en-US" sz="2400" dirty="0" smtClean="0">
                <a:latin typeface="Arial Narrow" pitchFamily="34" charset="0"/>
              </a:rPr>
              <a:t>DAMs, DIMs, DCMs).</a:t>
            </a:r>
            <a:endParaRPr lang="en-US" sz="2400" dirty="0">
              <a:latin typeface="Arial Narrow" pitchFamily="34" charset="0"/>
            </a:endParaRPr>
          </a:p>
          <a:p>
            <a:pPr marL="0" indent="0">
              <a:lnSpc>
                <a:spcPct val="114000"/>
              </a:lnSpc>
              <a:spcBef>
                <a:spcPts val="1800"/>
              </a:spcBef>
              <a:buNone/>
            </a:pPr>
            <a:r>
              <a:rPr lang="en-US" sz="2400" dirty="0" smtClean="0">
                <a:latin typeface="Arial Narrow" pitchFamily="34" charset="0"/>
              </a:rPr>
              <a:t>The </a:t>
            </a:r>
            <a:r>
              <a:rPr lang="en-US" sz="2400" dirty="0" err="1" smtClean="0">
                <a:latin typeface="Arial Narrow" pitchFamily="34" charset="0"/>
              </a:rPr>
              <a:t>Sparx</a:t>
            </a:r>
            <a:r>
              <a:rPr lang="en-US" sz="2400" dirty="0" smtClean="0">
                <a:latin typeface="Arial Narrow" pitchFamily="34" charset="0"/>
              </a:rPr>
              <a:t> Enterprise Architect modeling tool is being used to represent the EHR-S FIM and then generate appropriate views, reports, XML and HTML renderings of each EHR-S function’s scenarios, requirements, actors, actions/activities, dependencies, business rules, information &amp; data models. </a:t>
            </a:r>
          </a:p>
          <a:p>
            <a:pPr marL="0" indent="0">
              <a:lnSpc>
                <a:spcPct val="114000"/>
              </a:lnSpc>
              <a:spcBef>
                <a:spcPts val="1800"/>
              </a:spcBef>
              <a:buNone/>
            </a:pPr>
            <a:r>
              <a:rPr lang="en-US" sz="2400" dirty="0" smtClean="0">
                <a:latin typeface="Arial Narrow" pitchFamily="34" charset="0"/>
              </a:rPr>
              <a:t>The </a:t>
            </a:r>
            <a:r>
              <a:rPr lang="en-US" sz="2400" dirty="0" err="1" smtClean="0">
                <a:latin typeface="Arial Narrow" pitchFamily="34" charset="0"/>
              </a:rPr>
              <a:t>DoD</a:t>
            </a:r>
            <a:r>
              <a:rPr lang="en-US" sz="2400" dirty="0" smtClean="0">
                <a:latin typeface="Arial Narrow" pitchFamily="34" charset="0"/>
              </a:rPr>
              <a:t>-VA Joint </a:t>
            </a:r>
            <a:r>
              <a:rPr lang="en-US" sz="2400" dirty="0">
                <a:latin typeface="Arial Narrow" pitchFamily="34" charset="0"/>
              </a:rPr>
              <a:t>Immunization Capability (JIC), </a:t>
            </a:r>
            <a:r>
              <a:rPr lang="en-US" sz="2400" dirty="0" smtClean="0">
                <a:latin typeface="Arial Narrow" pitchFamily="34" charset="0"/>
              </a:rPr>
              <a:t>Pharm.-Lab.-Rad, than </a:t>
            </a:r>
            <a:r>
              <a:rPr lang="en-US" sz="2400" dirty="0">
                <a:latin typeface="Arial Narrow" pitchFamily="34" charset="0"/>
              </a:rPr>
              <a:t>ISO 13940 Continuity-of-Care </a:t>
            </a:r>
            <a:r>
              <a:rPr lang="en-US" sz="2400" dirty="0" smtClean="0">
                <a:latin typeface="Arial Narrow" pitchFamily="34" charset="0"/>
              </a:rPr>
              <a:t>System-of Concepts-and-Glossary </a:t>
            </a:r>
            <a:r>
              <a:rPr lang="en-US" sz="2400" dirty="0">
                <a:latin typeface="Arial Narrow" pitchFamily="34" charset="0"/>
              </a:rPr>
              <a:t>harmonization </a:t>
            </a:r>
            <a:r>
              <a:rPr lang="en-US" sz="2400" dirty="0" smtClean="0">
                <a:latin typeface="Arial Narrow" pitchFamily="34" charset="0"/>
              </a:rPr>
              <a:t>are proposed as a set of </a:t>
            </a:r>
            <a:r>
              <a:rPr lang="en-US" sz="2400" i="1" dirty="0" smtClean="0">
                <a:latin typeface="Arial Narrow" pitchFamily="34" charset="0"/>
              </a:rPr>
              <a:t>demonstration prototypes of increasing complexity</a:t>
            </a:r>
            <a:r>
              <a:rPr lang="en-US" sz="2400" dirty="0" smtClean="0">
                <a:latin typeface="Arial Narrow" pitchFamily="34" charset="0"/>
              </a:rPr>
              <a:t>. </a:t>
            </a:r>
            <a:endParaRPr lang="en-US" sz="2400" dirty="0">
              <a:latin typeface="Arial Narrow" pitchFamily="34" charset="0"/>
            </a:endParaRPr>
          </a:p>
        </p:txBody>
      </p:sp>
      <p:sp>
        <p:nvSpPr>
          <p:cNvPr id="4" name="Date Placeholder 3"/>
          <p:cNvSpPr>
            <a:spLocks noGrp="1"/>
          </p:cNvSpPr>
          <p:nvPr>
            <p:ph type="dt" sz="half" idx="10"/>
          </p:nvPr>
        </p:nvSpPr>
        <p:spPr>
          <a:xfrm>
            <a:off x="0" y="6553200"/>
            <a:ext cx="2133600" cy="365125"/>
          </a:xfrm>
        </p:spPr>
        <p:txBody>
          <a:bodyPr/>
          <a:lstStyle/>
          <a:p>
            <a:fld id="{6BD98FEB-5F35-4773-8716-8B508CF9F68C}" type="datetime1">
              <a:rPr lang="en-US" smtClean="0"/>
              <a:t>3/15/2012</a:t>
            </a:fld>
            <a:endParaRPr lang="en-US" dirty="0"/>
          </a:p>
        </p:txBody>
      </p:sp>
      <p:sp>
        <p:nvSpPr>
          <p:cNvPr id="5" name="Footer Placeholder 4"/>
          <p:cNvSpPr>
            <a:spLocks noGrp="1"/>
          </p:cNvSpPr>
          <p:nvPr>
            <p:ph type="ftr" sz="quarter" idx="11"/>
          </p:nvPr>
        </p:nvSpPr>
        <p:spPr>
          <a:xfrm>
            <a:off x="3124200" y="6553200"/>
            <a:ext cx="2895600" cy="365125"/>
          </a:xfrm>
        </p:spPr>
        <p:txBody>
          <a:bodyPr/>
          <a:lstStyle/>
          <a:p>
            <a:r>
              <a:rPr lang="en-US" dirty="0" smtClean="0"/>
              <a:t>DRAFT WORKING DOCUMENT</a:t>
            </a:r>
            <a:endParaRPr lang="en-US" dirty="0"/>
          </a:p>
        </p:txBody>
      </p:sp>
      <p:sp>
        <p:nvSpPr>
          <p:cNvPr id="6" name="Slide Number Placeholder 5"/>
          <p:cNvSpPr>
            <a:spLocks noGrp="1"/>
          </p:cNvSpPr>
          <p:nvPr>
            <p:ph type="sldNum" sz="quarter" idx="12"/>
          </p:nvPr>
        </p:nvSpPr>
        <p:spPr>
          <a:xfrm>
            <a:off x="7010400" y="6553200"/>
            <a:ext cx="2133600" cy="365125"/>
          </a:xfrm>
        </p:spPr>
        <p:txBody>
          <a:bodyPr/>
          <a:lstStyle/>
          <a:p>
            <a:fld id="{3EC92E35-3162-4C06-AF9B-83D7C7AEF58C}" type="slidenum">
              <a:rPr lang="en-US" smtClean="0"/>
              <a:t>3</a:t>
            </a:fld>
            <a:endParaRPr lang="en-US" dirty="0"/>
          </a:p>
        </p:txBody>
      </p:sp>
      <p:sp>
        <p:nvSpPr>
          <p:cNvPr id="7" name="Line 5"/>
          <p:cNvSpPr>
            <a:spLocks noChangeShapeType="1"/>
          </p:cNvSpPr>
          <p:nvPr/>
        </p:nvSpPr>
        <p:spPr bwMode="auto">
          <a:xfrm>
            <a:off x="461963" y="685800"/>
            <a:ext cx="8296275" cy="0"/>
          </a:xfrm>
          <a:prstGeom prst="line">
            <a:avLst/>
          </a:prstGeom>
          <a:noFill/>
          <a:ln w="38100">
            <a:solidFill>
              <a:srgbClr val="FF0000"/>
            </a:solidFill>
            <a:round/>
            <a:headEnd/>
            <a:tailEnd/>
          </a:ln>
          <a:effectLst/>
        </p:spPr>
        <p:txBody>
          <a:bodyPr/>
          <a:lstStyle/>
          <a:p>
            <a:pPr>
              <a:defRPr/>
            </a:pPr>
            <a:endParaRPr lang="en-US"/>
          </a:p>
        </p:txBody>
      </p:sp>
      <p:sp>
        <p:nvSpPr>
          <p:cNvPr id="9" name="TextBox 8"/>
          <p:cNvSpPr txBox="1"/>
          <p:nvPr/>
        </p:nvSpPr>
        <p:spPr>
          <a:xfrm>
            <a:off x="914400" y="6581001"/>
            <a:ext cx="7620000" cy="276999"/>
          </a:xfrm>
          <a:prstGeom prst="rect">
            <a:avLst/>
          </a:prstGeom>
          <a:solidFill>
            <a:schemeClr val="bg1"/>
          </a:solidFill>
        </p:spPr>
        <p:txBody>
          <a:bodyPr wrap="square" rtlCol="0">
            <a:spAutoFit/>
          </a:bodyPr>
          <a:lstStyle/>
          <a:p>
            <a:pPr algn="ctr"/>
            <a:r>
              <a:rPr lang="en-US" sz="1200" b="1" dirty="0" smtClean="0">
                <a:solidFill>
                  <a:srgbClr val="0000FF"/>
                </a:solidFill>
              </a:rPr>
              <a:t>NOTE</a:t>
            </a:r>
            <a:r>
              <a:rPr lang="en-US" sz="1200" dirty="0" smtClean="0"/>
              <a:t>: EHR-S FIM is </a:t>
            </a:r>
            <a:r>
              <a:rPr lang="en-US" sz="1200" u="sng" dirty="0" smtClean="0"/>
              <a:t>NOT</a:t>
            </a:r>
            <a:r>
              <a:rPr lang="en-US" sz="1200" dirty="0" smtClean="0"/>
              <a:t> intended to imply a specific architecture or  workflow!</a:t>
            </a:r>
            <a:endParaRPr lang="en-US" sz="1200" dirty="0"/>
          </a:p>
        </p:txBody>
      </p:sp>
    </p:spTree>
    <p:extLst>
      <p:ext uri="{BB962C8B-B14F-4D97-AF65-F5344CB8AC3E}">
        <p14:creationId xmlns:p14="http://schemas.microsoft.com/office/powerpoint/2010/main" val="14196954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fontScale="90000"/>
          </a:bodyPr>
          <a:lstStyle/>
          <a:p>
            <a:r>
              <a:rPr lang="en-US" sz="2800" b="1" dirty="0" smtClean="0">
                <a:solidFill>
                  <a:srgbClr val="0000FF"/>
                </a:solidFill>
                <a:latin typeface="Arial Narrow" pitchFamily="34" charset="0"/>
              </a:rPr>
              <a:t>Allergy</a:t>
            </a:r>
            <a:r>
              <a:rPr lang="en-US" sz="2800" b="1" dirty="0">
                <a:solidFill>
                  <a:srgbClr val="0000FF"/>
                </a:solidFill>
                <a:latin typeface="Arial Narrow" pitchFamily="34" charset="0"/>
              </a:rPr>
              <a:t>, Intolerance and Adverse Reaction Event</a:t>
            </a:r>
            <a:r>
              <a:rPr lang="en-US" sz="2800" b="1" dirty="0" smtClean="0">
                <a:latin typeface="Arial Narrow" pitchFamily="34" charset="0"/>
              </a:rPr>
              <a:t/>
            </a:r>
            <a:br>
              <a:rPr lang="en-US" sz="2800" b="1" dirty="0" smtClean="0">
                <a:latin typeface="Arial Narrow" pitchFamily="34" charset="0"/>
              </a:rPr>
            </a:br>
            <a:r>
              <a:rPr lang="en-US" sz="2800" dirty="0">
                <a:latin typeface="Arial Narrow" pitchFamily="34" charset="0"/>
              </a:rPr>
              <a:t>Conformance Criteria (CC) Applicable </a:t>
            </a:r>
            <a:r>
              <a:rPr lang="en-US" sz="2800" dirty="0" smtClean="0">
                <a:latin typeface="Arial Narrow" pitchFamily="34" charset="0"/>
              </a:rPr>
              <a:t>to this CDM</a:t>
            </a:r>
            <a:endParaRPr lang="en-US" sz="2800" dirty="0">
              <a:latin typeface="Arial Narrow" pitchFamily="34" charset="0"/>
            </a:endParaRPr>
          </a:p>
        </p:txBody>
      </p:sp>
      <p:sp>
        <p:nvSpPr>
          <p:cNvPr id="4" name="Date Placeholder 3"/>
          <p:cNvSpPr>
            <a:spLocks noGrp="1"/>
          </p:cNvSpPr>
          <p:nvPr>
            <p:ph type="dt" sz="half" idx="10"/>
          </p:nvPr>
        </p:nvSpPr>
        <p:spPr>
          <a:xfrm>
            <a:off x="0" y="6661151"/>
            <a:ext cx="2133600" cy="196849"/>
          </a:xfrm>
        </p:spPr>
        <p:txBody>
          <a:bodyPr/>
          <a:lstStyle/>
          <a:p>
            <a:fld id="{6BD98FEB-5F35-4773-8716-8B508CF9F68C}" type="datetime1">
              <a:rPr lang="en-US" smtClean="0"/>
              <a:t>3/15/2012</a:t>
            </a:fld>
            <a:endParaRPr lang="en-US" dirty="0"/>
          </a:p>
        </p:txBody>
      </p:sp>
      <p:sp>
        <p:nvSpPr>
          <p:cNvPr id="5" name="Footer Placeholder 4"/>
          <p:cNvSpPr>
            <a:spLocks noGrp="1"/>
          </p:cNvSpPr>
          <p:nvPr>
            <p:ph type="ftr" sz="quarter" idx="11"/>
          </p:nvPr>
        </p:nvSpPr>
        <p:spPr>
          <a:xfrm>
            <a:off x="3124200" y="6661151"/>
            <a:ext cx="2895600" cy="196849"/>
          </a:xfrm>
        </p:spPr>
        <p:txBody>
          <a:bodyPr/>
          <a:lstStyle/>
          <a:p>
            <a:r>
              <a:rPr lang="en-US" dirty="0" smtClean="0"/>
              <a:t>DRAFT WORKING DOCUMENT</a:t>
            </a:r>
            <a:endParaRPr lang="en-US" dirty="0"/>
          </a:p>
        </p:txBody>
      </p:sp>
      <p:sp>
        <p:nvSpPr>
          <p:cNvPr id="6" name="Slide Number Placeholder 5"/>
          <p:cNvSpPr>
            <a:spLocks noGrp="1"/>
          </p:cNvSpPr>
          <p:nvPr>
            <p:ph type="sldNum" sz="quarter" idx="12"/>
          </p:nvPr>
        </p:nvSpPr>
        <p:spPr>
          <a:xfrm>
            <a:off x="7010400" y="6661151"/>
            <a:ext cx="2133600" cy="196849"/>
          </a:xfrm>
        </p:spPr>
        <p:txBody>
          <a:bodyPr/>
          <a:lstStyle/>
          <a:p>
            <a:fld id="{3EC92E35-3162-4C06-AF9B-83D7C7AEF58C}" type="slidenum">
              <a:rPr lang="en-US" smtClean="0"/>
              <a:t>30</a:t>
            </a:fld>
            <a:endParaRPr lang="en-US" dirty="0"/>
          </a:p>
        </p:txBody>
      </p:sp>
      <p:sp>
        <p:nvSpPr>
          <p:cNvPr id="3" name="TextBox 2"/>
          <p:cNvSpPr txBox="1"/>
          <p:nvPr/>
        </p:nvSpPr>
        <p:spPr>
          <a:xfrm>
            <a:off x="0" y="990600"/>
            <a:ext cx="9144000" cy="4524315"/>
          </a:xfrm>
          <a:prstGeom prst="rect">
            <a:avLst/>
          </a:prstGeom>
          <a:noFill/>
        </p:spPr>
        <p:txBody>
          <a:bodyPr wrap="square" rtlCol="0">
            <a:spAutoFit/>
          </a:bodyPr>
          <a:lstStyle/>
          <a:p>
            <a:pPr marL="285750" indent="-285750">
              <a:buFont typeface="Arial" pitchFamily="34" charset="0"/>
              <a:buChar char="•"/>
            </a:pPr>
            <a:r>
              <a:rPr lang="en-US" b="1" dirty="0">
                <a:latin typeface="Arial Narrow" pitchFamily="34" charset="0"/>
              </a:rPr>
              <a:t>CP.1.2#01</a:t>
            </a:r>
            <a:r>
              <a:rPr lang="en-US" dirty="0">
                <a:latin typeface="Arial Narrow" pitchFamily="34" charset="0"/>
              </a:rPr>
              <a:t> The system </a:t>
            </a:r>
            <a:r>
              <a:rPr lang="en-US" b="1" u="sng" dirty="0">
                <a:latin typeface="Arial Narrow" pitchFamily="34" charset="0"/>
              </a:rPr>
              <a:t>SHALL</a:t>
            </a:r>
            <a:r>
              <a:rPr lang="en-US" dirty="0">
                <a:latin typeface="Arial Narrow" pitchFamily="34" charset="0"/>
              </a:rPr>
              <a:t> provide the ability to manage true allergy, intolerance, and adverse reaction to drug, food or environmental triggers as unique, discrete entries</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CP.1.2#02</a:t>
            </a:r>
            <a:r>
              <a:rPr lang="en-US" dirty="0">
                <a:latin typeface="Arial Narrow" pitchFamily="34" charset="0"/>
              </a:rPr>
              <a:t> The system SHOULD provide the ability to manage the reason for entry or maintenance (including update or remove) of the allergy, intolerance or adverse reaction</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CP.1.2#03</a:t>
            </a:r>
            <a:r>
              <a:rPr lang="en-US" dirty="0">
                <a:latin typeface="Arial Narrow" pitchFamily="34" charset="0"/>
              </a:rPr>
              <a:t> The system </a:t>
            </a:r>
            <a:r>
              <a:rPr lang="en-US" b="1" u="sng" dirty="0">
                <a:latin typeface="Arial Narrow" pitchFamily="34" charset="0"/>
              </a:rPr>
              <a:t>SHALL</a:t>
            </a:r>
            <a:r>
              <a:rPr lang="en-US" dirty="0">
                <a:latin typeface="Arial Narrow" pitchFamily="34" charset="0"/>
              </a:rPr>
              <a:t> provide the ability to manage the reaction type as discrete data</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CP.1.2#04</a:t>
            </a:r>
            <a:r>
              <a:rPr lang="en-US" dirty="0">
                <a:latin typeface="Arial Narrow" pitchFamily="34" charset="0"/>
              </a:rPr>
              <a:t> The system </a:t>
            </a:r>
            <a:r>
              <a:rPr lang="en-US" b="1" u="sng" dirty="0">
                <a:latin typeface="Arial Narrow" pitchFamily="34" charset="0"/>
              </a:rPr>
              <a:t>SHALL</a:t>
            </a:r>
            <a:r>
              <a:rPr lang="en-US" dirty="0">
                <a:latin typeface="Arial Narrow" pitchFamily="34" charset="0"/>
              </a:rPr>
              <a:t> provide the ability to manage the severity of an allergic or adverse reaction as discrete data</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CP.1.2#07</a:t>
            </a:r>
            <a:r>
              <a:rPr lang="en-US" dirty="0">
                <a:latin typeface="Arial Narrow" pitchFamily="34" charset="0"/>
              </a:rPr>
              <a:t> The system SHOULD provide the ability to manage the source of allergy, intolerance, and adverse reaction information</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CP.1.2#13</a:t>
            </a:r>
            <a:r>
              <a:rPr lang="en-US" dirty="0">
                <a:latin typeface="Arial Narrow" pitchFamily="34" charset="0"/>
              </a:rPr>
              <a:t> The system </a:t>
            </a:r>
            <a:r>
              <a:rPr lang="en-US" b="1" u="sng" dirty="0">
                <a:latin typeface="Arial Narrow" pitchFamily="34" charset="0"/>
              </a:rPr>
              <a:t>SHALL</a:t>
            </a:r>
            <a:r>
              <a:rPr lang="en-US" dirty="0">
                <a:latin typeface="Arial Narrow" pitchFamily="34" charset="0"/>
              </a:rPr>
              <a:t> provide the ability to tag that the list of medications and other agents has been reviewed</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CP.1.2#16</a:t>
            </a:r>
            <a:r>
              <a:rPr lang="en-US" dirty="0">
                <a:latin typeface="Arial Narrow" pitchFamily="34" charset="0"/>
              </a:rPr>
              <a:t> The system SHOULD provide the ability to manage allergy information as coded data</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CP.1.2#17</a:t>
            </a:r>
            <a:r>
              <a:rPr lang="en-US" dirty="0">
                <a:latin typeface="Arial Narrow" pitchFamily="34" charset="0"/>
              </a:rPr>
              <a:t> The system SHOULD provide the ability to capture and maintain the required documentation of allergies prior to  completion of the medication order</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CP.1.2#18</a:t>
            </a:r>
            <a:r>
              <a:rPr lang="en-US" dirty="0">
                <a:latin typeface="Arial Narrow" pitchFamily="34" charset="0"/>
              </a:rPr>
              <a:t> The system SHOULD provide the ability to capture and render that the allergies are “Unknown” or “Unable to Assess Allergies</a:t>
            </a:r>
            <a:r>
              <a:rPr lang="en-US" dirty="0" smtClean="0">
                <a:latin typeface="Arial Narrow" pitchFamily="34" charset="0"/>
              </a:rPr>
              <a:t>".</a:t>
            </a:r>
          </a:p>
        </p:txBody>
      </p:sp>
      <p:sp>
        <p:nvSpPr>
          <p:cNvPr id="7" name="TextBox 6"/>
          <p:cNvSpPr txBox="1"/>
          <p:nvPr/>
        </p:nvSpPr>
        <p:spPr>
          <a:xfrm>
            <a:off x="914400" y="6581001"/>
            <a:ext cx="7620000" cy="276999"/>
          </a:xfrm>
          <a:prstGeom prst="rect">
            <a:avLst/>
          </a:prstGeom>
          <a:solidFill>
            <a:schemeClr val="bg1"/>
          </a:solidFill>
        </p:spPr>
        <p:txBody>
          <a:bodyPr wrap="square" rtlCol="0">
            <a:spAutoFit/>
          </a:bodyPr>
          <a:lstStyle/>
          <a:p>
            <a:pPr algn="ctr"/>
            <a:r>
              <a:rPr lang="en-US" sz="1200" b="1" dirty="0" smtClean="0">
                <a:solidFill>
                  <a:srgbClr val="0000FF"/>
                </a:solidFill>
              </a:rPr>
              <a:t>NOTE</a:t>
            </a:r>
            <a:r>
              <a:rPr lang="en-US" sz="1200" dirty="0" smtClean="0"/>
              <a:t>: EHR-S FIM is </a:t>
            </a:r>
            <a:r>
              <a:rPr lang="en-US" sz="1200" u="sng" dirty="0" smtClean="0"/>
              <a:t>NOT</a:t>
            </a:r>
            <a:r>
              <a:rPr lang="en-US" sz="1200" dirty="0" smtClean="0"/>
              <a:t> intended to imply a specific architecture or  workflow!</a:t>
            </a:r>
            <a:endParaRPr lang="en-US" sz="1200" dirty="0"/>
          </a:p>
        </p:txBody>
      </p:sp>
    </p:spTree>
    <p:extLst>
      <p:ext uri="{BB962C8B-B14F-4D97-AF65-F5344CB8AC3E}">
        <p14:creationId xmlns:p14="http://schemas.microsoft.com/office/powerpoint/2010/main" val="5061291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fontScale="90000"/>
          </a:bodyPr>
          <a:lstStyle/>
          <a:p>
            <a:r>
              <a:rPr lang="en-US" sz="2800" b="1" dirty="0" smtClean="0">
                <a:solidFill>
                  <a:srgbClr val="0000FF"/>
                </a:solidFill>
                <a:latin typeface="Arial Narrow" pitchFamily="34" charset="0"/>
              </a:rPr>
              <a:t>Allergy</a:t>
            </a:r>
            <a:r>
              <a:rPr lang="en-US" sz="2800" b="1" dirty="0">
                <a:solidFill>
                  <a:srgbClr val="0000FF"/>
                </a:solidFill>
                <a:latin typeface="Arial Narrow" pitchFamily="34" charset="0"/>
              </a:rPr>
              <a:t>, Intolerance and Adverse Reaction Event</a:t>
            </a:r>
            <a:r>
              <a:rPr lang="en-US" sz="2800" b="1" dirty="0" smtClean="0">
                <a:latin typeface="Arial Narrow" pitchFamily="34" charset="0"/>
              </a:rPr>
              <a:t/>
            </a:r>
            <a:br>
              <a:rPr lang="en-US" sz="2800" b="1" dirty="0" smtClean="0">
                <a:latin typeface="Arial Narrow" pitchFamily="34" charset="0"/>
              </a:rPr>
            </a:br>
            <a:r>
              <a:rPr lang="en-US" sz="2800" dirty="0">
                <a:latin typeface="Arial Narrow" pitchFamily="34" charset="0"/>
              </a:rPr>
              <a:t>Conformance Criteria (CC) Applicable </a:t>
            </a:r>
            <a:r>
              <a:rPr lang="en-US" sz="2800" dirty="0" smtClean="0">
                <a:latin typeface="Arial Narrow" pitchFamily="34" charset="0"/>
              </a:rPr>
              <a:t>to this CDM</a:t>
            </a:r>
            <a:endParaRPr lang="en-US" sz="2800" dirty="0">
              <a:latin typeface="Arial Narrow" pitchFamily="34" charset="0"/>
            </a:endParaRPr>
          </a:p>
        </p:txBody>
      </p:sp>
      <p:sp>
        <p:nvSpPr>
          <p:cNvPr id="4" name="Date Placeholder 3"/>
          <p:cNvSpPr>
            <a:spLocks noGrp="1"/>
          </p:cNvSpPr>
          <p:nvPr>
            <p:ph type="dt" sz="half" idx="10"/>
          </p:nvPr>
        </p:nvSpPr>
        <p:spPr>
          <a:xfrm>
            <a:off x="0" y="6661151"/>
            <a:ext cx="2133600" cy="196849"/>
          </a:xfrm>
        </p:spPr>
        <p:txBody>
          <a:bodyPr/>
          <a:lstStyle/>
          <a:p>
            <a:fld id="{6BD98FEB-5F35-4773-8716-8B508CF9F68C}" type="datetime1">
              <a:rPr lang="en-US" smtClean="0"/>
              <a:t>3/15/2012</a:t>
            </a:fld>
            <a:endParaRPr lang="en-US" dirty="0"/>
          </a:p>
        </p:txBody>
      </p:sp>
      <p:sp>
        <p:nvSpPr>
          <p:cNvPr id="5" name="Footer Placeholder 4"/>
          <p:cNvSpPr>
            <a:spLocks noGrp="1"/>
          </p:cNvSpPr>
          <p:nvPr>
            <p:ph type="ftr" sz="quarter" idx="11"/>
          </p:nvPr>
        </p:nvSpPr>
        <p:spPr>
          <a:xfrm>
            <a:off x="3124200" y="6661151"/>
            <a:ext cx="2895600" cy="196849"/>
          </a:xfrm>
        </p:spPr>
        <p:txBody>
          <a:bodyPr/>
          <a:lstStyle/>
          <a:p>
            <a:r>
              <a:rPr lang="en-US" dirty="0" smtClean="0"/>
              <a:t>DRAFT WORKING DOCUMENT</a:t>
            </a:r>
            <a:endParaRPr lang="en-US" dirty="0"/>
          </a:p>
        </p:txBody>
      </p:sp>
      <p:sp>
        <p:nvSpPr>
          <p:cNvPr id="6" name="Slide Number Placeholder 5"/>
          <p:cNvSpPr>
            <a:spLocks noGrp="1"/>
          </p:cNvSpPr>
          <p:nvPr>
            <p:ph type="sldNum" sz="quarter" idx="12"/>
          </p:nvPr>
        </p:nvSpPr>
        <p:spPr>
          <a:xfrm>
            <a:off x="7010400" y="6661151"/>
            <a:ext cx="2133600" cy="196849"/>
          </a:xfrm>
        </p:spPr>
        <p:txBody>
          <a:bodyPr/>
          <a:lstStyle/>
          <a:p>
            <a:fld id="{3EC92E35-3162-4C06-AF9B-83D7C7AEF58C}" type="slidenum">
              <a:rPr lang="en-US" smtClean="0"/>
              <a:t>31</a:t>
            </a:fld>
            <a:endParaRPr lang="en-US" dirty="0"/>
          </a:p>
        </p:txBody>
      </p:sp>
      <p:sp>
        <p:nvSpPr>
          <p:cNvPr id="3" name="TextBox 2"/>
          <p:cNvSpPr txBox="1"/>
          <p:nvPr/>
        </p:nvSpPr>
        <p:spPr>
          <a:xfrm>
            <a:off x="0" y="990600"/>
            <a:ext cx="9144000" cy="4801314"/>
          </a:xfrm>
          <a:prstGeom prst="rect">
            <a:avLst/>
          </a:prstGeom>
          <a:noFill/>
        </p:spPr>
        <p:txBody>
          <a:bodyPr wrap="square" rtlCol="0">
            <a:spAutoFit/>
          </a:bodyPr>
          <a:lstStyle/>
          <a:p>
            <a:pPr marL="285750" indent="-285750">
              <a:buFont typeface="Arial" pitchFamily="34" charset="0"/>
              <a:buChar char="•"/>
            </a:pPr>
            <a:r>
              <a:rPr lang="en-US" b="1" dirty="0" smtClean="0">
                <a:latin typeface="Arial Narrow" pitchFamily="34" charset="0"/>
              </a:rPr>
              <a:t>CP.1.2#19</a:t>
            </a:r>
            <a:r>
              <a:rPr lang="en-US" dirty="0" smtClean="0">
                <a:latin typeface="Arial Narrow" pitchFamily="34" charset="0"/>
              </a:rPr>
              <a:t> </a:t>
            </a:r>
            <a:r>
              <a:rPr lang="en-US" dirty="0">
                <a:latin typeface="Arial Narrow" pitchFamily="34" charset="0"/>
              </a:rPr>
              <a:t>The system SHOULD provide the ability to capture the reason for “Unknown” or “Unable to Assess Allergies” documentation</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CP.1.2#21</a:t>
            </a:r>
            <a:r>
              <a:rPr lang="en-US" dirty="0">
                <a:latin typeface="Arial Narrow" pitchFamily="34" charset="0"/>
              </a:rPr>
              <a:t> The system SHOULD provide the ability to capture free text allergies and render them in a manner that distinguishes them from coded allergy entries</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CP.1.2#22</a:t>
            </a:r>
            <a:r>
              <a:rPr lang="en-US" dirty="0">
                <a:latin typeface="Arial Narrow" pitchFamily="34" charset="0"/>
              </a:rPr>
              <a:t> The system SHOULD tag and render an indicator that  interaction checking will not occur against free text allergies</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CP.1.2#24</a:t>
            </a:r>
            <a:r>
              <a:rPr lang="en-US" dirty="0">
                <a:latin typeface="Arial Narrow" pitchFamily="34" charset="0"/>
              </a:rPr>
              <a:t> The system SHOULD provide the ability to link allergic reactions to specific treatment or diagnostic protocols</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CP.1.2#25</a:t>
            </a:r>
            <a:r>
              <a:rPr lang="en-US" dirty="0">
                <a:latin typeface="Arial Narrow" pitchFamily="34" charset="0"/>
              </a:rPr>
              <a:t> The system SHOULD conform to function CPS.4.2.1 (Support for Medication Interaction and Allergy Checking) to render any potential interactions when capturing or maintaining allergies, intolerances or adverse reactions</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CP.1.2#26</a:t>
            </a:r>
            <a:r>
              <a:rPr lang="en-US" dirty="0">
                <a:latin typeface="Arial Narrow" pitchFamily="34" charset="0"/>
              </a:rPr>
              <a:t> The system SHOULD capture information that a provider was presented with and acknowledged a drug interaction notification</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CP.6.2#04</a:t>
            </a:r>
            <a:r>
              <a:rPr lang="en-US" dirty="0">
                <a:latin typeface="Arial Narrow" pitchFamily="34" charset="0"/>
              </a:rPr>
              <a:t> The system SHOULD provide the ability to capture, in a discrete field, an allergy/adverse reaction to a specific </a:t>
            </a:r>
            <a:r>
              <a:rPr lang="en-US" b="1" dirty="0" smtClean="0">
                <a:solidFill>
                  <a:srgbClr val="0000FF"/>
                </a:solidFill>
                <a:latin typeface="Arial Narrow" pitchFamily="34" charset="0"/>
              </a:rPr>
              <a:t>imm</a:t>
            </a:r>
            <a:r>
              <a:rPr lang="en-US" dirty="0" smtClean="0">
                <a:latin typeface="Arial Narrow" pitchFamily="34" charset="0"/>
              </a:rPr>
              <a:t>unization.</a:t>
            </a:r>
          </a:p>
          <a:p>
            <a:pPr marL="285750" indent="-285750">
              <a:buFont typeface="Arial" pitchFamily="34" charset="0"/>
              <a:buChar char="•"/>
            </a:pPr>
            <a:r>
              <a:rPr lang="en-US" b="1" dirty="0">
                <a:latin typeface="Arial Narrow" pitchFamily="34" charset="0"/>
              </a:rPr>
              <a:t>CP.6.2#09</a:t>
            </a:r>
            <a:r>
              <a:rPr lang="en-US" dirty="0">
                <a:latin typeface="Arial Narrow" pitchFamily="34" charset="0"/>
              </a:rPr>
              <a:t> The system </a:t>
            </a:r>
            <a:r>
              <a:rPr lang="en-US" b="1" u="sng" dirty="0">
                <a:latin typeface="Arial Narrow" pitchFamily="34" charset="0"/>
              </a:rPr>
              <a:t>SHALL</a:t>
            </a:r>
            <a:r>
              <a:rPr lang="en-US" dirty="0">
                <a:latin typeface="Arial Narrow" pitchFamily="34" charset="0"/>
              </a:rPr>
              <a:t> conform to function CP.1.2 (Manage Allergy, Intolerance and Adverse Reaction List</a:t>
            </a:r>
            <a:r>
              <a:rPr lang="en-US" dirty="0" smtClean="0">
                <a:latin typeface="Arial Narrow" pitchFamily="34" charset="0"/>
              </a:rPr>
              <a:t>).</a:t>
            </a:r>
          </a:p>
        </p:txBody>
      </p:sp>
      <p:sp>
        <p:nvSpPr>
          <p:cNvPr id="7" name="TextBox 6"/>
          <p:cNvSpPr txBox="1"/>
          <p:nvPr/>
        </p:nvSpPr>
        <p:spPr>
          <a:xfrm>
            <a:off x="914400" y="6581001"/>
            <a:ext cx="7620000" cy="276999"/>
          </a:xfrm>
          <a:prstGeom prst="rect">
            <a:avLst/>
          </a:prstGeom>
          <a:solidFill>
            <a:schemeClr val="bg1"/>
          </a:solidFill>
        </p:spPr>
        <p:txBody>
          <a:bodyPr wrap="square" rtlCol="0">
            <a:spAutoFit/>
          </a:bodyPr>
          <a:lstStyle/>
          <a:p>
            <a:pPr algn="ctr"/>
            <a:r>
              <a:rPr lang="en-US" sz="1200" b="1" dirty="0" smtClean="0">
                <a:solidFill>
                  <a:srgbClr val="0000FF"/>
                </a:solidFill>
              </a:rPr>
              <a:t>NOTE</a:t>
            </a:r>
            <a:r>
              <a:rPr lang="en-US" sz="1200" dirty="0" smtClean="0"/>
              <a:t>: EHR-S FIM is </a:t>
            </a:r>
            <a:r>
              <a:rPr lang="en-US" sz="1200" u="sng" dirty="0" smtClean="0"/>
              <a:t>NOT</a:t>
            </a:r>
            <a:r>
              <a:rPr lang="en-US" sz="1200" dirty="0" smtClean="0"/>
              <a:t> intended to imply a specific architecture or  workflow!</a:t>
            </a:r>
            <a:endParaRPr lang="en-US" sz="1200" dirty="0"/>
          </a:p>
        </p:txBody>
      </p:sp>
    </p:spTree>
    <p:extLst>
      <p:ext uri="{BB962C8B-B14F-4D97-AF65-F5344CB8AC3E}">
        <p14:creationId xmlns:p14="http://schemas.microsoft.com/office/powerpoint/2010/main" val="42646969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fontScale="90000"/>
          </a:bodyPr>
          <a:lstStyle/>
          <a:p>
            <a:r>
              <a:rPr lang="en-US" sz="3100" b="1" dirty="0">
                <a:solidFill>
                  <a:srgbClr val="0000FF"/>
                </a:solidFill>
              </a:rPr>
              <a:t>CDM for Clinical </a:t>
            </a:r>
            <a:r>
              <a:rPr lang="en-US" sz="3100" b="1" dirty="0" smtClean="0">
                <a:solidFill>
                  <a:srgbClr val="0000FF"/>
                </a:solidFill>
              </a:rPr>
              <a:t>Decision Support</a:t>
            </a:r>
            <a:r>
              <a:rPr lang="en-US" sz="2800" b="1" dirty="0" smtClean="0"/>
              <a:t/>
            </a:r>
            <a:br>
              <a:rPr lang="en-US" sz="2800" b="1" dirty="0" smtClean="0"/>
            </a:br>
            <a:r>
              <a:rPr lang="en-US" sz="2700" dirty="0">
                <a:latin typeface="Arial Narrow" pitchFamily="34" charset="0"/>
              </a:rPr>
              <a:t>Conformance Criteria (CC) Applicable </a:t>
            </a:r>
            <a:r>
              <a:rPr lang="en-US" sz="2700" dirty="0" smtClean="0">
                <a:latin typeface="Arial Narrow" pitchFamily="34" charset="0"/>
              </a:rPr>
              <a:t>to this CDM</a:t>
            </a:r>
            <a:endParaRPr lang="en-US" sz="2700" b="1" dirty="0"/>
          </a:p>
        </p:txBody>
      </p:sp>
      <p:sp>
        <p:nvSpPr>
          <p:cNvPr id="4" name="Date Placeholder 3"/>
          <p:cNvSpPr>
            <a:spLocks noGrp="1"/>
          </p:cNvSpPr>
          <p:nvPr>
            <p:ph type="dt" sz="half" idx="10"/>
          </p:nvPr>
        </p:nvSpPr>
        <p:spPr>
          <a:xfrm>
            <a:off x="0" y="6661151"/>
            <a:ext cx="2133600" cy="196849"/>
          </a:xfrm>
        </p:spPr>
        <p:txBody>
          <a:bodyPr/>
          <a:lstStyle/>
          <a:p>
            <a:fld id="{6BD98FEB-5F35-4773-8716-8B508CF9F68C}" type="datetime1">
              <a:rPr lang="en-US" smtClean="0"/>
              <a:t>3/15/2012</a:t>
            </a:fld>
            <a:endParaRPr lang="en-US" dirty="0"/>
          </a:p>
        </p:txBody>
      </p:sp>
      <p:sp>
        <p:nvSpPr>
          <p:cNvPr id="6" name="Slide Number Placeholder 5"/>
          <p:cNvSpPr>
            <a:spLocks noGrp="1"/>
          </p:cNvSpPr>
          <p:nvPr>
            <p:ph type="sldNum" sz="quarter" idx="12"/>
          </p:nvPr>
        </p:nvSpPr>
        <p:spPr>
          <a:xfrm>
            <a:off x="7010400" y="6661151"/>
            <a:ext cx="2133600" cy="196849"/>
          </a:xfrm>
        </p:spPr>
        <p:txBody>
          <a:bodyPr/>
          <a:lstStyle/>
          <a:p>
            <a:fld id="{3EC92E35-3162-4C06-AF9B-83D7C7AEF58C}" type="slidenum">
              <a:rPr lang="en-US" smtClean="0"/>
              <a:t>32</a:t>
            </a:fld>
            <a:endParaRPr lang="en-US" dirty="0"/>
          </a:p>
        </p:txBody>
      </p:sp>
      <p:sp>
        <p:nvSpPr>
          <p:cNvPr id="8" name="TextBox 7"/>
          <p:cNvSpPr txBox="1"/>
          <p:nvPr/>
        </p:nvSpPr>
        <p:spPr>
          <a:xfrm>
            <a:off x="320040" y="1639669"/>
            <a:ext cx="4251960" cy="646331"/>
          </a:xfrm>
          <a:prstGeom prst="rect">
            <a:avLst/>
          </a:prstGeom>
          <a:noFill/>
        </p:spPr>
        <p:txBody>
          <a:bodyPr wrap="square" rtlCol="0">
            <a:spAutoFit/>
          </a:bodyPr>
          <a:lstStyle/>
          <a:p>
            <a:pPr algn="ctr"/>
            <a:r>
              <a:rPr lang="en-US" sz="1200" dirty="0" smtClean="0">
                <a:solidFill>
                  <a:srgbClr val="0000CC"/>
                </a:solidFill>
              </a:rPr>
              <a:t>SHALL CCs have bolded borders. </a:t>
            </a:r>
          </a:p>
          <a:p>
            <a:pPr algn="ctr"/>
            <a:r>
              <a:rPr lang="en-US" sz="1200" dirty="0" smtClean="0">
                <a:solidFill>
                  <a:srgbClr val="0000CC"/>
                </a:solidFill>
              </a:rPr>
              <a:t>See individual EHR-S Function’s slide deck for CC details</a:t>
            </a:r>
            <a:r>
              <a:rPr lang="en-US" sz="1200" dirty="0" smtClean="0">
                <a:solidFill>
                  <a:srgbClr val="0000FF"/>
                </a:solidFill>
              </a:rPr>
              <a:t> </a:t>
            </a:r>
            <a:r>
              <a:rPr lang="en-US" sz="1200" dirty="0">
                <a:solidFill>
                  <a:srgbClr val="0000FF"/>
                </a:solidFill>
              </a:rPr>
              <a:t>at: </a:t>
            </a:r>
            <a:r>
              <a:rPr lang="en-US" sz="1200" u="sng" dirty="0">
                <a:latin typeface="Arial Narrow" pitchFamily="34" charset="0"/>
                <a:cs typeface="Arial" pitchFamily="34" charset="0"/>
                <a:hlinkClick r:id="rId2"/>
              </a:rPr>
              <a:t>http://</a:t>
            </a:r>
            <a:r>
              <a:rPr lang="en-US" sz="1200" u="sng" dirty="0" smtClean="0">
                <a:latin typeface="Arial Narrow" pitchFamily="34" charset="0"/>
                <a:cs typeface="Arial" pitchFamily="34" charset="0"/>
                <a:hlinkClick r:id="rId2"/>
              </a:rPr>
              <a:t>wiki.hl7.org/index.php?title=EHR_Interoperability_WG</a:t>
            </a:r>
            <a:endParaRPr lang="en-US" sz="1200" dirty="0">
              <a:solidFill>
                <a:srgbClr val="0000CC"/>
              </a:solidFill>
            </a:endParaRPr>
          </a:p>
        </p:txBody>
      </p:sp>
      <p:sp>
        <p:nvSpPr>
          <p:cNvPr id="11" name="TextBox 10"/>
          <p:cNvSpPr txBox="1"/>
          <p:nvPr/>
        </p:nvSpPr>
        <p:spPr>
          <a:xfrm>
            <a:off x="1600200" y="6614215"/>
            <a:ext cx="5943600" cy="243785"/>
          </a:xfrm>
          <a:prstGeom prst="rect">
            <a:avLst/>
          </a:prstGeom>
          <a:solidFill>
            <a:schemeClr val="bg1"/>
          </a:solidFill>
        </p:spPr>
        <p:txBody>
          <a:bodyPr wrap="square" rtlCol="0">
            <a:spAutoFit/>
          </a:bodyPr>
          <a:lstStyle/>
          <a:p>
            <a:pPr algn="ctr">
              <a:lnSpc>
                <a:spcPct val="80000"/>
              </a:lnSpc>
            </a:pPr>
            <a:r>
              <a:rPr lang="en-US" sz="1200" dirty="0" smtClean="0">
                <a:solidFill>
                  <a:srgbClr val="FF0000"/>
                </a:solidFill>
              </a:rPr>
              <a:t>RED</a:t>
            </a:r>
            <a:r>
              <a:rPr lang="en-US" sz="1200" dirty="0" smtClean="0"/>
              <a:t>: Recommend deletion, </a:t>
            </a:r>
            <a:r>
              <a:rPr lang="en-US" sz="1200" dirty="0" smtClean="0">
                <a:solidFill>
                  <a:srgbClr val="0000CC"/>
                </a:solidFill>
              </a:rPr>
              <a:t>Blue</a:t>
            </a:r>
            <a:r>
              <a:rPr lang="en-US" sz="1200" dirty="0" smtClean="0"/>
              <a:t>:  Recommended Insertion</a:t>
            </a:r>
            <a:endParaRPr lang="en-US" sz="1200" dirty="0"/>
          </a:p>
        </p:txBody>
      </p:sp>
      <p:sp>
        <p:nvSpPr>
          <p:cNvPr id="10" name="TextBox 9"/>
          <p:cNvSpPr txBox="1"/>
          <p:nvPr/>
        </p:nvSpPr>
        <p:spPr>
          <a:xfrm>
            <a:off x="4495800" y="942201"/>
            <a:ext cx="4648200" cy="276999"/>
          </a:xfrm>
          <a:prstGeom prst="rect">
            <a:avLst/>
          </a:prstGeom>
          <a:solidFill>
            <a:schemeClr val="bg1"/>
          </a:solidFill>
        </p:spPr>
        <p:txBody>
          <a:bodyPr wrap="square" rtlCol="0">
            <a:spAutoFit/>
          </a:bodyPr>
          <a:lstStyle/>
          <a:p>
            <a:pPr algn="ctr"/>
            <a:r>
              <a:rPr lang="en-US" sz="1200" b="1" dirty="0" smtClean="0">
                <a:solidFill>
                  <a:srgbClr val="0000FF"/>
                </a:solidFill>
                <a:latin typeface="Arial Narrow" pitchFamily="34" charset="0"/>
              </a:rPr>
              <a:t>NOTE</a:t>
            </a:r>
            <a:r>
              <a:rPr lang="en-US" sz="1200" dirty="0" smtClean="0">
                <a:latin typeface="Arial Narrow" pitchFamily="34" charset="0"/>
              </a:rPr>
              <a:t>: EHR-S FIM is </a:t>
            </a:r>
            <a:r>
              <a:rPr lang="en-US" sz="1200" u="sng" dirty="0" smtClean="0">
                <a:latin typeface="Arial Narrow" pitchFamily="34" charset="0"/>
              </a:rPr>
              <a:t>NOT</a:t>
            </a:r>
            <a:r>
              <a:rPr lang="en-US" sz="1200" dirty="0" smtClean="0">
                <a:latin typeface="Arial Narrow" pitchFamily="34" charset="0"/>
              </a:rPr>
              <a:t> intended to imply a specific architecture or  workflow!</a:t>
            </a:r>
            <a:endParaRPr lang="en-US" sz="1200" dirty="0">
              <a:latin typeface="Arial Narrow"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914400"/>
            <a:ext cx="9315450" cy="5967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53569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fontScale="90000"/>
          </a:bodyPr>
          <a:lstStyle/>
          <a:p>
            <a:r>
              <a:rPr lang="en-US" sz="2800" b="1" dirty="0" smtClean="0">
                <a:solidFill>
                  <a:srgbClr val="0000FF"/>
                </a:solidFill>
              </a:rPr>
              <a:t>Clinical Decision Support</a:t>
            </a:r>
            <a:r>
              <a:rPr lang="en-US" sz="2800" b="1" dirty="0" smtClean="0"/>
              <a:t/>
            </a:r>
            <a:br>
              <a:rPr lang="en-US" sz="2800" b="1" dirty="0" smtClean="0"/>
            </a:br>
            <a:r>
              <a:rPr lang="en-US" sz="2800" dirty="0">
                <a:latin typeface="Arial Narrow" pitchFamily="34" charset="0"/>
              </a:rPr>
              <a:t>Conformance Criteria (CC) Applicable </a:t>
            </a:r>
            <a:r>
              <a:rPr lang="en-US" sz="2800" dirty="0" smtClean="0">
                <a:latin typeface="Arial Narrow" pitchFamily="34" charset="0"/>
              </a:rPr>
              <a:t>to this CDM</a:t>
            </a:r>
            <a:endParaRPr lang="en-US" sz="2800" b="1" dirty="0"/>
          </a:p>
        </p:txBody>
      </p:sp>
      <p:sp>
        <p:nvSpPr>
          <p:cNvPr id="4" name="Date Placeholder 3"/>
          <p:cNvSpPr>
            <a:spLocks noGrp="1"/>
          </p:cNvSpPr>
          <p:nvPr>
            <p:ph type="dt" sz="half" idx="10"/>
          </p:nvPr>
        </p:nvSpPr>
        <p:spPr>
          <a:xfrm>
            <a:off x="0" y="6661151"/>
            <a:ext cx="2133600" cy="196849"/>
          </a:xfrm>
        </p:spPr>
        <p:txBody>
          <a:bodyPr/>
          <a:lstStyle/>
          <a:p>
            <a:fld id="{6BD98FEB-5F35-4773-8716-8B508CF9F68C}" type="datetime1">
              <a:rPr lang="en-US" smtClean="0"/>
              <a:t>3/15/2012</a:t>
            </a:fld>
            <a:endParaRPr lang="en-US" dirty="0"/>
          </a:p>
        </p:txBody>
      </p:sp>
      <p:sp>
        <p:nvSpPr>
          <p:cNvPr id="5" name="Footer Placeholder 4"/>
          <p:cNvSpPr>
            <a:spLocks noGrp="1"/>
          </p:cNvSpPr>
          <p:nvPr>
            <p:ph type="ftr" sz="quarter" idx="11"/>
          </p:nvPr>
        </p:nvSpPr>
        <p:spPr>
          <a:xfrm>
            <a:off x="3124200" y="6661151"/>
            <a:ext cx="2895600" cy="196849"/>
          </a:xfrm>
        </p:spPr>
        <p:txBody>
          <a:bodyPr/>
          <a:lstStyle/>
          <a:p>
            <a:r>
              <a:rPr lang="en-US" dirty="0" smtClean="0"/>
              <a:t>DRAFT WORKING DOCUMENT</a:t>
            </a:r>
            <a:endParaRPr lang="en-US" dirty="0"/>
          </a:p>
        </p:txBody>
      </p:sp>
      <p:sp>
        <p:nvSpPr>
          <p:cNvPr id="6" name="Slide Number Placeholder 5"/>
          <p:cNvSpPr>
            <a:spLocks noGrp="1"/>
          </p:cNvSpPr>
          <p:nvPr>
            <p:ph type="sldNum" sz="quarter" idx="12"/>
          </p:nvPr>
        </p:nvSpPr>
        <p:spPr>
          <a:xfrm>
            <a:off x="7010400" y="6661151"/>
            <a:ext cx="2133600" cy="196849"/>
          </a:xfrm>
        </p:spPr>
        <p:txBody>
          <a:bodyPr/>
          <a:lstStyle/>
          <a:p>
            <a:fld id="{3EC92E35-3162-4C06-AF9B-83D7C7AEF58C}" type="slidenum">
              <a:rPr lang="en-US" smtClean="0"/>
              <a:t>33</a:t>
            </a:fld>
            <a:endParaRPr lang="en-US" dirty="0"/>
          </a:p>
        </p:txBody>
      </p:sp>
      <p:sp>
        <p:nvSpPr>
          <p:cNvPr id="3" name="TextBox 2"/>
          <p:cNvSpPr txBox="1"/>
          <p:nvPr/>
        </p:nvSpPr>
        <p:spPr>
          <a:xfrm>
            <a:off x="0" y="914400"/>
            <a:ext cx="9144000" cy="2031325"/>
          </a:xfrm>
          <a:prstGeom prst="rect">
            <a:avLst/>
          </a:prstGeom>
          <a:noFill/>
        </p:spPr>
        <p:txBody>
          <a:bodyPr wrap="square" rtlCol="0">
            <a:spAutoFit/>
          </a:bodyPr>
          <a:lstStyle/>
          <a:p>
            <a:pPr marL="171450" indent="-171450">
              <a:buFont typeface="Arial" pitchFamily="34" charset="0"/>
              <a:buChar char="•"/>
            </a:pPr>
            <a:r>
              <a:rPr lang="en-US" b="1" dirty="0">
                <a:latin typeface="Arial Narrow" pitchFamily="34" charset="0"/>
              </a:rPr>
              <a:t>CPS.3.9#01</a:t>
            </a:r>
            <a:r>
              <a:rPr lang="en-US" dirty="0">
                <a:latin typeface="Arial Narrow" pitchFamily="34" charset="0"/>
              </a:rPr>
              <a:t> The system </a:t>
            </a:r>
            <a:r>
              <a:rPr lang="en-US" b="1" u="sng" dirty="0">
                <a:latin typeface="Arial Narrow" pitchFamily="34" charset="0"/>
              </a:rPr>
              <a:t>SHALL</a:t>
            </a:r>
            <a:r>
              <a:rPr lang="en-US" dirty="0">
                <a:latin typeface="Arial Narrow" pitchFamily="34" charset="0"/>
              </a:rPr>
              <a:t> provide the ability to maintain the clinical content or rules utilized to generate clinical decision support reminders and alerts</a:t>
            </a:r>
            <a:r>
              <a:rPr lang="en-US" dirty="0" smtClean="0">
                <a:latin typeface="Arial Narrow" pitchFamily="34" charset="0"/>
              </a:rPr>
              <a:t>.</a:t>
            </a:r>
          </a:p>
          <a:p>
            <a:pPr marL="171450" indent="-171450">
              <a:buFont typeface="Arial" pitchFamily="34" charset="0"/>
              <a:buChar char="•"/>
            </a:pPr>
            <a:r>
              <a:rPr lang="en-US" b="1" dirty="0">
                <a:latin typeface="Arial Narrow" pitchFamily="34" charset="0"/>
              </a:rPr>
              <a:t>CPS.3.9#02</a:t>
            </a:r>
            <a:r>
              <a:rPr lang="en-US" dirty="0">
                <a:latin typeface="Arial Narrow" pitchFamily="34" charset="0"/>
              </a:rPr>
              <a:t> The system SHOULD provide the ability to render information that will allow validation that the most applicable version (of the decision support rules) is utilized for the update</a:t>
            </a:r>
            <a:r>
              <a:rPr lang="en-US" dirty="0" smtClean="0">
                <a:latin typeface="Arial Narrow" pitchFamily="34" charset="0"/>
              </a:rPr>
              <a:t>.</a:t>
            </a:r>
          </a:p>
          <a:p>
            <a:pPr marL="171450" indent="-171450">
              <a:buFont typeface="Arial" pitchFamily="34" charset="0"/>
              <a:buChar char="•"/>
            </a:pPr>
            <a:r>
              <a:rPr lang="en-US" b="1" dirty="0">
                <a:latin typeface="Arial Narrow" pitchFamily="34" charset="0"/>
              </a:rPr>
              <a:t>CPS.3.9#03</a:t>
            </a:r>
            <a:r>
              <a:rPr lang="en-US" dirty="0">
                <a:latin typeface="Arial Narrow" pitchFamily="34" charset="0"/>
              </a:rPr>
              <a:t> The system SHOULD capture the date of update of the decision support rules</a:t>
            </a:r>
            <a:r>
              <a:rPr lang="en-US" dirty="0" smtClean="0">
                <a:latin typeface="Arial Narrow" pitchFamily="34" charset="0"/>
              </a:rPr>
              <a:t>.</a:t>
            </a:r>
          </a:p>
          <a:p>
            <a:pPr marL="171450" indent="-171450">
              <a:buFont typeface="Arial" pitchFamily="34" charset="0"/>
              <a:buChar char="•"/>
            </a:pPr>
            <a:r>
              <a:rPr lang="en-US" b="1" dirty="0">
                <a:latin typeface="Arial Narrow" pitchFamily="34" charset="0"/>
              </a:rPr>
              <a:t>CPS.3.9#04</a:t>
            </a:r>
            <a:r>
              <a:rPr lang="en-US" dirty="0">
                <a:latin typeface="Arial Narrow" pitchFamily="34" charset="0"/>
              </a:rPr>
              <a:t> The system MAY tag {track} and store {retain} the version used when guidelines are provided in a patient encounter</a:t>
            </a:r>
            <a:r>
              <a:rPr lang="en-US" dirty="0" smtClean="0">
                <a:latin typeface="Arial Narrow" pitchFamily="34" charset="0"/>
              </a:rPr>
              <a:t>.</a:t>
            </a:r>
            <a:endParaRPr lang="en-US" dirty="0">
              <a:latin typeface="Arial Narrow" pitchFamily="34" charset="0"/>
            </a:endParaRPr>
          </a:p>
        </p:txBody>
      </p:sp>
      <p:sp>
        <p:nvSpPr>
          <p:cNvPr id="7" name="TextBox 6"/>
          <p:cNvSpPr txBox="1"/>
          <p:nvPr/>
        </p:nvSpPr>
        <p:spPr>
          <a:xfrm>
            <a:off x="914400" y="6581001"/>
            <a:ext cx="7620000" cy="276999"/>
          </a:xfrm>
          <a:prstGeom prst="rect">
            <a:avLst/>
          </a:prstGeom>
          <a:solidFill>
            <a:schemeClr val="bg1"/>
          </a:solidFill>
        </p:spPr>
        <p:txBody>
          <a:bodyPr wrap="square" rtlCol="0">
            <a:spAutoFit/>
          </a:bodyPr>
          <a:lstStyle/>
          <a:p>
            <a:pPr algn="ctr"/>
            <a:r>
              <a:rPr lang="en-US" sz="1200" b="1" dirty="0" smtClean="0">
                <a:solidFill>
                  <a:srgbClr val="0000FF"/>
                </a:solidFill>
              </a:rPr>
              <a:t>NOTE</a:t>
            </a:r>
            <a:r>
              <a:rPr lang="en-US" sz="1200" dirty="0" smtClean="0"/>
              <a:t>: EHR-S FIM is </a:t>
            </a:r>
            <a:r>
              <a:rPr lang="en-US" sz="1200" u="sng" dirty="0" smtClean="0"/>
              <a:t>NOT</a:t>
            </a:r>
            <a:r>
              <a:rPr lang="en-US" sz="1200" dirty="0" smtClean="0"/>
              <a:t> intended to imply a specific architecture or  workflow!</a:t>
            </a:r>
            <a:endParaRPr lang="en-US" sz="1200" dirty="0"/>
          </a:p>
        </p:txBody>
      </p:sp>
    </p:spTree>
    <p:extLst>
      <p:ext uri="{BB962C8B-B14F-4D97-AF65-F5344CB8AC3E}">
        <p14:creationId xmlns:p14="http://schemas.microsoft.com/office/powerpoint/2010/main" val="31049452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fontScale="90000"/>
          </a:bodyPr>
          <a:lstStyle/>
          <a:p>
            <a:r>
              <a:rPr lang="en-US" sz="3100" b="1" dirty="0">
                <a:solidFill>
                  <a:srgbClr val="0000FF"/>
                </a:solidFill>
              </a:rPr>
              <a:t>CDM for Clinical </a:t>
            </a:r>
            <a:r>
              <a:rPr lang="en-US" sz="3100" b="1" dirty="0" smtClean="0">
                <a:solidFill>
                  <a:srgbClr val="0000FF"/>
                </a:solidFill>
              </a:rPr>
              <a:t>Document or Note</a:t>
            </a:r>
            <a:r>
              <a:rPr lang="en-US" sz="2800" b="1" dirty="0" smtClean="0"/>
              <a:t/>
            </a:r>
            <a:br>
              <a:rPr lang="en-US" sz="2800" b="1" dirty="0" smtClean="0"/>
            </a:br>
            <a:r>
              <a:rPr lang="en-US" sz="2700" dirty="0">
                <a:latin typeface="Arial Narrow" pitchFamily="34" charset="0"/>
              </a:rPr>
              <a:t>Conformance Criteria (CC) Applicable </a:t>
            </a:r>
            <a:r>
              <a:rPr lang="en-US" sz="2700" dirty="0" smtClean="0">
                <a:latin typeface="Arial Narrow" pitchFamily="34" charset="0"/>
              </a:rPr>
              <a:t>to this CDM</a:t>
            </a:r>
            <a:endParaRPr lang="en-US" sz="2700" b="1" dirty="0"/>
          </a:p>
        </p:txBody>
      </p:sp>
      <p:sp>
        <p:nvSpPr>
          <p:cNvPr id="4" name="Date Placeholder 3"/>
          <p:cNvSpPr>
            <a:spLocks noGrp="1"/>
          </p:cNvSpPr>
          <p:nvPr>
            <p:ph type="dt" sz="half" idx="10"/>
          </p:nvPr>
        </p:nvSpPr>
        <p:spPr>
          <a:xfrm>
            <a:off x="0" y="6661151"/>
            <a:ext cx="2133600" cy="196849"/>
          </a:xfrm>
        </p:spPr>
        <p:txBody>
          <a:bodyPr/>
          <a:lstStyle/>
          <a:p>
            <a:fld id="{6BD98FEB-5F35-4773-8716-8B508CF9F68C}" type="datetime1">
              <a:rPr lang="en-US" smtClean="0"/>
              <a:t>3/15/2012</a:t>
            </a:fld>
            <a:endParaRPr lang="en-US" dirty="0"/>
          </a:p>
        </p:txBody>
      </p:sp>
      <p:sp>
        <p:nvSpPr>
          <p:cNvPr id="5" name="Footer Placeholder 4"/>
          <p:cNvSpPr>
            <a:spLocks noGrp="1"/>
          </p:cNvSpPr>
          <p:nvPr>
            <p:ph type="ftr" sz="quarter" idx="11"/>
          </p:nvPr>
        </p:nvSpPr>
        <p:spPr>
          <a:xfrm>
            <a:off x="3124200" y="6661151"/>
            <a:ext cx="2895600" cy="196849"/>
          </a:xfrm>
        </p:spPr>
        <p:txBody>
          <a:bodyPr/>
          <a:lstStyle/>
          <a:p>
            <a:r>
              <a:rPr lang="en-US" dirty="0" smtClean="0"/>
              <a:t>DRAFT WORKING DOCUMENT</a:t>
            </a:r>
            <a:endParaRPr lang="en-US" dirty="0"/>
          </a:p>
        </p:txBody>
      </p:sp>
      <p:sp>
        <p:nvSpPr>
          <p:cNvPr id="6" name="Slide Number Placeholder 5"/>
          <p:cNvSpPr>
            <a:spLocks noGrp="1"/>
          </p:cNvSpPr>
          <p:nvPr>
            <p:ph type="sldNum" sz="quarter" idx="12"/>
          </p:nvPr>
        </p:nvSpPr>
        <p:spPr>
          <a:xfrm>
            <a:off x="7010400" y="6661151"/>
            <a:ext cx="2133600" cy="196849"/>
          </a:xfrm>
        </p:spPr>
        <p:txBody>
          <a:bodyPr/>
          <a:lstStyle/>
          <a:p>
            <a:fld id="{3EC92E35-3162-4C06-AF9B-83D7C7AEF58C}" type="slidenum">
              <a:rPr lang="en-US" smtClean="0"/>
              <a:t>34</a:t>
            </a:fld>
            <a:endParaRPr lang="en-US" dirty="0"/>
          </a:p>
        </p:txBody>
      </p:sp>
      <p:sp>
        <p:nvSpPr>
          <p:cNvPr id="8" name="TextBox 7"/>
          <p:cNvSpPr txBox="1"/>
          <p:nvPr/>
        </p:nvSpPr>
        <p:spPr>
          <a:xfrm>
            <a:off x="0" y="5983069"/>
            <a:ext cx="3962400" cy="646331"/>
          </a:xfrm>
          <a:prstGeom prst="rect">
            <a:avLst/>
          </a:prstGeom>
          <a:noFill/>
        </p:spPr>
        <p:txBody>
          <a:bodyPr wrap="square" rtlCol="0">
            <a:spAutoFit/>
          </a:bodyPr>
          <a:lstStyle/>
          <a:p>
            <a:r>
              <a:rPr lang="en-US" sz="1200" dirty="0" smtClean="0">
                <a:solidFill>
                  <a:srgbClr val="0000CC"/>
                </a:solidFill>
              </a:rPr>
              <a:t>SHALL CCs have bolded borders. </a:t>
            </a:r>
          </a:p>
          <a:p>
            <a:r>
              <a:rPr lang="en-US" sz="1200" dirty="0" smtClean="0">
                <a:solidFill>
                  <a:srgbClr val="0000CC"/>
                </a:solidFill>
              </a:rPr>
              <a:t>See individual EHR-S Function’s slide deck for CC details</a:t>
            </a:r>
            <a:r>
              <a:rPr lang="en-US" sz="1200" dirty="0" smtClean="0">
                <a:solidFill>
                  <a:srgbClr val="0000FF"/>
                </a:solidFill>
              </a:rPr>
              <a:t> </a:t>
            </a:r>
            <a:r>
              <a:rPr lang="en-US" sz="1200" dirty="0">
                <a:solidFill>
                  <a:srgbClr val="0000FF"/>
                </a:solidFill>
              </a:rPr>
              <a:t>at: </a:t>
            </a:r>
            <a:r>
              <a:rPr lang="en-US" sz="1200" u="sng" dirty="0">
                <a:latin typeface="Arial Narrow" pitchFamily="34" charset="0"/>
                <a:cs typeface="Arial" pitchFamily="34" charset="0"/>
                <a:hlinkClick r:id="rId2"/>
              </a:rPr>
              <a:t>http://</a:t>
            </a:r>
            <a:r>
              <a:rPr lang="en-US" sz="1200" u="sng" dirty="0" smtClean="0">
                <a:latin typeface="Arial Narrow" pitchFamily="34" charset="0"/>
                <a:cs typeface="Arial" pitchFamily="34" charset="0"/>
                <a:hlinkClick r:id="rId2"/>
              </a:rPr>
              <a:t>wiki.hl7.org/index.php?title=EHR_Interoperability_WG</a:t>
            </a:r>
            <a:endParaRPr lang="en-US" sz="1200" dirty="0">
              <a:solidFill>
                <a:srgbClr val="0000CC"/>
              </a:solidFill>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78421"/>
            <a:ext cx="9372600" cy="6103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41644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fontScale="90000"/>
          </a:bodyPr>
          <a:lstStyle/>
          <a:p>
            <a:r>
              <a:rPr lang="en-US" sz="2800" b="1" dirty="0" smtClean="0">
                <a:solidFill>
                  <a:srgbClr val="0000FF"/>
                </a:solidFill>
              </a:rPr>
              <a:t>Clinical Document or Note</a:t>
            </a:r>
            <a:r>
              <a:rPr lang="en-US" sz="2800" b="1" dirty="0" smtClean="0"/>
              <a:t/>
            </a:r>
            <a:br>
              <a:rPr lang="en-US" sz="2800" b="1" dirty="0" smtClean="0"/>
            </a:br>
            <a:r>
              <a:rPr lang="en-US" sz="2800" dirty="0">
                <a:latin typeface="Arial Narrow" pitchFamily="34" charset="0"/>
              </a:rPr>
              <a:t>Conformance Criteria (CC) Applicable </a:t>
            </a:r>
            <a:r>
              <a:rPr lang="en-US" sz="2800" dirty="0" smtClean="0">
                <a:latin typeface="Arial Narrow" pitchFamily="34" charset="0"/>
              </a:rPr>
              <a:t>to this CDM</a:t>
            </a:r>
            <a:endParaRPr lang="en-US" sz="2800" b="1" dirty="0"/>
          </a:p>
        </p:txBody>
      </p:sp>
      <p:sp>
        <p:nvSpPr>
          <p:cNvPr id="4" name="Date Placeholder 3"/>
          <p:cNvSpPr>
            <a:spLocks noGrp="1"/>
          </p:cNvSpPr>
          <p:nvPr>
            <p:ph type="dt" sz="half" idx="10"/>
          </p:nvPr>
        </p:nvSpPr>
        <p:spPr>
          <a:xfrm>
            <a:off x="0" y="6661151"/>
            <a:ext cx="2133600" cy="196849"/>
          </a:xfrm>
        </p:spPr>
        <p:txBody>
          <a:bodyPr/>
          <a:lstStyle/>
          <a:p>
            <a:fld id="{6BD98FEB-5F35-4773-8716-8B508CF9F68C}" type="datetime1">
              <a:rPr lang="en-US" smtClean="0"/>
              <a:t>3/15/2012</a:t>
            </a:fld>
            <a:endParaRPr lang="en-US" dirty="0"/>
          </a:p>
        </p:txBody>
      </p:sp>
      <p:sp>
        <p:nvSpPr>
          <p:cNvPr id="5" name="Footer Placeholder 4"/>
          <p:cNvSpPr>
            <a:spLocks noGrp="1"/>
          </p:cNvSpPr>
          <p:nvPr>
            <p:ph type="ftr" sz="quarter" idx="11"/>
          </p:nvPr>
        </p:nvSpPr>
        <p:spPr>
          <a:xfrm>
            <a:off x="3124200" y="6661151"/>
            <a:ext cx="2895600" cy="196849"/>
          </a:xfrm>
        </p:spPr>
        <p:txBody>
          <a:bodyPr/>
          <a:lstStyle/>
          <a:p>
            <a:r>
              <a:rPr lang="en-US" dirty="0" smtClean="0"/>
              <a:t>DRAFT WORKING DOCUMENT</a:t>
            </a:r>
            <a:endParaRPr lang="en-US" dirty="0"/>
          </a:p>
        </p:txBody>
      </p:sp>
      <p:sp>
        <p:nvSpPr>
          <p:cNvPr id="6" name="Slide Number Placeholder 5"/>
          <p:cNvSpPr>
            <a:spLocks noGrp="1"/>
          </p:cNvSpPr>
          <p:nvPr>
            <p:ph type="sldNum" sz="quarter" idx="12"/>
          </p:nvPr>
        </p:nvSpPr>
        <p:spPr>
          <a:xfrm>
            <a:off x="7010400" y="6661151"/>
            <a:ext cx="2133600" cy="196849"/>
          </a:xfrm>
        </p:spPr>
        <p:txBody>
          <a:bodyPr/>
          <a:lstStyle/>
          <a:p>
            <a:fld id="{3EC92E35-3162-4C06-AF9B-83D7C7AEF58C}" type="slidenum">
              <a:rPr lang="en-US" smtClean="0"/>
              <a:t>35</a:t>
            </a:fld>
            <a:endParaRPr lang="en-US" dirty="0"/>
          </a:p>
        </p:txBody>
      </p:sp>
      <p:sp>
        <p:nvSpPr>
          <p:cNvPr id="3" name="TextBox 2"/>
          <p:cNvSpPr txBox="1"/>
          <p:nvPr/>
        </p:nvSpPr>
        <p:spPr>
          <a:xfrm>
            <a:off x="0" y="762000"/>
            <a:ext cx="9144000" cy="5909310"/>
          </a:xfrm>
          <a:prstGeom prst="rect">
            <a:avLst/>
          </a:prstGeom>
          <a:noFill/>
        </p:spPr>
        <p:txBody>
          <a:bodyPr wrap="square" rtlCol="0">
            <a:spAutoFit/>
          </a:bodyPr>
          <a:lstStyle/>
          <a:p>
            <a:pPr marL="285750" indent="-285750">
              <a:buFont typeface="Arial" pitchFamily="34" charset="0"/>
              <a:buChar char="•"/>
            </a:pPr>
            <a:r>
              <a:rPr lang="en-US" b="1" dirty="0">
                <a:latin typeface="Arial Narrow" pitchFamily="34" charset="0"/>
              </a:rPr>
              <a:t>CP.3.3#01</a:t>
            </a:r>
            <a:r>
              <a:rPr lang="en-US" dirty="0">
                <a:latin typeface="Arial Narrow" pitchFamily="34" charset="0"/>
              </a:rPr>
              <a:t> The system </a:t>
            </a:r>
            <a:r>
              <a:rPr lang="en-US" b="1" u="sng" dirty="0">
                <a:latin typeface="Arial Narrow" pitchFamily="34" charset="0"/>
              </a:rPr>
              <a:t>SHALL</a:t>
            </a:r>
            <a:r>
              <a:rPr lang="en-US" dirty="0">
                <a:latin typeface="Arial Narrow" pitchFamily="34" charset="0"/>
              </a:rPr>
              <a:t> provide the ability to capture and render clinical documentation (henceforth "documentation") including original, update by amendment in order to correct, and addenda</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CP.3.3#02</a:t>
            </a:r>
            <a:r>
              <a:rPr lang="en-US" dirty="0">
                <a:latin typeface="Arial Narrow" pitchFamily="34" charset="0"/>
              </a:rPr>
              <a:t> The system </a:t>
            </a:r>
            <a:r>
              <a:rPr lang="en-US" b="1" u="sng" dirty="0">
                <a:latin typeface="Arial Narrow" pitchFamily="34" charset="0"/>
              </a:rPr>
              <a:t>SHALL</a:t>
            </a:r>
            <a:r>
              <a:rPr lang="en-US" dirty="0">
                <a:latin typeface="Arial Narrow" pitchFamily="34" charset="0"/>
              </a:rPr>
              <a:t> provide the ability to capture free text documentation</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CP.3.3#03</a:t>
            </a:r>
            <a:r>
              <a:rPr lang="en-US" dirty="0">
                <a:latin typeface="Arial Narrow" pitchFamily="34" charset="0"/>
              </a:rPr>
              <a:t> The system MAY present documentation templates (structured or free text) to facilitate creating documentation</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CP.3.3#04</a:t>
            </a:r>
            <a:r>
              <a:rPr lang="en-US" dirty="0">
                <a:latin typeface="Arial Narrow" pitchFamily="34" charset="0"/>
              </a:rPr>
              <a:t> The system </a:t>
            </a:r>
            <a:r>
              <a:rPr lang="en-US" b="1" u="sng" dirty="0">
                <a:latin typeface="Arial Narrow" pitchFamily="34" charset="0"/>
              </a:rPr>
              <a:t>SHALL</a:t>
            </a:r>
            <a:r>
              <a:rPr lang="en-US" dirty="0">
                <a:latin typeface="Arial Narrow" pitchFamily="34" charset="0"/>
              </a:rPr>
              <a:t> provide the ability to present other existing documentation within the patient's EHR while new creating documentation</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CP.3.3#05</a:t>
            </a:r>
            <a:r>
              <a:rPr lang="en-US" dirty="0">
                <a:latin typeface="Arial Narrow" pitchFamily="34" charset="0"/>
              </a:rPr>
              <a:t> The system SHOULD provide the ability to link documentation for a specific patient with a given event (e.g., office visit, phone communication, e-mail consult, lab result</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CP.3.3#07</a:t>
            </a:r>
            <a:r>
              <a:rPr lang="en-US" dirty="0">
                <a:latin typeface="Arial Narrow" pitchFamily="34" charset="0"/>
              </a:rPr>
              <a:t> The system SHOULD provide the ability to link encounters, orders, medical equipment, prosthetic/orthotic devices, medications, and notes to one or more problems (Ref: CP.1.4 [Manage Problem List] cc#9</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CP.3.3#08</a:t>
            </a:r>
            <a:r>
              <a:rPr lang="en-US" dirty="0">
                <a:latin typeface="Arial Narrow" pitchFamily="34" charset="0"/>
              </a:rPr>
              <a:t> The system </a:t>
            </a:r>
            <a:r>
              <a:rPr lang="en-US" b="1" u="sng" dirty="0">
                <a:latin typeface="Arial Narrow" pitchFamily="34" charset="0"/>
              </a:rPr>
              <a:t>SHALL</a:t>
            </a:r>
            <a:r>
              <a:rPr lang="en-US" dirty="0">
                <a:latin typeface="Arial Narrow" pitchFamily="34" charset="0"/>
              </a:rPr>
              <a:t> provide the ability to update documentation prior to finalizing it</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CP.3.3#09</a:t>
            </a:r>
            <a:r>
              <a:rPr lang="en-US" dirty="0">
                <a:latin typeface="Arial Narrow" pitchFamily="34" charset="0"/>
              </a:rPr>
              <a:t> The system </a:t>
            </a:r>
            <a:r>
              <a:rPr lang="en-US" b="1" u="sng" dirty="0">
                <a:latin typeface="Arial Narrow" pitchFamily="34" charset="0"/>
              </a:rPr>
              <a:t>SHALL</a:t>
            </a:r>
            <a:r>
              <a:rPr lang="en-US" dirty="0">
                <a:latin typeface="Arial Narrow" pitchFamily="34" charset="0"/>
              </a:rPr>
              <a:t> provide the ability to tag a document or note as final</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CP.3.3#10</a:t>
            </a:r>
            <a:r>
              <a:rPr lang="en-US" dirty="0">
                <a:latin typeface="Arial Narrow" pitchFamily="34" charset="0"/>
              </a:rPr>
              <a:t> The system </a:t>
            </a:r>
            <a:r>
              <a:rPr lang="en-US" b="1" u="sng" dirty="0">
                <a:latin typeface="Arial Narrow" pitchFamily="34" charset="0"/>
              </a:rPr>
              <a:t>SHALL</a:t>
            </a:r>
            <a:r>
              <a:rPr lang="en-US" dirty="0">
                <a:latin typeface="Arial Narrow" pitchFamily="34" charset="0"/>
              </a:rPr>
              <a:t> provide the ability to render the author(s) and authenticator(s) of documentation when the documentation is rendered</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CP.3.3#11</a:t>
            </a:r>
            <a:r>
              <a:rPr lang="en-US" dirty="0">
                <a:latin typeface="Arial Narrow" pitchFamily="34" charset="0"/>
              </a:rPr>
              <a:t> The system </a:t>
            </a:r>
            <a:r>
              <a:rPr lang="en-US" b="1" u="sng" dirty="0">
                <a:latin typeface="Arial Narrow" pitchFamily="34" charset="0"/>
              </a:rPr>
              <a:t>SHALL</a:t>
            </a:r>
            <a:r>
              <a:rPr lang="en-US" dirty="0">
                <a:latin typeface="Arial Narrow" pitchFamily="34" charset="0"/>
              </a:rPr>
              <a:t> provide the ability to render documents based on document metadata (e.g., note type, date range, facility, author, authenticator and patient</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CP.3.3#12</a:t>
            </a:r>
            <a:r>
              <a:rPr lang="en-US" dirty="0">
                <a:latin typeface="Arial Narrow" pitchFamily="34" charset="0"/>
              </a:rPr>
              <a:t> The system MAY provide the ability for providers to capture clinical documentation using standard choices for disposition (e.g., reviewed and filed, recall patient, or future follow-up).</a:t>
            </a:r>
          </a:p>
          <a:p>
            <a:pPr marL="285750" indent="-285750">
              <a:buFont typeface="Arial" pitchFamily="34" charset="0"/>
              <a:buChar char="•"/>
            </a:pPr>
            <a:endParaRPr lang="en-US" dirty="0" smtClean="0">
              <a:latin typeface="Arial Narrow" pitchFamily="34" charset="0"/>
            </a:endParaRPr>
          </a:p>
        </p:txBody>
      </p:sp>
      <p:sp>
        <p:nvSpPr>
          <p:cNvPr id="7" name="TextBox 6"/>
          <p:cNvSpPr txBox="1"/>
          <p:nvPr/>
        </p:nvSpPr>
        <p:spPr>
          <a:xfrm>
            <a:off x="914400" y="6581001"/>
            <a:ext cx="7620000" cy="276999"/>
          </a:xfrm>
          <a:prstGeom prst="rect">
            <a:avLst/>
          </a:prstGeom>
          <a:solidFill>
            <a:schemeClr val="bg1"/>
          </a:solidFill>
        </p:spPr>
        <p:txBody>
          <a:bodyPr wrap="square" rtlCol="0">
            <a:spAutoFit/>
          </a:bodyPr>
          <a:lstStyle/>
          <a:p>
            <a:pPr algn="ctr"/>
            <a:r>
              <a:rPr lang="en-US" sz="1200" b="1" dirty="0" smtClean="0">
                <a:solidFill>
                  <a:srgbClr val="0000FF"/>
                </a:solidFill>
              </a:rPr>
              <a:t>NOTE</a:t>
            </a:r>
            <a:r>
              <a:rPr lang="en-US" sz="1200" dirty="0" smtClean="0"/>
              <a:t>: EHR-S FIM is </a:t>
            </a:r>
            <a:r>
              <a:rPr lang="en-US" sz="1200" u="sng" dirty="0" smtClean="0"/>
              <a:t>NOT</a:t>
            </a:r>
            <a:r>
              <a:rPr lang="en-US" sz="1200" dirty="0" smtClean="0"/>
              <a:t> intended to imply a specific architecture or  workflow!</a:t>
            </a:r>
            <a:endParaRPr lang="en-US" sz="1200" dirty="0"/>
          </a:p>
        </p:txBody>
      </p:sp>
    </p:spTree>
    <p:extLst>
      <p:ext uri="{BB962C8B-B14F-4D97-AF65-F5344CB8AC3E}">
        <p14:creationId xmlns:p14="http://schemas.microsoft.com/office/powerpoint/2010/main" val="37850405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71691"/>
            <a:ext cx="9144000" cy="6186309"/>
          </a:xfrm>
          <a:prstGeom prst="rect">
            <a:avLst/>
          </a:prstGeom>
          <a:solidFill>
            <a:schemeClr val="bg1"/>
          </a:solidFill>
        </p:spPr>
        <p:txBody>
          <a:bodyPr wrap="square" rtlCol="0">
            <a:spAutoFit/>
          </a:bodyPr>
          <a:lstStyle/>
          <a:p>
            <a:pPr marL="285750" indent="-285750">
              <a:buFont typeface="Arial" pitchFamily="34" charset="0"/>
              <a:buChar char="•"/>
            </a:pPr>
            <a:r>
              <a:rPr lang="en-US" b="1" dirty="0">
                <a:latin typeface="Arial Narrow" pitchFamily="34" charset="0"/>
              </a:rPr>
              <a:t>CP.3.3#14</a:t>
            </a:r>
            <a:r>
              <a:rPr lang="en-US" dirty="0">
                <a:latin typeface="Arial Narrow" pitchFamily="34" charset="0"/>
              </a:rPr>
              <a:t> The system SHOULD provide the ability to render clinical documentation using an integrated charting or documentation tool (e.g., notes, flow-sheets, radiology views, or laboratory views).</a:t>
            </a:r>
          </a:p>
          <a:p>
            <a:pPr marL="285750" indent="-285750">
              <a:buFont typeface="Arial" pitchFamily="34" charset="0"/>
              <a:buChar char="•"/>
            </a:pPr>
            <a:r>
              <a:rPr lang="en-US" b="1" dirty="0" smtClean="0">
                <a:latin typeface="Arial Narrow" pitchFamily="34" charset="0"/>
              </a:rPr>
              <a:t>CP.3.3#15</a:t>
            </a:r>
            <a:r>
              <a:rPr lang="en-US" dirty="0" smtClean="0">
                <a:latin typeface="Arial Narrow" pitchFamily="34" charset="0"/>
              </a:rPr>
              <a:t> </a:t>
            </a:r>
            <a:r>
              <a:rPr lang="en-US" dirty="0">
                <a:latin typeface="Arial Narrow" pitchFamily="34" charset="0"/>
              </a:rPr>
              <a:t>The system MAY provide the ability to capture clinical documentation using specialized charting tools for patient-specific requirements (e.g., age -  neonates, pediatrics, geriatrics; condition - impaired renal function; medication</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CP.3.3#16</a:t>
            </a:r>
            <a:r>
              <a:rPr lang="en-US" dirty="0">
                <a:latin typeface="Arial Narrow" pitchFamily="34" charset="0"/>
              </a:rPr>
              <a:t> The system SHOULD provide the ability to capture, maintain and render transition-of-care related information</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CP.6.2#02</a:t>
            </a:r>
            <a:r>
              <a:rPr lang="en-US" dirty="0">
                <a:latin typeface="Arial Narrow" pitchFamily="34" charset="0"/>
              </a:rPr>
              <a:t> The system MAY auto-populate the   immunization administration record as a by-product of verification of administering provider, patient, medication, dose, route and time according to scope of practice, organizational policy and/or </a:t>
            </a:r>
            <a:r>
              <a:rPr lang="en-US" dirty="0" err="1" smtClean="0">
                <a:latin typeface="Arial Narrow" pitchFamily="34" charset="0"/>
              </a:rPr>
              <a:t>jurisdiction</a:t>
            </a:r>
            <a:r>
              <a:rPr lang="en-US" b="1" dirty="0" err="1" smtClean="0">
                <a:solidFill>
                  <a:srgbClr val="FF0000"/>
                </a:solidFill>
                <a:latin typeface="Arial Narrow" pitchFamily="34" charset="0"/>
              </a:rPr>
              <a:t>a</a:t>
            </a:r>
            <a:endParaRPr lang="en-US" b="1" dirty="0" smtClean="0">
              <a:solidFill>
                <a:srgbClr val="FF0000"/>
              </a:solidFill>
              <a:latin typeface="Arial Narrow" pitchFamily="34" charset="0"/>
            </a:endParaRPr>
          </a:p>
          <a:p>
            <a:pPr marL="285750" indent="-285750">
              <a:buFont typeface="Arial" pitchFamily="34" charset="0"/>
              <a:buChar char="•"/>
            </a:pPr>
            <a:r>
              <a:rPr lang="en-US" b="1" dirty="0">
                <a:latin typeface="Arial Narrow" pitchFamily="34" charset="0"/>
              </a:rPr>
              <a:t>CP.6.2#06</a:t>
            </a:r>
            <a:r>
              <a:rPr lang="en-US" dirty="0">
                <a:latin typeface="Arial Narrow" pitchFamily="34" charset="0"/>
              </a:rPr>
              <a:t> The system SHOULD provide the ability to link standard codes (e.g. NDC, LOINC, SNOMED or CPT) with discrete data elements associated with an immunization</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CPS.1.7.2#01</a:t>
            </a:r>
            <a:r>
              <a:rPr lang="en-US" dirty="0">
                <a:latin typeface="Arial Narrow" pitchFamily="34" charset="0"/>
              </a:rPr>
              <a:t> The system </a:t>
            </a:r>
            <a:r>
              <a:rPr lang="en-US" b="1" u="sng" dirty="0">
                <a:latin typeface="Arial Narrow" pitchFamily="34" charset="0"/>
              </a:rPr>
              <a:t>SHALL</a:t>
            </a:r>
            <a:r>
              <a:rPr lang="en-US" dirty="0">
                <a:latin typeface="Arial Narrow" pitchFamily="34" charset="0"/>
              </a:rPr>
              <a:t> provide the ability to manage advance directive information including the type of directive, relevant dates (e.g., received, reviewed, rescinded, updated), circumstances under which the directives were received, and the </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CPS.1.7.2#03</a:t>
            </a:r>
            <a:r>
              <a:rPr lang="en-US" dirty="0">
                <a:latin typeface="Arial Narrow" pitchFamily="34" charset="0"/>
              </a:rPr>
              <a:t> The system </a:t>
            </a:r>
            <a:r>
              <a:rPr lang="en-US" b="1" u="sng" dirty="0">
                <a:latin typeface="Arial Narrow" pitchFamily="34" charset="0"/>
              </a:rPr>
              <a:t>SHALL</a:t>
            </a:r>
            <a:r>
              <a:rPr lang="en-US" dirty="0">
                <a:latin typeface="Arial Narrow" pitchFamily="34" charset="0"/>
              </a:rPr>
              <a:t> provide the ability to render the type of advance directives captured for the patient (e.g., living will, durable power of attorney, preferred interventions for known conditions, or the existence of a "Do Not Resuscitate" </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CPS.1.7.2#04</a:t>
            </a:r>
            <a:r>
              <a:rPr lang="en-US" dirty="0">
                <a:latin typeface="Arial Narrow" pitchFamily="34" charset="0"/>
              </a:rPr>
              <a:t> The system </a:t>
            </a:r>
            <a:r>
              <a:rPr lang="en-US" b="1" u="sng" dirty="0">
                <a:latin typeface="Arial Narrow" pitchFamily="34" charset="0"/>
              </a:rPr>
              <a:t>SHALL</a:t>
            </a:r>
            <a:r>
              <a:rPr lang="en-US" dirty="0">
                <a:latin typeface="Arial Narrow" pitchFamily="34" charset="0"/>
              </a:rPr>
              <a:t> provide the ability to manage “Do Not Resuscitate” orders</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CPS.1.7.2#05</a:t>
            </a:r>
            <a:r>
              <a:rPr lang="en-US" dirty="0">
                <a:latin typeface="Arial Narrow" pitchFamily="34" charset="0"/>
              </a:rPr>
              <a:t> The system SHOULD conform to function CPS.2.4 (Support Externally Sourced Clinical Images) in order to capture scanned patient advance directive documents and/or “Do Not Resuscitate” orders</a:t>
            </a:r>
            <a:r>
              <a:rPr lang="en-US" dirty="0" smtClean="0">
                <a:latin typeface="Arial Narrow" pitchFamily="34" charset="0"/>
              </a:rPr>
              <a:t>.</a:t>
            </a:r>
            <a:endParaRPr lang="en-US" dirty="0">
              <a:latin typeface="Arial Narrow" pitchFamily="34" charset="0"/>
            </a:endParaRPr>
          </a:p>
        </p:txBody>
      </p:sp>
      <p:sp>
        <p:nvSpPr>
          <p:cNvPr id="2" name="Title 1"/>
          <p:cNvSpPr>
            <a:spLocks noGrp="1"/>
          </p:cNvSpPr>
          <p:nvPr>
            <p:ph type="title"/>
          </p:nvPr>
        </p:nvSpPr>
        <p:spPr>
          <a:xfrm>
            <a:off x="0" y="-76200"/>
            <a:ext cx="9144000" cy="762000"/>
          </a:xfrm>
        </p:spPr>
        <p:txBody>
          <a:bodyPr>
            <a:normAutofit fontScale="90000"/>
          </a:bodyPr>
          <a:lstStyle/>
          <a:p>
            <a:r>
              <a:rPr lang="en-US" sz="2800" b="1" dirty="0" smtClean="0">
                <a:solidFill>
                  <a:srgbClr val="0000FF"/>
                </a:solidFill>
              </a:rPr>
              <a:t>Clinical Document or Note</a:t>
            </a:r>
            <a:r>
              <a:rPr lang="en-US" sz="2800" b="1" dirty="0" smtClean="0"/>
              <a:t/>
            </a:r>
            <a:br>
              <a:rPr lang="en-US" sz="2800" b="1" dirty="0" smtClean="0"/>
            </a:br>
            <a:r>
              <a:rPr lang="en-US" sz="2800" dirty="0">
                <a:latin typeface="Arial Narrow" pitchFamily="34" charset="0"/>
              </a:rPr>
              <a:t>Conformance Criteria (CC) Applicable </a:t>
            </a:r>
            <a:r>
              <a:rPr lang="en-US" sz="2800" dirty="0" smtClean="0">
                <a:latin typeface="Arial Narrow" pitchFamily="34" charset="0"/>
              </a:rPr>
              <a:t>to this CDM</a:t>
            </a:r>
            <a:endParaRPr lang="en-US" sz="2800" b="1" dirty="0"/>
          </a:p>
        </p:txBody>
      </p:sp>
      <p:sp>
        <p:nvSpPr>
          <p:cNvPr id="4" name="Date Placeholder 3"/>
          <p:cNvSpPr>
            <a:spLocks noGrp="1"/>
          </p:cNvSpPr>
          <p:nvPr>
            <p:ph type="dt" sz="half" idx="10"/>
          </p:nvPr>
        </p:nvSpPr>
        <p:spPr>
          <a:xfrm>
            <a:off x="0" y="6705600"/>
            <a:ext cx="2133600" cy="196849"/>
          </a:xfrm>
        </p:spPr>
        <p:txBody>
          <a:bodyPr/>
          <a:lstStyle/>
          <a:p>
            <a:fld id="{6BD98FEB-5F35-4773-8716-8B508CF9F68C}" type="datetime1">
              <a:rPr lang="en-US" smtClean="0"/>
              <a:t>3/15/2012</a:t>
            </a:fld>
            <a:endParaRPr lang="en-US" dirty="0"/>
          </a:p>
        </p:txBody>
      </p:sp>
      <p:sp>
        <p:nvSpPr>
          <p:cNvPr id="5" name="Footer Placeholder 4"/>
          <p:cNvSpPr>
            <a:spLocks noGrp="1"/>
          </p:cNvSpPr>
          <p:nvPr>
            <p:ph type="ftr" sz="quarter" idx="11"/>
          </p:nvPr>
        </p:nvSpPr>
        <p:spPr>
          <a:xfrm>
            <a:off x="3124200" y="6661151"/>
            <a:ext cx="2895600" cy="196849"/>
          </a:xfrm>
        </p:spPr>
        <p:txBody>
          <a:bodyPr/>
          <a:lstStyle/>
          <a:p>
            <a:r>
              <a:rPr lang="en-US" dirty="0" smtClean="0"/>
              <a:t>DRAFT WORKING DOCUMENT</a:t>
            </a:r>
            <a:endParaRPr lang="en-US" dirty="0"/>
          </a:p>
        </p:txBody>
      </p:sp>
      <p:sp>
        <p:nvSpPr>
          <p:cNvPr id="6" name="Slide Number Placeholder 5"/>
          <p:cNvSpPr>
            <a:spLocks noGrp="1"/>
          </p:cNvSpPr>
          <p:nvPr>
            <p:ph type="sldNum" sz="quarter" idx="12"/>
          </p:nvPr>
        </p:nvSpPr>
        <p:spPr>
          <a:xfrm>
            <a:off x="7010400" y="6661151"/>
            <a:ext cx="2133600" cy="196849"/>
          </a:xfrm>
        </p:spPr>
        <p:txBody>
          <a:bodyPr/>
          <a:lstStyle/>
          <a:p>
            <a:fld id="{3EC92E35-3162-4C06-AF9B-83D7C7AEF58C}" type="slidenum">
              <a:rPr lang="en-US" smtClean="0"/>
              <a:t>36</a:t>
            </a:fld>
            <a:endParaRPr lang="en-US" dirty="0"/>
          </a:p>
        </p:txBody>
      </p:sp>
      <p:sp>
        <p:nvSpPr>
          <p:cNvPr id="8" name="TextBox 7"/>
          <p:cNvSpPr txBox="1"/>
          <p:nvPr/>
        </p:nvSpPr>
        <p:spPr>
          <a:xfrm>
            <a:off x="1600200" y="6614215"/>
            <a:ext cx="5943600" cy="243785"/>
          </a:xfrm>
          <a:prstGeom prst="rect">
            <a:avLst/>
          </a:prstGeom>
          <a:solidFill>
            <a:schemeClr val="bg1"/>
          </a:solidFill>
        </p:spPr>
        <p:txBody>
          <a:bodyPr wrap="square" rtlCol="0">
            <a:spAutoFit/>
          </a:bodyPr>
          <a:lstStyle/>
          <a:p>
            <a:pPr algn="ctr">
              <a:lnSpc>
                <a:spcPct val="80000"/>
              </a:lnSpc>
            </a:pPr>
            <a:r>
              <a:rPr lang="en-US" sz="1200" dirty="0" smtClean="0">
                <a:solidFill>
                  <a:srgbClr val="FF0000"/>
                </a:solidFill>
              </a:rPr>
              <a:t>RED</a:t>
            </a:r>
            <a:r>
              <a:rPr lang="en-US" sz="1200" dirty="0" smtClean="0"/>
              <a:t>: Recommend deletion, </a:t>
            </a:r>
            <a:r>
              <a:rPr lang="en-US" sz="1200" dirty="0" smtClean="0">
                <a:solidFill>
                  <a:srgbClr val="0000CC"/>
                </a:solidFill>
              </a:rPr>
              <a:t>Blue</a:t>
            </a:r>
            <a:r>
              <a:rPr lang="en-US" sz="1200" dirty="0" smtClean="0"/>
              <a:t>:  Recommended Insertion</a:t>
            </a:r>
            <a:endParaRPr lang="en-US" sz="1200" dirty="0"/>
          </a:p>
        </p:txBody>
      </p:sp>
    </p:spTree>
    <p:extLst>
      <p:ext uri="{BB962C8B-B14F-4D97-AF65-F5344CB8AC3E}">
        <p14:creationId xmlns:p14="http://schemas.microsoft.com/office/powerpoint/2010/main" val="3204025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fontScale="90000"/>
          </a:bodyPr>
          <a:lstStyle/>
          <a:p>
            <a:r>
              <a:rPr lang="en-US" sz="3100" b="1" dirty="0">
                <a:solidFill>
                  <a:srgbClr val="0000FF"/>
                </a:solidFill>
              </a:rPr>
              <a:t>CDM for Event</a:t>
            </a:r>
            <a:r>
              <a:rPr lang="en-US" sz="2800" b="1" dirty="0" smtClean="0"/>
              <a:t/>
            </a:r>
            <a:br>
              <a:rPr lang="en-US" sz="2800" b="1" dirty="0" smtClean="0"/>
            </a:br>
            <a:r>
              <a:rPr lang="en-US" sz="2700" dirty="0">
                <a:latin typeface="Arial Narrow" pitchFamily="34" charset="0"/>
              </a:rPr>
              <a:t>Conformance Criteria (CC) Applicable </a:t>
            </a:r>
            <a:r>
              <a:rPr lang="en-US" sz="2700" dirty="0" smtClean="0">
                <a:latin typeface="Arial Narrow" pitchFamily="34" charset="0"/>
              </a:rPr>
              <a:t>to this CDM</a:t>
            </a:r>
            <a:endParaRPr lang="en-US" sz="2700" b="1" dirty="0"/>
          </a:p>
        </p:txBody>
      </p:sp>
      <p:sp>
        <p:nvSpPr>
          <p:cNvPr id="4" name="Date Placeholder 3"/>
          <p:cNvSpPr>
            <a:spLocks noGrp="1"/>
          </p:cNvSpPr>
          <p:nvPr>
            <p:ph type="dt" sz="half" idx="10"/>
          </p:nvPr>
        </p:nvSpPr>
        <p:spPr>
          <a:xfrm>
            <a:off x="0" y="6661151"/>
            <a:ext cx="2133600" cy="196849"/>
          </a:xfrm>
        </p:spPr>
        <p:txBody>
          <a:bodyPr/>
          <a:lstStyle/>
          <a:p>
            <a:fld id="{6BD98FEB-5F35-4773-8716-8B508CF9F68C}" type="datetime1">
              <a:rPr lang="en-US" smtClean="0"/>
              <a:t>3/15/2012</a:t>
            </a:fld>
            <a:endParaRPr lang="en-US" dirty="0"/>
          </a:p>
        </p:txBody>
      </p:sp>
      <p:sp>
        <p:nvSpPr>
          <p:cNvPr id="5" name="Footer Placeholder 4"/>
          <p:cNvSpPr>
            <a:spLocks noGrp="1"/>
          </p:cNvSpPr>
          <p:nvPr>
            <p:ph type="ftr" sz="quarter" idx="11"/>
          </p:nvPr>
        </p:nvSpPr>
        <p:spPr>
          <a:xfrm>
            <a:off x="3124200" y="6661151"/>
            <a:ext cx="2895600" cy="196849"/>
          </a:xfrm>
        </p:spPr>
        <p:txBody>
          <a:bodyPr/>
          <a:lstStyle/>
          <a:p>
            <a:r>
              <a:rPr lang="en-US" dirty="0" smtClean="0"/>
              <a:t>DRAFT WORKING DOCUMENT</a:t>
            </a:r>
            <a:endParaRPr lang="en-US" dirty="0"/>
          </a:p>
        </p:txBody>
      </p:sp>
      <p:sp>
        <p:nvSpPr>
          <p:cNvPr id="6" name="Slide Number Placeholder 5"/>
          <p:cNvSpPr>
            <a:spLocks noGrp="1"/>
          </p:cNvSpPr>
          <p:nvPr>
            <p:ph type="sldNum" sz="quarter" idx="12"/>
          </p:nvPr>
        </p:nvSpPr>
        <p:spPr>
          <a:xfrm>
            <a:off x="7010400" y="6661151"/>
            <a:ext cx="2133600" cy="196849"/>
          </a:xfrm>
        </p:spPr>
        <p:txBody>
          <a:bodyPr/>
          <a:lstStyle/>
          <a:p>
            <a:fld id="{3EC92E35-3162-4C06-AF9B-83D7C7AEF58C}" type="slidenum">
              <a:rPr lang="en-US" smtClean="0"/>
              <a:t>37</a:t>
            </a:fld>
            <a:endParaRPr lang="en-US" dirty="0"/>
          </a:p>
        </p:txBody>
      </p:sp>
      <p:sp>
        <p:nvSpPr>
          <p:cNvPr id="8" name="TextBox 7"/>
          <p:cNvSpPr txBox="1"/>
          <p:nvPr/>
        </p:nvSpPr>
        <p:spPr>
          <a:xfrm>
            <a:off x="4876800" y="914400"/>
            <a:ext cx="4267200" cy="646331"/>
          </a:xfrm>
          <a:prstGeom prst="rect">
            <a:avLst/>
          </a:prstGeom>
          <a:noFill/>
        </p:spPr>
        <p:txBody>
          <a:bodyPr wrap="square" rtlCol="0">
            <a:spAutoFit/>
          </a:bodyPr>
          <a:lstStyle/>
          <a:p>
            <a:pPr algn="ctr"/>
            <a:r>
              <a:rPr lang="en-US" sz="1200" dirty="0" smtClean="0">
                <a:solidFill>
                  <a:srgbClr val="0000CC"/>
                </a:solidFill>
              </a:rPr>
              <a:t>SHALL CCs have bolded borders. </a:t>
            </a:r>
          </a:p>
          <a:p>
            <a:pPr algn="ctr"/>
            <a:r>
              <a:rPr lang="en-US" sz="1200" dirty="0" smtClean="0">
                <a:solidFill>
                  <a:srgbClr val="0000CC"/>
                </a:solidFill>
              </a:rPr>
              <a:t>See individual EHR-S Function’s slide deck for CC details</a:t>
            </a:r>
            <a:r>
              <a:rPr lang="en-US" sz="1200" dirty="0" smtClean="0">
                <a:solidFill>
                  <a:srgbClr val="0000FF"/>
                </a:solidFill>
              </a:rPr>
              <a:t> </a:t>
            </a:r>
            <a:r>
              <a:rPr lang="en-US" sz="1200" dirty="0">
                <a:solidFill>
                  <a:srgbClr val="0000FF"/>
                </a:solidFill>
              </a:rPr>
              <a:t>at: </a:t>
            </a:r>
            <a:r>
              <a:rPr lang="en-US" sz="1200" u="sng" dirty="0">
                <a:latin typeface="Arial Narrow" pitchFamily="34" charset="0"/>
                <a:cs typeface="Arial" pitchFamily="34" charset="0"/>
                <a:hlinkClick r:id="rId2"/>
              </a:rPr>
              <a:t>http://</a:t>
            </a:r>
            <a:r>
              <a:rPr lang="en-US" sz="1200" u="sng" dirty="0" smtClean="0">
                <a:latin typeface="Arial Narrow" pitchFamily="34" charset="0"/>
                <a:cs typeface="Arial" pitchFamily="34" charset="0"/>
                <a:hlinkClick r:id="rId2"/>
              </a:rPr>
              <a:t>wiki.hl7.org/index.php?title=EHR_Interoperability_WG</a:t>
            </a:r>
            <a:endParaRPr lang="en-US" sz="1200" dirty="0">
              <a:solidFill>
                <a:srgbClr val="0000CC"/>
              </a:solidFill>
            </a:endParaRPr>
          </a:p>
        </p:txBody>
      </p:sp>
      <p:sp>
        <p:nvSpPr>
          <p:cNvPr id="10" name="TextBox 9"/>
          <p:cNvSpPr txBox="1"/>
          <p:nvPr/>
        </p:nvSpPr>
        <p:spPr>
          <a:xfrm>
            <a:off x="6934200" y="1981200"/>
            <a:ext cx="1828800" cy="646331"/>
          </a:xfrm>
          <a:prstGeom prst="rect">
            <a:avLst/>
          </a:prstGeom>
          <a:solidFill>
            <a:schemeClr val="bg1"/>
          </a:solidFill>
        </p:spPr>
        <p:txBody>
          <a:bodyPr wrap="square" rtlCol="0">
            <a:spAutoFit/>
          </a:bodyPr>
          <a:lstStyle/>
          <a:p>
            <a:pPr algn="ctr"/>
            <a:r>
              <a:rPr lang="en-US" sz="1200" b="1" dirty="0" smtClean="0">
                <a:solidFill>
                  <a:srgbClr val="0000FF"/>
                </a:solidFill>
                <a:latin typeface="Arial Narrow" pitchFamily="34" charset="0"/>
              </a:rPr>
              <a:t>NOTE</a:t>
            </a:r>
            <a:r>
              <a:rPr lang="en-US" sz="1200" dirty="0" smtClean="0">
                <a:latin typeface="Arial Narrow" pitchFamily="34" charset="0"/>
              </a:rPr>
              <a:t>: EHR-S FIM is </a:t>
            </a:r>
            <a:r>
              <a:rPr lang="en-US" sz="1200" u="sng" dirty="0" smtClean="0">
                <a:latin typeface="Arial Narrow" pitchFamily="34" charset="0"/>
              </a:rPr>
              <a:t>NOT</a:t>
            </a:r>
            <a:r>
              <a:rPr lang="en-US" sz="1200" dirty="0" smtClean="0">
                <a:latin typeface="Arial Narrow" pitchFamily="34" charset="0"/>
              </a:rPr>
              <a:t> intended to imply a specific architecture or  workflow!</a:t>
            </a:r>
            <a:endParaRPr lang="en-US" sz="1200" dirty="0">
              <a:latin typeface="Arial Narrow"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6" y="734045"/>
            <a:ext cx="9153525" cy="6143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48858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fontScale="90000"/>
          </a:bodyPr>
          <a:lstStyle/>
          <a:p>
            <a:r>
              <a:rPr lang="en-US" sz="3100" b="1" dirty="0" smtClean="0">
                <a:solidFill>
                  <a:srgbClr val="0000FF"/>
                </a:solidFill>
              </a:rPr>
              <a:t>Event</a:t>
            </a:r>
            <a:r>
              <a:rPr lang="en-US" sz="2800" b="1" dirty="0" smtClean="0"/>
              <a:t/>
            </a:r>
            <a:br>
              <a:rPr lang="en-US" sz="2800" b="1" dirty="0" smtClean="0"/>
            </a:br>
            <a:r>
              <a:rPr lang="en-US" sz="2700" dirty="0">
                <a:latin typeface="Arial Narrow" pitchFamily="34" charset="0"/>
              </a:rPr>
              <a:t>Conformance Criteria (CC) Applicable </a:t>
            </a:r>
            <a:r>
              <a:rPr lang="en-US" sz="2700" dirty="0" smtClean="0">
                <a:latin typeface="Arial Narrow" pitchFamily="34" charset="0"/>
              </a:rPr>
              <a:t>to this CDM</a:t>
            </a:r>
            <a:endParaRPr lang="en-US" sz="2700" b="1" dirty="0"/>
          </a:p>
        </p:txBody>
      </p:sp>
      <p:sp>
        <p:nvSpPr>
          <p:cNvPr id="4" name="Date Placeholder 3"/>
          <p:cNvSpPr>
            <a:spLocks noGrp="1"/>
          </p:cNvSpPr>
          <p:nvPr>
            <p:ph type="dt" sz="half" idx="10"/>
          </p:nvPr>
        </p:nvSpPr>
        <p:spPr>
          <a:xfrm>
            <a:off x="0" y="6661151"/>
            <a:ext cx="2133600" cy="196849"/>
          </a:xfrm>
        </p:spPr>
        <p:txBody>
          <a:bodyPr/>
          <a:lstStyle/>
          <a:p>
            <a:fld id="{6BD98FEB-5F35-4773-8716-8B508CF9F68C}" type="datetime1">
              <a:rPr lang="en-US" smtClean="0"/>
              <a:t>3/15/2012</a:t>
            </a:fld>
            <a:endParaRPr lang="en-US" dirty="0"/>
          </a:p>
        </p:txBody>
      </p:sp>
      <p:sp>
        <p:nvSpPr>
          <p:cNvPr id="5" name="Footer Placeholder 4"/>
          <p:cNvSpPr>
            <a:spLocks noGrp="1"/>
          </p:cNvSpPr>
          <p:nvPr>
            <p:ph type="ftr" sz="quarter" idx="11"/>
          </p:nvPr>
        </p:nvSpPr>
        <p:spPr>
          <a:xfrm>
            <a:off x="3124200" y="6661151"/>
            <a:ext cx="2895600" cy="196849"/>
          </a:xfrm>
        </p:spPr>
        <p:txBody>
          <a:bodyPr/>
          <a:lstStyle/>
          <a:p>
            <a:r>
              <a:rPr lang="en-US" dirty="0" smtClean="0"/>
              <a:t>DRAFT WORKING DOCUMENT</a:t>
            </a:r>
            <a:endParaRPr lang="en-US" dirty="0"/>
          </a:p>
        </p:txBody>
      </p:sp>
      <p:sp>
        <p:nvSpPr>
          <p:cNvPr id="6" name="Slide Number Placeholder 5"/>
          <p:cNvSpPr>
            <a:spLocks noGrp="1"/>
          </p:cNvSpPr>
          <p:nvPr>
            <p:ph type="sldNum" sz="quarter" idx="12"/>
          </p:nvPr>
        </p:nvSpPr>
        <p:spPr>
          <a:xfrm>
            <a:off x="7010400" y="6661151"/>
            <a:ext cx="2133600" cy="196849"/>
          </a:xfrm>
        </p:spPr>
        <p:txBody>
          <a:bodyPr/>
          <a:lstStyle/>
          <a:p>
            <a:fld id="{3EC92E35-3162-4C06-AF9B-83D7C7AEF58C}" type="slidenum">
              <a:rPr lang="en-US" smtClean="0"/>
              <a:t>38</a:t>
            </a:fld>
            <a:endParaRPr lang="en-US" dirty="0"/>
          </a:p>
        </p:txBody>
      </p:sp>
      <p:sp>
        <p:nvSpPr>
          <p:cNvPr id="3" name="TextBox 2"/>
          <p:cNvSpPr txBox="1"/>
          <p:nvPr/>
        </p:nvSpPr>
        <p:spPr>
          <a:xfrm>
            <a:off x="76200" y="838200"/>
            <a:ext cx="9067800" cy="3693319"/>
          </a:xfrm>
          <a:prstGeom prst="rect">
            <a:avLst/>
          </a:prstGeom>
          <a:noFill/>
        </p:spPr>
        <p:txBody>
          <a:bodyPr wrap="square" rtlCol="0">
            <a:spAutoFit/>
          </a:bodyPr>
          <a:lstStyle/>
          <a:p>
            <a:pPr marL="285750" indent="-285750">
              <a:buFont typeface="Arial" pitchFamily="34" charset="0"/>
              <a:buChar char="•"/>
            </a:pPr>
            <a:r>
              <a:rPr lang="en-US" b="1" dirty="0">
                <a:latin typeface="Arial Narrow" pitchFamily="34" charset="0"/>
              </a:rPr>
              <a:t>CP.1.6#02</a:t>
            </a:r>
            <a:r>
              <a:rPr lang="en-US" dirty="0">
                <a:latin typeface="Arial Narrow" pitchFamily="34" charset="0"/>
              </a:rPr>
              <a:t> The system </a:t>
            </a:r>
            <a:r>
              <a:rPr lang="en-US" b="1" u="sng" dirty="0">
                <a:latin typeface="Arial Narrow" pitchFamily="34" charset="0"/>
              </a:rPr>
              <a:t>SHALL</a:t>
            </a:r>
            <a:r>
              <a:rPr lang="en-US" dirty="0">
                <a:latin typeface="Arial Narrow" pitchFamily="34" charset="0"/>
              </a:rPr>
              <a:t> provide the ability to manage, as discrete data elements, data associated with any immunization given including date and time of administration, immunization type and series, lot number and manufacturer, dose and </a:t>
            </a:r>
            <a:r>
              <a:rPr lang="en-US" dirty="0" smtClean="0">
                <a:latin typeface="Arial Narrow" pitchFamily="34" charset="0"/>
              </a:rPr>
              <a:t>administration</a:t>
            </a:r>
          </a:p>
          <a:p>
            <a:pPr marL="285750" indent="-285750">
              <a:buFont typeface="Arial" pitchFamily="34" charset="0"/>
              <a:buChar char="•"/>
            </a:pPr>
            <a:r>
              <a:rPr lang="en-US" b="1" dirty="0">
                <a:latin typeface="Arial Narrow" pitchFamily="34" charset="0"/>
              </a:rPr>
              <a:t>CP.1.3#05</a:t>
            </a:r>
            <a:r>
              <a:rPr lang="en-US" dirty="0">
                <a:latin typeface="Arial Narrow" pitchFamily="34" charset="0"/>
              </a:rPr>
              <a:t> The system </a:t>
            </a:r>
            <a:r>
              <a:rPr lang="en-US" b="1" u="sng" dirty="0">
                <a:latin typeface="Arial Narrow" pitchFamily="34" charset="0"/>
              </a:rPr>
              <a:t>SHALL</a:t>
            </a:r>
            <a:r>
              <a:rPr lang="en-US" dirty="0">
                <a:latin typeface="Arial Narrow" pitchFamily="34" charset="0"/>
              </a:rPr>
              <a:t> provide the ability to capture medications not reported on existing medication lists or medication histories</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CP.1.3#08</a:t>
            </a:r>
            <a:r>
              <a:rPr lang="en-US" dirty="0">
                <a:latin typeface="Arial Narrow" pitchFamily="34" charset="0"/>
              </a:rPr>
              <a:t> The system </a:t>
            </a:r>
            <a:r>
              <a:rPr lang="en-US" b="1" u="sng" dirty="0">
                <a:latin typeface="Arial Narrow" pitchFamily="34" charset="0"/>
              </a:rPr>
              <a:t>SHALL</a:t>
            </a:r>
            <a:r>
              <a:rPr lang="en-US" dirty="0">
                <a:latin typeface="Arial Narrow" pitchFamily="34" charset="0"/>
              </a:rPr>
              <a:t> provide the ability to tag a medication as erroneously captured and excluded from the presentation of current medications</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CP.1.3#10</a:t>
            </a:r>
            <a:r>
              <a:rPr lang="en-US" dirty="0">
                <a:latin typeface="Arial Narrow" pitchFamily="34" charset="0"/>
              </a:rPr>
              <a:t> The system SHOULD provide the ability to capture and render information regarding the filling of prescriptions</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CP.1.3#13</a:t>
            </a:r>
            <a:r>
              <a:rPr lang="en-US" dirty="0">
                <a:latin typeface="Arial Narrow" pitchFamily="34" charset="0"/>
              </a:rPr>
              <a:t> The system </a:t>
            </a:r>
            <a:r>
              <a:rPr lang="en-US" b="1" u="sng" dirty="0">
                <a:latin typeface="Arial Narrow" pitchFamily="34" charset="0"/>
              </a:rPr>
              <a:t>SHALL</a:t>
            </a:r>
            <a:r>
              <a:rPr lang="en-US" dirty="0">
                <a:latin typeface="Arial Narrow" pitchFamily="34" charset="0"/>
              </a:rPr>
              <a:t> provide the ability to capture that a medication history is unavailable or incomplete</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CP.1.2#14</a:t>
            </a:r>
            <a:r>
              <a:rPr lang="en-US" dirty="0">
                <a:latin typeface="Arial Narrow" pitchFamily="34" charset="0"/>
              </a:rPr>
              <a:t> They system </a:t>
            </a:r>
            <a:r>
              <a:rPr lang="en-US" b="1" u="sng" dirty="0">
                <a:latin typeface="Arial Narrow" pitchFamily="34" charset="0"/>
              </a:rPr>
              <a:t>SHALL</a:t>
            </a:r>
            <a:r>
              <a:rPr lang="en-US" dirty="0">
                <a:latin typeface="Arial Narrow" pitchFamily="34" charset="0"/>
              </a:rPr>
              <a:t> provide the ability to capture and render the date on which allergy information was entered</a:t>
            </a:r>
            <a:r>
              <a:rPr lang="en-US" dirty="0" smtClean="0">
                <a:latin typeface="Arial Narrow" pitchFamily="34" charset="0"/>
              </a:rPr>
              <a:t>.</a:t>
            </a:r>
          </a:p>
        </p:txBody>
      </p:sp>
      <p:sp>
        <p:nvSpPr>
          <p:cNvPr id="7" name="TextBox 6"/>
          <p:cNvSpPr txBox="1"/>
          <p:nvPr/>
        </p:nvSpPr>
        <p:spPr>
          <a:xfrm>
            <a:off x="914400" y="6581001"/>
            <a:ext cx="7620000" cy="276999"/>
          </a:xfrm>
          <a:prstGeom prst="rect">
            <a:avLst/>
          </a:prstGeom>
          <a:solidFill>
            <a:schemeClr val="bg1"/>
          </a:solidFill>
        </p:spPr>
        <p:txBody>
          <a:bodyPr wrap="square" rtlCol="0">
            <a:spAutoFit/>
          </a:bodyPr>
          <a:lstStyle/>
          <a:p>
            <a:pPr algn="ctr"/>
            <a:r>
              <a:rPr lang="en-US" sz="1200" b="1" dirty="0" smtClean="0">
                <a:solidFill>
                  <a:srgbClr val="0000FF"/>
                </a:solidFill>
              </a:rPr>
              <a:t>NOTE</a:t>
            </a:r>
            <a:r>
              <a:rPr lang="en-US" sz="1200" dirty="0" smtClean="0"/>
              <a:t>: EHR-S FIM is </a:t>
            </a:r>
            <a:r>
              <a:rPr lang="en-US" sz="1200" u="sng" dirty="0" smtClean="0"/>
              <a:t>NOT</a:t>
            </a:r>
            <a:r>
              <a:rPr lang="en-US" sz="1200" dirty="0" smtClean="0"/>
              <a:t> intended to imply a specific architecture or  workflow!</a:t>
            </a:r>
            <a:endParaRPr lang="en-US" sz="1200" dirty="0"/>
          </a:p>
        </p:txBody>
      </p:sp>
    </p:spTree>
    <p:extLst>
      <p:ext uri="{BB962C8B-B14F-4D97-AF65-F5344CB8AC3E}">
        <p14:creationId xmlns:p14="http://schemas.microsoft.com/office/powerpoint/2010/main" val="38947323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fontScale="90000"/>
          </a:bodyPr>
          <a:lstStyle/>
          <a:p>
            <a:r>
              <a:rPr lang="en-US" sz="2800" b="1" dirty="0" smtClean="0">
                <a:solidFill>
                  <a:srgbClr val="0000FF"/>
                </a:solidFill>
              </a:rPr>
              <a:t>Event</a:t>
            </a:r>
            <a:r>
              <a:rPr lang="en-US" sz="2800" b="1" dirty="0" smtClean="0"/>
              <a:t/>
            </a:r>
            <a:br>
              <a:rPr lang="en-US" sz="2800" b="1" dirty="0" smtClean="0"/>
            </a:br>
            <a:r>
              <a:rPr lang="en-US" sz="2800" dirty="0">
                <a:latin typeface="Arial Narrow" pitchFamily="34" charset="0"/>
              </a:rPr>
              <a:t>Conformance Criteria (CC) Applicable </a:t>
            </a:r>
            <a:r>
              <a:rPr lang="en-US" sz="2800" dirty="0" smtClean="0">
                <a:latin typeface="Arial Narrow" pitchFamily="34" charset="0"/>
              </a:rPr>
              <a:t>to this CDM</a:t>
            </a:r>
            <a:endParaRPr lang="en-US" sz="2800" b="1" dirty="0"/>
          </a:p>
        </p:txBody>
      </p:sp>
      <p:sp>
        <p:nvSpPr>
          <p:cNvPr id="4" name="Date Placeholder 3"/>
          <p:cNvSpPr>
            <a:spLocks noGrp="1"/>
          </p:cNvSpPr>
          <p:nvPr>
            <p:ph type="dt" sz="half" idx="10"/>
          </p:nvPr>
        </p:nvSpPr>
        <p:spPr>
          <a:xfrm>
            <a:off x="0" y="6661151"/>
            <a:ext cx="2133600" cy="196849"/>
          </a:xfrm>
        </p:spPr>
        <p:txBody>
          <a:bodyPr/>
          <a:lstStyle/>
          <a:p>
            <a:fld id="{6BD98FEB-5F35-4773-8716-8B508CF9F68C}" type="datetime1">
              <a:rPr lang="en-US" smtClean="0"/>
              <a:t>3/15/2012</a:t>
            </a:fld>
            <a:endParaRPr lang="en-US" dirty="0"/>
          </a:p>
        </p:txBody>
      </p:sp>
      <p:sp>
        <p:nvSpPr>
          <p:cNvPr id="5" name="Footer Placeholder 4"/>
          <p:cNvSpPr>
            <a:spLocks noGrp="1"/>
          </p:cNvSpPr>
          <p:nvPr>
            <p:ph type="ftr" sz="quarter" idx="11"/>
          </p:nvPr>
        </p:nvSpPr>
        <p:spPr>
          <a:xfrm>
            <a:off x="3124200" y="6661151"/>
            <a:ext cx="2895600" cy="196849"/>
          </a:xfrm>
        </p:spPr>
        <p:txBody>
          <a:bodyPr/>
          <a:lstStyle/>
          <a:p>
            <a:r>
              <a:rPr lang="en-US" dirty="0" smtClean="0"/>
              <a:t>DRAFT WORKING DOCUMENT</a:t>
            </a:r>
            <a:endParaRPr lang="en-US" dirty="0"/>
          </a:p>
        </p:txBody>
      </p:sp>
      <p:sp>
        <p:nvSpPr>
          <p:cNvPr id="6" name="Slide Number Placeholder 5"/>
          <p:cNvSpPr>
            <a:spLocks noGrp="1"/>
          </p:cNvSpPr>
          <p:nvPr>
            <p:ph type="sldNum" sz="quarter" idx="12"/>
          </p:nvPr>
        </p:nvSpPr>
        <p:spPr>
          <a:xfrm>
            <a:off x="7010400" y="6661151"/>
            <a:ext cx="2133600" cy="196849"/>
          </a:xfrm>
        </p:spPr>
        <p:txBody>
          <a:bodyPr/>
          <a:lstStyle/>
          <a:p>
            <a:fld id="{3EC92E35-3162-4C06-AF9B-83D7C7AEF58C}" type="slidenum">
              <a:rPr lang="en-US" smtClean="0"/>
              <a:t>39</a:t>
            </a:fld>
            <a:endParaRPr lang="en-US" dirty="0"/>
          </a:p>
        </p:txBody>
      </p:sp>
      <p:sp>
        <p:nvSpPr>
          <p:cNvPr id="3" name="TextBox 2"/>
          <p:cNvSpPr txBox="1"/>
          <p:nvPr/>
        </p:nvSpPr>
        <p:spPr>
          <a:xfrm>
            <a:off x="76200" y="838200"/>
            <a:ext cx="9067800" cy="2862322"/>
          </a:xfrm>
          <a:prstGeom prst="rect">
            <a:avLst/>
          </a:prstGeom>
          <a:noFill/>
        </p:spPr>
        <p:txBody>
          <a:bodyPr wrap="square" rtlCol="0">
            <a:spAutoFit/>
          </a:bodyPr>
          <a:lstStyle/>
          <a:p>
            <a:pPr marL="285750" indent="-285750">
              <a:buFont typeface="Arial" pitchFamily="34" charset="0"/>
              <a:buChar char="•"/>
            </a:pPr>
            <a:r>
              <a:rPr lang="en-US" b="1" dirty="0" smtClean="0">
                <a:latin typeface="Arial Narrow" pitchFamily="34" charset="0"/>
              </a:rPr>
              <a:t>CP.1.2#15</a:t>
            </a:r>
            <a:r>
              <a:rPr lang="en-US" dirty="0" smtClean="0">
                <a:latin typeface="Arial Narrow" pitchFamily="34" charset="0"/>
              </a:rPr>
              <a:t> </a:t>
            </a:r>
            <a:r>
              <a:rPr lang="en-US" dirty="0">
                <a:latin typeface="Arial Narrow" pitchFamily="34" charset="0"/>
              </a:rPr>
              <a:t>The system SHOULD provide the ability to capture and render the approximate date of the allergy occurrence</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CP.1.2#25</a:t>
            </a:r>
            <a:r>
              <a:rPr lang="en-US" dirty="0">
                <a:latin typeface="Arial Narrow" pitchFamily="34" charset="0"/>
              </a:rPr>
              <a:t> The system SHOULD conform to function CPS.4.2.1 (Support for Medication Interaction and Allergy Checking) to render any potential interactions when capturing or maintaining allergies, intolerances or adverse reactions</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CPS.3.9#04</a:t>
            </a:r>
            <a:r>
              <a:rPr lang="en-US" dirty="0">
                <a:latin typeface="Arial Narrow" pitchFamily="34" charset="0"/>
              </a:rPr>
              <a:t> The system MAY tag {track} and store {retain} the version used when guidelines are provided in a patient encounter.</a:t>
            </a:r>
          </a:p>
          <a:p>
            <a:pPr marL="285750" indent="-285750">
              <a:buFont typeface="Arial" pitchFamily="34" charset="0"/>
              <a:buChar char="•"/>
            </a:pPr>
            <a:r>
              <a:rPr lang="en-US" b="1" dirty="0" smtClean="0">
                <a:latin typeface="Arial Narrow" pitchFamily="34" charset="0"/>
              </a:rPr>
              <a:t>AS.4.1#02</a:t>
            </a:r>
            <a:r>
              <a:rPr lang="en-US" dirty="0" smtClean="0">
                <a:latin typeface="Arial Narrow" pitchFamily="34" charset="0"/>
              </a:rPr>
              <a:t> </a:t>
            </a:r>
            <a:r>
              <a:rPr lang="en-US" dirty="0">
                <a:latin typeface="Arial Narrow" pitchFamily="34" charset="0"/>
              </a:rPr>
              <a:t>The system MAY provide the ability to render and tag registry information as reviewed and the information's related assessment of validity or applicability for clinical, financial or administrative activities</a:t>
            </a:r>
            <a:r>
              <a:rPr lang="en-US" dirty="0" smtClean="0">
                <a:latin typeface="Arial Narrow" pitchFamily="34" charset="0"/>
              </a:rPr>
              <a:t>.</a:t>
            </a:r>
          </a:p>
        </p:txBody>
      </p:sp>
      <p:sp>
        <p:nvSpPr>
          <p:cNvPr id="7" name="TextBox 6"/>
          <p:cNvSpPr txBox="1"/>
          <p:nvPr/>
        </p:nvSpPr>
        <p:spPr>
          <a:xfrm>
            <a:off x="914400" y="6581001"/>
            <a:ext cx="7620000" cy="276999"/>
          </a:xfrm>
          <a:prstGeom prst="rect">
            <a:avLst/>
          </a:prstGeom>
          <a:solidFill>
            <a:schemeClr val="bg1"/>
          </a:solidFill>
        </p:spPr>
        <p:txBody>
          <a:bodyPr wrap="square" rtlCol="0">
            <a:spAutoFit/>
          </a:bodyPr>
          <a:lstStyle/>
          <a:p>
            <a:pPr algn="ctr"/>
            <a:r>
              <a:rPr lang="en-US" sz="1200" b="1" dirty="0" smtClean="0">
                <a:solidFill>
                  <a:srgbClr val="0000FF"/>
                </a:solidFill>
              </a:rPr>
              <a:t>NOTE</a:t>
            </a:r>
            <a:r>
              <a:rPr lang="en-US" sz="1200" dirty="0" smtClean="0"/>
              <a:t>: EHR-S FIM is </a:t>
            </a:r>
            <a:r>
              <a:rPr lang="en-US" sz="1200" u="sng" dirty="0" smtClean="0"/>
              <a:t>NOT</a:t>
            </a:r>
            <a:r>
              <a:rPr lang="en-US" sz="1200" dirty="0" smtClean="0"/>
              <a:t> intended to imply a specific architecture or  workflow!</a:t>
            </a:r>
            <a:endParaRPr lang="en-US" sz="1200" dirty="0"/>
          </a:p>
        </p:txBody>
      </p:sp>
    </p:spTree>
    <p:extLst>
      <p:ext uri="{BB962C8B-B14F-4D97-AF65-F5344CB8AC3E}">
        <p14:creationId xmlns:p14="http://schemas.microsoft.com/office/powerpoint/2010/main" val="1610998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bwMode="auto">
          <a:xfrm>
            <a:off x="0" y="76200"/>
            <a:ext cx="8153400" cy="838200"/>
          </a:xfrm>
          <a:noFill/>
          <a:ln>
            <a:miter lim="800000"/>
            <a:headEnd/>
            <a:tailEnd/>
          </a:ln>
        </p:spPr>
        <p:txBody>
          <a:bodyPr vert="horz" wrap="square" lIns="91440" tIns="45720" rIns="91440" bIns="45720" numCol="1" anchorCtr="0" compatLnSpc="1">
            <a:prstTxWarp prst="textNoShape">
              <a:avLst/>
            </a:prstTxWarp>
            <a:noAutofit/>
          </a:bodyPr>
          <a:lstStyle/>
          <a:p>
            <a:r>
              <a:rPr lang="en-US" sz="3200" b="1" dirty="0" smtClean="0">
                <a:latin typeface="Arial Narrow" pitchFamily="34" charset="0"/>
              </a:rPr>
              <a:t>Notional Set </a:t>
            </a:r>
            <a:r>
              <a:rPr lang="en-US" sz="3200" b="1" dirty="0">
                <a:latin typeface="Arial Narrow" pitchFamily="34" charset="0"/>
              </a:rPr>
              <a:t>of </a:t>
            </a:r>
            <a:r>
              <a:rPr lang="en-US" sz="3200" b="1" dirty="0" smtClean="0">
                <a:latin typeface="Arial Narrow" pitchFamily="34" charset="0"/>
              </a:rPr>
              <a:t>Artifacts </a:t>
            </a:r>
            <a:r>
              <a:rPr lang="en-US" sz="3200" b="1" dirty="0">
                <a:latin typeface="Arial Narrow" pitchFamily="34" charset="0"/>
              </a:rPr>
              <a:t>within </a:t>
            </a:r>
            <a:r>
              <a:rPr lang="en-US" sz="3200" b="1" dirty="0" smtClean="0">
                <a:latin typeface="Arial Narrow" pitchFamily="34" charset="0"/>
              </a:rPr>
              <a:t>an HL7 SAIF </a:t>
            </a:r>
            <a:r>
              <a:rPr lang="en-US" sz="3200" b="1" dirty="0">
                <a:latin typeface="Arial Narrow" pitchFamily="34" charset="0"/>
              </a:rPr>
              <a:t/>
            </a:r>
            <a:br>
              <a:rPr lang="en-US" sz="3200" b="1" dirty="0">
                <a:latin typeface="Arial Narrow" pitchFamily="34" charset="0"/>
              </a:rPr>
            </a:br>
            <a:r>
              <a:rPr lang="en-US" sz="2400" b="1" dirty="0">
                <a:latin typeface="Arial Narrow" pitchFamily="34" charset="0"/>
              </a:rPr>
              <a:t>Enterprise Compliance and Conformance Framework (ECCF) </a:t>
            </a:r>
            <a:endParaRPr lang="en-US" sz="2800" b="1" dirty="0" smtClean="0">
              <a:latin typeface="Arial Narrow" pitchFamily="34" charset="0"/>
            </a:endParaRPr>
          </a:p>
        </p:txBody>
      </p:sp>
      <p:sp>
        <p:nvSpPr>
          <p:cNvPr id="34" name="Slide Number Placeholder 33"/>
          <p:cNvSpPr>
            <a:spLocks noGrp="1"/>
          </p:cNvSpPr>
          <p:nvPr>
            <p:ph type="sldNum" sz="quarter" idx="10"/>
          </p:nvPr>
        </p:nvSpPr>
        <p:spPr>
          <a:xfrm>
            <a:off x="7010400" y="6705600"/>
            <a:ext cx="2133600" cy="132344"/>
          </a:xfrm>
        </p:spPr>
        <p:txBody>
          <a:bodyPr/>
          <a:lstStyle/>
          <a:p>
            <a:pPr algn="r">
              <a:defRPr/>
            </a:pPr>
            <a:fld id="{D6991EEE-651A-4F4B-A48B-9A7AF1762727}" type="slidenum">
              <a:rPr lang="en-US" smtClean="0"/>
              <a:pPr algn="r">
                <a:defRPr/>
              </a:pPr>
              <a:t>4</a:t>
            </a:fld>
            <a:endParaRPr lang="en-US" dirty="0"/>
          </a:p>
        </p:txBody>
      </p:sp>
      <p:sp>
        <p:nvSpPr>
          <p:cNvPr id="35" name="Rounded Rectangle 34"/>
          <p:cNvSpPr/>
          <p:nvPr/>
        </p:nvSpPr>
        <p:spPr>
          <a:xfrm>
            <a:off x="1803400" y="2106748"/>
            <a:ext cx="1371600" cy="1524000"/>
          </a:xfrm>
          <a:prstGeom prst="roundRect">
            <a:avLst>
              <a:gd name="adj" fmla="val 11692"/>
            </a:avLst>
          </a:prstGeom>
          <a:solidFill>
            <a:schemeClr val="bg1">
              <a:lumMod val="9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0" anchor="ctr"/>
          <a:lstStyle/>
          <a:p>
            <a:pPr marL="114300" lvl="1" indent="-114300">
              <a:lnSpc>
                <a:spcPct val="90000"/>
              </a:lnSpc>
              <a:buFont typeface="Wingdings" pitchFamily="2" charset="2"/>
              <a:buChar char="ü"/>
              <a:defRPr/>
            </a:pPr>
            <a:r>
              <a:rPr lang="en-US" sz="900" dirty="0">
                <a:solidFill>
                  <a:schemeClr val="tx1"/>
                </a:solidFill>
                <a:latin typeface="Arial Narrow" pitchFamily="34" charset="0"/>
              </a:rPr>
              <a:t>Business </a:t>
            </a:r>
          </a:p>
          <a:p>
            <a:pPr marL="228600" lvl="1" indent="-112713">
              <a:lnSpc>
                <a:spcPct val="90000"/>
              </a:lnSpc>
              <a:buFont typeface="Arial" pitchFamily="34" charset="0"/>
              <a:buChar char="•"/>
              <a:defRPr/>
            </a:pPr>
            <a:r>
              <a:rPr lang="en-US" sz="900" b="1" dirty="0">
                <a:solidFill>
                  <a:srgbClr val="C00000"/>
                </a:solidFill>
                <a:latin typeface="Arial Narrow" pitchFamily="34" charset="0"/>
              </a:rPr>
              <a:t>Mission, </a:t>
            </a:r>
          </a:p>
          <a:p>
            <a:pPr marL="228600" lvl="1" indent="-112713">
              <a:lnSpc>
                <a:spcPct val="90000"/>
              </a:lnSpc>
              <a:buFont typeface="Arial" pitchFamily="34" charset="0"/>
              <a:buChar char="•"/>
              <a:defRPr/>
            </a:pPr>
            <a:r>
              <a:rPr lang="en-US" sz="900" b="1" dirty="0">
                <a:solidFill>
                  <a:srgbClr val="C00000"/>
                </a:solidFill>
                <a:latin typeface="Arial Narrow" pitchFamily="34" charset="0"/>
              </a:rPr>
              <a:t>Vision, </a:t>
            </a:r>
          </a:p>
          <a:p>
            <a:pPr marL="228600" lvl="1" indent="-112713">
              <a:lnSpc>
                <a:spcPct val="90000"/>
              </a:lnSpc>
              <a:buFont typeface="Arial" pitchFamily="34" charset="0"/>
              <a:buChar char="•"/>
              <a:defRPr/>
            </a:pPr>
            <a:r>
              <a:rPr lang="en-US" sz="900" b="1" dirty="0">
                <a:solidFill>
                  <a:srgbClr val="C00000"/>
                </a:solidFill>
                <a:latin typeface="Arial Narrow" pitchFamily="34" charset="0"/>
              </a:rPr>
              <a:t>Scope , </a:t>
            </a:r>
          </a:p>
          <a:p>
            <a:pPr marL="114300" indent="-114300">
              <a:lnSpc>
                <a:spcPct val="90000"/>
              </a:lnSpc>
              <a:buFont typeface="Wingdings" pitchFamily="2" charset="2"/>
              <a:buChar char="ü"/>
              <a:defRPr/>
            </a:pPr>
            <a:r>
              <a:rPr lang="en-US" sz="900" dirty="0" smtClean="0">
                <a:solidFill>
                  <a:schemeClr val="tx1"/>
                </a:solidFill>
                <a:latin typeface="Arial Narrow" pitchFamily="34" charset="0"/>
              </a:rPr>
              <a:t>Inventory of</a:t>
            </a:r>
            <a:endParaRPr lang="en-US" sz="900" dirty="0">
              <a:solidFill>
                <a:schemeClr val="tx1"/>
              </a:solidFill>
              <a:latin typeface="Arial Narrow" pitchFamily="34" charset="0"/>
            </a:endParaRPr>
          </a:p>
          <a:p>
            <a:pPr marL="228600" lvl="1" indent="-112713">
              <a:lnSpc>
                <a:spcPct val="90000"/>
              </a:lnSpc>
              <a:buFont typeface="Arial" pitchFamily="34" charset="0"/>
              <a:buChar char="•"/>
              <a:defRPr/>
            </a:pPr>
            <a:r>
              <a:rPr lang="en-US" sz="900" b="1" dirty="0" smtClean="0">
                <a:solidFill>
                  <a:srgbClr val="C00000"/>
                </a:solidFill>
                <a:latin typeface="Arial Narrow" pitchFamily="34" charset="0"/>
              </a:rPr>
              <a:t>Applicable Laws</a:t>
            </a:r>
          </a:p>
          <a:p>
            <a:pPr marL="228600" lvl="1" indent="-112713">
              <a:lnSpc>
                <a:spcPct val="90000"/>
              </a:lnSpc>
              <a:buFont typeface="Arial" pitchFamily="34" charset="0"/>
              <a:buChar char="•"/>
              <a:defRPr/>
            </a:pPr>
            <a:r>
              <a:rPr lang="en-US" sz="900" b="1" dirty="0" smtClean="0">
                <a:solidFill>
                  <a:srgbClr val="C00000"/>
                </a:solidFill>
                <a:latin typeface="Arial Narrow" pitchFamily="34" charset="0"/>
              </a:rPr>
              <a:t>Contracts </a:t>
            </a:r>
            <a:endParaRPr lang="en-US" sz="900" b="1" dirty="0">
              <a:solidFill>
                <a:srgbClr val="C00000"/>
              </a:solidFill>
              <a:latin typeface="Arial Narrow" pitchFamily="34" charset="0"/>
            </a:endParaRPr>
          </a:p>
          <a:p>
            <a:pPr marL="228600" lvl="1" indent="-112713">
              <a:lnSpc>
                <a:spcPct val="90000"/>
              </a:lnSpc>
              <a:buFont typeface="Arial" pitchFamily="34" charset="0"/>
              <a:buChar char="•"/>
              <a:defRPr/>
            </a:pPr>
            <a:r>
              <a:rPr lang="en-US" sz="900" b="1" dirty="0">
                <a:solidFill>
                  <a:srgbClr val="C00000"/>
                </a:solidFill>
                <a:latin typeface="Arial Narrow" pitchFamily="34" charset="0"/>
              </a:rPr>
              <a:t>Policies</a:t>
            </a:r>
          </a:p>
          <a:p>
            <a:pPr marL="228600" lvl="1" indent="-112713">
              <a:lnSpc>
                <a:spcPct val="90000"/>
              </a:lnSpc>
              <a:buFont typeface="Arial" pitchFamily="34" charset="0"/>
              <a:buChar char="•"/>
              <a:defRPr/>
            </a:pPr>
            <a:r>
              <a:rPr lang="en-US" sz="900" b="1" dirty="0">
                <a:solidFill>
                  <a:srgbClr val="C00000"/>
                </a:solidFill>
                <a:latin typeface="Arial Narrow" pitchFamily="34" charset="0"/>
              </a:rPr>
              <a:t>Procedures</a:t>
            </a:r>
          </a:p>
          <a:p>
            <a:pPr marL="228600" lvl="1" indent="-112713">
              <a:lnSpc>
                <a:spcPct val="90000"/>
              </a:lnSpc>
              <a:buFont typeface="Arial" pitchFamily="34" charset="0"/>
              <a:buChar char="•"/>
              <a:defRPr/>
            </a:pPr>
            <a:r>
              <a:rPr lang="en-US" sz="900" b="1" dirty="0">
                <a:solidFill>
                  <a:srgbClr val="C00000"/>
                </a:solidFill>
                <a:latin typeface="Arial Narrow" pitchFamily="34" charset="0"/>
              </a:rPr>
              <a:t>Enterprise Capabilities </a:t>
            </a:r>
          </a:p>
        </p:txBody>
      </p:sp>
      <p:sp>
        <p:nvSpPr>
          <p:cNvPr id="36" name="Rounded Rectangle 35"/>
          <p:cNvSpPr/>
          <p:nvPr/>
        </p:nvSpPr>
        <p:spPr>
          <a:xfrm>
            <a:off x="1803400" y="1255848"/>
            <a:ext cx="1371600" cy="735013"/>
          </a:xfrm>
          <a:prstGeom prst="roundRect">
            <a:avLst>
              <a:gd name="adj" fmla="val 19122"/>
            </a:avLst>
          </a:prstGeom>
          <a:solidFill>
            <a:schemeClr val="accent2">
              <a:lumMod val="5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lnSpc>
                <a:spcPct val="90000"/>
              </a:lnSpc>
              <a:defRPr/>
            </a:pPr>
            <a:r>
              <a:rPr lang="en-US" sz="1600" b="1" dirty="0">
                <a:solidFill>
                  <a:schemeClr val="bg1"/>
                </a:solidFill>
                <a:latin typeface="Arial Narrow" pitchFamily="34" charset="0"/>
              </a:rPr>
              <a:t>Enterprise Dimension</a:t>
            </a:r>
          </a:p>
          <a:p>
            <a:pPr algn="ctr">
              <a:lnSpc>
                <a:spcPct val="90000"/>
              </a:lnSpc>
              <a:defRPr/>
            </a:pPr>
            <a:r>
              <a:rPr lang="en-US" sz="1200" b="1" dirty="0">
                <a:solidFill>
                  <a:schemeClr val="bg1"/>
                </a:solidFill>
                <a:latin typeface="Arial Narrow" pitchFamily="34" charset="0"/>
              </a:rPr>
              <a:t>“Why” </a:t>
            </a:r>
            <a:r>
              <a:rPr lang="en-US" sz="900" b="1" dirty="0">
                <a:solidFill>
                  <a:schemeClr val="bg1"/>
                </a:solidFill>
                <a:latin typeface="Arial Narrow" pitchFamily="34" charset="0"/>
              </a:rPr>
              <a:t>- Policy</a:t>
            </a:r>
            <a:endParaRPr lang="en-US" sz="1200" b="1" dirty="0">
              <a:solidFill>
                <a:schemeClr val="bg1"/>
              </a:solidFill>
              <a:latin typeface="Arial Narrow" pitchFamily="34" charset="0"/>
            </a:endParaRPr>
          </a:p>
        </p:txBody>
      </p:sp>
      <p:sp>
        <p:nvSpPr>
          <p:cNvPr id="37" name="Rounded Rectangle 36"/>
          <p:cNvSpPr/>
          <p:nvPr/>
        </p:nvSpPr>
        <p:spPr>
          <a:xfrm>
            <a:off x="1803400" y="3722823"/>
            <a:ext cx="1371600" cy="1549400"/>
          </a:xfrm>
          <a:prstGeom prst="roundRect">
            <a:avLst>
              <a:gd name="adj" fmla="val 11692"/>
            </a:avLst>
          </a:prstGeom>
          <a:solidFill>
            <a:schemeClr val="bg1">
              <a:lumMod val="8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0" anchor="ctr"/>
          <a:lstStyle/>
          <a:p>
            <a:pPr marL="114300" indent="-114300">
              <a:lnSpc>
                <a:spcPct val="90000"/>
              </a:lnSpc>
              <a:buFont typeface="Wingdings" pitchFamily="2" charset="2"/>
              <a:buChar char="ü"/>
              <a:defRPr/>
            </a:pPr>
            <a:r>
              <a:rPr lang="en-US" sz="900" b="1" dirty="0">
                <a:solidFill>
                  <a:srgbClr val="C00000"/>
                </a:solidFill>
                <a:latin typeface="Arial Narrow" pitchFamily="34" charset="0"/>
              </a:rPr>
              <a:t>Business Policies</a:t>
            </a:r>
          </a:p>
          <a:p>
            <a:pPr marL="114300" indent="-114300">
              <a:lnSpc>
                <a:spcPct val="90000"/>
              </a:lnSpc>
              <a:buFont typeface="Wingdings" pitchFamily="2" charset="2"/>
              <a:buChar char="ü"/>
              <a:defRPr/>
            </a:pPr>
            <a:r>
              <a:rPr lang="en-US" sz="900" b="1" dirty="0" smtClean="0">
                <a:solidFill>
                  <a:srgbClr val="C00000"/>
                </a:solidFill>
                <a:latin typeface="Arial Narrow" pitchFamily="34" charset="0"/>
              </a:rPr>
              <a:t>Governance</a:t>
            </a:r>
            <a:endParaRPr lang="en-US" sz="900" b="1" dirty="0">
              <a:solidFill>
                <a:srgbClr val="C00000"/>
              </a:solidFill>
              <a:latin typeface="Arial Narrow" pitchFamily="34" charset="0"/>
            </a:endParaRPr>
          </a:p>
          <a:p>
            <a:pPr marL="114300" indent="-114300">
              <a:lnSpc>
                <a:spcPct val="90000"/>
              </a:lnSpc>
              <a:buFont typeface="Wingdings" pitchFamily="2" charset="2"/>
              <a:buChar char="ü"/>
              <a:defRPr/>
            </a:pPr>
            <a:r>
              <a:rPr lang="en-US" sz="900" b="1" dirty="0">
                <a:solidFill>
                  <a:srgbClr val="C00000"/>
                </a:solidFill>
                <a:latin typeface="Arial Narrow" pitchFamily="34" charset="0"/>
              </a:rPr>
              <a:t>Implementation Guides</a:t>
            </a:r>
          </a:p>
          <a:p>
            <a:pPr marL="114300" indent="-114300">
              <a:lnSpc>
                <a:spcPct val="90000"/>
              </a:lnSpc>
              <a:buFont typeface="Wingdings" pitchFamily="2" charset="2"/>
              <a:buChar char="ü"/>
              <a:defRPr/>
            </a:pPr>
            <a:r>
              <a:rPr lang="en-US" sz="900" b="1" dirty="0" smtClean="0">
                <a:solidFill>
                  <a:srgbClr val="C00000"/>
                </a:solidFill>
                <a:latin typeface="Arial Narrow" pitchFamily="34" charset="0"/>
              </a:rPr>
              <a:t>Design Constraints</a:t>
            </a:r>
            <a:endParaRPr lang="en-US" sz="900" b="1" dirty="0">
              <a:solidFill>
                <a:srgbClr val="C00000"/>
              </a:solidFill>
              <a:latin typeface="Arial Narrow" pitchFamily="34" charset="0"/>
            </a:endParaRPr>
          </a:p>
          <a:p>
            <a:pPr marL="114300" indent="-114300">
              <a:lnSpc>
                <a:spcPct val="90000"/>
              </a:lnSpc>
              <a:buFont typeface="Wingdings" pitchFamily="2" charset="2"/>
              <a:buChar char="ü"/>
              <a:defRPr/>
            </a:pPr>
            <a:r>
              <a:rPr lang="en-US" sz="900" b="1" dirty="0" smtClean="0">
                <a:solidFill>
                  <a:srgbClr val="C00000"/>
                </a:solidFill>
                <a:latin typeface="Arial Narrow" pitchFamily="34" charset="0"/>
              </a:rPr>
              <a:t>Organization Contracts</a:t>
            </a:r>
            <a:endParaRPr lang="en-US" sz="900" b="1" dirty="0">
              <a:solidFill>
                <a:srgbClr val="C00000"/>
              </a:solidFill>
              <a:latin typeface="Arial Narrow" pitchFamily="34" charset="0"/>
            </a:endParaRPr>
          </a:p>
        </p:txBody>
      </p:sp>
      <p:sp>
        <p:nvSpPr>
          <p:cNvPr id="38" name="Rounded Rectangle 37"/>
          <p:cNvSpPr/>
          <p:nvPr/>
        </p:nvSpPr>
        <p:spPr>
          <a:xfrm>
            <a:off x="1803400" y="5357948"/>
            <a:ext cx="1371600" cy="914400"/>
          </a:xfrm>
          <a:prstGeom prst="roundRect">
            <a:avLst>
              <a:gd name="adj" fmla="val 11692"/>
            </a:avLst>
          </a:prstGeom>
          <a:solidFill>
            <a:schemeClr val="bg2">
              <a:lumMod val="9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0" anchor="ctr"/>
          <a:lstStyle/>
          <a:p>
            <a:pPr marL="114300" lvl="1" indent="-114300">
              <a:lnSpc>
                <a:spcPct val="90000"/>
              </a:lnSpc>
              <a:buFont typeface="Wingdings" pitchFamily="2" charset="2"/>
              <a:buChar char="ü"/>
              <a:defRPr/>
            </a:pPr>
            <a:r>
              <a:rPr lang="en-US" sz="900" dirty="0">
                <a:solidFill>
                  <a:schemeClr val="tx1"/>
                </a:solidFill>
                <a:latin typeface="Arial Narrow" pitchFamily="34" charset="0"/>
              </a:rPr>
              <a:t>Business Nodes</a:t>
            </a:r>
          </a:p>
          <a:p>
            <a:pPr marL="114300" lvl="1" indent="-114300">
              <a:lnSpc>
                <a:spcPct val="90000"/>
              </a:lnSpc>
              <a:buFont typeface="Wingdings" pitchFamily="2" charset="2"/>
              <a:buChar char="ü"/>
              <a:defRPr/>
            </a:pPr>
            <a:r>
              <a:rPr lang="en-US" sz="900" dirty="0">
                <a:solidFill>
                  <a:schemeClr val="tx1"/>
                </a:solidFill>
                <a:latin typeface="Arial Narrow" pitchFamily="34" charset="0"/>
              </a:rPr>
              <a:t>Business Rules</a:t>
            </a:r>
          </a:p>
          <a:p>
            <a:pPr marL="114300" lvl="1" indent="-114300">
              <a:lnSpc>
                <a:spcPct val="90000"/>
              </a:lnSpc>
              <a:buFont typeface="Wingdings" pitchFamily="2" charset="2"/>
              <a:buChar char="ü"/>
              <a:defRPr/>
            </a:pPr>
            <a:r>
              <a:rPr lang="en-US" sz="900" dirty="0">
                <a:solidFill>
                  <a:schemeClr val="tx1"/>
                </a:solidFill>
                <a:latin typeface="Arial Narrow" pitchFamily="34" charset="0"/>
              </a:rPr>
              <a:t>Business Procedures</a:t>
            </a:r>
          </a:p>
          <a:p>
            <a:pPr marL="114300" lvl="1" indent="-114300">
              <a:lnSpc>
                <a:spcPct val="90000"/>
              </a:lnSpc>
              <a:buFont typeface="Wingdings" pitchFamily="2" charset="2"/>
              <a:buChar char="ü"/>
              <a:defRPr/>
            </a:pPr>
            <a:r>
              <a:rPr lang="en-US" sz="900" dirty="0">
                <a:solidFill>
                  <a:schemeClr val="tx1"/>
                </a:solidFill>
                <a:latin typeface="Arial Narrow" pitchFamily="34" charset="0"/>
              </a:rPr>
              <a:t>Business Workflows</a:t>
            </a:r>
          </a:p>
          <a:p>
            <a:pPr marL="114300" lvl="1" indent="-114300">
              <a:lnSpc>
                <a:spcPct val="90000"/>
              </a:lnSpc>
              <a:buFont typeface="Wingdings" pitchFamily="2" charset="2"/>
              <a:buChar char="ü"/>
              <a:defRPr/>
            </a:pPr>
            <a:r>
              <a:rPr lang="en-US" sz="900" dirty="0">
                <a:solidFill>
                  <a:schemeClr val="tx1"/>
                </a:solidFill>
                <a:latin typeface="Arial Narrow" pitchFamily="34" charset="0"/>
              </a:rPr>
              <a:t>Technology Specific Standards</a:t>
            </a:r>
          </a:p>
        </p:txBody>
      </p:sp>
      <p:sp>
        <p:nvSpPr>
          <p:cNvPr id="39" name="Rounded Rectangle 38"/>
          <p:cNvSpPr/>
          <p:nvPr/>
        </p:nvSpPr>
        <p:spPr>
          <a:xfrm>
            <a:off x="3249295" y="2106748"/>
            <a:ext cx="1371600" cy="1524000"/>
          </a:xfrm>
          <a:prstGeom prst="roundRect">
            <a:avLst>
              <a:gd name="adj" fmla="val 11692"/>
            </a:avLst>
          </a:prstGeom>
          <a:solidFill>
            <a:schemeClr val="bg1">
              <a:lumMod val="9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0" anchor="ctr"/>
          <a:lstStyle/>
          <a:p>
            <a:pPr marL="114300" indent="-114300">
              <a:lnSpc>
                <a:spcPct val="90000"/>
              </a:lnSpc>
              <a:buFont typeface="Wingdings" pitchFamily="2" charset="2"/>
              <a:buChar char="ü"/>
              <a:defRPr/>
            </a:pPr>
            <a:r>
              <a:rPr lang="en-US" sz="900" dirty="0" smtClean="0">
                <a:solidFill>
                  <a:schemeClr val="tx1"/>
                </a:solidFill>
                <a:latin typeface="Arial Narrow" pitchFamily="34" charset="0"/>
              </a:rPr>
              <a:t>Inventory of Reusable</a:t>
            </a:r>
            <a:endParaRPr lang="en-US" sz="900" dirty="0">
              <a:solidFill>
                <a:schemeClr val="tx1"/>
              </a:solidFill>
              <a:latin typeface="Arial Narrow" pitchFamily="34" charset="0"/>
            </a:endParaRPr>
          </a:p>
          <a:p>
            <a:pPr marL="228600" lvl="1" indent="-112713">
              <a:lnSpc>
                <a:spcPct val="90000"/>
              </a:lnSpc>
              <a:buFont typeface="Arial" pitchFamily="34" charset="0"/>
              <a:buChar char="•"/>
              <a:defRPr/>
            </a:pPr>
            <a:r>
              <a:rPr lang="en-US" sz="900" b="1" dirty="0" smtClean="0">
                <a:solidFill>
                  <a:srgbClr val="00B050"/>
                </a:solidFill>
                <a:latin typeface="Arial Narrow" pitchFamily="34" charset="0"/>
              </a:rPr>
              <a:t>Entities </a:t>
            </a:r>
            <a:endParaRPr lang="en-US" sz="900" b="1" dirty="0">
              <a:solidFill>
                <a:srgbClr val="00B050"/>
              </a:solidFill>
              <a:latin typeface="Arial Narrow" pitchFamily="34" charset="0"/>
            </a:endParaRPr>
          </a:p>
          <a:p>
            <a:pPr marL="228600" lvl="1" indent="-112713">
              <a:lnSpc>
                <a:spcPct val="90000"/>
              </a:lnSpc>
              <a:buFont typeface="Arial" pitchFamily="34" charset="0"/>
              <a:buChar char="•"/>
              <a:defRPr/>
            </a:pPr>
            <a:r>
              <a:rPr lang="en-US" sz="900" b="1" dirty="0" smtClean="0">
                <a:solidFill>
                  <a:srgbClr val="00B050"/>
                </a:solidFill>
                <a:latin typeface="Arial Narrow" pitchFamily="34" charset="0"/>
              </a:rPr>
              <a:t>Associations</a:t>
            </a:r>
            <a:endParaRPr lang="en-US" sz="900" b="1" dirty="0">
              <a:solidFill>
                <a:srgbClr val="00B050"/>
              </a:solidFill>
              <a:latin typeface="Arial Narrow" pitchFamily="34" charset="0"/>
            </a:endParaRPr>
          </a:p>
          <a:p>
            <a:pPr marL="228600" lvl="1" indent="-112713">
              <a:lnSpc>
                <a:spcPct val="90000"/>
              </a:lnSpc>
              <a:buFont typeface="Arial" pitchFamily="34" charset="0"/>
              <a:buChar char="•"/>
              <a:defRPr/>
            </a:pPr>
            <a:r>
              <a:rPr lang="en-US" sz="900" b="1" dirty="0" smtClean="0">
                <a:solidFill>
                  <a:srgbClr val="00B050"/>
                </a:solidFill>
                <a:latin typeface="Arial Narrow" pitchFamily="34" charset="0"/>
              </a:rPr>
              <a:t>Information</a:t>
            </a:r>
            <a:endParaRPr lang="en-US" sz="900" b="1" dirty="0">
              <a:solidFill>
                <a:srgbClr val="00B050"/>
              </a:solidFill>
              <a:latin typeface="Arial Narrow" pitchFamily="34" charset="0"/>
            </a:endParaRPr>
          </a:p>
          <a:p>
            <a:pPr marL="114300" lvl="1" indent="-114300">
              <a:lnSpc>
                <a:spcPct val="90000"/>
              </a:lnSpc>
              <a:buFont typeface="Wingdings" pitchFamily="2" charset="2"/>
              <a:buChar char="ü"/>
              <a:defRPr/>
            </a:pPr>
            <a:r>
              <a:rPr lang="en-US" sz="900" dirty="0">
                <a:solidFill>
                  <a:schemeClr val="tx1"/>
                </a:solidFill>
                <a:latin typeface="Arial Narrow" pitchFamily="34" charset="0"/>
              </a:rPr>
              <a:t>Information </a:t>
            </a:r>
            <a:r>
              <a:rPr lang="en-US" sz="900" dirty="0" smtClean="0">
                <a:solidFill>
                  <a:schemeClr val="tx1"/>
                </a:solidFill>
                <a:latin typeface="Arial Narrow" pitchFamily="34" charset="0"/>
              </a:rPr>
              <a:t>Models</a:t>
            </a:r>
          </a:p>
          <a:p>
            <a:pPr marL="228600" lvl="1" indent="-112713">
              <a:lnSpc>
                <a:spcPct val="90000"/>
              </a:lnSpc>
              <a:buFont typeface="Arial" pitchFamily="34" charset="0"/>
              <a:buChar char="•"/>
              <a:defRPr/>
            </a:pPr>
            <a:r>
              <a:rPr lang="en-US" sz="900" b="1" dirty="0">
                <a:solidFill>
                  <a:srgbClr val="00B050"/>
                </a:solidFill>
                <a:latin typeface="Arial Narrow" pitchFamily="34" charset="0"/>
              </a:rPr>
              <a:t>Dependencies</a:t>
            </a:r>
          </a:p>
          <a:p>
            <a:pPr marL="228600" lvl="1" indent="-112713">
              <a:lnSpc>
                <a:spcPct val="90000"/>
              </a:lnSpc>
              <a:buFont typeface="Arial" pitchFamily="34" charset="0"/>
              <a:buChar char="•"/>
              <a:defRPr/>
            </a:pPr>
            <a:r>
              <a:rPr lang="en-US" sz="900" b="1" dirty="0">
                <a:solidFill>
                  <a:srgbClr val="00B050"/>
                </a:solidFill>
                <a:latin typeface="Arial Narrow" pitchFamily="34" charset="0"/>
              </a:rPr>
              <a:t>Associations</a:t>
            </a:r>
          </a:p>
          <a:p>
            <a:pPr marL="114300" lvl="1" indent="-114300">
              <a:lnSpc>
                <a:spcPct val="90000"/>
              </a:lnSpc>
              <a:buFont typeface="Wingdings" pitchFamily="2" charset="2"/>
              <a:buChar char="ü"/>
              <a:defRPr/>
            </a:pPr>
            <a:r>
              <a:rPr lang="en-US" sz="900" dirty="0">
                <a:solidFill>
                  <a:schemeClr val="tx1"/>
                </a:solidFill>
                <a:latin typeface="Arial Narrow" pitchFamily="34" charset="0"/>
              </a:rPr>
              <a:t>Data </a:t>
            </a:r>
            <a:r>
              <a:rPr lang="en-US" sz="900" dirty="0" smtClean="0">
                <a:solidFill>
                  <a:schemeClr val="tx1"/>
                </a:solidFill>
                <a:latin typeface="Arial Narrow" pitchFamily="34" charset="0"/>
              </a:rPr>
              <a:t>Models</a:t>
            </a:r>
          </a:p>
          <a:p>
            <a:pPr marL="228600" lvl="1" indent="-112713">
              <a:lnSpc>
                <a:spcPct val="90000"/>
              </a:lnSpc>
              <a:buFont typeface="Arial" pitchFamily="34" charset="0"/>
              <a:buChar char="•"/>
              <a:defRPr/>
            </a:pPr>
            <a:r>
              <a:rPr lang="en-US" sz="900" b="1" dirty="0">
                <a:solidFill>
                  <a:srgbClr val="00B050"/>
                </a:solidFill>
                <a:latin typeface="Arial Narrow" pitchFamily="34" charset="0"/>
              </a:rPr>
              <a:t>Data </a:t>
            </a:r>
            <a:r>
              <a:rPr lang="en-US" sz="900" b="1" dirty="0" smtClean="0">
                <a:solidFill>
                  <a:srgbClr val="00B050"/>
                </a:solidFill>
                <a:latin typeface="Arial Narrow" pitchFamily="34" charset="0"/>
              </a:rPr>
              <a:t>Dictionary</a:t>
            </a:r>
          </a:p>
          <a:p>
            <a:pPr marL="228600" lvl="1" indent="-112713">
              <a:lnSpc>
                <a:spcPct val="90000"/>
              </a:lnSpc>
              <a:buFont typeface="Arial" pitchFamily="34" charset="0"/>
              <a:buChar char="•"/>
              <a:defRPr/>
            </a:pPr>
            <a:r>
              <a:rPr lang="en-US" sz="900" b="1" dirty="0" smtClean="0">
                <a:solidFill>
                  <a:srgbClr val="00B050"/>
                </a:solidFill>
                <a:latin typeface="Arial Narrow" pitchFamily="34" charset="0"/>
              </a:rPr>
              <a:t>Mandatory or Optional</a:t>
            </a:r>
            <a:endParaRPr lang="en-US" sz="900" b="1" dirty="0">
              <a:solidFill>
                <a:srgbClr val="00B050"/>
              </a:solidFill>
              <a:latin typeface="Arial Narrow" pitchFamily="34" charset="0"/>
            </a:endParaRPr>
          </a:p>
          <a:p>
            <a:pPr marL="571500" lvl="2" indent="-114300">
              <a:lnSpc>
                <a:spcPct val="90000"/>
              </a:lnSpc>
              <a:buFont typeface="Wingdings" pitchFamily="2" charset="2"/>
              <a:buChar char="ü"/>
              <a:defRPr/>
            </a:pPr>
            <a:endParaRPr lang="en-US" sz="900" dirty="0">
              <a:solidFill>
                <a:schemeClr val="tx1"/>
              </a:solidFill>
              <a:latin typeface="Arial Narrow" pitchFamily="34" charset="0"/>
            </a:endParaRPr>
          </a:p>
        </p:txBody>
      </p:sp>
      <p:sp>
        <p:nvSpPr>
          <p:cNvPr id="40" name="Rounded Rectangle 39"/>
          <p:cNvSpPr/>
          <p:nvPr/>
        </p:nvSpPr>
        <p:spPr>
          <a:xfrm>
            <a:off x="3241675" y="1255848"/>
            <a:ext cx="1371600" cy="735013"/>
          </a:xfrm>
          <a:prstGeom prst="roundRect">
            <a:avLst>
              <a:gd name="adj" fmla="val 19122"/>
            </a:avLst>
          </a:prstGeom>
          <a:solidFill>
            <a:schemeClr val="accent2">
              <a:lumMod val="5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lnSpc>
                <a:spcPct val="90000"/>
              </a:lnSpc>
              <a:defRPr/>
            </a:pPr>
            <a:r>
              <a:rPr lang="en-US" sz="1600" b="1" dirty="0">
                <a:solidFill>
                  <a:schemeClr val="bg1"/>
                </a:solidFill>
                <a:latin typeface="Arial Narrow" pitchFamily="34" charset="0"/>
              </a:rPr>
              <a:t>Information Dimension</a:t>
            </a:r>
          </a:p>
          <a:p>
            <a:pPr algn="ctr">
              <a:lnSpc>
                <a:spcPct val="90000"/>
              </a:lnSpc>
              <a:defRPr/>
            </a:pPr>
            <a:r>
              <a:rPr lang="en-US" sz="1200" b="1" dirty="0">
                <a:solidFill>
                  <a:schemeClr val="bg1"/>
                </a:solidFill>
                <a:latin typeface="Arial Narrow" pitchFamily="34" charset="0"/>
              </a:rPr>
              <a:t>“What” </a:t>
            </a:r>
            <a:r>
              <a:rPr lang="en-US" sz="900" b="1" dirty="0">
                <a:solidFill>
                  <a:schemeClr val="bg1"/>
                </a:solidFill>
                <a:latin typeface="Arial Narrow" pitchFamily="34" charset="0"/>
              </a:rPr>
              <a:t>- Content</a:t>
            </a:r>
            <a:endParaRPr lang="en-US" sz="1200" b="1" dirty="0">
              <a:solidFill>
                <a:schemeClr val="bg1"/>
              </a:solidFill>
              <a:latin typeface="Arial Narrow" pitchFamily="34" charset="0"/>
            </a:endParaRPr>
          </a:p>
        </p:txBody>
      </p:sp>
      <p:sp>
        <p:nvSpPr>
          <p:cNvPr id="41" name="Rounded Rectangle 40"/>
          <p:cNvSpPr/>
          <p:nvPr/>
        </p:nvSpPr>
        <p:spPr>
          <a:xfrm>
            <a:off x="3276600" y="3722823"/>
            <a:ext cx="1371600" cy="1549400"/>
          </a:xfrm>
          <a:prstGeom prst="roundRect">
            <a:avLst>
              <a:gd name="adj" fmla="val 11692"/>
            </a:avLst>
          </a:prstGeom>
          <a:solidFill>
            <a:schemeClr val="bg1">
              <a:lumMod val="8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0" anchor="ctr"/>
          <a:lstStyle/>
          <a:p>
            <a:pPr marL="114300" lvl="1" indent="-114300">
              <a:lnSpc>
                <a:spcPct val="90000"/>
              </a:lnSpc>
              <a:buFont typeface="Wingdings" pitchFamily="2" charset="2"/>
              <a:buChar char="ü"/>
              <a:defRPr/>
            </a:pPr>
            <a:r>
              <a:rPr lang="en-US" sz="900" dirty="0">
                <a:solidFill>
                  <a:schemeClr val="tx1"/>
                </a:solidFill>
                <a:latin typeface="Arial Narrow" pitchFamily="34" charset="0"/>
              </a:rPr>
              <a:t>Information Models</a:t>
            </a:r>
          </a:p>
          <a:p>
            <a:pPr marL="228600" lvl="1" indent="-114300">
              <a:lnSpc>
                <a:spcPct val="90000"/>
              </a:lnSpc>
              <a:buFont typeface="Arial" pitchFamily="34" charset="0"/>
              <a:buChar char="•"/>
              <a:defRPr/>
            </a:pPr>
            <a:r>
              <a:rPr lang="en-US" sz="900" b="1" dirty="0">
                <a:solidFill>
                  <a:srgbClr val="0000FF"/>
                </a:solidFill>
                <a:latin typeface="Arial Narrow" pitchFamily="34" charset="0"/>
              </a:rPr>
              <a:t>Domain IM</a:t>
            </a:r>
          </a:p>
          <a:p>
            <a:pPr marL="228600" lvl="1" indent="-114300">
              <a:lnSpc>
                <a:spcPct val="90000"/>
              </a:lnSpc>
              <a:buFont typeface="Arial" pitchFamily="34" charset="0"/>
              <a:buChar char="•"/>
              <a:defRPr/>
            </a:pPr>
            <a:r>
              <a:rPr lang="en-US" sz="900" b="1" dirty="0">
                <a:solidFill>
                  <a:srgbClr val="0000FF"/>
                </a:solidFill>
                <a:latin typeface="Arial Narrow" pitchFamily="34" charset="0"/>
              </a:rPr>
              <a:t>Detailed Clinical</a:t>
            </a:r>
          </a:p>
          <a:p>
            <a:pPr marL="114300" lvl="1" indent="-114300">
              <a:lnSpc>
                <a:spcPct val="90000"/>
              </a:lnSpc>
              <a:buFont typeface="Wingdings" pitchFamily="2" charset="2"/>
              <a:buChar char="ü"/>
              <a:defRPr/>
            </a:pPr>
            <a:r>
              <a:rPr lang="en-US" sz="900" dirty="0" smtClean="0">
                <a:solidFill>
                  <a:schemeClr val="tx1"/>
                </a:solidFill>
                <a:latin typeface="Arial Narrow" pitchFamily="34" charset="0"/>
              </a:rPr>
              <a:t>Terminology binding</a:t>
            </a:r>
            <a:endParaRPr lang="en-US" sz="900" dirty="0">
              <a:solidFill>
                <a:schemeClr val="tx1"/>
              </a:solidFill>
              <a:latin typeface="Arial Narrow" pitchFamily="34" charset="0"/>
            </a:endParaRPr>
          </a:p>
          <a:p>
            <a:pPr marL="114300" lvl="1" indent="-114300">
              <a:lnSpc>
                <a:spcPct val="90000"/>
              </a:lnSpc>
              <a:buFont typeface="Wingdings" pitchFamily="2" charset="2"/>
              <a:buChar char="ü"/>
              <a:defRPr/>
            </a:pPr>
            <a:r>
              <a:rPr lang="en-US" sz="900" dirty="0">
                <a:solidFill>
                  <a:schemeClr val="tx1"/>
                </a:solidFill>
                <a:latin typeface="Arial Narrow" pitchFamily="34" charset="0"/>
              </a:rPr>
              <a:t>Value </a:t>
            </a:r>
            <a:r>
              <a:rPr lang="en-US" sz="900" dirty="0" smtClean="0">
                <a:solidFill>
                  <a:schemeClr val="tx1"/>
                </a:solidFill>
                <a:latin typeface="Arial Narrow" pitchFamily="34" charset="0"/>
              </a:rPr>
              <a:t>Set binding</a:t>
            </a:r>
            <a:endParaRPr lang="en-US" sz="900" dirty="0">
              <a:solidFill>
                <a:schemeClr val="tx1"/>
              </a:solidFill>
              <a:latin typeface="Arial Narrow" pitchFamily="34" charset="0"/>
            </a:endParaRPr>
          </a:p>
          <a:p>
            <a:pPr marL="114300" lvl="1" indent="-114300">
              <a:lnSpc>
                <a:spcPct val="90000"/>
              </a:lnSpc>
              <a:buFont typeface="Wingdings" pitchFamily="2" charset="2"/>
              <a:buChar char="ü"/>
              <a:defRPr/>
            </a:pPr>
            <a:r>
              <a:rPr lang="en-US" sz="900" dirty="0">
                <a:solidFill>
                  <a:schemeClr val="tx1"/>
                </a:solidFill>
                <a:latin typeface="Arial Narrow" pitchFamily="34" charset="0"/>
              </a:rPr>
              <a:t>Content Specifications</a:t>
            </a:r>
          </a:p>
          <a:p>
            <a:pPr marL="228600" lvl="1" indent="-114300">
              <a:lnSpc>
                <a:spcPct val="90000"/>
              </a:lnSpc>
              <a:buFont typeface="Arial" pitchFamily="34" charset="0"/>
              <a:buChar char="•"/>
              <a:defRPr/>
            </a:pPr>
            <a:r>
              <a:rPr lang="en-US" sz="900" b="1" dirty="0">
                <a:solidFill>
                  <a:srgbClr val="0000FF"/>
                </a:solidFill>
                <a:latin typeface="Arial Narrow" pitchFamily="34" charset="0"/>
              </a:rPr>
              <a:t>CCD</a:t>
            </a:r>
          </a:p>
          <a:p>
            <a:pPr marL="228600" lvl="1" indent="-114300">
              <a:lnSpc>
                <a:spcPct val="90000"/>
              </a:lnSpc>
              <a:buFont typeface="Arial" pitchFamily="34" charset="0"/>
              <a:buChar char="•"/>
              <a:defRPr/>
            </a:pPr>
            <a:r>
              <a:rPr lang="en-US" sz="900" b="1" dirty="0">
                <a:solidFill>
                  <a:srgbClr val="0000FF"/>
                </a:solidFill>
                <a:latin typeface="Arial Narrow" pitchFamily="34" charset="0"/>
              </a:rPr>
              <a:t>RMIM</a:t>
            </a:r>
          </a:p>
        </p:txBody>
      </p:sp>
      <p:sp>
        <p:nvSpPr>
          <p:cNvPr id="42" name="Rounded Rectangle 41"/>
          <p:cNvSpPr/>
          <p:nvPr/>
        </p:nvSpPr>
        <p:spPr>
          <a:xfrm>
            <a:off x="3241675" y="5357948"/>
            <a:ext cx="1371600" cy="914400"/>
          </a:xfrm>
          <a:prstGeom prst="roundRect">
            <a:avLst>
              <a:gd name="adj" fmla="val 11692"/>
            </a:avLst>
          </a:prstGeom>
          <a:solidFill>
            <a:schemeClr val="bg2">
              <a:lumMod val="9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0" anchor="ctr"/>
          <a:lstStyle/>
          <a:p>
            <a:pPr marL="111125" lvl="1" indent="-109538">
              <a:lnSpc>
                <a:spcPct val="90000"/>
              </a:lnSpc>
              <a:buFont typeface="Wingdings" pitchFamily="2" charset="2"/>
              <a:buChar char="ü"/>
              <a:defRPr/>
            </a:pPr>
            <a:r>
              <a:rPr lang="en-US" sz="900" dirty="0">
                <a:solidFill>
                  <a:schemeClr val="tx1"/>
                </a:solidFill>
                <a:latin typeface="Arial Narrow" pitchFamily="34" charset="0"/>
              </a:rPr>
              <a:t>Schemas for</a:t>
            </a:r>
          </a:p>
          <a:p>
            <a:pPr marL="225425" lvl="2" indent="-109538">
              <a:lnSpc>
                <a:spcPct val="90000"/>
              </a:lnSpc>
              <a:buFont typeface="Arial" pitchFamily="34" charset="0"/>
              <a:buChar char="•"/>
              <a:defRPr/>
            </a:pPr>
            <a:r>
              <a:rPr lang="en-US" sz="900" dirty="0" smtClean="0">
                <a:solidFill>
                  <a:schemeClr val="tx1"/>
                </a:solidFill>
                <a:latin typeface="Arial Narrow" pitchFamily="34" charset="0"/>
              </a:rPr>
              <a:t>Databases </a:t>
            </a:r>
            <a:endParaRPr lang="en-US" sz="900" dirty="0">
              <a:solidFill>
                <a:schemeClr val="tx1"/>
              </a:solidFill>
              <a:latin typeface="Arial Narrow" pitchFamily="34" charset="0"/>
            </a:endParaRPr>
          </a:p>
          <a:p>
            <a:pPr marL="225425" lvl="2" indent="-109538">
              <a:lnSpc>
                <a:spcPct val="90000"/>
              </a:lnSpc>
              <a:buFont typeface="Arial" pitchFamily="34" charset="0"/>
              <a:buChar char="•"/>
              <a:defRPr/>
            </a:pPr>
            <a:r>
              <a:rPr lang="en-US" sz="900" dirty="0" smtClean="0">
                <a:solidFill>
                  <a:schemeClr val="tx1"/>
                </a:solidFill>
                <a:latin typeface="Arial Narrow" pitchFamily="34" charset="0"/>
              </a:rPr>
              <a:t>Messages </a:t>
            </a:r>
            <a:endParaRPr lang="en-US" sz="900" dirty="0">
              <a:solidFill>
                <a:schemeClr val="tx1"/>
              </a:solidFill>
              <a:latin typeface="Arial Narrow" pitchFamily="34" charset="0"/>
            </a:endParaRPr>
          </a:p>
          <a:p>
            <a:pPr marL="225425" lvl="2" indent="-109538">
              <a:lnSpc>
                <a:spcPct val="90000"/>
              </a:lnSpc>
              <a:buFont typeface="Arial" pitchFamily="34" charset="0"/>
              <a:buChar char="•"/>
              <a:defRPr/>
            </a:pPr>
            <a:r>
              <a:rPr lang="en-US" sz="900" dirty="0" smtClean="0">
                <a:solidFill>
                  <a:schemeClr val="tx1"/>
                </a:solidFill>
                <a:latin typeface="Arial Narrow" pitchFamily="34" charset="0"/>
              </a:rPr>
              <a:t>Documents</a:t>
            </a:r>
          </a:p>
          <a:p>
            <a:pPr marL="225425" lvl="2" indent="-109538">
              <a:lnSpc>
                <a:spcPct val="90000"/>
              </a:lnSpc>
              <a:buFont typeface="Arial" pitchFamily="34" charset="0"/>
              <a:buChar char="•"/>
              <a:defRPr/>
            </a:pPr>
            <a:r>
              <a:rPr lang="en-US" sz="900" dirty="0" smtClean="0">
                <a:solidFill>
                  <a:schemeClr val="tx1"/>
                </a:solidFill>
                <a:latin typeface="Arial Narrow" pitchFamily="34" charset="0"/>
              </a:rPr>
              <a:t>Services </a:t>
            </a:r>
            <a:endParaRPr lang="en-US" sz="900" dirty="0">
              <a:solidFill>
                <a:schemeClr val="tx1"/>
              </a:solidFill>
              <a:latin typeface="Arial Narrow" pitchFamily="34" charset="0"/>
            </a:endParaRPr>
          </a:p>
          <a:p>
            <a:pPr marL="225425" lvl="2" indent="-109538">
              <a:lnSpc>
                <a:spcPct val="90000"/>
              </a:lnSpc>
              <a:buFont typeface="Arial" pitchFamily="34" charset="0"/>
              <a:buChar char="•"/>
              <a:defRPr/>
            </a:pPr>
            <a:r>
              <a:rPr lang="en-US" sz="900" dirty="0" smtClean="0">
                <a:solidFill>
                  <a:schemeClr val="tx1"/>
                </a:solidFill>
                <a:latin typeface="Arial Narrow" pitchFamily="34" charset="0"/>
              </a:rPr>
              <a:t>Transformations</a:t>
            </a:r>
            <a:endParaRPr lang="en-US" sz="900" dirty="0">
              <a:solidFill>
                <a:schemeClr val="tx1"/>
              </a:solidFill>
              <a:latin typeface="Arial Narrow" pitchFamily="34" charset="0"/>
            </a:endParaRPr>
          </a:p>
        </p:txBody>
      </p:sp>
      <p:sp>
        <p:nvSpPr>
          <p:cNvPr id="43" name="Rounded Rectangle 42"/>
          <p:cNvSpPr/>
          <p:nvPr/>
        </p:nvSpPr>
        <p:spPr>
          <a:xfrm>
            <a:off x="4679950" y="2106748"/>
            <a:ext cx="1371600" cy="1524000"/>
          </a:xfrm>
          <a:prstGeom prst="roundRect">
            <a:avLst>
              <a:gd name="adj" fmla="val 11692"/>
            </a:avLst>
          </a:prstGeom>
          <a:solidFill>
            <a:schemeClr val="bg1">
              <a:lumMod val="9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0" anchor="ctr"/>
          <a:lstStyle/>
          <a:p>
            <a:pPr marL="114300" indent="-114300">
              <a:lnSpc>
                <a:spcPct val="90000"/>
              </a:lnSpc>
              <a:buFont typeface="Wingdings" pitchFamily="2" charset="2"/>
              <a:buChar char="ü"/>
              <a:defRPr/>
            </a:pPr>
            <a:r>
              <a:rPr lang="en-US" sz="900" dirty="0">
                <a:solidFill>
                  <a:schemeClr val="tx1"/>
                </a:solidFill>
                <a:latin typeface="Arial Narrow" pitchFamily="34" charset="0"/>
              </a:rPr>
              <a:t>Inventory </a:t>
            </a:r>
            <a:r>
              <a:rPr lang="en-US" sz="900" dirty="0" smtClean="0">
                <a:solidFill>
                  <a:schemeClr val="tx1"/>
                </a:solidFill>
                <a:latin typeface="Arial Narrow" pitchFamily="34" charset="0"/>
              </a:rPr>
              <a:t>of Reusable</a:t>
            </a:r>
            <a:endParaRPr lang="en-US" sz="900" dirty="0">
              <a:solidFill>
                <a:schemeClr val="tx1"/>
              </a:solidFill>
              <a:latin typeface="Arial Narrow" pitchFamily="34" charset="0"/>
            </a:endParaRPr>
          </a:p>
          <a:p>
            <a:pPr marL="228600" lvl="1" indent="-112713">
              <a:lnSpc>
                <a:spcPct val="90000"/>
              </a:lnSpc>
              <a:buFont typeface="Arial" pitchFamily="34" charset="0"/>
              <a:buChar char="•"/>
              <a:defRPr/>
            </a:pPr>
            <a:r>
              <a:rPr lang="en-US" sz="900" b="1" dirty="0" smtClean="0">
                <a:solidFill>
                  <a:srgbClr val="00B050"/>
                </a:solidFill>
                <a:latin typeface="Arial Narrow" pitchFamily="34" charset="0"/>
              </a:rPr>
              <a:t>Scenario Events</a:t>
            </a:r>
            <a:endParaRPr lang="en-US" sz="900" b="1" dirty="0">
              <a:solidFill>
                <a:srgbClr val="00B050"/>
              </a:solidFill>
              <a:latin typeface="Arial Narrow" pitchFamily="34" charset="0"/>
            </a:endParaRPr>
          </a:p>
          <a:p>
            <a:pPr marL="228600" lvl="1" indent="-112713">
              <a:lnSpc>
                <a:spcPct val="90000"/>
              </a:lnSpc>
              <a:buFont typeface="Arial" pitchFamily="34" charset="0"/>
              <a:buChar char="•"/>
              <a:defRPr/>
            </a:pPr>
            <a:r>
              <a:rPr lang="en-US" sz="900" b="1" dirty="0" smtClean="0">
                <a:solidFill>
                  <a:srgbClr val="00B050"/>
                </a:solidFill>
                <a:latin typeface="Arial Narrow" pitchFamily="34" charset="0"/>
              </a:rPr>
              <a:t>Business </a:t>
            </a:r>
            <a:r>
              <a:rPr lang="en-US" sz="900" b="1" dirty="0">
                <a:solidFill>
                  <a:srgbClr val="00B050"/>
                </a:solidFill>
                <a:latin typeface="Arial Narrow" pitchFamily="34" charset="0"/>
              </a:rPr>
              <a:t>Activities</a:t>
            </a:r>
          </a:p>
          <a:p>
            <a:pPr marL="228600" lvl="1" indent="-112713">
              <a:lnSpc>
                <a:spcPct val="90000"/>
              </a:lnSpc>
              <a:buFont typeface="Arial" pitchFamily="34" charset="0"/>
              <a:buChar char="•"/>
              <a:defRPr/>
            </a:pPr>
            <a:r>
              <a:rPr lang="en-US" sz="900" b="1" dirty="0" smtClean="0">
                <a:solidFill>
                  <a:srgbClr val="00B050"/>
                </a:solidFill>
                <a:latin typeface="Arial Narrow" pitchFamily="34" charset="0"/>
              </a:rPr>
              <a:t>System </a:t>
            </a:r>
            <a:r>
              <a:rPr lang="en-US" sz="900" b="1" dirty="0">
                <a:solidFill>
                  <a:srgbClr val="00B050"/>
                </a:solidFill>
                <a:latin typeface="Arial Narrow" pitchFamily="34" charset="0"/>
              </a:rPr>
              <a:t>Functions</a:t>
            </a:r>
          </a:p>
          <a:p>
            <a:pPr marL="114300" lvl="1" indent="-114300">
              <a:lnSpc>
                <a:spcPct val="90000"/>
              </a:lnSpc>
              <a:buFont typeface="Wingdings" pitchFamily="2" charset="2"/>
              <a:buChar char="ü"/>
              <a:defRPr/>
            </a:pPr>
            <a:r>
              <a:rPr lang="en-US" sz="900" dirty="0" smtClean="0">
                <a:solidFill>
                  <a:schemeClr val="tx1"/>
                </a:solidFill>
                <a:latin typeface="Arial Narrow" pitchFamily="34" charset="0"/>
              </a:rPr>
              <a:t>Requirements</a:t>
            </a:r>
            <a:endParaRPr lang="en-US" sz="900" dirty="0">
              <a:solidFill>
                <a:schemeClr val="tx1"/>
              </a:solidFill>
              <a:latin typeface="Arial Narrow" pitchFamily="34" charset="0"/>
            </a:endParaRPr>
          </a:p>
          <a:p>
            <a:pPr marL="228600" lvl="1" indent="-112713">
              <a:lnSpc>
                <a:spcPct val="90000"/>
              </a:lnSpc>
              <a:buFont typeface="Arial" pitchFamily="34" charset="0"/>
              <a:buChar char="•"/>
              <a:defRPr/>
            </a:pPr>
            <a:r>
              <a:rPr lang="en-US" sz="900" b="1" dirty="0">
                <a:solidFill>
                  <a:srgbClr val="00B050"/>
                </a:solidFill>
                <a:latin typeface="Arial Narrow" pitchFamily="34" charset="0"/>
              </a:rPr>
              <a:t>Accountability, Roles</a:t>
            </a:r>
          </a:p>
          <a:p>
            <a:pPr marL="228600" lvl="1" indent="-112713">
              <a:lnSpc>
                <a:spcPct val="90000"/>
              </a:lnSpc>
              <a:buFont typeface="Arial" pitchFamily="34" charset="0"/>
              <a:buChar char="•"/>
              <a:defRPr/>
            </a:pPr>
            <a:r>
              <a:rPr lang="en-US" sz="900" b="1" dirty="0" smtClean="0">
                <a:solidFill>
                  <a:srgbClr val="00B050"/>
                </a:solidFill>
                <a:latin typeface="Arial Narrow" pitchFamily="34" charset="0"/>
              </a:rPr>
              <a:t>Conformance Criteria</a:t>
            </a:r>
          </a:p>
          <a:p>
            <a:pPr marL="228600" lvl="1" indent="-112713">
              <a:lnSpc>
                <a:spcPct val="90000"/>
              </a:lnSpc>
              <a:buFont typeface="Arial" pitchFamily="34" charset="0"/>
              <a:buChar char="•"/>
              <a:defRPr/>
            </a:pPr>
            <a:r>
              <a:rPr lang="en-US" sz="900" b="1" dirty="0" smtClean="0">
                <a:solidFill>
                  <a:srgbClr val="00B050"/>
                </a:solidFill>
                <a:latin typeface="Arial Narrow" pitchFamily="34" charset="0"/>
              </a:rPr>
              <a:t>Profiles</a:t>
            </a:r>
            <a:r>
              <a:rPr lang="en-US" sz="900" b="1" dirty="0">
                <a:solidFill>
                  <a:srgbClr val="00B050"/>
                </a:solidFill>
                <a:latin typeface="Arial Narrow" pitchFamily="34" charset="0"/>
              </a:rPr>
              <a:t>, </a:t>
            </a:r>
            <a:r>
              <a:rPr lang="en-US" sz="900" b="1" dirty="0" smtClean="0">
                <a:solidFill>
                  <a:srgbClr val="00B050"/>
                </a:solidFill>
                <a:latin typeface="Arial Narrow" pitchFamily="34" charset="0"/>
              </a:rPr>
              <a:t>Behaviors</a:t>
            </a:r>
            <a:endParaRPr lang="en-US" sz="900" b="1" dirty="0">
              <a:solidFill>
                <a:srgbClr val="00B050"/>
              </a:solidFill>
              <a:latin typeface="Arial Narrow" pitchFamily="34" charset="0"/>
            </a:endParaRPr>
          </a:p>
          <a:p>
            <a:pPr marL="228600" lvl="1" indent="-112713">
              <a:lnSpc>
                <a:spcPct val="90000"/>
              </a:lnSpc>
              <a:buFont typeface="Arial" pitchFamily="34" charset="0"/>
              <a:buChar char="•"/>
              <a:defRPr/>
            </a:pPr>
            <a:r>
              <a:rPr lang="en-US" sz="900" b="1" dirty="0" smtClean="0">
                <a:solidFill>
                  <a:srgbClr val="00B050"/>
                </a:solidFill>
                <a:latin typeface="Arial Narrow" pitchFamily="34" charset="0"/>
              </a:rPr>
              <a:t>Interactions and</a:t>
            </a:r>
            <a:endParaRPr lang="en-US" sz="900" b="1" dirty="0">
              <a:solidFill>
                <a:srgbClr val="00B050"/>
              </a:solidFill>
              <a:latin typeface="Arial Narrow" pitchFamily="34" charset="0"/>
            </a:endParaRPr>
          </a:p>
          <a:p>
            <a:pPr marL="228600" lvl="1" indent="-112713">
              <a:lnSpc>
                <a:spcPct val="90000"/>
              </a:lnSpc>
              <a:buFont typeface="Arial" pitchFamily="34" charset="0"/>
              <a:buChar char="•"/>
              <a:defRPr/>
            </a:pPr>
            <a:r>
              <a:rPr lang="en-US" sz="900" b="1" dirty="0" smtClean="0">
                <a:solidFill>
                  <a:srgbClr val="00B050"/>
                </a:solidFill>
                <a:latin typeface="Arial Narrow" pitchFamily="34" charset="0"/>
              </a:rPr>
              <a:t>Info.  Exchanges</a:t>
            </a:r>
          </a:p>
          <a:p>
            <a:pPr marL="114300" lvl="1" indent="-114300">
              <a:lnSpc>
                <a:spcPct val="90000"/>
              </a:lnSpc>
              <a:buFont typeface="Wingdings" pitchFamily="2" charset="2"/>
              <a:buChar char="ü"/>
              <a:defRPr/>
            </a:pPr>
            <a:r>
              <a:rPr lang="en-US" sz="900" dirty="0" smtClean="0">
                <a:solidFill>
                  <a:schemeClr val="tx1"/>
                </a:solidFill>
                <a:latin typeface="Arial Narrow" pitchFamily="34" charset="0"/>
              </a:rPr>
              <a:t>Requirements Traceability</a:t>
            </a:r>
            <a:endParaRPr lang="en-US" sz="900" dirty="0">
              <a:solidFill>
                <a:schemeClr val="tx1"/>
              </a:solidFill>
              <a:latin typeface="Arial Narrow" pitchFamily="34" charset="0"/>
            </a:endParaRPr>
          </a:p>
        </p:txBody>
      </p:sp>
      <p:sp>
        <p:nvSpPr>
          <p:cNvPr id="44" name="Rounded Rectangle 43"/>
          <p:cNvSpPr/>
          <p:nvPr/>
        </p:nvSpPr>
        <p:spPr>
          <a:xfrm>
            <a:off x="4648200" y="1255848"/>
            <a:ext cx="1403350" cy="735013"/>
          </a:xfrm>
          <a:prstGeom prst="roundRect">
            <a:avLst>
              <a:gd name="adj" fmla="val 19122"/>
            </a:avLst>
          </a:prstGeom>
          <a:solidFill>
            <a:schemeClr val="accent2">
              <a:lumMod val="5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lnSpc>
                <a:spcPct val="90000"/>
              </a:lnSpc>
              <a:defRPr/>
            </a:pPr>
            <a:r>
              <a:rPr lang="en-US" sz="1600" b="1" dirty="0">
                <a:solidFill>
                  <a:schemeClr val="bg1"/>
                </a:solidFill>
                <a:latin typeface="Arial Narrow" pitchFamily="34" charset="0"/>
              </a:rPr>
              <a:t>Computational Dimension</a:t>
            </a:r>
          </a:p>
          <a:p>
            <a:pPr algn="ctr">
              <a:lnSpc>
                <a:spcPct val="90000"/>
              </a:lnSpc>
              <a:defRPr/>
            </a:pPr>
            <a:r>
              <a:rPr lang="en-US" sz="1200" b="1" dirty="0" smtClean="0">
                <a:solidFill>
                  <a:schemeClr val="bg1"/>
                </a:solidFill>
                <a:latin typeface="Arial Narrow" pitchFamily="34" charset="0"/>
              </a:rPr>
              <a:t>“Who/How</a:t>
            </a:r>
            <a:r>
              <a:rPr lang="en-US" sz="1200" b="1" dirty="0">
                <a:solidFill>
                  <a:schemeClr val="bg1"/>
                </a:solidFill>
                <a:latin typeface="Arial Narrow" pitchFamily="34" charset="0"/>
              </a:rPr>
              <a:t>” - </a:t>
            </a:r>
            <a:r>
              <a:rPr lang="en-US" sz="900" b="1" dirty="0">
                <a:solidFill>
                  <a:schemeClr val="bg1"/>
                </a:solidFill>
                <a:latin typeface="Arial Narrow" pitchFamily="34" charset="0"/>
              </a:rPr>
              <a:t>Behavior</a:t>
            </a:r>
          </a:p>
        </p:txBody>
      </p:sp>
      <p:sp>
        <p:nvSpPr>
          <p:cNvPr id="45" name="Rounded Rectangle 44"/>
          <p:cNvSpPr/>
          <p:nvPr/>
        </p:nvSpPr>
        <p:spPr>
          <a:xfrm>
            <a:off x="4679950" y="3722823"/>
            <a:ext cx="1371600" cy="1549400"/>
          </a:xfrm>
          <a:prstGeom prst="roundRect">
            <a:avLst>
              <a:gd name="adj" fmla="val 11692"/>
            </a:avLst>
          </a:prstGeom>
          <a:solidFill>
            <a:schemeClr val="bg1">
              <a:lumMod val="8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0" anchor="ctr"/>
          <a:lstStyle/>
          <a:p>
            <a:pPr marL="114300" lvl="1" indent="-114300">
              <a:lnSpc>
                <a:spcPct val="90000"/>
              </a:lnSpc>
              <a:buFont typeface="Wingdings" pitchFamily="2" charset="2"/>
              <a:buChar char="ü"/>
              <a:defRPr/>
            </a:pPr>
            <a:r>
              <a:rPr lang="en-US" sz="900" dirty="0">
                <a:solidFill>
                  <a:schemeClr val="tx1"/>
                </a:solidFill>
                <a:latin typeface="Arial Narrow" pitchFamily="34" charset="0"/>
              </a:rPr>
              <a:t>Specifications</a:t>
            </a:r>
          </a:p>
          <a:p>
            <a:pPr marL="228600" lvl="1" indent="-114300">
              <a:lnSpc>
                <a:spcPct val="90000"/>
              </a:lnSpc>
              <a:buFont typeface="Arial" pitchFamily="34" charset="0"/>
              <a:buChar char="•"/>
              <a:defRPr/>
            </a:pPr>
            <a:r>
              <a:rPr lang="en-US" sz="900" b="1" dirty="0" smtClean="0">
                <a:solidFill>
                  <a:srgbClr val="0000FF"/>
                </a:solidFill>
                <a:latin typeface="Arial Narrow" pitchFamily="34" charset="0"/>
              </a:rPr>
              <a:t>Scenario &amp; Use Cases</a:t>
            </a:r>
          </a:p>
          <a:p>
            <a:pPr marL="228600" lvl="1" indent="-114300">
              <a:lnSpc>
                <a:spcPct val="90000"/>
              </a:lnSpc>
              <a:buFont typeface="Arial" pitchFamily="34" charset="0"/>
              <a:buChar char="•"/>
              <a:defRPr/>
            </a:pPr>
            <a:r>
              <a:rPr lang="en-US" sz="900" b="1" dirty="0" smtClean="0">
                <a:solidFill>
                  <a:srgbClr val="0000FF"/>
                </a:solidFill>
                <a:latin typeface="Arial Narrow" pitchFamily="34" charset="0"/>
              </a:rPr>
              <a:t>Components Interfaces</a:t>
            </a:r>
            <a:endParaRPr lang="en-US" sz="900" b="1" dirty="0">
              <a:solidFill>
                <a:srgbClr val="0000FF"/>
              </a:solidFill>
              <a:latin typeface="Arial Narrow" pitchFamily="34" charset="0"/>
            </a:endParaRPr>
          </a:p>
          <a:p>
            <a:pPr marL="114300" lvl="1" indent="-114300">
              <a:lnSpc>
                <a:spcPct val="90000"/>
              </a:lnSpc>
              <a:buFont typeface="Wingdings" pitchFamily="2" charset="2"/>
              <a:buChar char="ü"/>
              <a:defRPr/>
            </a:pPr>
            <a:r>
              <a:rPr lang="en-US" sz="900" dirty="0">
                <a:solidFill>
                  <a:schemeClr val="tx1"/>
                </a:solidFill>
                <a:latin typeface="Arial Narrow" pitchFamily="34" charset="0"/>
              </a:rPr>
              <a:t>Collaboration Actors</a:t>
            </a:r>
          </a:p>
          <a:p>
            <a:pPr marL="228600" lvl="1" indent="-114300">
              <a:lnSpc>
                <a:spcPct val="90000"/>
              </a:lnSpc>
              <a:buFont typeface="Arial" pitchFamily="34" charset="0"/>
              <a:buChar char="•"/>
              <a:defRPr/>
            </a:pPr>
            <a:r>
              <a:rPr lang="en-US" sz="900" b="1" dirty="0" smtClean="0">
                <a:solidFill>
                  <a:srgbClr val="0000FF"/>
                </a:solidFill>
                <a:latin typeface="Arial Narrow" pitchFamily="34" charset="0"/>
              </a:rPr>
              <a:t> </a:t>
            </a:r>
            <a:r>
              <a:rPr lang="en-US" sz="900" b="1" dirty="0">
                <a:solidFill>
                  <a:srgbClr val="0000FF"/>
                </a:solidFill>
                <a:latin typeface="Arial Narrow" pitchFamily="34" charset="0"/>
              </a:rPr>
              <a:t>Collaboration Types</a:t>
            </a:r>
          </a:p>
          <a:p>
            <a:pPr marL="228600" lvl="1" indent="-114300">
              <a:lnSpc>
                <a:spcPct val="90000"/>
              </a:lnSpc>
              <a:buFont typeface="Arial" pitchFamily="34" charset="0"/>
              <a:buChar char="•"/>
              <a:defRPr/>
            </a:pPr>
            <a:r>
              <a:rPr lang="en-US" sz="900" b="1" dirty="0">
                <a:solidFill>
                  <a:srgbClr val="0000FF"/>
                </a:solidFill>
                <a:latin typeface="Arial Narrow" pitchFamily="34" charset="0"/>
              </a:rPr>
              <a:t> Collaboration Roles</a:t>
            </a:r>
          </a:p>
          <a:p>
            <a:pPr marL="114300" lvl="1" indent="-114300">
              <a:lnSpc>
                <a:spcPct val="90000"/>
              </a:lnSpc>
              <a:buFont typeface="Wingdings" pitchFamily="2" charset="2"/>
              <a:buChar char="ü"/>
              <a:defRPr/>
            </a:pPr>
            <a:r>
              <a:rPr lang="en-US" sz="900" dirty="0">
                <a:solidFill>
                  <a:schemeClr val="tx1"/>
                </a:solidFill>
                <a:latin typeface="Arial Narrow" pitchFamily="34" charset="0"/>
              </a:rPr>
              <a:t>Function Types</a:t>
            </a:r>
          </a:p>
          <a:p>
            <a:pPr marL="114300" lvl="1" indent="-114300">
              <a:lnSpc>
                <a:spcPct val="90000"/>
              </a:lnSpc>
              <a:buFont typeface="Wingdings" pitchFamily="2" charset="2"/>
              <a:buChar char="ü"/>
              <a:defRPr/>
            </a:pPr>
            <a:r>
              <a:rPr lang="en-US" sz="900" dirty="0">
                <a:solidFill>
                  <a:schemeClr val="tx1"/>
                </a:solidFill>
                <a:latin typeface="Arial Narrow" pitchFamily="34" charset="0"/>
              </a:rPr>
              <a:t>Interface Types</a:t>
            </a:r>
          </a:p>
          <a:p>
            <a:pPr marL="114300" lvl="1" indent="-114300">
              <a:lnSpc>
                <a:spcPct val="90000"/>
              </a:lnSpc>
              <a:buFont typeface="Wingdings" pitchFamily="2" charset="2"/>
              <a:buChar char="ü"/>
              <a:defRPr/>
            </a:pPr>
            <a:r>
              <a:rPr lang="en-US" sz="900" dirty="0">
                <a:solidFill>
                  <a:schemeClr val="tx1"/>
                </a:solidFill>
                <a:latin typeface="Arial Narrow" pitchFamily="34" charset="0"/>
              </a:rPr>
              <a:t>Service Contracts</a:t>
            </a:r>
          </a:p>
        </p:txBody>
      </p:sp>
      <p:sp>
        <p:nvSpPr>
          <p:cNvPr id="46" name="Rounded Rectangle 45"/>
          <p:cNvSpPr/>
          <p:nvPr/>
        </p:nvSpPr>
        <p:spPr>
          <a:xfrm>
            <a:off x="4679950" y="5357948"/>
            <a:ext cx="1371600" cy="914400"/>
          </a:xfrm>
          <a:prstGeom prst="roundRect">
            <a:avLst>
              <a:gd name="adj" fmla="val 11692"/>
            </a:avLst>
          </a:prstGeom>
          <a:solidFill>
            <a:schemeClr val="bg2">
              <a:lumMod val="9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0" anchor="ctr"/>
          <a:lstStyle/>
          <a:p>
            <a:pPr marL="111125" lvl="1" indent="-109538">
              <a:lnSpc>
                <a:spcPct val="90000"/>
              </a:lnSpc>
              <a:buFont typeface="Wingdings" pitchFamily="2" charset="2"/>
              <a:buChar char="ü"/>
              <a:defRPr/>
            </a:pPr>
            <a:r>
              <a:rPr lang="en-US" sz="900" dirty="0">
                <a:solidFill>
                  <a:schemeClr val="tx1"/>
                </a:solidFill>
                <a:latin typeface="Arial Narrow" pitchFamily="34" charset="0"/>
              </a:rPr>
              <a:t>Automation Units</a:t>
            </a:r>
          </a:p>
          <a:p>
            <a:pPr marL="111125" lvl="1" indent="-109538">
              <a:lnSpc>
                <a:spcPct val="90000"/>
              </a:lnSpc>
              <a:buFont typeface="Wingdings" pitchFamily="2" charset="2"/>
              <a:buChar char="ü"/>
              <a:defRPr/>
            </a:pPr>
            <a:r>
              <a:rPr lang="en-US" sz="900" dirty="0">
                <a:solidFill>
                  <a:schemeClr val="tx1"/>
                </a:solidFill>
                <a:latin typeface="Arial Narrow" pitchFamily="34" charset="0"/>
              </a:rPr>
              <a:t>Technical Interfaces</a:t>
            </a:r>
          </a:p>
          <a:p>
            <a:pPr marL="111125" lvl="1" indent="-109538">
              <a:lnSpc>
                <a:spcPct val="90000"/>
              </a:lnSpc>
              <a:buFont typeface="Wingdings" pitchFamily="2" charset="2"/>
              <a:buChar char="ü"/>
              <a:defRPr/>
            </a:pPr>
            <a:r>
              <a:rPr lang="en-US" sz="900" dirty="0">
                <a:solidFill>
                  <a:schemeClr val="tx1"/>
                </a:solidFill>
                <a:latin typeface="Arial Narrow" pitchFamily="34" charset="0"/>
              </a:rPr>
              <a:t>Technical Operations</a:t>
            </a:r>
          </a:p>
          <a:p>
            <a:pPr marL="111125" lvl="1" indent="-109538">
              <a:lnSpc>
                <a:spcPct val="90000"/>
              </a:lnSpc>
              <a:buFont typeface="Wingdings" pitchFamily="2" charset="2"/>
              <a:buChar char="ü"/>
              <a:defRPr/>
            </a:pPr>
            <a:r>
              <a:rPr lang="en-US" sz="900" dirty="0">
                <a:solidFill>
                  <a:schemeClr val="tx1"/>
                </a:solidFill>
                <a:latin typeface="Arial Narrow" pitchFamily="34" charset="0"/>
              </a:rPr>
              <a:t>Orchestration Scripts</a:t>
            </a:r>
          </a:p>
        </p:txBody>
      </p:sp>
      <p:sp>
        <p:nvSpPr>
          <p:cNvPr id="47" name="Rounded Rectangle 46"/>
          <p:cNvSpPr/>
          <p:nvPr/>
        </p:nvSpPr>
        <p:spPr>
          <a:xfrm>
            <a:off x="6118225" y="2106748"/>
            <a:ext cx="1371600" cy="1524000"/>
          </a:xfrm>
          <a:prstGeom prst="roundRect">
            <a:avLst>
              <a:gd name="adj" fmla="val 11692"/>
            </a:avLst>
          </a:prstGeom>
          <a:solidFill>
            <a:schemeClr val="bg1">
              <a:lumMod val="9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0" anchor="ctr"/>
          <a:lstStyle/>
          <a:p>
            <a:pPr marL="114300" indent="-114300">
              <a:lnSpc>
                <a:spcPct val="90000"/>
              </a:lnSpc>
              <a:buFont typeface="Wingdings" pitchFamily="2" charset="2"/>
              <a:buChar char="ü"/>
              <a:defRPr/>
            </a:pPr>
            <a:r>
              <a:rPr lang="en-US" sz="900" dirty="0">
                <a:solidFill>
                  <a:srgbClr val="990099"/>
                </a:solidFill>
                <a:latin typeface="Arial Narrow" pitchFamily="34" charset="0"/>
              </a:rPr>
              <a:t>I</a:t>
            </a:r>
            <a:r>
              <a:rPr lang="en-US" sz="900" dirty="0">
                <a:solidFill>
                  <a:schemeClr val="tx1"/>
                </a:solidFill>
                <a:latin typeface="Arial Narrow" pitchFamily="34" charset="0"/>
              </a:rPr>
              <a:t>nventory </a:t>
            </a:r>
            <a:r>
              <a:rPr lang="en-US" sz="900" dirty="0" smtClean="0">
                <a:solidFill>
                  <a:schemeClr val="tx1"/>
                </a:solidFill>
                <a:latin typeface="Arial Narrow" pitchFamily="34" charset="0"/>
              </a:rPr>
              <a:t>of</a:t>
            </a:r>
            <a:endParaRPr lang="en-US" sz="900" dirty="0">
              <a:solidFill>
                <a:schemeClr val="tx1"/>
              </a:solidFill>
              <a:latin typeface="Arial Narrow" pitchFamily="34" charset="0"/>
            </a:endParaRPr>
          </a:p>
          <a:p>
            <a:pPr marL="228600" lvl="1" indent="-112713">
              <a:lnSpc>
                <a:spcPct val="90000"/>
              </a:lnSpc>
              <a:buFont typeface="Arial" pitchFamily="34" charset="0"/>
              <a:buChar char="•"/>
              <a:defRPr/>
            </a:pPr>
            <a:r>
              <a:rPr lang="en-US" sz="900" dirty="0">
                <a:solidFill>
                  <a:schemeClr val="tx1"/>
                </a:solidFill>
                <a:latin typeface="Arial Narrow" pitchFamily="34" charset="0"/>
              </a:rPr>
              <a:t>SW Platforms, Layers</a:t>
            </a:r>
          </a:p>
          <a:p>
            <a:pPr marL="228600" lvl="1" indent="-112713">
              <a:lnSpc>
                <a:spcPct val="90000"/>
              </a:lnSpc>
              <a:buFont typeface="Arial" pitchFamily="34" charset="0"/>
              <a:buChar char="•"/>
              <a:defRPr/>
            </a:pPr>
            <a:r>
              <a:rPr lang="en-US" sz="900" dirty="0">
                <a:solidFill>
                  <a:schemeClr val="tx1"/>
                </a:solidFill>
                <a:latin typeface="Arial Narrow" pitchFamily="34" charset="0"/>
              </a:rPr>
              <a:t>SW Environments</a:t>
            </a:r>
          </a:p>
          <a:p>
            <a:pPr marL="228600" lvl="1" indent="-112713">
              <a:lnSpc>
                <a:spcPct val="90000"/>
              </a:lnSpc>
              <a:buFont typeface="Arial" pitchFamily="34" charset="0"/>
              <a:buChar char="•"/>
              <a:defRPr/>
            </a:pPr>
            <a:r>
              <a:rPr lang="en-US" sz="900" dirty="0">
                <a:solidFill>
                  <a:schemeClr val="tx1"/>
                </a:solidFill>
                <a:latin typeface="Arial Narrow" pitchFamily="34" charset="0"/>
              </a:rPr>
              <a:t>SW Components</a:t>
            </a:r>
          </a:p>
          <a:p>
            <a:pPr marL="228600" lvl="1" indent="-112713">
              <a:lnSpc>
                <a:spcPct val="90000"/>
              </a:lnSpc>
              <a:buFont typeface="Arial" pitchFamily="34" charset="0"/>
              <a:buChar char="•"/>
              <a:defRPr/>
            </a:pPr>
            <a:r>
              <a:rPr lang="en-US" sz="900" dirty="0">
                <a:solidFill>
                  <a:schemeClr val="tx1"/>
                </a:solidFill>
                <a:latin typeface="Arial Narrow" pitchFamily="34" charset="0"/>
              </a:rPr>
              <a:t>SW Services</a:t>
            </a:r>
          </a:p>
          <a:p>
            <a:pPr marL="228600" lvl="1" indent="-112713">
              <a:lnSpc>
                <a:spcPct val="90000"/>
              </a:lnSpc>
              <a:buFont typeface="Arial" pitchFamily="34" charset="0"/>
              <a:buChar char="•"/>
              <a:defRPr/>
            </a:pPr>
            <a:r>
              <a:rPr lang="en-US" sz="900" dirty="0">
                <a:solidFill>
                  <a:schemeClr val="tx1"/>
                </a:solidFill>
                <a:latin typeface="Arial Narrow" pitchFamily="34" charset="0"/>
              </a:rPr>
              <a:t>Technical Requirements</a:t>
            </a:r>
          </a:p>
          <a:p>
            <a:pPr marL="228600" lvl="1" indent="-112713">
              <a:lnSpc>
                <a:spcPct val="90000"/>
              </a:lnSpc>
              <a:buFont typeface="Arial" pitchFamily="34" charset="0"/>
              <a:buChar char="•"/>
              <a:defRPr/>
            </a:pPr>
            <a:r>
              <a:rPr lang="en-US" sz="900" dirty="0">
                <a:solidFill>
                  <a:schemeClr val="tx1"/>
                </a:solidFill>
                <a:latin typeface="Arial Narrow" pitchFamily="34" charset="0"/>
              </a:rPr>
              <a:t>Enterprise Service Bus</a:t>
            </a:r>
          </a:p>
          <a:p>
            <a:pPr marL="114300" lvl="1" indent="-114300">
              <a:lnSpc>
                <a:spcPct val="90000"/>
              </a:lnSpc>
              <a:buFont typeface="Wingdings" pitchFamily="2" charset="2"/>
              <a:buChar char="ü"/>
              <a:defRPr/>
            </a:pPr>
            <a:r>
              <a:rPr lang="en-US" sz="900" dirty="0">
                <a:solidFill>
                  <a:schemeClr val="tx1"/>
                </a:solidFill>
                <a:latin typeface="Arial Narrow" pitchFamily="34" charset="0"/>
              </a:rPr>
              <a:t>Key Performance Parameters</a:t>
            </a:r>
          </a:p>
        </p:txBody>
      </p:sp>
      <p:sp>
        <p:nvSpPr>
          <p:cNvPr id="48" name="Rounded Rectangle 47"/>
          <p:cNvSpPr/>
          <p:nvPr/>
        </p:nvSpPr>
        <p:spPr>
          <a:xfrm>
            <a:off x="6118225" y="1255848"/>
            <a:ext cx="1371600" cy="735013"/>
          </a:xfrm>
          <a:prstGeom prst="roundRect">
            <a:avLst>
              <a:gd name="adj" fmla="val 19122"/>
            </a:avLst>
          </a:prstGeom>
          <a:solidFill>
            <a:schemeClr val="accent2">
              <a:lumMod val="5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lnSpc>
                <a:spcPct val="90000"/>
              </a:lnSpc>
              <a:defRPr/>
            </a:pPr>
            <a:r>
              <a:rPr lang="en-US" sz="1600" b="1" dirty="0">
                <a:solidFill>
                  <a:schemeClr val="bg1"/>
                </a:solidFill>
                <a:latin typeface="Arial Narrow" pitchFamily="34" charset="0"/>
              </a:rPr>
              <a:t>Engineering Dimension</a:t>
            </a:r>
          </a:p>
          <a:p>
            <a:pPr algn="ctr">
              <a:lnSpc>
                <a:spcPct val="90000"/>
              </a:lnSpc>
              <a:defRPr/>
            </a:pPr>
            <a:r>
              <a:rPr lang="en-US" sz="1200" b="1" dirty="0">
                <a:solidFill>
                  <a:schemeClr val="bg1"/>
                </a:solidFill>
                <a:latin typeface="Arial Narrow" pitchFamily="34" charset="0"/>
              </a:rPr>
              <a:t>“Where” </a:t>
            </a:r>
            <a:r>
              <a:rPr lang="en-US" sz="900" b="1" dirty="0">
                <a:solidFill>
                  <a:schemeClr val="bg1"/>
                </a:solidFill>
                <a:latin typeface="Arial Narrow" pitchFamily="34" charset="0"/>
              </a:rPr>
              <a:t>- Implementation</a:t>
            </a:r>
            <a:endParaRPr lang="en-US" sz="1400" b="1" dirty="0">
              <a:solidFill>
                <a:schemeClr val="bg1"/>
              </a:solidFill>
              <a:latin typeface="Arial Narrow" pitchFamily="34" charset="0"/>
            </a:endParaRPr>
          </a:p>
        </p:txBody>
      </p:sp>
      <p:sp>
        <p:nvSpPr>
          <p:cNvPr id="49" name="Rounded Rectangle 48"/>
          <p:cNvSpPr/>
          <p:nvPr/>
        </p:nvSpPr>
        <p:spPr>
          <a:xfrm>
            <a:off x="6118225" y="3722823"/>
            <a:ext cx="1371600" cy="1549400"/>
          </a:xfrm>
          <a:prstGeom prst="roundRect">
            <a:avLst>
              <a:gd name="adj" fmla="val 11692"/>
            </a:avLst>
          </a:prstGeom>
          <a:solidFill>
            <a:schemeClr val="bg1">
              <a:lumMod val="8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0" anchor="ctr"/>
          <a:lstStyle/>
          <a:p>
            <a:pPr marL="114300" indent="-114300">
              <a:lnSpc>
                <a:spcPct val="90000"/>
              </a:lnSpc>
              <a:buFont typeface="Wingdings" pitchFamily="2" charset="2"/>
              <a:buChar char="ü"/>
              <a:defRPr/>
            </a:pPr>
            <a:r>
              <a:rPr lang="en-US" sz="900" dirty="0">
                <a:solidFill>
                  <a:schemeClr val="tx1"/>
                </a:solidFill>
                <a:latin typeface="Arial Narrow" pitchFamily="34" charset="0"/>
              </a:rPr>
              <a:t>Models, Capabilities, Features and Versions </a:t>
            </a:r>
            <a:r>
              <a:rPr lang="en-US" sz="900" dirty="0" smtClean="0">
                <a:solidFill>
                  <a:schemeClr val="tx1"/>
                </a:solidFill>
                <a:latin typeface="Arial Narrow" pitchFamily="34" charset="0"/>
              </a:rPr>
              <a:t>for</a:t>
            </a:r>
            <a:endParaRPr lang="en-US" sz="900" dirty="0">
              <a:solidFill>
                <a:schemeClr val="tx1"/>
              </a:solidFill>
              <a:latin typeface="Arial Narrow" pitchFamily="34" charset="0"/>
            </a:endParaRPr>
          </a:p>
          <a:p>
            <a:pPr marL="228600" lvl="1" indent="-114300">
              <a:lnSpc>
                <a:spcPct val="90000"/>
              </a:lnSpc>
              <a:buFont typeface="Arial" pitchFamily="34" charset="0"/>
              <a:buChar char="•"/>
              <a:defRPr/>
            </a:pPr>
            <a:r>
              <a:rPr lang="en-US" sz="900" dirty="0">
                <a:solidFill>
                  <a:schemeClr val="tx1"/>
                </a:solidFill>
                <a:latin typeface="Arial Narrow" pitchFamily="34" charset="0"/>
              </a:rPr>
              <a:t>SW Environments</a:t>
            </a:r>
          </a:p>
          <a:p>
            <a:pPr marL="228600" lvl="1" indent="-114300">
              <a:lnSpc>
                <a:spcPct val="90000"/>
              </a:lnSpc>
              <a:buFont typeface="Arial" pitchFamily="34" charset="0"/>
              <a:buChar char="•"/>
              <a:defRPr/>
            </a:pPr>
            <a:r>
              <a:rPr lang="en-US" sz="900" dirty="0">
                <a:solidFill>
                  <a:schemeClr val="tx1"/>
                </a:solidFill>
                <a:latin typeface="Arial Narrow" pitchFamily="34" charset="0"/>
              </a:rPr>
              <a:t>SW Capabilities</a:t>
            </a:r>
          </a:p>
          <a:p>
            <a:pPr marL="228600" lvl="1" indent="-114300">
              <a:lnSpc>
                <a:spcPct val="90000"/>
              </a:lnSpc>
              <a:buFont typeface="Arial" pitchFamily="34" charset="0"/>
              <a:buChar char="•"/>
              <a:defRPr/>
            </a:pPr>
            <a:r>
              <a:rPr lang="en-US" sz="900" dirty="0">
                <a:solidFill>
                  <a:schemeClr val="tx1"/>
                </a:solidFill>
                <a:latin typeface="Arial Narrow" pitchFamily="34" charset="0"/>
              </a:rPr>
              <a:t>SW Libraries</a:t>
            </a:r>
          </a:p>
          <a:p>
            <a:pPr marL="228600" lvl="1" indent="-114300">
              <a:lnSpc>
                <a:spcPct val="90000"/>
              </a:lnSpc>
              <a:buFont typeface="Arial" pitchFamily="34" charset="0"/>
              <a:buChar char="•"/>
              <a:defRPr/>
            </a:pPr>
            <a:r>
              <a:rPr lang="en-US" sz="900" dirty="0">
                <a:solidFill>
                  <a:schemeClr val="tx1"/>
                </a:solidFill>
                <a:latin typeface="Arial Narrow" pitchFamily="34" charset="0"/>
              </a:rPr>
              <a:t>SW Services</a:t>
            </a:r>
          </a:p>
          <a:p>
            <a:pPr marL="228600" lvl="1" indent="-114300">
              <a:lnSpc>
                <a:spcPct val="90000"/>
              </a:lnSpc>
              <a:buFont typeface="Arial" pitchFamily="34" charset="0"/>
              <a:buChar char="•"/>
              <a:defRPr/>
            </a:pPr>
            <a:r>
              <a:rPr lang="en-US" sz="900" dirty="0">
                <a:solidFill>
                  <a:schemeClr val="tx1"/>
                </a:solidFill>
                <a:latin typeface="Arial Narrow" pitchFamily="34" charset="0"/>
              </a:rPr>
              <a:t>SW Transports</a:t>
            </a:r>
          </a:p>
        </p:txBody>
      </p:sp>
      <p:sp>
        <p:nvSpPr>
          <p:cNvPr id="50" name="Rounded Rectangle 49"/>
          <p:cNvSpPr/>
          <p:nvPr/>
        </p:nvSpPr>
        <p:spPr>
          <a:xfrm>
            <a:off x="6118225" y="5357948"/>
            <a:ext cx="1371600" cy="914400"/>
          </a:xfrm>
          <a:prstGeom prst="roundRect">
            <a:avLst>
              <a:gd name="adj" fmla="val 11692"/>
            </a:avLst>
          </a:prstGeom>
          <a:solidFill>
            <a:schemeClr val="bg2">
              <a:lumMod val="9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0" anchor="ctr"/>
          <a:lstStyle/>
          <a:p>
            <a:pPr marL="111125" lvl="1" indent="-109538">
              <a:lnSpc>
                <a:spcPct val="90000"/>
              </a:lnSpc>
              <a:buFont typeface="Wingdings" pitchFamily="2" charset="2"/>
              <a:buChar char="ü"/>
              <a:defRPr/>
            </a:pPr>
            <a:r>
              <a:rPr lang="en-US" sz="900" dirty="0">
                <a:solidFill>
                  <a:schemeClr val="tx1"/>
                </a:solidFill>
                <a:latin typeface="Arial Narrow" pitchFamily="34" charset="0"/>
              </a:rPr>
              <a:t>SW Specifications for</a:t>
            </a:r>
          </a:p>
          <a:p>
            <a:pPr marL="225425" lvl="2" indent="-109538">
              <a:lnSpc>
                <a:spcPct val="90000"/>
              </a:lnSpc>
              <a:buFont typeface="Arial" pitchFamily="34" charset="0"/>
              <a:buChar char="•"/>
              <a:defRPr/>
            </a:pPr>
            <a:r>
              <a:rPr lang="en-US" sz="900" dirty="0" smtClean="0">
                <a:solidFill>
                  <a:schemeClr val="tx1"/>
                </a:solidFill>
                <a:latin typeface="Arial Narrow" pitchFamily="34" charset="0"/>
              </a:rPr>
              <a:t>Applications</a:t>
            </a:r>
          </a:p>
          <a:p>
            <a:pPr marL="225425" lvl="2" indent="-109538">
              <a:lnSpc>
                <a:spcPct val="90000"/>
              </a:lnSpc>
              <a:buFont typeface="Arial" pitchFamily="34" charset="0"/>
              <a:buChar char="•"/>
              <a:defRPr/>
            </a:pPr>
            <a:r>
              <a:rPr lang="en-US" sz="900" dirty="0" smtClean="0">
                <a:solidFill>
                  <a:schemeClr val="tx1"/>
                </a:solidFill>
                <a:latin typeface="Arial Narrow" pitchFamily="34" charset="0"/>
              </a:rPr>
              <a:t>GUIs</a:t>
            </a:r>
          </a:p>
          <a:p>
            <a:pPr marL="225425" lvl="2" indent="-109538">
              <a:lnSpc>
                <a:spcPct val="90000"/>
              </a:lnSpc>
              <a:buFont typeface="Arial" pitchFamily="34" charset="0"/>
              <a:buChar char="•"/>
              <a:defRPr/>
            </a:pPr>
            <a:r>
              <a:rPr lang="en-US" sz="900" dirty="0" smtClean="0">
                <a:solidFill>
                  <a:schemeClr val="tx1"/>
                </a:solidFill>
                <a:latin typeface="Arial Narrow" pitchFamily="34" charset="0"/>
              </a:rPr>
              <a:t>Components</a:t>
            </a:r>
          </a:p>
          <a:p>
            <a:pPr marL="111125" lvl="1" indent="-109538">
              <a:lnSpc>
                <a:spcPct val="90000"/>
              </a:lnSpc>
              <a:buFont typeface="Wingdings" pitchFamily="2" charset="2"/>
              <a:buChar char="ü"/>
              <a:defRPr/>
            </a:pPr>
            <a:r>
              <a:rPr lang="en-US" sz="900" dirty="0" smtClean="0">
                <a:solidFill>
                  <a:schemeClr val="tx1"/>
                </a:solidFill>
                <a:latin typeface="Arial Narrow" pitchFamily="34" charset="0"/>
              </a:rPr>
              <a:t>SW </a:t>
            </a:r>
            <a:r>
              <a:rPr lang="en-US" sz="900" dirty="0">
                <a:solidFill>
                  <a:schemeClr val="tx1"/>
                </a:solidFill>
                <a:latin typeface="Arial Narrow" pitchFamily="34" charset="0"/>
              </a:rPr>
              <a:t>Deployment Topologies</a:t>
            </a:r>
          </a:p>
        </p:txBody>
      </p:sp>
      <p:sp>
        <p:nvSpPr>
          <p:cNvPr id="51" name="Rounded Rectangle 50"/>
          <p:cNvSpPr/>
          <p:nvPr/>
        </p:nvSpPr>
        <p:spPr>
          <a:xfrm>
            <a:off x="7566025" y="2106748"/>
            <a:ext cx="1371600" cy="1524000"/>
          </a:xfrm>
          <a:prstGeom prst="roundRect">
            <a:avLst>
              <a:gd name="adj" fmla="val 11692"/>
            </a:avLst>
          </a:prstGeom>
          <a:solidFill>
            <a:schemeClr val="bg1">
              <a:lumMod val="9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0" anchor="ctr"/>
          <a:lstStyle/>
          <a:p>
            <a:pPr marL="114300" indent="-114300">
              <a:lnSpc>
                <a:spcPct val="90000"/>
              </a:lnSpc>
              <a:buFont typeface="Wingdings" pitchFamily="2" charset="2"/>
              <a:buChar char="ü"/>
              <a:defRPr/>
            </a:pPr>
            <a:r>
              <a:rPr lang="en-US" sz="900" dirty="0">
                <a:solidFill>
                  <a:schemeClr val="tx1"/>
                </a:solidFill>
                <a:latin typeface="Arial Narrow" pitchFamily="34" charset="0"/>
              </a:rPr>
              <a:t>Inventory </a:t>
            </a:r>
            <a:r>
              <a:rPr lang="en-US" sz="900" dirty="0" smtClean="0">
                <a:solidFill>
                  <a:schemeClr val="tx1"/>
                </a:solidFill>
                <a:latin typeface="Arial Narrow" pitchFamily="34" charset="0"/>
              </a:rPr>
              <a:t>of</a:t>
            </a:r>
            <a:endParaRPr lang="en-US" sz="900" dirty="0">
              <a:solidFill>
                <a:schemeClr val="tx1"/>
              </a:solidFill>
              <a:latin typeface="Arial Narrow" pitchFamily="34" charset="0"/>
            </a:endParaRPr>
          </a:p>
          <a:p>
            <a:pPr marL="228600" lvl="1" indent="-112713">
              <a:lnSpc>
                <a:spcPct val="90000"/>
              </a:lnSpc>
              <a:buFont typeface="Arial" pitchFamily="34" charset="0"/>
              <a:buChar char="•"/>
              <a:defRPr/>
            </a:pPr>
            <a:r>
              <a:rPr lang="en-US" sz="900" dirty="0">
                <a:solidFill>
                  <a:schemeClr val="tx1"/>
                </a:solidFill>
                <a:latin typeface="Arial Narrow" pitchFamily="34" charset="0"/>
              </a:rPr>
              <a:t>HW Platforms</a:t>
            </a:r>
          </a:p>
          <a:p>
            <a:pPr marL="228600" lvl="1" indent="-112713">
              <a:lnSpc>
                <a:spcPct val="90000"/>
              </a:lnSpc>
              <a:buFont typeface="Arial" pitchFamily="34" charset="0"/>
              <a:buChar char="•"/>
              <a:defRPr/>
            </a:pPr>
            <a:r>
              <a:rPr lang="en-US" sz="900" dirty="0">
                <a:solidFill>
                  <a:schemeClr val="tx1"/>
                </a:solidFill>
                <a:latin typeface="Arial Narrow" pitchFamily="34" charset="0"/>
              </a:rPr>
              <a:t>HW Environments</a:t>
            </a:r>
          </a:p>
          <a:p>
            <a:pPr marL="228600" lvl="1" indent="-112713">
              <a:lnSpc>
                <a:spcPct val="90000"/>
              </a:lnSpc>
              <a:buFont typeface="Arial" pitchFamily="34" charset="0"/>
              <a:buChar char="•"/>
              <a:defRPr/>
            </a:pPr>
            <a:r>
              <a:rPr lang="en-US" sz="900" dirty="0">
                <a:solidFill>
                  <a:schemeClr val="tx1"/>
                </a:solidFill>
                <a:latin typeface="Arial Narrow" pitchFamily="34" charset="0"/>
              </a:rPr>
              <a:t>Network Devices</a:t>
            </a:r>
          </a:p>
          <a:p>
            <a:pPr marL="228600" lvl="1" indent="-112713">
              <a:lnSpc>
                <a:spcPct val="90000"/>
              </a:lnSpc>
              <a:buFont typeface="Arial" pitchFamily="34" charset="0"/>
              <a:buChar char="•"/>
              <a:defRPr/>
            </a:pPr>
            <a:r>
              <a:rPr lang="en-US" sz="900" dirty="0">
                <a:solidFill>
                  <a:schemeClr val="tx1"/>
                </a:solidFill>
                <a:latin typeface="Arial Narrow" pitchFamily="34" charset="0"/>
              </a:rPr>
              <a:t>Communication Devices</a:t>
            </a:r>
          </a:p>
          <a:p>
            <a:pPr marL="114300" lvl="1" indent="-114300">
              <a:lnSpc>
                <a:spcPct val="90000"/>
              </a:lnSpc>
              <a:buFont typeface="Wingdings" pitchFamily="2" charset="2"/>
              <a:buChar char="ü"/>
              <a:defRPr/>
            </a:pPr>
            <a:r>
              <a:rPr lang="en-US" sz="900" dirty="0">
                <a:solidFill>
                  <a:schemeClr val="tx1"/>
                </a:solidFill>
                <a:latin typeface="Arial Narrow" pitchFamily="34" charset="0"/>
              </a:rPr>
              <a:t>Technical </a:t>
            </a:r>
            <a:r>
              <a:rPr lang="en-US" sz="900" dirty="0" smtClean="0">
                <a:solidFill>
                  <a:schemeClr val="tx1"/>
                </a:solidFill>
                <a:latin typeface="Arial Narrow" pitchFamily="34" charset="0"/>
              </a:rPr>
              <a:t>Requirements</a:t>
            </a:r>
            <a:endParaRPr lang="en-US" sz="900" dirty="0">
              <a:solidFill>
                <a:schemeClr val="tx1"/>
              </a:solidFill>
              <a:latin typeface="Arial Narrow" pitchFamily="34" charset="0"/>
            </a:endParaRPr>
          </a:p>
        </p:txBody>
      </p:sp>
      <p:sp>
        <p:nvSpPr>
          <p:cNvPr id="52" name="Rounded Rectangle 51"/>
          <p:cNvSpPr/>
          <p:nvPr/>
        </p:nvSpPr>
        <p:spPr>
          <a:xfrm>
            <a:off x="7566025" y="1255848"/>
            <a:ext cx="1371600" cy="735013"/>
          </a:xfrm>
          <a:prstGeom prst="roundRect">
            <a:avLst>
              <a:gd name="adj" fmla="val 19122"/>
            </a:avLst>
          </a:prstGeom>
          <a:solidFill>
            <a:schemeClr val="accent2">
              <a:lumMod val="5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lnSpc>
                <a:spcPct val="90000"/>
              </a:lnSpc>
              <a:defRPr/>
            </a:pPr>
            <a:r>
              <a:rPr lang="en-US" sz="1600" b="1" dirty="0">
                <a:solidFill>
                  <a:schemeClr val="bg1"/>
                </a:solidFill>
                <a:latin typeface="Arial Narrow" pitchFamily="34" charset="0"/>
              </a:rPr>
              <a:t>Technical Dimension</a:t>
            </a:r>
          </a:p>
          <a:p>
            <a:pPr algn="ctr">
              <a:lnSpc>
                <a:spcPct val="90000"/>
              </a:lnSpc>
              <a:defRPr/>
            </a:pPr>
            <a:r>
              <a:rPr lang="en-US" sz="1200" b="1" dirty="0">
                <a:solidFill>
                  <a:schemeClr val="bg1"/>
                </a:solidFill>
                <a:latin typeface="Arial Narrow" pitchFamily="34" charset="0"/>
              </a:rPr>
              <a:t>“Where” </a:t>
            </a:r>
            <a:r>
              <a:rPr lang="en-US" sz="1000" b="1" dirty="0">
                <a:solidFill>
                  <a:schemeClr val="bg1"/>
                </a:solidFill>
                <a:latin typeface="Arial Narrow" pitchFamily="34" charset="0"/>
              </a:rPr>
              <a:t>- </a:t>
            </a:r>
            <a:r>
              <a:rPr lang="en-US" sz="900" b="1" dirty="0">
                <a:solidFill>
                  <a:schemeClr val="bg1"/>
                </a:solidFill>
                <a:latin typeface="Arial Narrow" pitchFamily="34" charset="0"/>
              </a:rPr>
              <a:t>Deployments</a:t>
            </a:r>
            <a:endParaRPr lang="en-US" sz="1400" b="1" dirty="0">
              <a:solidFill>
                <a:schemeClr val="bg1"/>
              </a:solidFill>
              <a:latin typeface="Arial Narrow" pitchFamily="34" charset="0"/>
            </a:endParaRPr>
          </a:p>
        </p:txBody>
      </p:sp>
      <p:sp>
        <p:nvSpPr>
          <p:cNvPr id="53" name="Rounded Rectangle 52"/>
          <p:cNvSpPr/>
          <p:nvPr/>
        </p:nvSpPr>
        <p:spPr>
          <a:xfrm>
            <a:off x="7566025" y="3722823"/>
            <a:ext cx="1371600" cy="1549400"/>
          </a:xfrm>
          <a:prstGeom prst="roundRect">
            <a:avLst>
              <a:gd name="adj" fmla="val 11692"/>
            </a:avLst>
          </a:prstGeom>
          <a:solidFill>
            <a:schemeClr val="bg1">
              <a:lumMod val="8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0" anchor="ctr"/>
          <a:lstStyle/>
          <a:p>
            <a:pPr marL="114300" indent="-114300">
              <a:lnSpc>
                <a:spcPct val="90000"/>
              </a:lnSpc>
              <a:buFont typeface="Wingdings" pitchFamily="2" charset="2"/>
              <a:buChar char="ü"/>
              <a:defRPr/>
            </a:pPr>
            <a:r>
              <a:rPr lang="en-US" sz="900" dirty="0">
                <a:solidFill>
                  <a:schemeClr val="tx1"/>
                </a:solidFill>
                <a:latin typeface="Arial Narrow" pitchFamily="34" charset="0"/>
              </a:rPr>
              <a:t>Models, Capabilities, Features and Versions </a:t>
            </a:r>
            <a:r>
              <a:rPr lang="en-US" sz="900" dirty="0" smtClean="0">
                <a:solidFill>
                  <a:schemeClr val="tx1"/>
                </a:solidFill>
                <a:latin typeface="Arial Narrow" pitchFamily="34" charset="0"/>
              </a:rPr>
              <a:t>for</a:t>
            </a:r>
            <a:endParaRPr lang="en-US" sz="900" dirty="0">
              <a:solidFill>
                <a:schemeClr val="tx1"/>
              </a:solidFill>
              <a:latin typeface="Arial Narrow" pitchFamily="34" charset="0"/>
            </a:endParaRPr>
          </a:p>
          <a:p>
            <a:pPr marL="228600" lvl="1" indent="-114300">
              <a:lnSpc>
                <a:spcPct val="90000"/>
              </a:lnSpc>
              <a:buFont typeface="Arial" pitchFamily="34" charset="0"/>
              <a:buChar char="•"/>
              <a:defRPr/>
            </a:pPr>
            <a:r>
              <a:rPr lang="en-US" sz="900" dirty="0">
                <a:solidFill>
                  <a:schemeClr val="tx1"/>
                </a:solidFill>
                <a:latin typeface="Arial Narrow" pitchFamily="34" charset="0"/>
              </a:rPr>
              <a:t>HW Platforms</a:t>
            </a:r>
          </a:p>
          <a:p>
            <a:pPr marL="228600" lvl="1" indent="-114300">
              <a:lnSpc>
                <a:spcPct val="90000"/>
              </a:lnSpc>
              <a:buFont typeface="Arial" pitchFamily="34" charset="0"/>
              <a:buChar char="•"/>
              <a:defRPr/>
            </a:pPr>
            <a:r>
              <a:rPr lang="en-US" sz="900" dirty="0">
                <a:solidFill>
                  <a:schemeClr val="tx1"/>
                </a:solidFill>
                <a:latin typeface="Arial Narrow" pitchFamily="34" charset="0"/>
              </a:rPr>
              <a:t>HW Environments</a:t>
            </a:r>
          </a:p>
          <a:p>
            <a:pPr marL="228600" lvl="1" indent="-114300">
              <a:lnSpc>
                <a:spcPct val="90000"/>
              </a:lnSpc>
              <a:buFont typeface="Arial" pitchFamily="34" charset="0"/>
              <a:buChar char="•"/>
              <a:defRPr/>
            </a:pPr>
            <a:r>
              <a:rPr lang="en-US" sz="900" dirty="0">
                <a:solidFill>
                  <a:schemeClr val="tx1"/>
                </a:solidFill>
                <a:latin typeface="Arial Narrow" pitchFamily="34" charset="0"/>
              </a:rPr>
              <a:t>Network Devices</a:t>
            </a:r>
          </a:p>
          <a:p>
            <a:pPr marL="228600" lvl="1" indent="-114300">
              <a:lnSpc>
                <a:spcPct val="90000"/>
              </a:lnSpc>
              <a:buFont typeface="Arial" pitchFamily="34" charset="0"/>
              <a:buChar char="•"/>
              <a:defRPr/>
            </a:pPr>
            <a:r>
              <a:rPr lang="en-US" sz="900" dirty="0">
                <a:solidFill>
                  <a:schemeClr val="tx1"/>
                </a:solidFill>
                <a:latin typeface="Arial Narrow" pitchFamily="34" charset="0"/>
              </a:rPr>
              <a:t>Communication Devices</a:t>
            </a:r>
          </a:p>
        </p:txBody>
      </p:sp>
      <p:sp>
        <p:nvSpPr>
          <p:cNvPr id="54" name="Rounded Rectangle 53"/>
          <p:cNvSpPr/>
          <p:nvPr/>
        </p:nvSpPr>
        <p:spPr>
          <a:xfrm>
            <a:off x="7566025" y="5357948"/>
            <a:ext cx="1371600" cy="914400"/>
          </a:xfrm>
          <a:prstGeom prst="roundRect">
            <a:avLst>
              <a:gd name="adj" fmla="val 11692"/>
            </a:avLst>
          </a:prstGeom>
          <a:solidFill>
            <a:schemeClr val="bg2">
              <a:lumMod val="9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0" anchor="ctr"/>
          <a:lstStyle/>
          <a:p>
            <a:pPr marL="111125" lvl="1" indent="-109538">
              <a:lnSpc>
                <a:spcPct val="90000"/>
              </a:lnSpc>
              <a:buFont typeface="Wingdings" pitchFamily="2" charset="2"/>
              <a:buChar char="ü"/>
              <a:defRPr/>
            </a:pPr>
            <a:r>
              <a:rPr lang="en-US" sz="900" dirty="0">
                <a:solidFill>
                  <a:schemeClr val="tx1"/>
                </a:solidFill>
                <a:latin typeface="Arial Narrow" pitchFamily="34" charset="0"/>
              </a:rPr>
              <a:t>HW Deployment Specifications</a:t>
            </a:r>
          </a:p>
          <a:p>
            <a:pPr marL="111125" lvl="1" indent="-109538">
              <a:lnSpc>
                <a:spcPct val="90000"/>
              </a:lnSpc>
              <a:buFont typeface="Wingdings" pitchFamily="2" charset="2"/>
              <a:buChar char="ü"/>
              <a:defRPr/>
            </a:pPr>
            <a:r>
              <a:rPr lang="en-US" sz="900" dirty="0">
                <a:solidFill>
                  <a:schemeClr val="tx1"/>
                </a:solidFill>
                <a:latin typeface="Arial Narrow" pitchFamily="34" charset="0"/>
              </a:rPr>
              <a:t>HW Execution Context</a:t>
            </a:r>
          </a:p>
          <a:p>
            <a:pPr marL="111125" lvl="1" indent="-109538">
              <a:lnSpc>
                <a:spcPct val="90000"/>
              </a:lnSpc>
              <a:buFont typeface="Wingdings" pitchFamily="2" charset="2"/>
              <a:buChar char="ü"/>
              <a:defRPr/>
            </a:pPr>
            <a:r>
              <a:rPr lang="en-US" sz="900" dirty="0">
                <a:solidFill>
                  <a:schemeClr val="tx1"/>
                </a:solidFill>
                <a:latin typeface="Arial Narrow" pitchFamily="34" charset="0"/>
              </a:rPr>
              <a:t>HW Application Bindings</a:t>
            </a:r>
          </a:p>
          <a:p>
            <a:pPr marL="111125" lvl="1" indent="-109538">
              <a:lnSpc>
                <a:spcPct val="90000"/>
              </a:lnSpc>
              <a:buFont typeface="Wingdings" pitchFamily="2" charset="2"/>
              <a:buChar char="ü"/>
              <a:defRPr/>
            </a:pPr>
            <a:r>
              <a:rPr lang="en-US" sz="900" dirty="0">
                <a:solidFill>
                  <a:schemeClr val="tx1"/>
                </a:solidFill>
                <a:latin typeface="Arial Narrow" pitchFamily="34" charset="0"/>
              </a:rPr>
              <a:t>HW Deployment Topology</a:t>
            </a:r>
          </a:p>
          <a:p>
            <a:pPr marL="111125" lvl="1" indent="-109538">
              <a:lnSpc>
                <a:spcPct val="90000"/>
              </a:lnSpc>
              <a:buFont typeface="Wingdings" pitchFamily="2" charset="2"/>
              <a:buChar char="ü"/>
              <a:defRPr/>
            </a:pPr>
            <a:r>
              <a:rPr lang="en-US" sz="900" dirty="0">
                <a:solidFill>
                  <a:schemeClr val="tx1"/>
                </a:solidFill>
                <a:latin typeface="Arial Narrow" pitchFamily="34" charset="0"/>
              </a:rPr>
              <a:t>HW Platform Bindings</a:t>
            </a:r>
          </a:p>
        </p:txBody>
      </p:sp>
      <p:sp>
        <p:nvSpPr>
          <p:cNvPr id="55" name="Rounded Rectangle 54"/>
          <p:cNvSpPr/>
          <p:nvPr/>
        </p:nvSpPr>
        <p:spPr>
          <a:xfrm>
            <a:off x="365125" y="2106748"/>
            <a:ext cx="1371600" cy="1524000"/>
          </a:xfrm>
          <a:prstGeom prst="roundRect">
            <a:avLst>
              <a:gd name="adj" fmla="val 11692"/>
            </a:avLst>
          </a:prstGeom>
          <a:solidFill>
            <a:schemeClr val="accent2">
              <a:lumMod val="5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lnSpc>
                <a:spcPct val="90000"/>
              </a:lnSpc>
              <a:defRPr/>
            </a:pPr>
            <a:r>
              <a:rPr lang="en-US" sz="1600" b="1" dirty="0">
                <a:solidFill>
                  <a:schemeClr val="bg1"/>
                </a:solidFill>
                <a:latin typeface="Arial Narrow" pitchFamily="34" charset="0"/>
              </a:rPr>
              <a:t>Conceptual Perspective</a:t>
            </a:r>
          </a:p>
        </p:txBody>
      </p:sp>
      <p:sp>
        <p:nvSpPr>
          <p:cNvPr id="56" name="Rounded Rectangle 55"/>
          <p:cNvSpPr/>
          <p:nvPr/>
        </p:nvSpPr>
        <p:spPr>
          <a:xfrm>
            <a:off x="365125" y="1255848"/>
            <a:ext cx="1371600" cy="735013"/>
          </a:xfrm>
          <a:prstGeom prst="roundRect">
            <a:avLst>
              <a:gd name="adj" fmla="val 19122"/>
            </a:avLst>
          </a:prstGeom>
          <a:solidFill>
            <a:schemeClr val="tx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lnSpc>
                <a:spcPct val="90000"/>
              </a:lnSpc>
              <a:defRPr/>
            </a:pPr>
            <a:r>
              <a:rPr lang="en-US" sz="2800" b="1" dirty="0" smtClean="0">
                <a:solidFill>
                  <a:schemeClr val="bg1"/>
                </a:solidFill>
                <a:latin typeface="Arial Black" pitchFamily="34" charset="0"/>
              </a:rPr>
              <a:t>ECCF</a:t>
            </a:r>
            <a:endParaRPr lang="en-US" sz="2800" b="1" dirty="0">
              <a:solidFill>
                <a:schemeClr val="bg1"/>
              </a:solidFill>
              <a:latin typeface="Arial Black" pitchFamily="34" charset="0"/>
            </a:endParaRPr>
          </a:p>
        </p:txBody>
      </p:sp>
      <p:sp>
        <p:nvSpPr>
          <p:cNvPr id="57" name="Rounded Rectangle 56"/>
          <p:cNvSpPr/>
          <p:nvPr/>
        </p:nvSpPr>
        <p:spPr>
          <a:xfrm>
            <a:off x="365125" y="3722823"/>
            <a:ext cx="1371600" cy="1549400"/>
          </a:xfrm>
          <a:prstGeom prst="roundRect">
            <a:avLst>
              <a:gd name="adj" fmla="val 11692"/>
            </a:avLst>
          </a:prstGeom>
          <a:solidFill>
            <a:schemeClr val="accent2">
              <a:lumMod val="5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lnSpc>
                <a:spcPct val="90000"/>
              </a:lnSpc>
              <a:defRPr/>
            </a:pPr>
            <a:r>
              <a:rPr lang="en-US" sz="1600" b="1" dirty="0">
                <a:solidFill>
                  <a:schemeClr val="bg1"/>
                </a:solidFill>
                <a:latin typeface="Arial Narrow" pitchFamily="34" charset="0"/>
              </a:rPr>
              <a:t>Logical Perspective</a:t>
            </a:r>
          </a:p>
        </p:txBody>
      </p:sp>
      <p:sp>
        <p:nvSpPr>
          <p:cNvPr id="58" name="Rounded Rectangle 57"/>
          <p:cNvSpPr/>
          <p:nvPr/>
        </p:nvSpPr>
        <p:spPr>
          <a:xfrm>
            <a:off x="365125" y="5357948"/>
            <a:ext cx="1371600" cy="914400"/>
          </a:xfrm>
          <a:prstGeom prst="roundRect">
            <a:avLst>
              <a:gd name="adj" fmla="val 11692"/>
            </a:avLst>
          </a:prstGeom>
          <a:solidFill>
            <a:schemeClr val="bg2">
              <a:lumMod val="2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marL="0" lvl="1" indent="1588" algn="ctr">
              <a:lnSpc>
                <a:spcPct val="90000"/>
              </a:lnSpc>
              <a:defRPr/>
            </a:pPr>
            <a:r>
              <a:rPr lang="en-US" sz="1600" b="1" dirty="0">
                <a:solidFill>
                  <a:schemeClr val="bg1"/>
                </a:solidFill>
                <a:latin typeface="Arial Narrow" pitchFamily="34" charset="0"/>
              </a:rPr>
              <a:t>Implementable Perspective</a:t>
            </a:r>
          </a:p>
        </p:txBody>
      </p:sp>
      <p:sp>
        <p:nvSpPr>
          <p:cNvPr id="59" name="TextBox 58"/>
          <p:cNvSpPr txBox="1"/>
          <p:nvPr/>
        </p:nvSpPr>
        <p:spPr>
          <a:xfrm>
            <a:off x="0" y="6428601"/>
            <a:ext cx="9144000" cy="276999"/>
          </a:xfrm>
          <a:prstGeom prst="rect">
            <a:avLst/>
          </a:prstGeom>
          <a:noFill/>
        </p:spPr>
        <p:txBody>
          <a:bodyPr wrap="square" rtlCol="0">
            <a:spAutoFit/>
          </a:bodyPr>
          <a:lstStyle/>
          <a:p>
            <a:pPr algn="ctr"/>
            <a:r>
              <a:rPr lang="en-US" sz="1200" b="1" dirty="0" smtClean="0">
                <a:latin typeface="Arial Narrow" pitchFamily="34" charset="0"/>
              </a:rPr>
              <a:t>Responsibility:  </a:t>
            </a:r>
            <a:r>
              <a:rPr lang="en-US" sz="1200" b="1" dirty="0" smtClean="0">
                <a:solidFill>
                  <a:srgbClr val="C00000"/>
                </a:solidFill>
                <a:latin typeface="Arial Narrow" pitchFamily="34" charset="0"/>
              </a:rPr>
              <a:t>Sponsoring Organization</a:t>
            </a:r>
            <a:r>
              <a:rPr lang="en-US" sz="1200" dirty="0" smtClean="0">
                <a:latin typeface="Arial Narrow" pitchFamily="34" charset="0"/>
              </a:rPr>
              <a:t>   |   </a:t>
            </a:r>
            <a:r>
              <a:rPr lang="en-US" sz="1200" b="1" dirty="0">
                <a:solidFill>
                  <a:srgbClr val="008000"/>
                </a:solidFill>
                <a:latin typeface="Arial Narrow" pitchFamily="34" charset="0"/>
              </a:rPr>
              <a:t>EHR-S FIM</a:t>
            </a:r>
            <a:r>
              <a:rPr lang="en-US" sz="1200" dirty="0">
                <a:solidFill>
                  <a:srgbClr val="008000"/>
                </a:solidFill>
                <a:latin typeface="Arial Narrow" pitchFamily="34" charset="0"/>
              </a:rPr>
              <a:t> </a:t>
            </a:r>
            <a:r>
              <a:rPr lang="en-US" sz="1200" dirty="0" smtClean="0">
                <a:latin typeface="Arial Narrow" pitchFamily="34" charset="0"/>
              </a:rPr>
              <a:t>|  </a:t>
            </a:r>
            <a:r>
              <a:rPr lang="en-US" sz="1200" b="1" dirty="0" smtClean="0">
                <a:solidFill>
                  <a:srgbClr val="0000FF"/>
                </a:solidFill>
                <a:latin typeface="Arial Narrow" pitchFamily="34" charset="0"/>
              </a:rPr>
              <a:t>Work Groups / </a:t>
            </a:r>
            <a:r>
              <a:rPr lang="en-US" sz="1200" b="1" dirty="0">
                <a:solidFill>
                  <a:srgbClr val="0000FF"/>
                </a:solidFill>
                <a:latin typeface="Arial Narrow" pitchFamily="34" charset="0"/>
              </a:rPr>
              <a:t>Projects </a:t>
            </a:r>
            <a:r>
              <a:rPr lang="en-US" sz="1200" dirty="0" smtClean="0">
                <a:latin typeface="Arial Narrow" pitchFamily="34" charset="0"/>
              </a:rPr>
              <a:t>|   </a:t>
            </a:r>
            <a:r>
              <a:rPr lang="en-US" sz="1200" dirty="0" smtClean="0">
                <a:latin typeface="Arial Narrow" pitchFamily="34" charset="0"/>
              </a:rPr>
              <a:t>Vender / Development </a:t>
            </a:r>
            <a:r>
              <a:rPr lang="en-US" sz="1200" dirty="0" smtClean="0">
                <a:latin typeface="Arial Narrow" pitchFamily="34" charset="0"/>
              </a:rPr>
              <a:t>Organization</a:t>
            </a:r>
            <a:endParaRPr lang="en-US" sz="1200" dirty="0">
              <a:solidFill>
                <a:srgbClr val="FF6600"/>
              </a:solidFill>
              <a:latin typeface="Arial Narrow" pitchFamily="34" charset="0"/>
            </a:endParaRPr>
          </a:p>
        </p:txBody>
      </p:sp>
      <p:sp>
        <p:nvSpPr>
          <p:cNvPr id="30" name="TextBox 29"/>
          <p:cNvSpPr txBox="1"/>
          <p:nvPr/>
        </p:nvSpPr>
        <p:spPr>
          <a:xfrm>
            <a:off x="2667000" y="6629400"/>
            <a:ext cx="3581400" cy="264688"/>
          </a:xfrm>
          <a:prstGeom prst="rect">
            <a:avLst/>
          </a:prstGeom>
          <a:noFill/>
        </p:spPr>
        <p:txBody>
          <a:bodyPr wrap="square" rtlCol="0">
            <a:spAutoFit/>
          </a:bodyPr>
          <a:lstStyle/>
          <a:p>
            <a:pPr algn="ctr">
              <a:lnSpc>
                <a:spcPct val="80000"/>
              </a:lnSpc>
            </a:pPr>
            <a:r>
              <a:rPr lang="en-US" sz="1400" b="1" dirty="0" smtClean="0">
                <a:solidFill>
                  <a:schemeClr val="bg1"/>
                </a:solidFill>
              </a:rPr>
              <a:t>See notes page for ECCF description</a:t>
            </a:r>
            <a:endParaRPr lang="en-US" sz="1400" b="1" dirty="0">
              <a:solidFill>
                <a:schemeClr val="bg1"/>
              </a:solidFill>
            </a:endParaRPr>
          </a:p>
        </p:txBody>
      </p:sp>
      <p:pic>
        <p:nvPicPr>
          <p:cNvPr id="31" name="Picture 13" descr="HL7 International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4338" y="0"/>
            <a:ext cx="11096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3241675" y="2106748"/>
            <a:ext cx="2809875" cy="1524000"/>
          </a:xfrm>
          <a:prstGeom prst="roundRect">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3276600" y="3733800"/>
            <a:ext cx="2809875" cy="1583081"/>
          </a:xfrm>
          <a:prstGeom prst="round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1799389" y="2106748"/>
            <a:ext cx="1375611" cy="3166162"/>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ate Placeholder 3"/>
          <p:cNvSpPr txBox="1">
            <a:spLocks/>
          </p:cNvSpPr>
          <p:nvPr/>
        </p:nvSpPr>
        <p:spPr>
          <a:xfrm>
            <a:off x="0" y="655320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BD98FEB-5F35-4773-8716-8B508CF9F68C}" type="datetime1">
              <a:rPr lang="en-US" smtClean="0"/>
              <a:pPr/>
              <a:t>3/15/2012</a:t>
            </a:fld>
            <a:endParaRPr lang="en-US" dirty="0"/>
          </a:p>
        </p:txBody>
      </p:sp>
    </p:spTree>
    <p:extLst>
      <p:ext uri="{BB962C8B-B14F-4D97-AF65-F5344CB8AC3E}">
        <p14:creationId xmlns:p14="http://schemas.microsoft.com/office/powerpoint/2010/main" val="39681813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8" y="914400"/>
            <a:ext cx="9350681" cy="596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762000"/>
          </a:xfrm>
        </p:spPr>
        <p:txBody>
          <a:bodyPr>
            <a:normAutofit fontScale="90000"/>
          </a:bodyPr>
          <a:lstStyle/>
          <a:p>
            <a:r>
              <a:rPr lang="en-US" sz="3100" b="1" dirty="0">
                <a:solidFill>
                  <a:srgbClr val="0000FF"/>
                </a:solidFill>
              </a:rPr>
              <a:t>CDM for </a:t>
            </a:r>
            <a:r>
              <a:rPr lang="en-US" sz="3100" b="1" dirty="0" smtClean="0">
                <a:solidFill>
                  <a:srgbClr val="0000FF"/>
                </a:solidFill>
              </a:rPr>
              <a:t>List</a:t>
            </a:r>
            <a:r>
              <a:rPr lang="en-US" sz="2800" b="1" dirty="0" smtClean="0"/>
              <a:t/>
            </a:r>
            <a:br>
              <a:rPr lang="en-US" sz="2800" b="1" dirty="0" smtClean="0"/>
            </a:br>
            <a:r>
              <a:rPr lang="en-US" sz="2700" dirty="0">
                <a:latin typeface="Arial Narrow" pitchFamily="34" charset="0"/>
              </a:rPr>
              <a:t>Conformance Criteria (CC) Applicable </a:t>
            </a:r>
            <a:r>
              <a:rPr lang="en-US" sz="2700" dirty="0" smtClean="0">
                <a:latin typeface="Arial Narrow" pitchFamily="34" charset="0"/>
              </a:rPr>
              <a:t>to this CDM</a:t>
            </a:r>
            <a:endParaRPr lang="en-US" sz="2700" b="1" dirty="0"/>
          </a:p>
        </p:txBody>
      </p:sp>
      <p:sp>
        <p:nvSpPr>
          <p:cNvPr id="4" name="Date Placeholder 3"/>
          <p:cNvSpPr>
            <a:spLocks noGrp="1"/>
          </p:cNvSpPr>
          <p:nvPr>
            <p:ph type="dt" sz="half" idx="10"/>
          </p:nvPr>
        </p:nvSpPr>
        <p:spPr>
          <a:xfrm>
            <a:off x="0" y="6661151"/>
            <a:ext cx="2133600" cy="196849"/>
          </a:xfrm>
        </p:spPr>
        <p:txBody>
          <a:bodyPr/>
          <a:lstStyle/>
          <a:p>
            <a:fld id="{6BD98FEB-5F35-4773-8716-8B508CF9F68C}" type="datetime1">
              <a:rPr lang="en-US" smtClean="0"/>
              <a:t>3/15/2012</a:t>
            </a:fld>
            <a:endParaRPr lang="en-US" dirty="0"/>
          </a:p>
        </p:txBody>
      </p:sp>
      <p:sp>
        <p:nvSpPr>
          <p:cNvPr id="5" name="Footer Placeholder 4"/>
          <p:cNvSpPr>
            <a:spLocks noGrp="1"/>
          </p:cNvSpPr>
          <p:nvPr>
            <p:ph type="ftr" sz="quarter" idx="11"/>
          </p:nvPr>
        </p:nvSpPr>
        <p:spPr>
          <a:xfrm>
            <a:off x="3124200" y="6661151"/>
            <a:ext cx="2895600" cy="196849"/>
          </a:xfrm>
        </p:spPr>
        <p:txBody>
          <a:bodyPr/>
          <a:lstStyle/>
          <a:p>
            <a:r>
              <a:rPr lang="en-US" dirty="0" smtClean="0"/>
              <a:t>DRAFT WORKING DOCUMENT</a:t>
            </a:r>
            <a:endParaRPr lang="en-US" dirty="0"/>
          </a:p>
        </p:txBody>
      </p:sp>
      <p:sp>
        <p:nvSpPr>
          <p:cNvPr id="6" name="Slide Number Placeholder 5"/>
          <p:cNvSpPr>
            <a:spLocks noGrp="1"/>
          </p:cNvSpPr>
          <p:nvPr>
            <p:ph type="sldNum" sz="quarter" idx="12"/>
          </p:nvPr>
        </p:nvSpPr>
        <p:spPr>
          <a:xfrm>
            <a:off x="7010400" y="6661151"/>
            <a:ext cx="2133600" cy="196849"/>
          </a:xfrm>
        </p:spPr>
        <p:txBody>
          <a:bodyPr/>
          <a:lstStyle/>
          <a:p>
            <a:fld id="{3EC92E35-3162-4C06-AF9B-83D7C7AEF58C}" type="slidenum">
              <a:rPr lang="en-US" smtClean="0"/>
              <a:t>40</a:t>
            </a:fld>
            <a:endParaRPr lang="en-US" dirty="0"/>
          </a:p>
        </p:txBody>
      </p:sp>
      <p:sp>
        <p:nvSpPr>
          <p:cNvPr id="8" name="TextBox 7"/>
          <p:cNvSpPr txBox="1"/>
          <p:nvPr/>
        </p:nvSpPr>
        <p:spPr>
          <a:xfrm>
            <a:off x="6477000" y="3555096"/>
            <a:ext cx="1506354" cy="1569660"/>
          </a:xfrm>
          <a:prstGeom prst="rect">
            <a:avLst/>
          </a:prstGeom>
          <a:noFill/>
        </p:spPr>
        <p:txBody>
          <a:bodyPr wrap="square" rtlCol="0">
            <a:spAutoFit/>
          </a:bodyPr>
          <a:lstStyle/>
          <a:p>
            <a:pPr algn="ctr"/>
            <a:r>
              <a:rPr lang="en-US" sz="1200" dirty="0" smtClean="0">
                <a:solidFill>
                  <a:srgbClr val="0000CC"/>
                </a:solidFill>
              </a:rPr>
              <a:t>SHALL CCs have bolded borders. </a:t>
            </a:r>
          </a:p>
          <a:p>
            <a:pPr algn="ctr"/>
            <a:r>
              <a:rPr lang="en-US" sz="1200" dirty="0" smtClean="0">
                <a:solidFill>
                  <a:srgbClr val="0000CC"/>
                </a:solidFill>
              </a:rPr>
              <a:t>See individual EHR-S Function’s slide deck for CC details</a:t>
            </a:r>
            <a:r>
              <a:rPr lang="en-US" sz="1200" dirty="0" smtClean="0">
                <a:solidFill>
                  <a:srgbClr val="0000FF"/>
                </a:solidFill>
              </a:rPr>
              <a:t> </a:t>
            </a:r>
            <a:r>
              <a:rPr lang="en-US" sz="1200" dirty="0">
                <a:solidFill>
                  <a:srgbClr val="0000FF"/>
                </a:solidFill>
              </a:rPr>
              <a:t>at: </a:t>
            </a:r>
            <a:r>
              <a:rPr lang="en-US" sz="1200" u="sng" dirty="0">
                <a:latin typeface="Arial Narrow" pitchFamily="34" charset="0"/>
                <a:cs typeface="Arial" pitchFamily="34" charset="0"/>
                <a:hlinkClick r:id="rId3"/>
              </a:rPr>
              <a:t>http://</a:t>
            </a:r>
            <a:r>
              <a:rPr lang="en-US" sz="1200" u="sng" dirty="0" smtClean="0">
                <a:latin typeface="Arial Narrow" pitchFamily="34" charset="0"/>
                <a:cs typeface="Arial" pitchFamily="34" charset="0"/>
                <a:hlinkClick r:id="rId3"/>
              </a:rPr>
              <a:t>wiki.hl7.org/index.php?title=EHR_Interoperability_WG</a:t>
            </a:r>
            <a:endParaRPr lang="en-US" sz="1200" dirty="0">
              <a:solidFill>
                <a:srgbClr val="0000CC"/>
              </a:solidFill>
            </a:endParaRPr>
          </a:p>
        </p:txBody>
      </p:sp>
      <p:sp>
        <p:nvSpPr>
          <p:cNvPr id="10" name="TextBox 9"/>
          <p:cNvSpPr txBox="1"/>
          <p:nvPr/>
        </p:nvSpPr>
        <p:spPr>
          <a:xfrm>
            <a:off x="1600200" y="953869"/>
            <a:ext cx="1828800" cy="646331"/>
          </a:xfrm>
          <a:prstGeom prst="rect">
            <a:avLst/>
          </a:prstGeom>
          <a:solidFill>
            <a:schemeClr val="bg1"/>
          </a:solidFill>
        </p:spPr>
        <p:txBody>
          <a:bodyPr wrap="square" rtlCol="0">
            <a:spAutoFit/>
          </a:bodyPr>
          <a:lstStyle/>
          <a:p>
            <a:pPr algn="ctr"/>
            <a:r>
              <a:rPr lang="en-US" sz="1200" b="1" dirty="0" smtClean="0">
                <a:solidFill>
                  <a:srgbClr val="0000FF"/>
                </a:solidFill>
                <a:latin typeface="Arial Narrow" pitchFamily="34" charset="0"/>
              </a:rPr>
              <a:t>NOTE</a:t>
            </a:r>
            <a:r>
              <a:rPr lang="en-US" sz="1200" dirty="0" smtClean="0">
                <a:latin typeface="Arial Narrow" pitchFamily="34" charset="0"/>
              </a:rPr>
              <a:t>: EHR-S FIM is </a:t>
            </a:r>
            <a:r>
              <a:rPr lang="en-US" sz="1200" u="sng" dirty="0" smtClean="0">
                <a:latin typeface="Arial Narrow" pitchFamily="34" charset="0"/>
              </a:rPr>
              <a:t>NOT</a:t>
            </a:r>
            <a:r>
              <a:rPr lang="en-US" sz="1200" dirty="0" smtClean="0">
                <a:latin typeface="Arial Narrow" pitchFamily="34" charset="0"/>
              </a:rPr>
              <a:t> intended to imply a specific architecture or  workflow!</a:t>
            </a:r>
            <a:endParaRPr lang="en-US" sz="1200" dirty="0">
              <a:latin typeface="Arial Narrow" pitchFamily="34" charset="0"/>
            </a:endParaRPr>
          </a:p>
        </p:txBody>
      </p:sp>
    </p:spTree>
    <p:extLst>
      <p:ext uri="{BB962C8B-B14F-4D97-AF65-F5344CB8AC3E}">
        <p14:creationId xmlns:p14="http://schemas.microsoft.com/office/powerpoint/2010/main" val="26683348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fontScale="90000"/>
          </a:bodyPr>
          <a:lstStyle/>
          <a:p>
            <a:r>
              <a:rPr lang="en-US" sz="2800" b="1" dirty="0" smtClean="0">
                <a:solidFill>
                  <a:srgbClr val="0000FF"/>
                </a:solidFill>
              </a:rPr>
              <a:t>List</a:t>
            </a:r>
            <a:r>
              <a:rPr lang="en-US" sz="2800" b="1" dirty="0" smtClean="0"/>
              <a:t/>
            </a:r>
            <a:br>
              <a:rPr lang="en-US" sz="2800" b="1" dirty="0" smtClean="0"/>
            </a:br>
            <a:r>
              <a:rPr lang="en-US" sz="2800" dirty="0">
                <a:latin typeface="Arial Narrow" pitchFamily="34" charset="0"/>
              </a:rPr>
              <a:t>Conformance Criteria (CC) Applicable </a:t>
            </a:r>
            <a:r>
              <a:rPr lang="en-US" sz="2800" dirty="0" smtClean="0">
                <a:latin typeface="Arial Narrow" pitchFamily="34" charset="0"/>
              </a:rPr>
              <a:t>to this CDM</a:t>
            </a:r>
            <a:endParaRPr lang="en-US" sz="2800" b="1" dirty="0"/>
          </a:p>
        </p:txBody>
      </p:sp>
      <p:sp>
        <p:nvSpPr>
          <p:cNvPr id="4" name="Date Placeholder 3"/>
          <p:cNvSpPr>
            <a:spLocks noGrp="1"/>
          </p:cNvSpPr>
          <p:nvPr>
            <p:ph type="dt" sz="half" idx="10"/>
          </p:nvPr>
        </p:nvSpPr>
        <p:spPr>
          <a:xfrm>
            <a:off x="0" y="6661151"/>
            <a:ext cx="2133600" cy="196849"/>
          </a:xfrm>
        </p:spPr>
        <p:txBody>
          <a:bodyPr/>
          <a:lstStyle/>
          <a:p>
            <a:fld id="{6BD98FEB-5F35-4773-8716-8B508CF9F68C}" type="datetime1">
              <a:rPr lang="en-US" smtClean="0"/>
              <a:t>3/15/2012</a:t>
            </a:fld>
            <a:endParaRPr lang="en-US" dirty="0"/>
          </a:p>
        </p:txBody>
      </p:sp>
      <p:sp>
        <p:nvSpPr>
          <p:cNvPr id="5" name="Footer Placeholder 4"/>
          <p:cNvSpPr>
            <a:spLocks noGrp="1"/>
          </p:cNvSpPr>
          <p:nvPr>
            <p:ph type="ftr" sz="quarter" idx="11"/>
          </p:nvPr>
        </p:nvSpPr>
        <p:spPr>
          <a:xfrm>
            <a:off x="3124200" y="6661151"/>
            <a:ext cx="2895600" cy="196849"/>
          </a:xfrm>
        </p:spPr>
        <p:txBody>
          <a:bodyPr/>
          <a:lstStyle/>
          <a:p>
            <a:r>
              <a:rPr lang="en-US" dirty="0" smtClean="0"/>
              <a:t>DRAFT WORKING DOCUMENT</a:t>
            </a:r>
            <a:endParaRPr lang="en-US" dirty="0"/>
          </a:p>
        </p:txBody>
      </p:sp>
      <p:sp>
        <p:nvSpPr>
          <p:cNvPr id="6" name="Slide Number Placeholder 5"/>
          <p:cNvSpPr>
            <a:spLocks noGrp="1"/>
          </p:cNvSpPr>
          <p:nvPr>
            <p:ph type="sldNum" sz="quarter" idx="12"/>
          </p:nvPr>
        </p:nvSpPr>
        <p:spPr>
          <a:xfrm>
            <a:off x="7010400" y="6661151"/>
            <a:ext cx="2133600" cy="196849"/>
          </a:xfrm>
        </p:spPr>
        <p:txBody>
          <a:bodyPr/>
          <a:lstStyle/>
          <a:p>
            <a:fld id="{3EC92E35-3162-4C06-AF9B-83D7C7AEF58C}" type="slidenum">
              <a:rPr lang="en-US" smtClean="0"/>
              <a:t>41</a:t>
            </a:fld>
            <a:endParaRPr lang="en-US" dirty="0"/>
          </a:p>
        </p:txBody>
      </p:sp>
      <p:sp>
        <p:nvSpPr>
          <p:cNvPr id="3" name="TextBox 2"/>
          <p:cNvSpPr txBox="1"/>
          <p:nvPr/>
        </p:nvSpPr>
        <p:spPr>
          <a:xfrm>
            <a:off x="0" y="914400"/>
            <a:ext cx="9144000" cy="2308324"/>
          </a:xfrm>
          <a:prstGeom prst="rect">
            <a:avLst/>
          </a:prstGeom>
          <a:noFill/>
        </p:spPr>
        <p:txBody>
          <a:bodyPr wrap="square" rtlCol="0">
            <a:spAutoFit/>
          </a:bodyPr>
          <a:lstStyle/>
          <a:p>
            <a:pPr marL="285750" indent="-285750">
              <a:buFont typeface="Arial" pitchFamily="34" charset="0"/>
              <a:buChar char="•"/>
            </a:pPr>
            <a:r>
              <a:rPr lang="en-US" b="1" dirty="0">
                <a:latin typeface="Arial Narrow" pitchFamily="34" charset="0"/>
              </a:rPr>
              <a:t>CP.1.2#11</a:t>
            </a:r>
            <a:r>
              <a:rPr lang="en-US" dirty="0">
                <a:latin typeface="Arial Narrow" pitchFamily="34" charset="0"/>
              </a:rPr>
              <a:t> The system MAY provide the ability to render the list of allergies, intolerances and adverse reactions in a user defined sort order</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CP.1.2#12</a:t>
            </a:r>
            <a:r>
              <a:rPr lang="en-US" dirty="0">
                <a:latin typeface="Arial Narrow" pitchFamily="34" charset="0"/>
              </a:rPr>
              <a:t> The system MAY restrict the ability to render the list in a user defined sort order</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CP.1.4#08</a:t>
            </a:r>
            <a:r>
              <a:rPr lang="en-US" dirty="0">
                <a:latin typeface="Arial Narrow" pitchFamily="34" charset="0"/>
              </a:rPr>
              <a:t> The system SHOULD provide the ability to render the list in a user defined sort order</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CP.3.3#18</a:t>
            </a:r>
            <a:r>
              <a:rPr lang="en-US" dirty="0">
                <a:latin typeface="Arial Narrow" pitchFamily="34" charset="0"/>
              </a:rPr>
              <a:t> The system SHOULD provide the ability to tag and render lists of patients requiring follow up contact  (e.g., laboratory callbacks, radiology callbacks, left without being seen</a:t>
            </a:r>
            <a:r>
              <a:rPr lang="en-US" dirty="0" smtClean="0">
                <a:latin typeface="Arial Narrow" pitchFamily="34" charset="0"/>
              </a:rPr>
              <a:t>).</a:t>
            </a:r>
          </a:p>
          <a:p>
            <a:pPr marL="285750" indent="-285750">
              <a:buFont typeface="Arial" pitchFamily="34" charset="0"/>
              <a:buChar char="•"/>
            </a:pPr>
            <a:r>
              <a:rPr lang="en-US" b="1" dirty="0">
                <a:latin typeface="Arial Narrow" pitchFamily="34" charset="0"/>
              </a:rPr>
              <a:t>CP.3.3#06</a:t>
            </a:r>
            <a:r>
              <a:rPr lang="en-US" dirty="0">
                <a:latin typeface="Arial Narrow" pitchFamily="34" charset="0"/>
              </a:rPr>
              <a:t> The system SHOULD provide the ability to render the list in a user defined sort order (Ref: CP.1.4 [Manage Problem List] cc#8).</a:t>
            </a:r>
          </a:p>
        </p:txBody>
      </p:sp>
      <p:sp>
        <p:nvSpPr>
          <p:cNvPr id="7" name="TextBox 6"/>
          <p:cNvSpPr txBox="1"/>
          <p:nvPr/>
        </p:nvSpPr>
        <p:spPr>
          <a:xfrm>
            <a:off x="914400" y="6581001"/>
            <a:ext cx="7620000" cy="276999"/>
          </a:xfrm>
          <a:prstGeom prst="rect">
            <a:avLst/>
          </a:prstGeom>
          <a:solidFill>
            <a:schemeClr val="bg1"/>
          </a:solidFill>
        </p:spPr>
        <p:txBody>
          <a:bodyPr wrap="square" rtlCol="0">
            <a:spAutoFit/>
          </a:bodyPr>
          <a:lstStyle/>
          <a:p>
            <a:pPr algn="ctr"/>
            <a:r>
              <a:rPr lang="en-US" sz="1200" b="1" dirty="0" smtClean="0">
                <a:solidFill>
                  <a:srgbClr val="0000FF"/>
                </a:solidFill>
              </a:rPr>
              <a:t>NOTE</a:t>
            </a:r>
            <a:r>
              <a:rPr lang="en-US" sz="1200" dirty="0" smtClean="0"/>
              <a:t>: EHR-S FIM is </a:t>
            </a:r>
            <a:r>
              <a:rPr lang="en-US" sz="1200" u="sng" dirty="0" smtClean="0"/>
              <a:t>NOT</a:t>
            </a:r>
            <a:r>
              <a:rPr lang="en-US" sz="1200" dirty="0" smtClean="0"/>
              <a:t> intended to imply a specific architecture or  workflow!</a:t>
            </a:r>
            <a:endParaRPr lang="en-US" sz="1200" dirty="0"/>
          </a:p>
        </p:txBody>
      </p:sp>
    </p:spTree>
    <p:extLst>
      <p:ext uri="{BB962C8B-B14F-4D97-AF65-F5344CB8AC3E}">
        <p14:creationId xmlns:p14="http://schemas.microsoft.com/office/powerpoint/2010/main" val="17674497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838200"/>
            <a:ext cx="9392932" cy="608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762000"/>
          </a:xfrm>
        </p:spPr>
        <p:txBody>
          <a:bodyPr>
            <a:normAutofit fontScale="90000"/>
          </a:bodyPr>
          <a:lstStyle/>
          <a:p>
            <a:r>
              <a:rPr lang="en-US" sz="3100" b="1" dirty="0">
                <a:solidFill>
                  <a:srgbClr val="0000FF"/>
                </a:solidFill>
              </a:rPr>
              <a:t>CDM for Immunization </a:t>
            </a:r>
            <a:r>
              <a:rPr lang="en-US" sz="3100" b="1" dirty="0" smtClean="0">
                <a:solidFill>
                  <a:srgbClr val="0000FF"/>
                </a:solidFill>
              </a:rPr>
              <a:t>Event</a:t>
            </a:r>
            <a:r>
              <a:rPr lang="en-US" sz="2800" b="1" dirty="0" smtClean="0"/>
              <a:t/>
            </a:r>
            <a:br>
              <a:rPr lang="en-US" sz="2800" b="1" dirty="0" smtClean="0"/>
            </a:br>
            <a:r>
              <a:rPr lang="en-US" sz="2700" dirty="0" smtClean="0">
                <a:latin typeface="Arial Narrow" pitchFamily="34" charset="0"/>
              </a:rPr>
              <a:t>Conceptual </a:t>
            </a:r>
            <a:r>
              <a:rPr lang="en-US" sz="2700" dirty="0">
                <a:latin typeface="Arial Narrow" pitchFamily="34" charset="0"/>
              </a:rPr>
              <a:t>Conformance Criteria (CC) Applicable </a:t>
            </a:r>
            <a:r>
              <a:rPr lang="en-US" sz="2700" dirty="0" smtClean="0">
                <a:latin typeface="Arial Narrow" pitchFamily="34" charset="0"/>
              </a:rPr>
              <a:t>to this CDM</a:t>
            </a:r>
            <a:endParaRPr lang="en-US" sz="2700" b="1" dirty="0"/>
          </a:p>
        </p:txBody>
      </p:sp>
      <p:sp>
        <p:nvSpPr>
          <p:cNvPr id="4" name="Date Placeholder 3"/>
          <p:cNvSpPr>
            <a:spLocks noGrp="1"/>
          </p:cNvSpPr>
          <p:nvPr>
            <p:ph type="dt" sz="half" idx="10"/>
          </p:nvPr>
        </p:nvSpPr>
        <p:spPr>
          <a:xfrm>
            <a:off x="0" y="6661151"/>
            <a:ext cx="2133600" cy="196849"/>
          </a:xfrm>
        </p:spPr>
        <p:txBody>
          <a:bodyPr/>
          <a:lstStyle/>
          <a:p>
            <a:fld id="{6BD98FEB-5F35-4773-8716-8B508CF9F68C}" type="datetime1">
              <a:rPr lang="en-US" smtClean="0"/>
              <a:t>3/15/2012</a:t>
            </a:fld>
            <a:endParaRPr lang="en-US" dirty="0"/>
          </a:p>
        </p:txBody>
      </p:sp>
      <p:sp>
        <p:nvSpPr>
          <p:cNvPr id="5" name="Footer Placeholder 4"/>
          <p:cNvSpPr>
            <a:spLocks noGrp="1"/>
          </p:cNvSpPr>
          <p:nvPr>
            <p:ph type="ftr" sz="quarter" idx="11"/>
          </p:nvPr>
        </p:nvSpPr>
        <p:spPr>
          <a:xfrm>
            <a:off x="3124200" y="6661151"/>
            <a:ext cx="2895600" cy="196849"/>
          </a:xfrm>
        </p:spPr>
        <p:txBody>
          <a:bodyPr/>
          <a:lstStyle/>
          <a:p>
            <a:r>
              <a:rPr lang="en-US" dirty="0" smtClean="0"/>
              <a:t>DRAFT WORKING DOCUMENT</a:t>
            </a:r>
            <a:endParaRPr lang="en-US" dirty="0"/>
          </a:p>
        </p:txBody>
      </p:sp>
      <p:sp>
        <p:nvSpPr>
          <p:cNvPr id="6" name="Slide Number Placeholder 5"/>
          <p:cNvSpPr>
            <a:spLocks noGrp="1"/>
          </p:cNvSpPr>
          <p:nvPr>
            <p:ph type="sldNum" sz="quarter" idx="12"/>
          </p:nvPr>
        </p:nvSpPr>
        <p:spPr>
          <a:xfrm>
            <a:off x="7010400" y="6661151"/>
            <a:ext cx="2133600" cy="196849"/>
          </a:xfrm>
        </p:spPr>
        <p:txBody>
          <a:bodyPr/>
          <a:lstStyle/>
          <a:p>
            <a:fld id="{3EC92E35-3162-4C06-AF9B-83D7C7AEF58C}" type="slidenum">
              <a:rPr lang="en-US" smtClean="0"/>
              <a:t>42</a:t>
            </a:fld>
            <a:endParaRPr lang="en-US" dirty="0"/>
          </a:p>
        </p:txBody>
      </p:sp>
      <p:sp>
        <p:nvSpPr>
          <p:cNvPr id="8" name="TextBox 7"/>
          <p:cNvSpPr txBox="1"/>
          <p:nvPr/>
        </p:nvSpPr>
        <p:spPr>
          <a:xfrm>
            <a:off x="4267200" y="877669"/>
            <a:ext cx="3962400" cy="646331"/>
          </a:xfrm>
          <a:prstGeom prst="rect">
            <a:avLst/>
          </a:prstGeom>
          <a:noFill/>
        </p:spPr>
        <p:txBody>
          <a:bodyPr wrap="square" rtlCol="0">
            <a:spAutoFit/>
          </a:bodyPr>
          <a:lstStyle/>
          <a:p>
            <a:pPr algn="ctr"/>
            <a:r>
              <a:rPr lang="en-US" sz="1200" dirty="0" smtClean="0">
                <a:solidFill>
                  <a:srgbClr val="0000CC"/>
                </a:solidFill>
              </a:rPr>
              <a:t>SHALL CCs have bolded borders. </a:t>
            </a:r>
          </a:p>
          <a:p>
            <a:pPr algn="ctr"/>
            <a:r>
              <a:rPr lang="en-US" sz="1200" dirty="0" smtClean="0">
                <a:solidFill>
                  <a:srgbClr val="0000CC"/>
                </a:solidFill>
              </a:rPr>
              <a:t>See individual EHR-S Function’s slide deck for CC details</a:t>
            </a:r>
            <a:r>
              <a:rPr lang="en-US" sz="1200" dirty="0" smtClean="0">
                <a:solidFill>
                  <a:srgbClr val="0000FF"/>
                </a:solidFill>
              </a:rPr>
              <a:t> </a:t>
            </a:r>
            <a:r>
              <a:rPr lang="en-US" sz="1200" dirty="0">
                <a:solidFill>
                  <a:srgbClr val="0000FF"/>
                </a:solidFill>
              </a:rPr>
              <a:t>at: </a:t>
            </a:r>
            <a:r>
              <a:rPr lang="en-US" sz="1200" u="sng" dirty="0">
                <a:latin typeface="Arial Narrow" pitchFamily="34" charset="0"/>
                <a:cs typeface="Arial" pitchFamily="34" charset="0"/>
                <a:hlinkClick r:id="rId3"/>
              </a:rPr>
              <a:t>http://</a:t>
            </a:r>
            <a:r>
              <a:rPr lang="en-US" sz="1200" u="sng" dirty="0" smtClean="0">
                <a:latin typeface="Arial Narrow" pitchFamily="34" charset="0"/>
                <a:cs typeface="Arial" pitchFamily="34" charset="0"/>
                <a:hlinkClick r:id="rId3"/>
              </a:rPr>
              <a:t>wiki.hl7.org/index.php?title=EHR_Interoperability_WG</a:t>
            </a:r>
            <a:endParaRPr lang="en-US" sz="1200" dirty="0">
              <a:solidFill>
                <a:srgbClr val="0000CC"/>
              </a:solidFill>
            </a:endParaRPr>
          </a:p>
        </p:txBody>
      </p:sp>
      <p:sp>
        <p:nvSpPr>
          <p:cNvPr id="10" name="TextBox 9"/>
          <p:cNvSpPr txBox="1"/>
          <p:nvPr/>
        </p:nvSpPr>
        <p:spPr>
          <a:xfrm>
            <a:off x="9525" y="4210050"/>
            <a:ext cx="1828800" cy="646331"/>
          </a:xfrm>
          <a:prstGeom prst="rect">
            <a:avLst/>
          </a:prstGeom>
          <a:solidFill>
            <a:schemeClr val="bg1"/>
          </a:solidFill>
        </p:spPr>
        <p:txBody>
          <a:bodyPr wrap="square" rtlCol="0">
            <a:spAutoFit/>
          </a:bodyPr>
          <a:lstStyle/>
          <a:p>
            <a:pPr algn="ctr"/>
            <a:r>
              <a:rPr lang="en-US" sz="1200" b="1" dirty="0" smtClean="0">
                <a:solidFill>
                  <a:srgbClr val="0000FF"/>
                </a:solidFill>
                <a:latin typeface="Arial Narrow" pitchFamily="34" charset="0"/>
              </a:rPr>
              <a:t>NOTE</a:t>
            </a:r>
            <a:r>
              <a:rPr lang="en-US" sz="1200" dirty="0" smtClean="0">
                <a:latin typeface="Arial Narrow" pitchFamily="34" charset="0"/>
              </a:rPr>
              <a:t>: EHR-S FIM is </a:t>
            </a:r>
            <a:r>
              <a:rPr lang="en-US" sz="1200" u="sng" dirty="0" smtClean="0">
                <a:latin typeface="Arial Narrow" pitchFamily="34" charset="0"/>
              </a:rPr>
              <a:t>NOT</a:t>
            </a:r>
            <a:r>
              <a:rPr lang="en-US" sz="1200" dirty="0" smtClean="0">
                <a:latin typeface="Arial Narrow" pitchFamily="34" charset="0"/>
              </a:rPr>
              <a:t> intended to imply a specific architecture or  workflow!</a:t>
            </a:r>
            <a:endParaRPr lang="en-US" sz="1200" dirty="0">
              <a:latin typeface="Arial Narrow" pitchFamily="34" charset="0"/>
            </a:endParaRPr>
          </a:p>
        </p:txBody>
      </p:sp>
    </p:spTree>
    <p:extLst>
      <p:ext uri="{BB962C8B-B14F-4D97-AF65-F5344CB8AC3E}">
        <p14:creationId xmlns:p14="http://schemas.microsoft.com/office/powerpoint/2010/main" val="19207600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fontScale="90000"/>
          </a:bodyPr>
          <a:lstStyle/>
          <a:p>
            <a:r>
              <a:rPr lang="en-US" sz="2800" b="1" dirty="0" smtClean="0">
                <a:solidFill>
                  <a:srgbClr val="0000FF"/>
                </a:solidFill>
              </a:rPr>
              <a:t>Immunization Event</a:t>
            </a:r>
            <a:r>
              <a:rPr lang="en-US" sz="2800" b="1" dirty="0" smtClean="0"/>
              <a:t/>
            </a:r>
            <a:br>
              <a:rPr lang="en-US" sz="2800" b="1" dirty="0" smtClean="0"/>
            </a:br>
            <a:r>
              <a:rPr lang="en-US" sz="2800" dirty="0">
                <a:latin typeface="Arial Narrow" pitchFamily="34" charset="0"/>
              </a:rPr>
              <a:t>Conformance Criteria (CC) Applicable </a:t>
            </a:r>
            <a:r>
              <a:rPr lang="en-US" sz="2800" dirty="0" smtClean="0">
                <a:latin typeface="Arial Narrow" pitchFamily="34" charset="0"/>
              </a:rPr>
              <a:t>to this CDM</a:t>
            </a:r>
            <a:endParaRPr lang="en-US" sz="2800" b="1" dirty="0"/>
          </a:p>
        </p:txBody>
      </p:sp>
      <p:sp>
        <p:nvSpPr>
          <p:cNvPr id="4" name="Date Placeholder 3"/>
          <p:cNvSpPr>
            <a:spLocks noGrp="1"/>
          </p:cNvSpPr>
          <p:nvPr>
            <p:ph type="dt" sz="half" idx="10"/>
          </p:nvPr>
        </p:nvSpPr>
        <p:spPr>
          <a:xfrm>
            <a:off x="0" y="6661151"/>
            <a:ext cx="2133600" cy="196849"/>
          </a:xfrm>
        </p:spPr>
        <p:txBody>
          <a:bodyPr/>
          <a:lstStyle/>
          <a:p>
            <a:fld id="{6BD98FEB-5F35-4773-8716-8B508CF9F68C}" type="datetime1">
              <a:rPr lang="en-US" smtClean="0"/>
              <a:t>3/15/2012</a:t>
            </a:fld>
            <a:endParaRPr lang="en-US" dirty="0"/>
          </a:p>
        </p:txBody>
      </p:sp>
      <p:sp>
        <p:nvSpPr>
          <p:cNvPr id="5" name="Footer Placeholder 4"/>
          <p:cNvSpPr>
            <a:spLocks noGrp="1"/>
          </p:cNvSpPr>
          <p:nvPr>
            <p:ph type="ftr" sz="quarter" idx="11"/>
          </p:nvPr>
        </p:nvSpPr>
        <p:spPr>
          <a:xfrm>
            <a:off x="3124200" y="6661151"/>
            <a:ext cx="2895600" cy="196849"/>
          </a:xfrm>
        </p:spPr>
        <p:txBody>
          <a:bodyPr/>
          <a:lstStyle/>
          <a:p>
            <a:r>
              <a:rPr lang="en-US" dirty="0" smtClean="0"/>
              <a:t>DRAFT WORKING DOCUMENT</a:t>
            </a:r>
            <a:endParaRPr lang="en-US" dirty="0"/>
          </a:p>
        </p:txBody>
      </p:sp>
      <p:sp>
        <p:nvSpPr>
          <p:cNvPr id="6" name="Slide Number Placeholder 5"/>
          <p:cNvSpPr>
            <a:spLocks noGrp="1"/>
          </p:cNvSpPr>
          <p:nvPr>
            <p:ph type="sldNum" sz="quarter" idx="12"/>
          </p:nvPr>
        </p:nvSpPr>
        <p:spPr>
          <a:xfrm>
            <a:off x="7010400" y="6661151"/>
            <a:ext cx="2133600" cy="196849"/>
          </a:xfrm>
        </p:spPr>
        <p:txBody>
          <a:bodyPr/>
          <a:lstStyle/>
          <a:p>
            <a:fld id="{3EC92E35-3162-4C06-AF9B-83D7C7AEF58C}" type="slidenum">
              <a:rPr lang="en-US" smtClean="0"/>
              <a:t>43</a:t>
            </a:fld>
            <a:endParaRPr lang="en-US" dirty="0"/>
          </a:p>
        </p:txBody>
      </p:sp>
      <p:sp>
        <p:nvSpPr>
          <p:cNvPr id="3" name="TextBox 2"/>
          <p:cNvSpPr txBox="1"/>
          <p:nvPr/>
        </p:nvSpPr>
        <p:spPr>
          <a:xfrm>
            <a:off x="0" y="838200"/>
            <a:ext cx="9144000" cy="5078313"/>
          </a:xfrm>
          <a:prstGeom prst="rect">
            <a:avLst/>
          </a:prstGeom>
          <a:noFill/>
        </p:spPr>
        <p:txBody>
          <a:bodyPr wrap="square" rtlCol="0">
            <a:spAutoFit/>
          </a:bodyPr>
          <a:lstStyle/>
          <a:p>
            <a:pPr marL="171450" indent="-171450">
              <a:buFont typeface="Arial" pitchFamily="34" charset="0"/>
              <a:buChar char="•"/>
            </a:pPr>
            <a:r>
              <a:rPr lang="en-US" b="1" dirty="0">
                <a:latin typeface="Arial Narrow" pitchFamily="34" charset="0"/>
              </a:rPr>
              <a:t>CP.1.2#13</a:t>
            </a:r>
            <a:r>
              <a:rPr lang="en-US" dirty="0">
                <a:latin typeface="Arial Narrow" pitchFamily="34" charset="0"/>
              </a:rPr>
              <a:t> The system SHALL provide the ability to tag that the list of medications and other agents has been reviewed</a:t>
            </a:r>
            <a:r>
              <a:rPr lang="en-US" dirty="0" smtClean="0">
                <a:latin typeface="Arial Narrow" pitchFamily="34" charset="0"/>
              </a:rPr>
              <a:t>.</a:t>
            </a:r>
          </a:p>
          <a:p>
            <a:pPr marL="171450" indent="-171450">
              <a:buFont typeface="Arial" pitchFamily="34" charset="0"/>
              <a:buChar char="•"/>
            </a:pPr>
            <a:r>
              <a:rPr lang="en-US" b="1" dirty="0">
                <a:latin typeface="Arial Narrow" pitchFamily="34" charset="0"/>
              </a:rPr>
              <a:t>CP.1.2#20</a:t>
            </a:r>
            <a:r>
              <a:rPr lang="en-US" dirty="0">
                <a:latin typeface="Arial Narrow" pitchFamily="34" charset="0"/>
              </a:rPr>
              <a:t> The system SHOULD provide the ability to tag records and render to providers  that the allergies are “Unknown” or “Unable to Assess Allergies” and need to be updated</a:t>
            </a:r>
            <a:r>
              <a:rPr lang="en-US" dirty="0" smtClean="0">
                <a:latin typeface="Arial Narrow" pitchFamily="34" charset="0"/>
              </a:rPr>
              <a:t>.</a:t>
            </a:r>
          </a:p>
          <a:p>
            <a:pPr marL="171450" indent="-171450">
              <a:buFont typeface="Arial" pitchFamily="34" charset="0"/>
              <a:buChar char="•"/>
            </a:pPr>
            <a:r>
              <a:rPr lang="en-US" b="1" dirty="0">
                <a:latin typeface="Arial Narrow" pitchFamily="34" charset="0"/>
              </a:rPr>
              <a:t>CP.1.6#02</a:t>
            </a:r>
            <a:r>
              <a:rPr lang="en-US" dirty="0">
                <a:latin typeface="Arial Narrow" pitchFamily="34" charset="0"/>
              </a:rPr>
              <a:t> The system </a:t>
            </a:r>
            <a:r>
              <a:rPr lang="en-US" b="1" u="sng" dirty="0">
                <a:latin typeface="Arial Narrow" pitchFamily="34" charset="0"/>
              </a:rPr>
              <a:t>SHALL</a:t>
            </a:r>
            <a:r>
              <a:rPr lang="en-US" dirty="0">
                <a:latin typeface="Arial Narrow" pitchFamily="34" charset="0"/>
              </a:rPr>
              <a:t> provide the ability to manage, as discrete data elements, data associated with any immunization given including date and time of administration, immunization type and series, lot number and manufacturer, dose and </a:t>
            </a:r>
            <a:r>
              <a:rPr lang="en-US" dirty="0" smtClean="0">
                <a:latin typeface="Arial Narrow" pitchFamily="34" charset="0"/>
              </a:rPr>
              <a:t>administration</a:t>
            </a:r>
          </a:p>
          <a:p>
            <a:pPr marL="171450" indent="-171450">
              <a:buFont typeface="Arial" pitchFamily="34" charset="0"/>
              <a:buChar char="•"/>
            </a:pPr>
            <a:r>
              <a:rPr lang="en-US" b="1" dirty="0">
                <a:latin typeface="Arial Narrow" pitchFamily="34" charset="0"/>
              </a:rPr>
              <a:t>CP.1.6#03</a:t>
            </a:r>
            <a:r>
              <a:rPr lang="en-US" dirty="0">
                <a:latin typeface="Arial Narrow" pitchFamily="34" charset="0"/>
              </a:rPr>
              <a:t> The system </a:t>
            </a:r>
            <a:r>
              <a:rPr lang="en-US" b="1" u="sng" dirty="0">
                <a:latin typeface="Arial Narrow" pitchFamily="34" charset="0"/>
              </a:rPr>
              <a:t>SHALL</a:t>
            </a:r>
            <a:r>
              <a:rPr lang="en-US" dirty="0">
                <a:latin typeface="Arial Narrow" pitchFamily="34" charset="0"/>
              </a:rPr>
              <a:t> provide the ability to manage,  as discrete elements,  data associated with any immunization withheld (including date and time, immunization type, series, exception reason and immunization-withholding provider</a:t>
            </a:r>
            <a:r>
              <a:rPr lang="en-US" dirty="0" smtClean="0">
                <a:latin typeface="Arial Narrow" pitchFamily="34" charset="0"/>
              </a:rPr>
              <a:t>).</a:t>
            </a:r>
          </a:p>
          <a:p>
            <a:pPr marL="171450" indent="-171450">
              <a:buFont typeface="Arial" pitchFamily="34" charset="0"/>
              <a:buChar char="•"/>
            </a:pPr>
            <a:r>
              <a:rPr lang="en-US" b="1" dirty="0">
                <a:latin typeface="Arial Narrow" pitchFamily="34" charset="0"/>
              </a:rPr>
              <a:t>CP.1.6#05</a:t>
            </a:r>
            <a:r>
              <a:rPr lang="en-US" dirty="0">
                <a:latin typeface="Arial Narrow" pitchFamily="34" charset="0"/>
              </a:rPr>
              <a:t> The system </a:t>
            </a:r>
            <a:r>
              <a:rPr lang="en-US" b="1" u="sng" dirty="0">
                <a:latin typeface="Arial Narrow" pitchFamily="34" charset="0"/>
              </a:rPr>
              <a:t>SHALL</a:t>
            </a:r>
            <a:r>
              <a:rPr lang="en-US" dirty="0">
                <a:latin typeface="Arial Narrow" pitchFamily="34" charset="0"/>
              </a:rPr>
              <a:t> provide the ability to capture the currently recommended date for an immunization booster dose with each immunization, if needed</a:t>
            </a:r>
            <a:r>
              <a:rPr lang="en-US" dirty="0" smtClean="0">
                <a:latin typeface="Arial Narrow" pitchFamily="34" charset="0"/>
              </a:rPr>
              <a:t>.</a:t>
            </a:r>
          </a:p>
          <a:p>
            <a:pPr marL="171450" indent="-171450">
              <a:buFont typeface="Arial" pitchFamily="34" charset="0"/>
              <a:buChar char="•"/>
            </a:pPr>
            <a:r>
              <a:rPr lang="en-US" b="1" dirty="0">
                <a:latin typeface="Arial Narrow" pitchFamily="34" charset="0"/>
              </a:rPr>
              <a:t>CP.3.3#12</a:t>
            </a:r>
            <a:r>
              <a:rPr lang="en-US" dirty="0">
                <a:latin typeface="Arial Narrow" pitchFamily="34" charset="0"/>
              </a:rPr>
              <a:t> The system MAY provide the ability for providers to capture clinical documentation using standard choices for disposition (e.g., reviewed and filed, recall patient, or future follow-up</a:t>
            </a:r>
            <a:r>
              <a:rPr lang="en-US" dirty="0" smtClean="0">
                <a:latin typeface="Arial Narrow" pitchFamily="34" charset="0"/>
              </a:rPr>
              <a:t>).</a:t>
            </a:r>
          </a:p>
          <a:p>
            <a:pPr marL="171450" indent="-171450">
              <a:buFont typeface="Arial" pitchFamily="34" charset="0"/>
              <a:buChar char="•"/>
            </a:pPr>
            <a:r>
              <a:rPr lang="en-US" b="1" dirty="0">
                <a:latin typeface="Arial Narrow" pitchFamily="34" charset="0"/>
              </a:rPr>
              <a:t>CP.3.3#13</a:t>
            </a:r>
            <a:r>
              <a:rPr lang="en-US" dirty="0">
                <a:latin typeface="Arial Narrow" pitchFamily="34" charset="0"/>
              </a:rPr>
              <a:t> The system MAY provide the ability to capture, maintain and render the clinician’s differential diagnosis and the list of diagnoses that the clinician has considered in the evaluation of the patient</a:t>
            </a:r>
            <a:r>
              <a:rPr lang="en-US" dirty="0" smtClean="0">
                <a:latin typeface="Arial Narrow" pitchFamily="34" charset="0"/>
              </a:rPr>
              <a:t>.</a:t>
            </a:r>
          </a:p>
          <a:p>
            <a:pPr marL="171450" indent="-171450">
              <a:buFont typeface="Arial" pitchFamily="34" charset="0"/>
              <a:buChar char="•"/>
            </a:pPr>
            <a:r>
              <a:rPr lang="en-US" b="1" dirty="0">
                <a:latin typeface="Arial Narrow" pitchFamily="34" charset="0"/>
              </a:rPr>
              <a:t>CP.3.3#18</a:t>
            </a:r>
            <a:r>
              <a:rPr lang="en-US" dirty="0">
                <a:latin typeface="Arial Narrow" pitchFamily="34" charset="0"/>
              </a:rPr>
              <a:t> The system SHOULD provide the ability to tag and render lists of patients requiring follow up contact  (e.g., laboratory callbacks, radiology callbacks, left without being seen</a:t>
            </a:r>
            <a:r>
              <a:rPr lang="en-US" dirty="0" smtClean="0">
                <a:latin typeface="Arial Narrow" pitchFamily="34" charset="0"/>
              </a:rPr>
              <a:t>).</a:t>
            </a:r>
          </a:p>
        </p:txBody>
      </p:sp>
      <p:sp>
        <p:nvSpPr>
          <p:cNvPr id="7" name="TextBox 6"/>
          <p:cNvSpPr txBox="1"/>
          <p:nvPr/>
        </p:nvSpPr>
        <p:spPr>
          <a:xfrm>
            <a:off x="914400" y="6581001"/>
            <a:ext cx="7620000" cy="276999"/>
          </a:xfrm>
          <a:prstGeom prst="rect">
            <a:avLst/>
          </a:prstGeom>
          <a:solidFill>
            <a:schemeClr val="bg1"/>
          </a:solidFill>
        </p:spPr>
        <p:txBody>
          <a:bodyPr wrap="square" rtlCol="0">
            <a:spAutoFit/>
          </a:bodyPr>
          <a:lstStyle/>
          <a:p>
            <a:pPr algn="ctr"/>
            <a:r>
              <a:rPr lang="en-US" sz="1200" b="1" dirty="0" smtClean="0">
                <a:solidFill>
                  <a:srgbClr val="0000FF"/>
                </a:solidFill>
              </a:rPr>
              <a:t>NOTE</a:t>
            </a:r>
            <a:r>
              <a:rPr lang="en-US" sz="1200" dirty="0" smtClean="0"/>
              <a:t>: EHR-S FIM is </a:t>
            </a:r>
            <a:r>
              <a:rPr lang="en-US" sz="1200" u="sng" dirty="0" smtClean="0"/>
              <a:t>NOT</a:t>
            </a:r>
            <a:r>
              <a:rPr lang="en-US" sz="1200" dirty="0" smtClean="0"/>
              <a:t> intended to imply a specific architecture or  workflow!</a:t>
            </a:r>
            <a:endParaRPr lang="en-US" sz="1200" dirty="0"/>
          </a:p>
        </p:txBody>
      </p:sp>
    </p:spTree>
    <p:extLst>
      <p:ext uri="{BB962C8B-B14F-4D97-AF65-F5344CB8AC3E}">
        <p14:creationId xmlns:p14="http://schemas.microsoft.com/office/powerpoint/2010/main" val="16334479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fontScale="90000"/>
          </a:bodyPr>
          <a:lstStyle/>
          <a:p>
            <a:r>
              <a:rPr lang="en-US" sz="2800" b="1" dirty="0" smtClean="0">
                <a:solidFill>
                  <a:srgbClr val="0000FF"/>
                </a:solidFill>
              </a:rPr>
              <a:t>Immunization Event</a:t>
            </a:r>
            <a:r>
              <a:rPr lang="en-US" sz="2800" b="1" dirty="0" smtClean="0"/>
              <a:t/>
            </a:r>
            <a:br>
              <a:rPr lang="en-US" sz="2800" b="1" dirty="0" smtClean="0"/>
            </a:br>
            <a:r>
              <a:rPr lang="en-US" sz="2800" dirty="0">
                <a:latin typeface="Arial Narrow" pitchFamily="34" charset="0"/>
              </a:rPr>
              <a:t>Conformance Criteria (CC) Applicable </a:t>
            </a:r>
            <a:r>
              <a:rPr lang="en-US" sz="2800" dirty="0" smtClean="0">
                <a:latin typeface="Arial Narrow" pitchFamily="34" charset="0"/>
              </a:rPr>
              <a:t>to this CDM</a:t>
            </a:r>
            <a:endParaRPr lang="en-US" sz="2800" b="1" dirty="0"/>
          </a:p>
        </p:txBody>
      </p:sp>
      <p:sp>
        <p:nvSpPr>
          <p:cNvPr id="4" name="Date Placeholder 3"/>
          <p:cNvSpPr>
            <a:spLocks noGrp="1"/>
          </p:cNvSpPr>
          <p:nvPr>
            <p:ph type="dt" sz="half" idx="10"/>
          </p:nvPr>
        </p:nvSpPr>
        <p:spPr>
          <a:xfrm>
            <a:off x="0" y="6661151"/>
            <a:ext cx="2133600" cy="196849"/>
          </a:xfrm>
        </p:spPr>
        <p:txBody>
          <a:bodyPr/>
          <a:lstStyle/>
          <a:p>
            <a:fld id="{6BD98FEB-5F35-4773-8716-8B508CF9F68C}" type="datetime1">
              <a:rPr lang="en-US" smtClean="0"/>
              <a:t>3/15/2012</a:t>
            </a:fld>
            <a:endParaRPr lang="en-US" dirty="0"/>
          </a:p>
        </p:txBody>
      </p:sp>
      <p:sp>
        <p:nvSpPr>
          <p:cNvPr id="5" name="Footer Placeholder 4"/>
          <p:cNvSpPr>
            <a:spLocks noGrp="1"/>
          </p:cNvSpPr>
          <p:nvPr>
            <p:ph type="ftr" sz="quarter" idx="11"/>
          </p:nvPr>
        </p:nvSpPr>
        <p:spPr>
          <a:xfrm>
            <a:off x="3124200" y="6661151"/>
            <a:ext cx="2895600" cy="196849"/>
          </a:xfrm>
        </p:spPr>
        <p:txBody>
          <a:bodyPr/>
          <a:lstStyle/>
          <a:p>
            <a:r>
              <a:rPr lang="en-US" dirty="0" smtClean="0"/>
              <a:t>DRAFT WORKING DOCUMENT</a:t>
            </a:r>
            <a:endParaRPr lang="en-US" dirty="0"/>
          </a:p>
        </p:txBody>
      </p:sp>
      <p:sp>
        <p:nvSpPr>
          <p:cNvPr id="6" name="Slide Number Placeholder 5"/>
          <p:cNvSpPr>
            <a:spLocks noGrp="1"/>
          </p:cNvSpPr>
          <p:nvPr>
            <p:ph type="sldNum" sz="quarter" idx="12"/>
          </p:nvPr>
        </p:nvSpPr>
        <p:spPr>
          <a:xfrm>
            <a:off x="7010400" y="6661151"/>
            <a:ext cx="2133600" cy="196849"/>
          </a:xfrm>
        </p:spPr>
        <p:txBody>
          <a:bodyPr/>
          <a:lstStyle/>
          <a:p>
            <a:fld id="{3EC92E35-3162-4C06-AF9B-83D7C7AEF58C}" type="slidenum">
              <a:rPr lang="en-US" smtClean="0"/>
              <a:t>44</a:t>
            </a:fld>
            <a:endParaRPr lang="en-US" dirty="0"/>
          </a:p>
        </p:txBody>
      </p:sp>
      <p:sp>
        <p:nvSpPr>
          <p:cNvPr id="3" name="TextBox 2"/>
          <p:cNvSpPr txBox="1"/>
          <p:nvPr/>
        </p:nvSpPr>
        <p:spPr>
          <a:xfrm>
            <a:off x="0" y="838200"/>
            <a:ext cx="9144000" cy="5355312"/>
          </a:xfrm>
          <a:prstGeom prst="rect">
            <a:avLst/>
          </a:prstGeom>
          <a:noFill/>
        </p:spPr>
        <p:txBody>
          <a:bodyPr wrap="square" rtlCol="0">
            <a:spAutoFit/>
          </a:bodyPr>
          <a:lstStyle/>
          <a:p>
            <a:pPr marL="171450" indent="-171450">
              <a:buFont typeface="Arial" pitchFamily="34" charset="0"/>
              <a:buChar char="•"/>
            </a:pPr>
            <a:r>
              <a:rPr lang="en-US" b="1" dirty="0" smtClean="0">
                <a:latin typeface="Arial Narrow" pitchFamily="34" charset="0"/>
              </a:rPr>
              <a:t>CP.3.3#19</a:t>
            </a:r>
            <a:r>
              <a:rPr lang="en-US" dirty="0" smtClean="0">
                <a:latin typeface="Arial Narrow" pitchFamily="34" charset="0"/>
              </a:rPr>
              <a:t> </a:t>
            </a:r>
            <a:r>
              <a:rPr lang="en-US" dirty="0">
                <a:latin typeface="Arial Narrow" pitchFamily="34" charset="0"/>
              </a:rPr>
              <a:t>The system SHOULD provide the ability to capture patient follow-up contact activities (e.g., laboratory callbacks, radiology callbacks, left without being seen</a:t>
            </a:r>
            <a:r>
              <a:rPr lang="en-US" dirty="0" smtClean="0">
                <a:latin typeface="Arial Narrow" pitchFamily="34" charset="0"/>
              </a:rPr>
              <a:t>).</a:t>
            </a:r>
          </a:p>
          <a:p>
            <a:pPr marL="171450" indent="-171450">
              <a:buFont typeface="Arial" pitchFamily="34" charset="0"/>
              <a:buChar char="•"/>
            </a:pPr>
            <a:r>
              <a:rPr lang="en-US" b="1" dirty="0">
                <a:latin typeface="Arial Narrow" pitchFamily="34" charset="0"/>
              </a:rPr>
              <a:t>CP.6.2#01</a:t>
            </a:r>
            <a:r>
              <a:rPr lang="en-US" dirty="0">
                <a:latin typeface="Arial Narrow" pitchFamily="34" charset="0"/>
              </a:rPr>
              <a:t> The system </a:t>
            </a:r>
            <a:r>
              <a:rPr lang="en-US" b="1" u="sng" dirty="0">
                <a:latin typeface="Arial Narrow" pitchFamily="34" charset="0"/>
              </a:rPr>
              <a:t>SHALL</a:t>
            </a:r>
            <a:r>
              <a:rPr lang="en-US" dirty="0">
                <a:latin typeface="Arial Narrow" pitchFamily="34" charset="0"/>
              </a:rPr>
              <a:t> provide the ability to capture, maintain and render immunization administration details as discrete data, including:(1) the immunization name/type, strength and dose;(2) date and time of administration;(3) manufacturer, lot </a:t>
            </a:r>
            <a:r>
              <a:rPr lang="en-US" dirty="0" smtClean="0">
                <a:latin typeface="Arial Narrow" pitchFamily="34" charset="0"/>
              </a:rPr>
              <a:t>numb</a:t>
            </a:r>
          </a:p>
          <a:p>
            <a:pPr marL="171450" indent="-171450">
              <a:buFont typeface="Arial" pitchFamily="34" charset="0"/>
              <a:buChar char="•"/>
            </a:pPr>
            <a:r>
              <a:rPr lang="en-US" b="1" dirty="0">
                <a:latin typeface="Arial Narrow" pitchFamily="34" charset="0"/>
              </a:rPr>
              <a:t>CP.6.2#02</a:t>
            </a:r>
            <a:r>
              <a:rPr lang="en-US" dirty="0">
                <a:latin typeface="Arial Narrow" pitchFamily="34" charset="0"/>
              </a:rPr>
              <a:t> The system MAY auto-populate the   immunization administration record as a by-product of verification of administering provider, patient, medication, dose, route and time according to scope of practice, organizational policy and/or </a:t>
            </a:r>
            <a:r>
              <a:rPr lang="en-US" dirty="0" err="1" smtClean="0">
                <a:latin typeface="Arial Narrow" pitchFamily="34" charset="0"/>
              </a:rPr>
              <a:t>jurisdiction</a:t>
            </a:r>
            <a:r>
              <a:rPr lang="en-US" b="1" dirty="0" err="1" smtClean="0">
                <a:solidFill>
                  <a:srgbClr val="0000FF"/>
                </a:solidFill>
                <a:latin typeface="Arial Narrow" pitchFamily="34" charset="0"/>
              </a:rPr>
              <a:t>s</a:t>
            </a:r>
            <a:r>
              <a:rPr lang="en-US" b="1" dirty="0" err="1" smtClean="0">
                <a:solidFill>
                  <a:srgbClr val="FF0000"/>
                </a:solidFill>
                <a:latin typeface="Arial Narrow" pitchFamily="34" charset="0"/>
              </a:rPr>
              <a:t>a</a:t>
            </a:r>
            <a:endParaRPr lang="en-US" b="1" dirty="0" smtClean="0">
              <a:solidFill>
                <a:srgbClr val="FF0000"/>
              </a:solidFill>
              <a:latin typeface="Arial Narrow" pitchFamily="34" charset="0"/>
            </a:endParaRPr>
          </a:p>
          <a:p>
            <a:pPr marL="171450" indent="-171450">
              <a:buFont typeface="Arial" pitchFamily="34" charset="0"/>
              <a:buChar char="•"/>
            </a:pPr>
            <a:r>
              <a:rPr lang="en-US" b="1" dirty="0">
                <a:latin typeface="Arial Narrow" pitchFamily="34" charset="0"/>
              </a:rPr>
              <a:t>CP.6.2#03</a:t>
            </a:r>
            <a:r>
              <a:rPr lang="en-US" dirty="0">
                <a:latin typeface="Arial Narrow" pitchFamily="34" charset="0"/>
              </a:rPr>
              <a:t> The system </a:t>
            </a:r>
            <a:r>
              <a:rPr lang="en-US" b="1" u="sng" dirty="0">
                <a:latin typeface="Arial Narrow" pitchFamily="34" charset="0"/>
              </a:rPr>
              <a:t>SHALL</a:t>
            </a:r>
            <a:r>
              <a:rPr lang="en-US" dirty="0">
                <a:latin typeface="Arial Narrow" pitchFamily="34" charset="0"/>
              </a:rPr>
              <a:t> provide the ability to determine and render required immunizations, and when they are due, based on widely accepted immunization schedules, when rendering encounter information</a:t>
            </a:r>
            <a:r>
              <a:rPr lang="en-US" dirty="0" smtClean="0">
                <a:latin typeface="Arial Narrow" pitchFamily="34" charset="0"/>
              </a:rPr>
              <a:t>.</a:t>
            </a:r>
          </a:p>
          <a:p>
            <a:pPr marL="171450" indent="-171450">
              <a:buFont typeface="Arial" pitchFamily="34" charset="0"/>
              <a:buChar char="•"/>
            </a:pPr>
            <a:r>
              <a:rPr lang="en-US" b="1" dirty="0">
                <a:latin typeface="Arial Narrow" pitchFamily="34" charset="0"/>
              </a:rPr>
              <a:t>CP.6.2#05</a:t>
            </a:r>
            <a:r>
              <a:rPr lang="en-US" dirty="0">
                <a:latin typeface="Arial Narrow" pitchFamily="34" charset="0"/>
              </a:rPr>
              <a:t> The system </a:t>
            </a:r>
            <a:r>
              <a:rPr lang="en-US" b="1" u="sng" dirty="0">
                <a:latin typeface="Arial Narrow" pitchFamily="34" charset="0"/>
              </a:rPr>
              <a:t>SHALL</a:t>
            </a:r>
            <a:r>
              <a:rPr lang="en-US" dirty="0">
                <a:latin typeface="Arial Narrow" pitchFamily="34" charset="0"/>
              </a:rPr>
              <a:t> conform to function CP.3.2 (Manage Patient Clinical Measurements) to capture other clinical data pertinent to the immunization administration (e.g., vital signs</a:t>
            </a:r>
            <a:r>
              <a:rPr lang="en-US" dirty="0" smtClean="0">
                <a:latin typeface="Arial Narrow" pitchFamily="34" charset="0"/>
              </a:rPr>
              <a:t>).</a:t>
            </a:r>
          </a:p>
          <a:p>
            <a:pPr marL="171450" indent="-171450">
              <a:buFont typeface="Arial" pitchFamily="34" charset="0"/>
              <a:buChar char="•"/>
            </a:pPr>
            <a:r>
              <a:rPr lang="en-US" b="1" dirty="0">
                <a:latin typeface="Arial Narrow" pitchFamily="34" charset="0"/>
              </a:rPr>
              <a:t>CP.6.2#06</a:t>
            </a:r>
            <a:r>
              <a:rPr lang="en-US" dirty="0">
                <a:latin typeface="Arial Narrow" pitchFamily="34" charset="0"/>
              </a:rPr>
              <a:t> The system SHOULD provide the ability to link standard codes (e.g. NDC, LOINC, SNOMED or CPT) with discrete data elements associated with an immunization</a:t>
            </a:r>
            <a:r>
              <a:rPr lang="en-US" dirty="0" smtClean="0">
                <a:latin typeface="Arial Narrow" pitchFamily="34" charset="0"/>
              </a:rPr>
              <a:t>.</a:t>
            </a:r>
          </a:p>
          <a:p>
            <a:pPr marL="171450" indent="-171450">
              <a:buFont typeface="Arial" pitchFamily="34" charset="0"/>
              <a:buChar char="•"/>
            </a:pPr>
            <a:r>
              <a:rPr lang="en-US" b="1" dirty="0">
                <a:latin typeface="Arial Narrow" pitchFamily="34" charset="0"/>
              </a:rPr>
              <a:t>CP.6.2#10</a:t>
            </a:r>
            <a:r>
              <a:rPr lang="en-US" dirty="0">
                <a:latin typeface="Arial Narrow" pitchFamily="34" charset="0"/>
              </a:rPr>
              <a:t> The system SHOULD transmit required immunization administration information to a public health immunization registry according to scope of practice, organizational policy and/or jurisdictional law</a:t>
            </a:r>
            <a:r>
              <a:rPr lang="en-US" dirty="0" smtClean="0">
                <a:latin typeface="Arial Narrow" pitchFamily="34" charset="0"/>
              </a:rPr>
              <a:t>.</a:t>
            </a:r>
          </a:p>
          <a:p>
            <a:pPr marL="171450" indent="-171450">
              <a:buFont typeface="Arial" pitchFamily="34" charset="0"/>
              <a:buChar char="•"/>
            </a:pPr>
            <a:r>
              <a:rPr lang="en-US" b="1" dirty="0">
                <a:latin typeface="Arial Narrow" pitchFamily="34" charset="0"/>
              </a:rPr>
              <a:t>CP.6.2#16</a:t>
            </a:r>
            <a:r>
              <a:rPr lang="en-US" dirty="0">
                <a:latin typeface="Arial Narrow" pitchFamily="34" charset="0"/>
              </a:rPr>
              <a:t> The system </a:t>
            </a:r>
            <a:r>
              <a:rPr lang="en-US" b="1" u="sng" dirty="0">
                <a:latin typeface="Arial Narrow" pitchFamily="34" charset="0"/>
              </a:rPr>
              <a:t>SHALL</a:t>
            </a:r>
            <a:r>
              <a:rPr lang="en-US" dirty="0">
                <a:latin typeface="Arial Narrow" pitchFamily="34" charset="0"/>
              </a:rPr>
              <a:t> provide the ability to render the immunization order as written (i.e., exact clinician order language) when rendering administration information</a:t>
            </a:r>
            <a:r>
              <a:rPr lang="en-US" dirty="0" smtClean="0">
                <a:latin typeface="Arial Narrow" pitchFamily="34" charset="0"/>
              </a:rPr>
              <a:t>.</a:t>
            </a:r>
          </a:p>
        </p:txBody>
      </p:sp>
      <p:sp>
        <p:nvSpPr>
          <p:cNvPr id="8" name="TextBox 7"/>
          <p:cNvSpPr txBox="1"/>
          <p:nvPr/>
        </p:nvSpPr>
        <p:spPr>
          <a:xfrm>
            <a:off x="1600200" y="6614215"/>
            <a:ext cx="5943600" cy="243785"/>
          </a:xfrm>
          <a:prstGeom prst="rect">
            <a:avLst/>
          </a:prstGeom>
          <a:solidFill>
            <a:schemeClr val="bg1"/>
          </a:solidFill>
        </p:spPr>
        <p:txBody>
          <a:bodyPr wrap="square" rtlCol="0">
            <a:spAutoFit/>
          </a:bodyPr>
          <a:lstStyle/>
          <a:p>
            <a:pPr algn="ctr">
              <a:lnSpc>
                <a:spcPct val="80000"/>
              </a:lnSpc>
            </a:pPr>
            <a:r>
              <a:rPr lang="en-US" sz="1200" dirty="0" smtClean="0">
                <a:solidFill>
                  <a:srgbClr val="FF0000"/>
                </a:solidFill>
              </a:rPr>
              <a:t>RED</a:t>
            </a:r>
            <a:r>
              <a:rPr lang="en-US" sz="1200" dirty="0" smtClean="0"/>
              <a:t>: Recommend deletion, </a:t>
            </a:r>
            <a:r>
              <a:rPr lang="en-US" sz="1200" dirty="0" smtClean="0">
                <a:solidFill>
                  <a:srgbClr val="0000CC"/>
                </a:solidFill>
              </a:rPr>
              <a:t>Blue</a:t>
            </a:r>
            <a:r>
              <a:rPr lang="en-US" sz="1200" dirty="0" smtClean="0"/>
              <a:t>:  Recommended Insertion</a:t>
            </a:r>
            <a:endParaRPr lang="en-US" sz="1200" dirty="0"/>
          </a:p>
        </p:txBody>
      </p:sp>
    </p:spTree>
    <p:extLst>
      <p:ext uri="{BB962C8B-B14F-4D97-AF65-F5344CB8AC3E}">
        <p14:creationId xmlns:p14="http://schemas.microsoft.com/office/powerpoint/2010/main" val="142978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fontScale="90000"/>
          </a:bodyPr>
          <a:lstStyle/>
          <a:p>
            <a:r>
              <a:rPr lang="en-US" sz="2800" b="1" dirty="0" smtClean="0">
                <a:solidFill>
                  <a:srgbClr val="0000FF"/>
                </a:solidFill>
              </a:rPr>
              <a:t>Immunization Event</a:t>
            </a:r>
            <a:r>
              <a:rPr lang="en-US" sz="2800" b="1" dirty="0" smtClean="0"/>
              <a:t/>
            </a:r>
            <a:br>
              <a:rPr lang="en-US" sz="2800" b="1" dirty="0" smtClean="0"/>
            </a:br>
            <a:r>
              <a:rPr lang="en-US" sz="2800" dirty="0">
                <a:latin typeface="Arial Narrow" pitchFamily="34" charset="0"/>
              </a:rPr>
              <a:t>Conformance Criteria (CC) Applicable </a:t>
            </a:r>
            <a:r>
              <a:rPr lang="en-US" sz="2800" dirty="0" smtClean="0">
                <a:latin typeface="Arial Narrow" pitchFamily="34" charset="0"/>
              </a:rPr>
              <a:t>to this CDM</a:t>
            </a:r>
            <a:endParaRPr lang="en-US" sz="2800" b="1" dirty="0"/>
          </a:p>
        </p:txBody>
      </p:sp>
      <p:sp>
        <p:nvSpPr>
          <p:cNvPr id="4" name="Date Placeholder 3"/>
          <p:cNvSpPr>
            <a:spLocks noGrp="1"/>
          </p:cNvSpPr>
          <p:nvPr>
            <p:ph type="dt" sz="half" idx="10"/>
          </p:nvPr>
        </p:nvSpPr>
        <p:spPr>
          <a:xfrm>
            <a:off x="0" y="6661151"/>
            <a:ext cx="2133600" cy="196849"/>
          </a:xfrm>
        </p:spPr>
        <p:txBody>
          <a:bodyPr/>
          <a:lstStyle/>
          <a:p>
            <a:fld id="{6BD98FEB-5F35-4773-8716-8B508CF9F68C}" type="datetime1">
              <a:rPr lang="en-US" smtClean="0"/>
              <a:t>3/15/2012</a:t>
            </a:fld>
            <a:endParaRPr lang="en-US" dirty="0"/>
          </a:p>
        </p:txBody>
      </p:sp>
      <p:sp>
        <p:nvSpPr>
          <p:cNvPr id="5" name="Footer Placeholder 4"/>
          <p:cNvSpPr>
            <a:spLocks noGrp="1"/>
          </p:cNvSpPr>
          <p:nvPr>
            <p:ph type="ftr" sz="quarter" idx="11"/>
          </p:nvPr>
        </p:nvSpPr>
        <p:spPr>
          <a:xfrm>
            <a:off x="3124200" y="6661151"/>
            <a:ext cx="2895600" cy="196849"/>
          </a:xfrm>
        </p:spPr>
        <p:txBody>
          <a:bodyPr/>
          <a:lstStyle/>
          <a:p>
            <a:r>
              <a:rPr lang="en-US" dirty="0" smtClean="0"/>
              <a:t>DRAFT WORKING DOCUMENT</a:t>
            </a:r>
            <a:endParaRPr lang="en-US" dirty="0"/>
          </a:p>
        </p:txBody>
      </p:sp>
      <p:sp>
        <p:nvSpPr>
          <p:cNvPr id="6" name="Slide Number Placeholder 5"/>
          <p:cNvSpPr>
            <a:spLocks noGrp="1"/>
          </p:cNvSpPr>
          <p:nvPr>
            <p:ph type="sldNum" sz="quarter" idx="12"/>
          </p:nvPr>
        </p:nvSpPr>
        <p:spPr>
          <a:xfrm>
            <a:off x="7010400" y="6661151"/>
            <a:ext cx="2133600" cy="196849"/>
          </a:xfrm>
        </p:spPr>
        <p:txBody>
          <a:bodyPr/>
          <a:lstStyle/>
          <a:p>
            <a:fld id="{3EC92E35-3162-4C06-AF9B-83D7C7AEF58C}" type="slidenum">
              <a:rPr lang="en-US" smtClean="0"/>
              <a:t>45</a:t>
            </a:fld>
            <a:endParaRPr lang="en-US" dirty="0"/>
          </a:p>
        </p:txBody>
      </p:sp>
      <p:sp>
        <p:nvSpPr>
          <p:cNvPr id="3" name="TextBox 2"/>
          <p:cNvSpPr txBox="1"/>
          <p:nvPr/>
        </p:nvSpPr>
        <p:spPr>
          <a:xfrm>
            <a:off x="0" y="838200"/>
            <a:ext cx="9144000" cy="4801314"/>
          </a:xfrm>
          <a:prstGeom prst="rect">
            <a:avLst/>
          </a:prstGeom>
          <a:noFill/>
        </p:spPr>
        <p:txBody>
          <a:bodyPr wrap="square" rtlCol="0">
            <a:spAutoFit/>
          </a:bodyPr>
          <a:lstStyle/>
          <a:p>
            <a:pPr marL="171450" indent="-171450">
              <a:buFont typeface="Arial" pitchFamily="34" charset="0"/>
              <a:buChar char="•"/>
            </a:pPr>
            <a:r>
              <a:rPr lang="en-US" b="1" dirty="0" smtClean="0">
                <a:latin typeface="Arial Narrow" pitchFamily="34" charset="0"/>
              </a:rPr>
              <a:t>CP.6.2#17</a:t>
            </a:r>
            <a:r>
              <a:rPr lang="en-US" dirty="0" smtClean="0">
                <a:latin typeface="Arial Narrow" pitchFamily="34" charset="0"/>
              </a:rPr>
              <a:t> </a:t>
            </a:r>
            <a:r>
              <a:rPr lang="en-US" dirty="0">
                <a:latin typeface="Arial Narrow" pitchFamily="34" charset="0"/>
              </a:rPr>
              <a:t>The system </a:t>
            </a:r>
            <a:r>
              <a:rPr lang="en-US" b="1" u="sng" dirty="0">
                <a:latin typeface="Arial Narrow" pitchFamily="34" charset="0"/>
              </a:rPr>
              <a:t>SHALL</a:t>
            </a:r>
            <a:r>
              <a:rPr lang="en-US" dirty="0">
                <a:latin typeface="Arial Narrow" pitchFamily="34" charset="0"/>
              </a:rPr>
              <a:t> provide the ability to determine due and overdue ordered immunizations and render a notification</a:t>
            </a:r>
            <a:r>
              <a:rPr lang="en-US" dirty="0" smtClean="0">
                <a:latin typeface="Arial Narrow" pitchFamily="34" charset="0"/>
              </a:rPr>
              <a:t>.</a:t>
            </a:r>
          </a:p>
          <a:p>
            <a:pPr marL="171450" indent="-171450">
              <a:buFont typeface="Arial" pitchFamily="34" charset="0"/>
              <a:buChar char="•"/>
            </a:pPr>
            <a:r>
              <a:rPr lang="en-US" b="1" dirty="0">
                <a:latin typeface="Arial Narrow" pitchFamily="34" charset="0"/>
              </a:rPr>
              <a:t>CP.6.2#18</a:t>
            </a:r>
            <a:r>
              <a:rPr lang="en-US" dirty="0">
                <a:latin typeface="Arial Narrow" pitchFamily="34" charset="0"/>
              </a:rPr>
              <a:t> The system </a:t>
            </a:r>
            <a:r>
              <a:rPr lang="en-US" b="1" u="sng" dirty="0">
                <a:latin typeface="Arial Narrow" pitchFamily="34" charset="0"/>
              </a:rPr>
              <a:t>SHALL</a:t>
            </a:r>
            <a:r>
              <a:rPr lang="en-US" dirty="0">
                <a:latin typeface="Arial Narrow" pitchFamily="34" charset="0"/>
              </a:rPr>
              <a:t> provide the ability to render a patient educational information regarding the administration (e.g., Vaccine Information Statement (VIS</a:t>
            </a:r>
            <a:r>
              <a:rPr lang="en-US" dirty="0" smtClean="0">
                <a:latin typeface="Arial Narrow" pitchFamily="34" charset="0"/>
              </a:rPr>
              <a:t>)).</a:t>
            </a:r>
          </a:p>
          <a:p>
            <a:pPr marL="171450" indent="-171450">
              <a:buFont typeface="Arial" pitchFamily="34" charset="0"/>
              <a:buChar char="•"/>
            </a:pPr>
            <a:r>
              <a:rPr lang="en-US" b="1" dirty="0">
                <a:latin typeface="Arial Narrow" pitchFamily="34" charset="0"/>
              </a:rPr>
              <a:t>CP.6.2#19</a:t>
            </a:r>
            <a:r>
              <a:rPr lang="en-US" dirty="0">
                <a:latin typeface="Arial Narrow" pitchFamily="34" charset="0"/>
              </a:rPr>
              <a:t> The system </a:t>
            </a:r>
            <a:r>
              <a:rPr lang="en-US" b="1" u="sng" dirty="0">
                <a:latin typeface="Arial Narrow" pitchFamily="34" charset="0"/>
              </a:rPr>
              <a:t>SHALL</a:t>
            </a:r>
            <a:r>
              <a:rPr lang="en-US" dirty="0">
                <a:latin typeface="Arial Narrow" pitchFamily="34" charset="0"/>
              </a:rPr>
              <a:t> provide the ability to capture that patient educational information (e.g., VIS) was provided at the time of immunization administration</a:t>
            </a:r>
            <a:r>
              <a:rPr lang="en-US" dirty="0" smtClean="0">
                <a:latin typeface="Arial Narrow" pitchFamily="34" charset="0"/>
              </a:rPr>
              <a:t>.</a:t>
            </a:r>
          </a:p>
          <a:p>
            <a:pPr marL="171450" indent="-171450">
              <a:buFont typeface="Arial" pitchFamily="34" charset="0"/>
              <a:buChar char="•"/>
            </a:pPr>
            <a:r>
              <a:rPr lang="en-US" b="1" dirty="0">
                <a:latin typeface="Arial Narrow" pitchFamily="34" charset="0"/>
              </a:rPr>
              <a:t>CP.6.2#20</a:t>
            </a:r>
            <a:r>
              <a:rPr lang="en-US" dirty="0">
                <a:latin typeface="Arial Narrow" pitchFamily="34" charset="0"/>
              </a:rPr>
              <a:t> The system </a:t>
            </a:r>
            <a:r>
              <a:rPr lang="en-US" b="1" u="sng" dirty="0">
                <a:latin typeface="Arial Narrow" pitchFamily="34" charset="0"/>
              </a:rPr>
              <a:t>SHALL</a:t>
            </a:r>
            <a:r>
              <a:rPr lang="en-US" dirty="0">
                <a:latin typeface="Arial Narrow" pitchFamily="34" charset="0"/>
              </a:rPr>
              <a:t> provide the ability to capture documentation that patient educational information (e.g., VIS) was provided at the time of immunization administration</a:t>
            </a:r>
            <a:r>
              <a:rPr lang="en-US" dirty="0" smtClean="0">
                <a:latin typeface="Arial Narrow" pitchFamily="34" charset="0"/>
              </a:rPr>
              <a:t>.</a:t>
            </a:r>
          </a:p>
          <a:p>
            <a:pPr marL="171450" indent="-171450">
              <a:buFont typeface="Arial" pitchFamily="34" charset="0"/>
              <a:buChar char="•"/>
            </a:pPr>
            <a:r>
              <a:rPr lang="en-US" b="1" dirty="0">
                <a:latin typeface="Arial Narrow" pitchFamily="34" charset="0"/>
              </a:rPr>
              <a:t>CP.6.2#21</a:t>
            </a:r>
            <a:r>
              <a:rPr lang="en-US" dirty="0">
                <a:latin typeface="Arial Narrow" pitchFamily="34" charset="0"/>
              </a:rPr>
              <a:t> The system </a:t>
            </a:r>
            <a:r>
              <a:rPr lang="en-US" b="1" u="sng" dirty="0">
                <a:latin typeface="Arial Narrow" pitchFamily="34" charset="0"/>
              </a:rPr>
              <a:t>SHALL</a:t>
            </a:r>
            <a:r>
              <a:rPr lang="en-US" dirty="0">
                <a:latin typeface="Arial Narrow" pitchFamily="34" charset="0"/>
              </a:rPr>
              <a:t> provide the ability to capture the receiving entity  (e.g., patient, representative, organization) when patient education information is provided at the time of immunization administration</a:t>
            </a:r>
            <a:r>
              <a:rPr lang="en-US" dirty="0" smtClean="0">
                <a:latin typeface="Arial Narrow" pitchFamily="34" charset="0"/>
              </a:rPr>
              <a:t>.</a:t>
            </a:r>
          </a:p>
          <a:p>
            <a:pPr marL="171450" indent="-171450">
              <a:buFont typeface="Arial" pitchFamily="34" charset="0"/>
              <a:buChar char="•"/>
            </a:pPr>
            <a:r>
              <a:rPr lang="en-US" b="1" dirty="0">
                <a:latin typeface="Arial Narrow" pitchFamily="34" charset="0"/>
              </a:rPr>
              <a:t>CP.6.2#22</a:t>
            </a:r>
            <a:r>
              <a:rPr lang="en-US" dirty="0">
                <a:latin typeface="Arial Narrow" pitchFamily="34" charset="0"/>
              </a:rPr>
              <a:t> The system SHOULD provide the ability to capture and maintain immunization refusal reasons as discrete data</a:t>
            </a:r>
            <a:r>
              <a:rPr lang="en-US" dirty="0" smtClean="0">
                <a:latin typeface="Arial Narrow" pitchFamily="34" charset="0"/>
              </a:rPr>
              <a:t>.</a:t>
            </a:r>
          </a:p>
          <a:p>
            <a:pPr marL="171450" indent="-171450">
              <a:buFont typeface="Arial" pitchFamily="34" charset="0"/>
              <a:buChar char="•"/>
            </a:pPr>
            <a:r>
              <a:rPr lang="en-US" b="1" dirty="0">
                <a:latin typeface="Arial Narrow" pitchFamily="34" charset="0"/>
              </a:rPr>
              <a:t>CP.6.2#23</a:t>
            </a:r>
            <a:r>
              <a:rPr lang="en-US" dirty="0">
                <a:latin typeface="Arial Narrow" pitchFamily="34" charset="0"/>
              </a:rPr>
              <a:t> The system SHOULD provide the ability to capture patient preferences regarding receipt of immunization (e.g. refusal of certain vaccine types) at time of immunization administration</a:t>
            </a:r>
            <a:r>
              <a:rPr lang="en-US" dirty="0" smtClean="0">
                <a:latin typeface="Arial Narrow" pitchFamily="34" charset="0"/>
              </a:rPr>
              <a:t>.</a:t>
            </a:r>
          </a:p>
          <a:p>
            <a:pPr marL="171450" indent="-171450">
              <a:buFont typeface="Arial" pitchFamily="34" charset="0"/>
              <a:buChar char="•"/>
            </a:pPr>
            <a:r>
              <a:rPr lang="en-US" b="1" dirty="0">
                <a:latin typeface="Arial Narrow" pitchFamily="34" charset="0"/>
              </a:rPr>
              <a:t>CPS.3.9#04</a:t>
            </a:r>
            <a:r>
              <a:rPr lang="en-US" dirty="0">
                <a:latin typeface="Arial Narrow" pitchFamily="34" charset="0"/>
              </a:rPr>
              <a:t> The system MAY tag {track} and store {retain} the version used when guidelines are provided in a patient encounter.</a:t>
            </a:r>
          </a:p>
        </p:txBody>
      </p:sp>
      <p:sp>
        <p:nvSpPr>
          <p:cNvPr id="7" name="TextBox 6"/>
          <p:cNvSpPr txBox="1"/>
          <p:nvPr/>
        </p:nvSpPr>
        <p:spPr>
          <a:xfrm>
            <a:off x="914400" y="6581001"/>
            <a:ext cx="7620000" cy="276999"/>
          </a:xfrm>
          <a:prstGeom prst="rect">
            <a:avLst/>
          </a:prstGeom>
          <a:solidFill>
            <a:schemeClr val="bg1"/>
          </a:solidFill>
        </p:spPr>
        <p:txBody>
          <a:bodyPr wrap="square" rtlCol="0">
            <a:spAutoFit/>
          </a:bodyPr>
          <a:lstStyle/>
          <a:p>
            <a:pPr algn="ctr"/>
            <a:r>
              <a:rPr lang="en-US" sz="1200" b="1" dirty="0" smtClean="0">
                <a:solidFill>
                  <a:srgbClr val="0000FF"/>
                </a:solidFill>
              </a:rPr>
              <a:t>NOTE</a:t>
            </a:r>
            <a:r>
              <a:rPr lang="en-US" sz="1200" dirty="0" smtClean="0"/>
              <a:t>: EHR-S FIM is </a:t>
            </a:r>
            <a:r>
              <a:rPr lang="en-US" sz="1200" u="sng" dirty="0" smtClean="0"/>
              <a:t>NOT</a:t>
            </a:r>
            <a:r>
              <a:rPr lang="en-US" sz="1200" dirty="0" smtClean="0"/>
              <a:t> intended to imply a specific architecture or  workflow!</a:t>
            </a:r>
            <a:endParaRPr lang="en-US" sz="1200" dirty="0"/>
          </a:p>
        </p:txBody>
      </p:sp>
    </p:spTree>
    <p:extLst>
      <p:ext uri="{BB962C8B-B14F-4D97-AF65-F5344CB8AC3E}">
        <p14:creationId xmlns:p14="http://schemas.microsoft.com/office/powerpoint/2010/main" val="24083194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762000"/>
            <a:ext cx="9229725" cy="6164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762000"/>
          </a:xfrm>
        </p:spPr>
        <p:txBody>
          <a:bodyPr>
            <a:normAutofit fontScale="90000"/>
          </a:bodyPr>
          <a:lstStyle/>
          <a:p>
            <a:r>
              <a:rPr lang="en-US" sz="3100" b="1" dirty="0">
                <a:solidFill>
                  <a:srgbClr val="0000FF"/>
                </a:solidFill>
              </a:rPr>
              <a:t>CDM for </a:t>
            </a:r>
            <a:r>
              <a:rPr lang="en-US" sz="3100" b="1" dirty="0" smtClean="0">
                <a:solidFill>
                  <a:srgbClr val="0000FF"/>
                </a:solidFill>
              </a:rPr>
              <a:t>Report</a:t>
            </a:r>
            <a:r>
              <a:rPr lang="en-US" sz="2800" b="1" dirty="0" smtClean="0"/>
              <a:t/>
            </a:r>
            <a:br>
              <a:rPr lang="en-US" sz="2800" b="1" dirty="0" smtClean="0"/>
            </a:br>
            <a:r>
              <a:rPr lang="en-US" sz="2700" dirty="0" smtClean="0">
                <a:latin typeface="Arial Narrow" pitchFamily="34" charset="0"/>
              </a:rPr>
              <a:t>Conceptual </a:t>
            </a:r>
            <a:r>
              <a:rPr lang="en-US" sz="2700" dirty="0">
                <a:latin typeface="Arial Narrow" pitchFamily="34" charset="0"/>
              </a:rPr>
              <a:t>Conformance Criteria (CC) Applicable </a:t>
            </a:r>
            <a:r>
              <a:rPr lang="en-US" sz="2700" dirty="0" smtClean="0">
                <a:latin typeface="Arial Narrow" pitchFamily="34" charset="0"/>
              </a:rPr>
              <a:t>to this CDM</a:t>
            </a:r>
            <a:endParaRPr lang="en-US" sz="2700" b="1" dirty="0"/>
          </a:p>
        </p:txBody>
      </p:sp>
      <p:sp>
        <p:nvSpPr>
          <p:cNvPr id="4" name="Date Placeholder 3"/>
          <p:cNvSpPr>
            <a:spLocks noGrp="1"/>
          </p:cNvSpPr>
          <p:nvPr>
            <p:ph type="dt" sz="half" idx="10"/>
          </p:nvPr>
        </p:nvSpPr>
        <p:spPr>
          <a:xfrm>
            <a:off x="0" y="6661151"/>
            <a:ext cx="2133600" cy="196849"/>
          </a:xfrm>
        </p:spPr>
        <p:txBody>
          <a:bodyPr/>
          <a:lstStyle/>
          <a:p>
            <a:fld id="{6BD98FEB-5F35-4773-8716-8B508CF9F68C}" type="datetime1">
              <a:rPr lang="en-US" smtClean="0"/>
              <a:t>3/15/2012</a:t>
            </a:fld>
            <a:endParaRPr lang="en-US" dirty="0"/>
          </a:p>
        </p:txBody>
      </p:sp>
      <p:sp>
        <p:nvSpPr>
          <p:cNvPr id="5" name="Footer Placeholder 4"/>
          <p:cNvSpPr>
            <a:spLocks noGrp="1"/>
          </p:cNvSpPr>
          <p:nvPr>
            <p:ph type="ftr" sz="quarter" idx="11"/>
          </p:nvPr>
        </p:nvSpPr>
        <p:spPr>
          <a:xfrm>
            <a:off x="3124200" y="6661151"/>
            <a:ext cx="2895600" cy="196849"/>
          </a:xfrm>
        </p:spPr>
        <p:txBody>
          <a:bodyPr/>
          <a:lstStyle/>
          <a:p>
            <a:r>
              <a:rPr lang="en-US" dirty="0" smtClean="0"/>
              <a:t>DRAFT WORKING DOCUMENT</a:t>
            </a:r>
            <a:endParaRPr lang="en-US" dirty="0"/>
          </a:p>
        </p:txBody>
      </p:sp>
      <p:sp>
        <p:nvSpPr>
          <p:cNvPr id="6" name="Slide Number Placeholder 5"/>
          <p:cNvSpPr>
            <a:spLocks noGrp="1"/>
          </p:cNvSpPr>
          <p:nvPr>
            <p:ph type="sldNum" sz="quarter" idx="12"/>
          </p:nvPr>
        </p:nvSpPr>
        <p:spPr>
          <a:xfrm>
            <a:off x="7010400" y="6661151"/>
            <a:ext cx="2133600" cy="196849"/>
          </a:xfrm>
        </p:spPr>
        <p:txBody>
          <a:bodyPr/>
          <a:lstStyle/>
          <a:p>
            <a:fld id="{3EC92E35-3162-4C06-AF9B-83D7C7AEF58C}" type="slidenum">
              <a:rPr lang="en-US" smtClean="0"/>
              <a:t>46</a:t>
            </a:fld>
            <a:endParaRPr lang="en-US" dirty="0"/>
          </a:p>
        </p:txBody>
      </p:sp>
      <p:sp>
        <p:nvSpPr>
          <p:cNvPr id="8" name="TextBox 7"/>
          <p:cNvSpPr txBox="1"/>
          <p:nvPr/>
        </p:nvSpPr>
        <p:spPr>
          <a:xfrm>
            <a:off x="381000" y="5791200"/>
            <a:ext cx="3962400" cy="646331"/>
          </a:xfrm>
          <a:prstGeom prst="rect">
            <a:avLst/>
          </a:prstGeom>
          <a:noFill/>
        </p:spPr>
        <p:txBody>
          <a:bodyPr wrap="square" rtlCol="0">
            <a:spAutoFit/>
          </a:bodyPr>
          <a:lstStyle/>
          <a:p>
            <a:pPr algn="ctr"/>
            <a:r>
              <a:rPr lang="en-US" sz="1200" dirty="0" smtClean="0">
                <a:solidFill>
                  <a:srgbClr val="0000CC"/>
                </a:solidFill>
              </a:rPr>
              <a:t>SHALL CCs have bolded borders. </a:t>
            </a:r>
          </a:p>
          <a:p>
            <a:pPr algn="ctr"/>
            <a:r>
              <a:rPr lang="en-US" sz="1200" dirty="0" smtClean="0">
                <a:solidFill>
                  <a:srgbClr val="0000CC"/>
                </a:solidFill>
              </a:rPr>
              <a:t>See individual EHR-S Function’s slide deck for CC details</a:t>
            </a:r>
            <a:r>
              <a:rPr lang="en-US" sz="1200" dirty="0" smtClean="0">
                <a:solidFill>
                  <a:srgbClr val="0000FF"/>
                </a:solidFill>
              </a:rPr>
              <a:t> </a:t>
            </a:r>
            <a:r>
              <a:rPr lang="en-US" sz="1200" dirty="0">
                <a:solidFill>
                  <a:srgbClr val="0000FF"/>
                </a:solidFill>
              </a:rPr>
              <a:t>at: </a:t>
            </a:r>
            <a:r>
              <a:rPr lang="en-US" sz="1200" u="sng" dirty="0">
                <a:latin typeface="Arial Narrow" pitchFamily="34" charset="0"/>
                <a:cs typeface="Arial" pitchFamily="34" charset="0"/>
                <a:hlinkClick r:id="rId3"/>
              </a:rPr>
              <a:t>http://</a:t>
            </a:r>
            <a:r>
              <a:rPr lang="en-US" sz="1200" u="sng" dirty="0" smtClean="0">
                <a:latin typeface="Arial Narrow" pitchFamily="34" charset="0"/>
                <a:cs typeface="Arial" pitchFamily="34" charset="0"/>
                <a:hlinkClick r:id="rId3"/>
              </a:rPr>
              <a:t>wiki.hl7.org/index.php?title=EHR_Interoperability_WG</a:t>
            </a:r>
            <a:endParaRPr lang="en-US" sz="1200" dirty="0">
              <a:solidFill>
                <a:srgbClr val="0000CC"/>
              </a:solidFill>
            </a:endParaRPr>
          </a:p>
        </p:txBody>
      </p:sp>
      <p:sp>
        <p:nvSpPr>
          <p:cNvPr id="10" name="TextBox 9"/>
          <p:cNvSpPr txBox="1"/>
          <p:nvPr/>
        </p:nvSpPr>
        <p:spPr>
          <a:xfrm>
            <a:off x="2057400" y="838200"/>
            <a:ext cx="5486400" cy="276999"/>
          </a:xfrm>
          <a:prstGeom prst="rect">
            <a:avLst/>
          </a:prstGeom>
          <a:solidFill>
            <a:schemeClr val="bg1"/>
          </a:solidFill>
        </p:spPr>
        <p:txBody>
          <a:bodyPr wrap="square" rtlCol="0">
            <a:spAutoFit/>
          </a:bodyPr>
          <a:lstStyle/>
          <a:p>
            <a:pPr algn="ctr"/>
            <a:r>
              <a:rPr lang="en-US" sz="1200" b="1" dirty="0" smtClean="0">
                <a:solidFill>
                  <a:srgbClr val="0000FF"/>
                </a:solidFill>
                <a:latin typeface="Arial Narrow" pitchFamily="34" charset="0"/>
              </a:rPr>
              <a:t>NOTE</a:t>
            </a:r>
            <a:r>
              <a:rPr lang="en-US" sz="1200" dirty="0" smtClean="0">
                <a:latin typeface="Arial Narrow" pitchFamily="34" charset="0"/>
              </a:rPr>
              <a:t>: EHR-S FIM is </a:t>
            </a:r>
            <a:r>
              <a:rPr lang="en-US" sz="1200" u="sng" dirty="0" smtClean="0">
                <a:latin typeface="Arial Narrow" pitchFamily="34" charset="0"/>
              </a:rPr>
              <a:t>NOT</a:t>
            </a:r>
            <a:r>
              <a:rPr lang="en-US" sz="1200" dirty="0" smtClean="0">
                <a:latin typeface="Arial Narrow" pitchFamily="34" charset="0"/>
              </a:rPr>
              <a:t> intended to imply a specific architecture or  workflow!</a:t>
            </a:r>
            <a:endParaRPr lang="en-US" sz="1200" dirty="0">
              <a:latin typeface="Arial Narrow" pitchFamily="34" charset="0"/>
            </a:endParaRPr>
          </a:p>
        </p:txBody>
      </p:sp>
    </p:spTree>
    <p:extLst>
      <p:ext uri="{BB962C8B-B14F-4D97-AF65-F5344CB8AC3E}">
        <p14:creationId xmlns:p14="http://schemas.microsoft.com/office/powerpoint/2010/main" val="40227289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fontScale="90000"/>
          </a:bodyPr>
          <a:lstStyle/>
          <a:p>
            <a:r>
              <a:rPr lang="en-US" sz="3100" b="1" dirty="0">
                <a:solidFill>
                  <a:srgbClr val="0000FF"/>
                </a:solidFill>
              </a:rPr>
              <a:t>CDM for </a:t>
            </a:r>
            <a:r>
              <a:rPr lang="en-US" sz="3100" b="1" dirty="0" smtClean="0">
                <a:solidFill>
                  <a:srgbClr val="0000FF"/>
                </a:solidFill>
              </a:rPr>
              <a:t>Report</a:t>
            </a:r>
            <a:r>
              <a:rPr lang="en-US" sz="2800" b="1" dirty="0" smtClean="0"/>
              <a:t/>
            </a:r>
            <a:br>
              <a:rPr lang="en-US" sz="2800" b="1" dirty="0" smtClean="0"/>
            </a:br>
            <a:r>
              <a:rPr lang="en-US" sz="2700" dirty="0" smtClean="0">
                <a:latin typeface="Arial Narrow" pitchFamily="34" charset="0"/>
              </a:rPr>
              <a:t>Conceptual </a:t>
            </a:r>
            <a:r>
              <a:rPr lang="en-US" sz="2700" dirty="0">
                <a:latin typeface="Arial Narrow" pitchFamily="34" charset="0"/>
              </a:rPr>
              <a:t>Conformance Criteria (CC) Applicable </a:t>
            </a:r>
            <a:r>
              <a:rPr lang="en-US" sz="2700" dirty="0" smtClean="0">
                <a:latin typeface="Arial Narrow" pitchFamily="34" charset="0"/>
              </a:rPr>
              <a:t>to this CDM</a:t>
            </a:r>
            <a:endParaRPr lang="en-US" sz="2700" b="1" dirty="0"/>
          </a:p>
        </p:txBody>
      </p:sp>
      <p:sp>
        <p:nvSpPr>
          <p:cNvPr id="4" name="Date Placeholder 3"/>
          <p:cNvSpPr>
            <a:spLocks noGrp="1"/>
          </p:cNvSpPr>
          <p:nvPr>
            <p:ph type="dt" sz="half" idx="10"/>
          </p:nvPr>
        </p:nvSpPr>
        <p:spPr>
          <a:xfrm>
            <a:off x="0" y="6661151"/>
            <a:ext cx="2133600" cy="196849"/>
          </a:xfrm>
        </p:spPr>
        <p:txBody>
          <a:bodyPr/>
          <a:lstStyle/>
          <a:p>
            <a:fld id="{6BD98FEB-5F35-4773-8716-8B508CF9F68C}" type="datetime1">
              <a:rPr lang="en-US" smtClean="0"/>
              <a:t>3/15/2012</a:t>
            </a:fld>
            <a:endParaRPr lang="en-US" dirty="0"/>
          </a:p>
        </p:txBody>
      </p:sp>
      <p:sp>
        <p:nvSpPr>
          <p:cNvPr id="5" name="Footer Placeholder 4"/>
          <p:cNvSpPr>
            <a:spLocks noGrp="1"/>
          </p:cNvSpPr>
          <p:nvPr>
            <p:ph type="ftr" sz="quarter" idx="11"/>
          </p:nvPr>
        </p:nvSpPr>
        <p:spPr>
          <a:xfrm>
            <a:off x="3124200" y="6661151"/>
            <a:ext cx="2895600" cy="196849"/>
          </a:xfrm>
        </p:spPr>
        <p:txBody>
          <a:bodyPr/>
          <a:lstStyle/>
          <a:p>
            <a:r>
              <a:rPr lang="en-US" dirty="0" smtClean="0"/>
              <a:t>DRAFT WORKING DOCUMENT</a:t>
            </a:r>
            <a:endParaRPr lang="en-US" dirty="0"/>
          </a:p>
        </p:txBody>
      </p:sp>
      <p:sp>
        <p:nvSpPr>
          <p:cNvPr id="6" name="Slide Number Placeholder 5"/>
          <p:cNvSpPr>
            <a:spLocks noGrp="1"/>
          </p:cNvSpPr>
          <p:nvPr>
            <p:ph type="sldNum" sz="quarter" idx="12"/>
          </p:nvPr>
        </p:nvSpPr>
        <p:spPr>
          <a:xfrm>
            <a:off x="7010400" y="6661151"/>
            <a:ext cx="2133600" cy="196849"/>
          </a:xfrm>
        </p:spPr>
        <p:txBody>
          <a:bodyPr/>
          <a:lstStyle/>
          <a:p>
            <a:fld id="{3EC92E35-3162-4C06-AF9B-83D7C7AEF58C}" type="slidenum">
              <a:rPr lang="en-US" smtClean="0"/>
              <a:t>47</a:t>
            </a:fld>
            <a:endParaRPr lang="en-US" dirty="0"/>
          </a:p>
        </p:txBody>
      </p:sp>
      <p:sp>
        <p:nvSpPr>
          <p:cNvPr id="3" name="TextBox 2"/>
          <p:cNvSpPr txBox="1"/>
          <p:nvPr/>
        </p:nvSpPr>
        <p:spPr>
          <a:xfrm>
            <a:off x="0" y="914400"/>
            <a:ext cx="9144000" cy="5078313"/>
          </a:xfrm>
          <a:prstGeom prst="rect">
            <a:avLst/>
          </a:prstGeom>
          <a:noFill/>
        </p:spPr>
        <p:txBody>
          <a:bodyPr wrap="square" rtlCol="0">
            <a:spAutoFit/>
          </a:bodyPr>
          <a:lstStyle/>
          <a:p>
            <a:pPr marL="342900" indent="-342900">
              <a:buFont typeface="+mj-lt"/>
              <a:buAutoNum type="arabicPeriod"/>
            </a:pPr>
            <a:r>
              <a:rPr lang="en-US" dirty="0">
                <a:latin typeface="Arial Narrow" pitchFamily="34" charset="0"/>
              </a:rPr>
              <a:t>CP.6.2#08 The system </a:t>
            </a:r>
            <a:r>
              <a:rPr lang="en-US" b="1" dirty="0">
                <a:latin typeface="Arial Narrow" pitchFamily="34" charset="0"/>
              </a:rPr>
              <a:t>SHALL</a:t>
            </a:r>
            <a:r>
              <a:rPr lang="en-US" dirty="0">
                <a:latin typeface="Arial Narrow" pitchFamily="34" charset="0"/>
              </a:rPr>
              <a:t> provide the ability to render a patient‘s immunization history upon request for appropriate authorities such as schools or day-care centers</a:t>
            </a:r>
            <a:r>
              <a:rPr lang="en-US" dirty="0" smtClean="0">
                <a:latin typeface="Arial Narrow" pitchFamily="34" charset="0"/>
              </a:rPr>
              <a:t>.</a:t>
            </a:r>
          </a:p>
          <a:p>
            <a:pPr marL="342900" indent="-342900">
              <a:buFont typeface="+mj-lt"/>
              <a:buAutoNum type="arabicPeriod"/>
            </a:pPr>
            <a:r>
              <a:rPr lang="en-US" dirty="0">
                <a:latin typeface="Arial Narrow" pitchFamily="34" charset="0"/>
              </a:rPr>
              <a:t>CP.6.2#10 The system SHOULD transmit required immunization administration information to a public health immunization registry according to scope of practice, organizational policy and/or jurisdictional law</a:t>
            </a:r>
            <a:r>
              <a:rPr lang="en-US" dirty="0" smtClean="0">
                <a:latin typeface="Arial Narrow" pitchFamily="34" charset="0"/>
              </a:rPr>
              <a:t>.</a:t>
            </a:r>
          </a:p>
          <a:p>
            <a:pPr marL="342900" indent="-342900">
              <a:buFont typeface="+mj-lt"/>
              <a:buAutoNum type="arabicPeriod"/>
            </a:pPr>
            <a:r>
              <a:rPr lang="en-US" dirty="0">
                <a:latin typeface="Arial Narrow" pitchFamily="34" charset="0"/>
              </a:rPr>
              <a:t>CP.6.2#12 The system SHOULD harmonize Immunization histories with a public health immunization registry according to scope of practice, organizational policy and/or jurisdictional law</a:t>
            </a:r>
            <a:r>
              <a:rPr lang="en-US" dirty="0" smtClean="0">
                <a:latin typeface="Arial Narrow" pitchFamily="34" charset="0"/>
              </a:rPr>
              <a:t>.</a:t>
            </a:r>
          </a:p>
          <a:p>
            <a:pPr marL="342900" indent="-342900">
              <a:buFont typeface="+mj-lt"/>
              <a:buAutoNum type="arabicPeriod"/>
            </a:pPr>
            <a:r>
              <a:rPr lang="en-US" dirty="0">
                <a:latin typeface="Arial Narrow" pitchFamily="34" charset="0"/>
              </a:rPr>
              <a:t>CP.6.2#13 The system SHOULD capture and render immunization histories from a public health immunization registry</a:t>
            </a:r>
            <a:r>
              <a:rPr lang="en-US" dirty="0" smtClean="0">
                <a:latin typeface="Arial Narrow" pitchFamily="34" charset="0"/>
              </a:rPr>
              <a:t>.</a:t>
            </a:r>
          </a:p>
          <a:p>
            <a:pPr marL="342900" indent="-342900">
              <a:buFont typeface="+mj-lt"/>
              <a:buAutoNum type="arabicPeriod"/>
            </a:pPr>
            <a:r>
              <a:rPr lang="en-US" dirty="0">
                <a:latin typeface="Arial Narrow" pitchFamily="34" charset="0"/>
              </a:rPr>
              <a:t>CP.6.2#16 The system </a:t>
            </a:r>
            <a:r>
              <a:rPr lang="en-US" b="1" u="sng" dirty="0">
                <a:latin typeface="Arial Narrow" pitchFamily="34" charset="0"/>
              </a:rPr>
              <a:t>SHALL</a:t>
            </a:r>
            <a:r>
              <a:rPr lang="en-US" dirty="0">
                <a:latin typeface="Arial Narrow" pitchFamily="34" charset="0"/>
              </a:rPr>
              <a:t> provide the ability to render the immunization order as written (i.e., exact clinician order language) when rendering administration information. </a:t>
            </a:r>
            <a:endParaRPr lang="en-US" dirty="0" smtClean="0">
              <a:latin typeface="Arial Narrow" pitchFamily="34" charset="0"/>
            </a:endParaRPr>
          </a:p>
          <a:p>
            <a:pPr marL="342900" indent="-342900">
              <a:buFont typeface="+mj-lt"/>
              <a:buAutoNum type="arabicPeriod"/>
            </a:pPr>
            <a:r>
              <a:rPr lang="en-US" dirty="0">
                <a:latin typeface="Arial Narrow" pitchFamily="34" charset="0"/>
              </a:rPr>
              <a:t>CPS.9.4#01 The system SHOULD provide the ability to render reports of structured clinical and administrative data using either internal or external reporting tools</a:t>
            </a:r>
            <a:r>
              <a:rPr lang="en-US" dirty="0" smtClean="0">
                <a:latin typeface="Arial Narrow" pitchFamily="34" charset="0"/>
              </a:rPr>
              <a:t>.</a:t>
            </a:r>
          </a:p>
          <a:p>
            <a:pPr marL="342900" indent="-342900">
              <a:buFont typeface="+mj-lt"/>
              <a:buAutoNum type="arabicPeriod"/>
            </a:pPr>
            <a:r>
              <a:rPr lang="en-US" dirty="0">
                <a:latin typeface="Arial Narrow" pitchFamily="34" charset="0"/>
              </a:rPr>
              <a:t>CPS.9.4#02 The system MAY provide the ability to extract unstructured clinical and administrative data for inclusion in the report generation process, using internal or external tools</a:t>
            </a:r>
            <a:r>
              <a:rPr lang="en-US" dirty="0" smtClean="0">
                <a:latin typeface="Arial Narrow" pitchFamily="34" charset="0"/>
              </a:rPr>
              <a:t>.</a:t>
            </a:r>
          </a:p>
          <a:p>
            <a:pPr marL="342900" indent="-342900">
              <a:buFont typeface="+mj-lt"/>
              <a:buAutoNum type="arabicPeriod"/>
            </a:pPr>
            <a:r>
              <a:rPr lang="en-US" dirty="0">
                <a:latin typeface="Arial Narrow" pitchFamily="34" charset="0"/>
              </a:rPr>
              <a:t>CPS.9.4#03 The system SHOULD provide the ability to extract and transmit reports generated</a:t>
            </a:r>
            <a:r>
              <a:rPr lang="en-US" dirty="0" smtClean="0">
                <a:latin typeface="Arial Narrow" pitchFamily="34" charset="0"/>
              </a:rPr>
              <a:t>.</a:t>
            </a:r>
          </a:p>
          <a:p>
            <a:pPr marL="342900" indent="-342900">
              <a:buFont typeface="+mj-lt"/>
              <a:buAutoNum type="arabicPeriod"/>
            </a:pPr>
            <a:r>
              <a:rPr lang="en-US" dirty="0">
                <a:latin typeface="Arial Narrow" pitchFamily="34" charset="0"/>
              </a:rPr>
              <a:t>CPS.9.4#04 The system SHOULD provide the ability to capture and maintain report parameters, based on patient demographic and/or clinical data, which would allow sorting and/or filtering of the data</a:t>
            </a:r>
            <a:r>
              <a:rPr lang="en-US" dirty="0" smtClean="0">
                <a:latin typeface="Arial Narrow" pitchFamily="34" charset="0"/>
              </a:rPr>
              <a:t>.</a:t>
            </a:r>
          </a:p>
        </p:txBody>
      </p:sp>
    </p:spTree>
    <p:extLst>
      <p:ext uri="{BB962C8B-B14F-4D97-AF65-F5344CB8AC3E}">
        <p14:creationId xmlns:p14="http://schemas.microsoft.com/office/powerpoint/2010/main" val="33289366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fontScale="90000"/>
          </a:bodyPr>
          <a:lstStyle/>
          <a:p>
            <a:r>
              <a:rPr lang="en-US" sz="3100" b="1" dirty="0">
                <a:solidFill>
                  <a:srgbClr val="0000FF"/>
                </a:solidFill>
              </a:rPr>
              <a:t>CDM for </a:t>
            </a:r>
            <a:r>
              <a:rPr lang="en-US" sz="3100" b="1" dirty="0" smtClean="0">
                <a:solidFill>
                  <a:srgbClr val="0000FF"/>
                </a:solidFill>
              </a:rPr>
              <a:t>Report</a:t>
            </a:r>
            <a:r>
              <a:rPr lang="en-US" sz="2800" b="1" dirty="0" smtClean="0"/>
              <a:t/>
            </a:r>
            <a:br>
              <a:rPr lang="en-US" sz="2800" b="1" dirty="0" smtClean="0"/>
            </a:br>
            <a:r>
              <a:rPr lang="en-US" sz="2700" dirty="0" smtClean="0">
                <a:latin typeface="Arial Narrow" pitchFamily="34" charset="0"/>
              </a:rPr>
              <a:t>Conceptual </a:t>
            </a:r>
            <a:r>
              <a:rPr lang="en-US" sz="2700" dirty="0">
                <a:latin typeface="Arial Narrow" pitchFamily="34" charset="0"/>
              </a:rPr>
              <a:t>Conformance Criteria (CC) Applicable </a:t>
            </a:r>
            <a:r>
              <a:rPr lang="en-US" sz="2700" dirty="0" smtClean="0">
                <a:latin typeface="Arial Narrow" pitchFamily="34" charset="0"/>
              </a:rPr>
              <a:t>to this CDM</a:t>
            </a:r>
            <a:endParaRPr lang="en-US" sz="2700" b="1" dirty="0"/>
          </a:p>
        </p:txBody>
      </p:sp>
      <p:sp>
        <p:nvSpPr>
          <p:cNvPr id="4" name="Date Placeholder 3"/>
          <p:cNvSpPr>
            <a:spLocks noGrp="1"/>
          </p:cNvSpPr>
          <p:nvPr>
            <p:ph type="dt" sz="half" idx="10"/>
          </p:nvPr>
        </p:nvSpPr>
        <p:spPr>
          <a:xfrm>
            <a:off x="0" y="6661151"/>
            <a:ext cx="2133600" cy="196849"/>
          </a:xfrm>
        </p:spPr>
        <p:txBody>
          <a:bodyPr/>
          <a:lstStyle/>
          <a:p>
            <a:fld id="{6BD98FEB-5F35-4773-8716-8B508CF9F68C}" type="datetime1">
              <a:rPr lang="en-US" smtClean="0"/>
              <a:t>3/15/2012</a:t>
            </a:fld>
            <a:endParaRPr lang="en-US" dirty="0"/>
          </a:p>
        </p:txBody>
      </p:sp>
      <p:sp>
        <p:nvSpPr>
          <p:cNvPr id="5" name="Footer Placeholder 4"/>
          <p:cNvSpPr>
            <a:spLocks noGrp="1"/>
          </p:cNvSpPr>
          <p:nvPr>
            <p:ph type="ftr" sz="quarter" idx="11"/>
          </p:nvPr>
        </p:nvSpPr>
        <p:spPr>
          <a:xfrm>
            <a:off x="3124200" y="6661151"/>
            <a:ext cx="2895600" cy="196849"/>
          </a:xfrm>
        </p:spPr>
        <p:txBody>
          <a:bodyPr/>
          <a:lstStyle/>
          <a:p>
            <a:r>
              <a:rPr lang="en-US" dirty="0" smtClean="0"/>
              <a:t>DRAFT WORKING DOCUMENT</a:t>
            </a:r>
            <a:endParaRPr lang="en-US" dirty="0"/>
          </a:p>
        </p:txBody>
      </p:sp>
      <p:sp>
        <p:nvSpPr>
          <p:cNvPr id="6" name="Slide Number Placeholder 5"/>
          <p:cNvSpPr>
            <a:spLocks noGrp="1"/>
          </p:cNvSpPr>
          <p:nvPr>
            <p:ph type="sldNum" sz="quarter" idx="12"/>
          </p:nvPr>
        </p:nvSpPr>
        <p:spPr>
          <a:xfrm>
            <a:off x="7010400" y="6661151"/>
            <a:ext cx="2133600" cy="196849"/>
          </a:xfrm>
        </p:spPr>
        <p:txBody>
          <a:bodyPr/>
          <a:lstStyle/>
          <a:p>
            <a:fld id="{3EC92E35-3162-4C06-AF9B-83D7C7AEF58C}" type="slidenum">
              <a:rPr lang="en-US" smtClean="0"/>
              <a:t>48</a:t>
            </a:fld>
            <a:endParaRPr lang="en-US" dirty="0"/>
          </a:p>
        </p:txBody>
      </p:sp>
      <p:sp>
        <p:nvSpPr>
          <p:cNvPr id="3" name="TextBox 2"/>
          <p:cNvSpPr txBox="1"/>
          <p:nvPr/>
        </p:nvSpPr>
        <p:spPr>
          <a:xfrm>
            <a:off x="0" y="914400"/>
            <a:ext cx="9144000" cy="3416320"/>
          </a:xfrm>
          <a:prstGeom prst="rect">
            <a:avLst/>
          </a:prstGeom>
          <a:noFill/>
        </p:spPr>
        <p:txBody>
          <a:bodyPr wrap="square" rtlCol="0">
            <a:spAutoFit/>
          </a:bodyPr>
          <a:lstStyle/>
          <a:p>
            <a:pPr marL="342900" indent="-342900">
              <a:buFont typeface="+mj-lt"/>
              <a:buAutoNum type="arabicPeriod" startAt="10"/>
            </a:pPr>
            <a:r>
              <a:rPr lang="en-US" dirty="0" smtClean="0">
                <a:latin typeface="Arial Narrow" pitchFamily="34" charset="0"/>
              </a:rPr>
              <a:t>CPS.9.4#05 </a:t>
            </a:r>
            <a:r>
              <a:rPr lang="en-US" dirty="0">
                <a:latin typeface="Arial Narrow" pitchFamily="34" charset="0"/>
              </a:rPr>
              <a:t>The system MAY provide the ability to save report parameters for generating subsequent reports either as integrated component of the system, or an external application, using data from the system</a:t>
            </a:r>
            <a:r>
              <a:rPr lang="en-US" dirty="0" smtClean="0">
                <a:latin typeface="Arial Narrow" pitchFamily="34" charset="0"/>
              </a:rPr>
              <a:t>.</a:t>
            </a:r>
          </a:p>
          <a:p>
            <a:pPr marL="342900" indent="-342900">
              <a:buFont typeface="+mj-lt"/>
              <a:buAutoNum type="arabicPeriod" startAt="10"/>
            </a:pPr>
            <a:r>
              <a:rPr lang="en-US" dirty="0">
                <a:latin typeface="Arial Narrow" pitchFamily="34" charset="0"/>
              </a:rPr>
              <a:t>CPS.9.4#06 The system MAY provide the ability to edit one or more parameters of a saved report specification when generating a report using that specification either as integrated component of the system, or an external application, using data from the </a:t>
            </a:r>
            <a:r>
              <a:rPr lang="en-US" dirty="0" err="1" smtClean="0">
                <a:latin typeface="Arial Narrow" pitchFamily="34" charset="0"/>
              </a:rPr>
              <a:t>sy</a:t>
            </a:r>
            <a:endParaRPr lang="en-US" dirty="0" smtClean="0">
              <a:latin typeface="Arial Narrow" pitchFamily="34" charset="0"/>
            </a:endParaRPr>
          </a:p>
          <a:p>
            <a:pPr marL="342900" indent="-342900">
              <a:buFont typeface="+mj-lt"/>
              <a:buAutoNum type="arabicPeriod" startAt="10"/>
            </a:pPr>
            <a:r>
              <a:rPr lang="en-US" dirty="0">
                <a:latin typeface="Arial Narrow" pitchFamily="34" charset="0"/>
              </a:rPr>
              <a:t>CPS.9.4#07 The system SHOULD provide the ability to render automated reports as required by industry and regulatory bodies</a:t>
            </a:r>
            <a:r>
              <a:rPr lang="en-US" dirty="0" smtClean="0">
                <a:latin typeface="Arial Narrow" pitchFamily="34" charset="0"/>
              </a:rPr>
              <a:t>.</a:t>
            </a:r>
          </a:p>
          <a:p>
            <a:pPr marL="342900" indent="-342900">
              <a:buFont typeface="+mj-lt"/>
              <a:buAutoNum type="arabicPeriod" startAt="10"/>
            </a:pPr>
            <a:r>
              <a:rPr lang="en-US" dirty="0">
                <a:latin typeface="Arial Narrow" pitchFamily="34" charset="0"/>
              </a:rPr>
              <a:t>CPS.9.4#08 The system SHOULD provide the ability to extract facility level data at an organizational level in support of organizational initiatives</a:t>
            </a:r>
            <a:r>
              <a:rPr lang="en-US" dirty="0" smtClean="0">
                <a:latin typeface="Arial Narrow" pitchFamily="34" charset="0"/>
              </a:rPr>
              <a:t>.</a:t>
            </a:r>
          </a:p>
          <a:p>
            <a:pPr marL="342900" indent="-342900">
              <a:buFont typeface="+mj-lt"/>
              <a:buAutoNum type="arabicPeriod" startAt="10"/>
            </a:pPr>
            <a:r>
              <a:rPr lang="en-US" dirty="0">
                <a:latin typeface="Arial Narrow" pitchFamily="34" charset="0"/>
              </a:rPr>
              <a:t>CPS.9.4#09 The system MAY provide the ability to render a cumulative directory of all personnel who use or access the data.</a:t>
            </a:r>
          </a:p>
        </p:txBody>
      </p:sp>
    </p:spTree>
    <p:extLst>
      <p:ext uri="{BB962C8B-B14F-4D97-AF65-F5344CB8AC3E}">
        <p14:creationId xmlns:p14="http://schemas.microsoft.com/office/powerpoint/2010/main" val="5663797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0000FF"/>
                </a:solidFill>
              </a:rPr>
              <a:t>Backup</a:t>
            </a:r>
            <a:br>
              <a:rPr lang="en-US" sz="2800" b="1" dirty="0" smtClean="0">
                <a:solidFill>
                  <a:srgbClr val="0000FF"/>
                </a:solidFill>
              </a:rPr>
            </a:br>
            <a:r>
              <a:rPr lang="en-US" sz="2400" dirty="0" smtClean="0"/>
              <a:t>Reference Information</a:t>
            </a:r>
            <a:endParaRPr lang="en-US" sz="2800" dirty="0"/>
          </a:p>
        </p:txBody>
      </p:sp>
      <p:sp>
        <p:nvSpPr>
          <p:cNvPr id="3" name="Content Placeholder 2"/>
          <p:cNvSpPr>
            <a:spLocks noGrp="1"/>
          </p:cNvSpPr>
          <p:nvPr>
            <p:ph idx="1"/>
          </p:nvPr>
        </p:nvSpPr>
        <p:spPr>
          <a:xfrm>
            <a:off x="457200" y="1600201"/>
            <a:ext cx="8686800" cy="4876799"/>
          </a:xfrm>
        </p:spPr>
        <p:txBody>
          <a:bodyPr>
            <a:normAutofit/>
          </a:bodyPr>
          <a:lstStyle/>
          <a:p>
            <a:r>
              <a:rPr lang="en-US" sz="2400" dirty="0" smtClean="0">
                <a:latin typeface="Arial Narrow" pitchFamily="34" charset="0"/>
              </a:rPr>
              <a:t>EHR-S </a:t>
            </a:r>
            <a:r>
              <a:rPr lang="en-US" sz="2400" dirty="0">
                <a:latin typeface="Arial Narrow" pitchFamily="34" charset="0"/>
              </a:rPr>
              <a:t>FIM Verb Hierarchy</a:t>
            </a:r>
          </a:p>
          <a:p>
            <a:r>
              <a:rPr lang="en-US" sz="2400" dirty="0" smtClean="0">
                <a:latin typeface="Arial Narrow" pitchFamily="34" charset="0"/>
              </a:rPr>
              <a:t>Observations by reviewers</a:t>
            </a:r>
          </a:p>
          <a:p>
            <a:r>
              <a:rPr lang="en-US" sz="2400" dirty="0" smtClean="0">
                <a:latin typeface="Arial Narrow" pitchFamily="34" charset="0"/>
              </a:rPr>
              <a:t>Backup Slides</a:t>
            </a:r>
          </a:p>
        </p:txBody>
      </p:sp>
      <p:sp>
        <p:nvSpPr>
          <p:cNvPr id="4" name="Date Placeholder 3"/>
          <p:cNvSpPr>
            <a:spLocks noGrp="1"/>
          </p:cNvSpPr>
          <p:nvPr>
            <p:ph type="dt" sz="half" idx="10"/>
          </p:nvPr>
        </p:nvSpPr>
        <p:spPr>
          <a:xfrm>
            <a:off x="0" y="6661151"/>
            <a:ext cx="2133600" cy="196849"/>
          </a:xfrm>
        </p:spPr>
        <p:txBody>
          <a:bodyPr/>
          <a:lstStyle/>
          <a:p>
            <a:fld id="{6BD98FEB-5F35-4773-8716-8B508CF9F68C}" type="datetime1">
              <a:rPr lang="en-US" smtClean="0"/>
              <a:t>3/15/2012</a:t>
            </a:fld>
            <a:endParaRPr lang="en-US" dirty="0"/>
          </a:p>
        </p:txBody>
      </p:sp>
      <p:sp>
        <p:nvSpPr>
          <p:cNvPr id="5" name="Footer Placeholder 4"/>
          <p:cNvSpPr>
            <a:spLocks noGrp="1"/>
          </p:cNvSpPr>
          <p:nvPr>
            <p:ph type="ftr" sz="quarter" idx="11"/>
          </p:nvPr>
        </p:nvSpPr>
        <p:spPr>
          <a:xfrm>
            <a:off x="3124200" y="6661151"/>
            <a:ext cx="2895600" cy="196849"/>
          </a:xfrm>
        </p:spPr>
        <p:txBody>
          <a:bodyPr/>
          <a:lstStyle/>
          <a:p>
            <a:r>
              <a:rPr lang="en-US" dirty="0" smtClean="0"/>
              <a:t>DRAFT WORKING DOCUMENT</a:t>
            </a:r>
            <a:endParaRPr lang="en-US" dirty="0"/>
          </a:p>
        </p:txBody>
      </p:sp>
      <p:sp>
        <p:nvSpPr>
          <p:cNvPr id="6" name="Slide Number Placeholder 5"/>
          <p:cNvSpPr>
            <a:spLocks noGrp="1"/>
          </p:cNvSpPr>
          <p:nvPr>
            <p:ph type="sldNum" sz="quarter" idx="12"/>
          </p:nvPr>
        </p:nvSpPr>
        <p:spPr>
          <a:xfrm>
            <a:off x="7010400" y="6661151"/>
            <a:ext cx="2133600" cy="196849"/>
          </a:xfrm>
        </p:spPr>
        <p:txBody>
          <a:bodyPr/>
          <a:lstStyle/>
          <a:p>
            <a:fld id="{3EC92E35-3162-4C06-AF9B-83D7C7AEF58C}" type="slidenum">
              <a:rPr lang="en-US" smtClean="0"/>
              <a:t>49</a:t>
            </a:fld>
            <a:endParaRPr lang="en-US" dirty="0"/>
          </a:p>
        </p:txBody>
      </p:sp>
      <p:sp>
        <p:nvSpPr>
          <p:cNvPr id="7" name="TextBox 6"/>
          <p:cNvSpPr txBox="1"/>
          <p:nvPr/>
        </p:nvSpPr>
        <p:spPr>
          <a:xfrm>
            <a:off x="914400" y="6581001"/>
            <a:ext cx="7620000" cy="276999"/>
          </a:xfrm>
          <a:prstGeom prst="rect">
            <a:avLst/>
          </a:prstGeom>
          <a:solidFill>
            <a:schemeClr val="bg1"/>
          </a:solidFill>
        </p:spPr>
        <p:txBody>
          <a:bodyPr wrap="square" rtlCol="0">
            <a:spAutoFit/>
          </a:bodyPr>
          <a:lstStyle/>
          <a:p>
            <a:pPr algn="ctr"/>
            <a:r>
              <a:rPr lang="en-US" sz="1200" b="1" dirty="0" smtClean="0">
                <a:solidFill>
                  <a:srgbClr val="0000FF"/>
                </a:solidFill>
              </a:rPr>
              <a:t>NOTE</a:t>
            </a:r>
            <a:r>
              <a:rPr lang="en-US" sz="1200" dirty="0" smtClean="0"/>
              <a:t>: EHR-S FIM is </a:t>
            </a:r>
            <a:r>
              <a:rPr lang="en-US" sz="1200" u="sng" dirty="0" smtClean="0"/>
              <a:t>NOT</a:t>
            </a:r>
            <a:r>
              <a:rPr lang="en-US" sz="1200" dirty="0" smtClean="0"/>
              <a:t> intended to imply a specific architecture or  workflow!</a:t>
            </a:r>
            <a:endParaRPr lang="en-US" sz="1200" dirty="0"/>
          </a:p>
        </p:txBody>
      </p:sp>
    </p:spTree>
    <p:extLst>
      <p:ext uri="{BB962C8B-B14F-4D97-AF65-F5344CB8AC3E}">
        <p14:creationId xmlns:p14="http://schemas.microsoft.com/office/powerpoint/2010/main" val="519594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0" y="660793"/>
            <a:ext cx="6019800" cy="276999"/>
          </a:xfrm>
          <a:prstGeom prst="rect">
            <a:avLst/>
          </a:prstGeom>
          <a:solidFill>
            <a:schemeClr val="bg1"/>
          </a:solidFill>
        </p:spPr>
        <p:txBody>
          <a:bodyPr wrap="square" rtlCol="0">
            <a:spAutoFit/>
          </a:bodyPr>
          <a:lstStyle/>
          <a:p>
            <a:pPr algn="ctr"/>
            <a:r>
              <a:rPr lang="en-US" sz="1200" b="1" dirty="0" smtClean="0">
                <a:solidFill>
                  <a:srgbClr val="0000FF"/>
                </a:solidFill>
                <a:latin typeface="Arial Narrow" pitchFamily="34" charset="0"/>
              </a:rPr>
              <a:t>NOTE</a:t>
            </a:r>
            <a:r>
              <a:rPr lang="en-US" sz="1200" dirty="0" smtClean="0">
                <a:latin typeface="Arial Narrow" pitchFamily="34" charset="0"/>
              </a:rPr>
              <a:t>: EHR-S FIM is </a:t>
            </a:r>
            <a:r>
              <a:rPr lang="en-US" sz="1200" u="sng" dirty="0" smtClean="0">
                <a:latin typeface="Arial Narrow" pitchFamily="34" charset="0"/>
              </a:rPr>
              <a:t>NOT</a:t>
            </a:r>
            <a:r>
              <a:rPr lang="en-US" sz="1200" dirty="0" smtClean="0">
                <a:latin typeface="Arial Narrow" pitchFamily="34" charset="0"/>
              </a:rPr>
              <a:t> intended to imply a specific architecture or  workflow!</a:t>
            </a:r>
            <a:endParaRPr lang="en-US" sz="1200" dirty="0">
              <a:latin typeface="Arial Narrow" pitchFamily="34" charset="0"/>
            </a:endParaRPr>
          </a:p>
        </p:txBody>
      </p:sp>
      <p:sp>
        <p:nvSpPr>
          <p:cNvPr id="2" name="Title 1"/>
          <p:cNvSpPr>
            <a:spLocks noGrp="1"/>
          </p:cNvSpPr>
          <p:nvPr>
            <p:ph type="title"/>
          </p:nvPr>
        </p:nvSpPr>
        <p:spPr>
          <a:xfrm>
            <a:off x="457200" y="0"/>
            <a:ext cx="8229600" cy="762000"/>
          </a:xfrm>
        </p:spPr>
        <p:txBody>
          <a:bodyPr>
            <a:noAutofit/>
          </a:bodyPr>
          <a:lstStyle/>
          <a:p>
            <a:pPr>
              <a:lnSpc>
                <a:spcPct val="80000"/>
              </a:lnSpc>
            </a:pPr>
            <a:r>
              <a:rPr lang="en-US" sz="2800" b="1" dirty="0" smtClean="0">
                <a:solidFill>
                  <a:srgbClr val="0000FF"/>
                </a:solidFill>
              </a:rPr>
              <a:t>EHR-FIM</a:t>
            </a:r>
            <a:br>
              <a:rPr lang="en-US" sz="2800" b="1" dirty="0" smtClean="0">
                <a:solidFill>
                  <a:srgbClr val="0000FF"/>
                </a:solidFill>
              </a:rPr>
            </a:br>
            <a:r>
              <a:rPr lang="en-US" sz="2400" dirty="0"/>
              <a:t>Model Legend</a:t>
            </a:r>
            <a:endParaRPr lang="en-US" sz="2800" dirty="0"/>
          </a:p>
        </p:txBody>
      </p:sp>
      <p:sp>
        <p:nvSpPr>
          <p:cNvPr id="4" name="Date Placeholder 3"/>
          <p:cNvSpPr>
            <a:spLocks noGrp="1"/>
          </p:cNvSpPr>
          <p:nvPr>
            <p:ph type="dt" sz="half" idx="10"/>
          </p:nvPr>
        </p:nvSpPr>
        <p:spPr>
          <a:xfrm>
            <a:off x="0" y="6629400"/>
            <a:ext cx="2133600" cy="228600"/>
          </a:xfrm>
        </p:spPr>
        <p:txBody>
          <a:bodyPr/>
          <a:lstStyle/>
          <a:p>
            <a:pPr>
              <a:defRPr/>
            </a:pPr>
            <a:fld id="{B81788E4-D98E-4BAD-B4F6-60B9EF37E7B0}" type="datetime1">
              <a:rPr lang="en-US" smtClean="0"/>
              <a:pPr>
                <a:defRPr/>
              </a:pPr>
              <a:t>3/15/2012</a:t>
            </a:fld>
            <a:endParaRPr lang="en-US" dirty="0"/>
          </a:p>
        </p:txBody>
      </p:sp>
      <p:sp>
        <p:nvSpPr>
          <p:cNvPr id="5" name="Footer Placeholder 4"/>
          <p:cNvSpPr>
            <a:spLocks noGrp="1"/>
          </p:cNvSpPr>
          <p:nvPr>
            <p:ph type="ftr" sz="quarter" idx="11"/>
          </p:nvPr>
        </p:nvSpPr>
        <p:spPr>
          <a:xfrm>
            <a:off x="3124200" y="6629400"/>
            <a:ext cx="2895600" cy="228600"/>
          </a:xfrm>
        </p:spPr>
        <p:txBody>
          <a:bodyPr/>
          <a:lstStyle/>
          <a:p>
            <a:pPr>
              <a:lnSpc>
                <a:spcPct val="80000"/>
              </a:lnSpc>
              <a:defRPr/>
            </a:pPr>
            <a:r>
              <a:rPr lang="en-US" dirty="0" smtClean="0"/>
              <a:t>DRAFT WORKING DOCUMENT</a:t>
            </a:r>
            <a:endParaRPr lang="en-US" dirty="0"/>
          </a:p>
        </p:txBody>
      </p:sp>
      <p:sp>
        <p:nvSpPr>
          <p:cNvPr id="6" name="Slide Number Placeholder 5"/>
          <p:cNvSpPr>
            <a:spLocks noGrp="1"/>
          </p:cNvSpPr>
          <p:nvPr>
            <p:ph type="sldNum" sz="quarter" idx="12"/>
          </p:nvPr>
        </p:nvSpPr>
        <p:spPr>
          <a:xfrm>
            <a:off x="7010400" y="6629400"/>
            <a:ext cx="2133600" cy="228600"/>
          </a:xfrm>
        </p:spPr>
        <p:txBody>
          <a:bodyPr/>
          <a:lstStyle/>
          <a:p>
            <a:pPr>
              <a:defRPr/>
            </a:pPr>
            <a:fld id="{3DD54A6A-0F0E-4D61-8B34-8AFEBEED5A2B}" type="slidenum">
              <a:rPr lang="en-US" smtClean="0"/>
              <a:pPr>
                <a:defRPr/>
              </a:pPr>
              <a:t>5</a:t>
            </a:fld>
            <a:endParaRPr lang="en-US"/>
          </a:p>
        </p:txBody>
      </p:sp>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1214"/>
            <a:ext cx="9220200" cy="6176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82857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a:bodyPr>
          <a:lstStyle/>
          <a:p>
            <a:r>
              <a:rPr lang="en-US" sz="2800" b="1" dirty="0" smtClean="0">
                <a:solidFill>
                  <a:srgbClr val="0000FF"/>
                </a:solidFill>
              </a:rPr>
              <a:t>EHR-S FIM</a:t>
            </a:r>
            <a:br>
              <a:rPr lang="en-US" sz="2800" b="1" dirty="0" smtClean="0">
                <a:solidFill>
                  <a:srgbClr val="0000FF"/>
                </a:solidFill>
              </a:rPr>
            </a:br>
            <a:r>
              <a:rPr lang="en-US" sz="2800" b="1" dirty="0" smtClean="0"/>
              <a:t>Action Verb Hierarches</a:t>
            </a:r>
            <a:endParaRPr lang="en-US" sz="2800" b="1" dirty="0"/>
          </a:p>
        </p:txBody>
      </p:sp>
      <p:sp>
        <p:nvSpPr>
          <p:cNvPr id="4" name="Date Placeholder 3"/>
          <p:cNvSpPr>
            <a:spLocks noGrp="1"/>
          </p:cNvSpPr>
          <p:nvPr>
            <p:ph type="dt" sz="half" idx="10"/>
          </p:nvPr>
        </p:nvSpPr>
        <p:spPr>
          <a:xfrm>
            <a:off x="0" y="6629400"/>
            <a:ext cx="2133600" cy="228600"/>
          </a:xfrm>
        </p:spPr>
        <p:txBody>
          <a:bodyPr/>
          <a:lstStyle/>
          <a:p>
            <a:pPr>
              <a:defRPr/>
            </a:pPr>
            <a:fld id="{B81788E4-D98E-4BAD-B4F6-60B9EF37E7B0}" type="datetime1">
              <a:rPr lang="en-US" smtClean="0"/>
              <a:pPr>
                <a:defRPr/>
              </a:pPr>
              <a:t>3/15/2012</a:t>
            </a:fld>
            <a:endParaRPr lang="en-US" dirty="0"/>
          </a:p>
        </p:txBody>
      </p:sp>
      <p:sp>
        <p:nvSpPr>
          <p:cNvPr id="5" name="Footer Placeholder 4"/>
          <p:cNvSpPr>
            <a:spLocks noGrp="1"/>
          </p:cNvSpPr>
          <p:nvPr>
            <p:ph type="ftr" sz="quarter" idx="11"/>
          </p:nvPr>
        </p:nvSpPr>
        <p:spPr>
          <a:xfrm>
            <a:off x="3124200" y="6629400"/>
            <a:ext cx="2895600" cy="228600"/>
          </a:xfrm>
        </p:spPr>
        <p:txBody>
          <a:bodyPr/>
          <a:lstStyle/>
          <a:p>
            <a:pPr>
              <a:defRPr/>
            </a:pPr>
            <a:r>
              <a:rPr lang="en-US" dirty="0" smtClean="0"/>
              <a:t>DRAFT WORKING DOCUMENT</a:t>
            </a:r>
            <a:endParaRPr lang="en-US" dirty="0"/>
          </a:p>
        </p:txBody>
      </p:sp>
      <p:sp>
        <p:nvSpPr>
          <p:cNvPr id="6" name="Slide Number Placeholder 5"/>
          <p:cNvSpPr>
            <a:spLocks noGrp="1"/>
          </p:cNvSpPr>
          <p:nvPr>
            <p:ph type="sldNum" sz="quarter" idx="12"/>
          </p:nvPr>
        </p:nvSpPr>
        <p:spPr>
          <a:xfrm>
            <a:off x="7010400" y="6629400"/>
            <a:ext cx="2133600" cy="228600"/>
          </a:xfrm>
        </p:spPr>
        <p:txBody>
          <a:bodyPr/>
          <a:lstStyle/>
          <a:p>
            <a:pPr>
              <a:defRPr/>
            </a:pPr>
            <a:fld id="{3DD54A6A-0F0E-4D61-8B34-8AFEBEED5A2B}" type="slidenum">
              <a:rPr lang="en-US" smtClean="0"/>
              <a:pPr>
                <a:defRPr/>
              </a:pPr>
              <a:t>50</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429995456"/>
              </p:ext>
            </p:extLst>
          </p:nvPr>
        </p:nvGraphicFramePr>
        <p:xfrm>
          <a:off x="2" y="1219200"/>
          <a:ext cx="9143997" cy="4881841"/>
        </p:xfrm>
        <a:graphic>
          <a:graphicData uri="http://schemas.openxmlformats.org/drawingml/2006/table">
            <a:tbl>
              <a:tblPr firstRow="1" firstCol="1" bandRow="1" bandCol="1">
                <a:tableStyleId>{5C22544A-7EE6-4342-B048-85BDC9FD1C3A}</a:tableStyleId>
              </a:tblPr>
              <a:tblGrid>
                <a:gridCol w="838198"/>
                <a:gridCol w="838200"/>
                <a:gridCol w="914400"/>
                <a:gridCol w="762000"/>
                <a:gridCol w="762000"/>
                <a:gridCol w="838200"/>
                <a:gridCol w="838200"/>
                <a:gridCol w="914400"/>
                <a:gridCol w="762000"/>
                <a:gridCol w="685800"/>
                <a:gridCol w="990599"/>
              </a:tblGrid>
              <a:tr h="345479">
                <a:tc gridSpan="11">
                  <a:txBody>
                    <a:bodyPr/>
                    <a:lstStyle/>
                    <a:p>
                      <a:pPr marL="0" marR="0" algn="ctr">
                        <a:spcBef>
                          <a:spcPts val="300"/>
                        </a:spcBef>
                        <a:spcAft>
                          <a:spcPts val="300"/>
                        </a:spcAft>
                      </a:pPr>
                      <a:r>
                        <a:rPr lang="en-US" sz="2800" dirty="0">
                          <a:effectLst/>
                          <a:latin typeface="Arial Narrow" pitchFamily="34" charset="0"/>
                        </a:rPr>
                        <a:t>Manage (Data)</a:t>
                      </a:r>
                      <a:endParaRPr lang="en-US" sz="3600" b="1" dirty="0">
                        <a:effectLst/>
                        <a:latin typeface="Arial Narrow" pitchFamily="34" charset="0"/>
                        <a:ea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42520">
                <a:tc>
                  <a:txBody>
                    <a:bodyPr/>
                    <a:lstStyle/>
                    <a:p>
                      <a:pPr marL="0" marR="0" algn="ctr">
                        <a:spcBef>
                          <a:spcPts val="300"/>
                        </a:spcBef>
                        <a:spcAft>
                          <a:spcPts val="300"/>
                        </a:spcAft>
                      </a:pPr>
                      <a:r>
                        <a:rPr lang="en-US" sz="1600">
                          <a:effectLst/>
                        </a:rPr>
                        <a:t>Capture</a:t>
                      </a:r>
                      <a:endParaRPr lang="en-US" sz="2000" b="1">
                        <a:effectLst/>
                        <a:latin typeface="Arial"/>
                        <a:ea typeface="Times New Roman"/>
                      </a:endParaRPr>
                    </a:p>
                  </a:txBody>
                  <a:tcPr marL="68580" marR="68580" marT="0" marB="0" anchor="ctr"/>
                </a:tc>
                <a:tc gridSpan="3">
                  <a:txBody>
                    <a:bodyPr/>
                    <a:lstStyle/>
                    <a:p>
                      <a:pPr marL="0" marR="0" algn="ctr">
                        <a:spcBef>
                          <a:spcPts val="300"/>
                        </a:spcBef>
                        <a:spcAft>
                          <a:spcPts val="300"/>
                        </a:spcAft>
                      </a:pPr>
                      <a:r>
                        <a:rPr lang="en-US" sz="1600" dirty="0">
                          <a:effectLst/>
                          <a:latin typeface="Arial Narrow" pitchFamily="34" charset="0"/>
                        </a:rPr>
                        <a:t>Maintain</a:t>
                      </a:r>
                      <a:endParaRPr lang="en-US" sz="2000" b="1" dirty="0">
                        <a:effectLst/>
                        <a:latin typeface="Arial Narrow" pitchFamily="34" charset="0"/>
                        <a:ea typeface="Times New Roman"/>
                      </a:endParaRPr>
                    </a:p>
                  </a:txBody>
                  <a:tcPr marL="68580" marR="68580" marT="0" marB="0" anchor="ctr"/>
                </a:tc>
                <a:tc hMerge="1">
                  <a:txBody>
                    <a:bodyPr/>
                    <a:lstStyle/>
                    <a:p>
                      <a:endParaRPr lang="en-US"/>
                    </a:p>
                  </a:txBody>
                  <a:tcPr/>
                </a:tc>
                <a:tc hMerge="1">
                  <a:txBody>
                    <a:bodyPr/>
                    <a:lstStyle/>
                    <a:p>
                      <a:endParaRPr lang="en-US"/>
                    </a:p>
                  </a:txBody>
                  <a:tcPr/>
                </a:tc>
                <a:tc gridSpan="3">
                  <a:txBody>
                    <a:bodyPr/>
                    <a:lstStyle/>
                    <a:p>
                      <a:pPr marL="0" marR="0" algn="ctr">
                        <a:spcBef>
                          <a:spcPts val="300"/>
                        </a:spcBef>
                        <a:spcAft>
                          <a:spcPts val="300"/>
                        </a:spcAft>
                      </a:pPr>
                      <a:r>
                        <a:rPr lang="en-US" sz="1600">
                          <a:effectLst/>
                          <a:latin typeface="Arial Narrow" pitchFamily="34" charset="0"/>
                        </a:rPr>
                        <a:t>Render</a:t>
                      </a:r>
                      <a:endParaRPr lang="en-US" sz="2000" b="1">
                        <a:effectLst/>
                        <a:latin typeface="Arial Narrow" pitchFamily="34" charset="0"/>
                        <a:ea typeface="Times New Roman"/>
                      </a:endParaRPr>
                    </a:p>
                  </a:txBody>
                  <a:tcPr marL="68580" marR="68580" marT="0" marB="0" anchor="ctr"/>
                </a:tc>
                <a:tc hMerge="1">
                  <a:txBody>
                    <a:bodyPr/>
                    <a:lstStyle/>
                    <a:p>
                      <a:endParaRPr lang="en-US"/>
                    </a:p>
                  </a:txBody>
                  <a:tcPr/>
                </a:tc>
                <a:tc hMerge="1">
                  <a:txBody>
                    <a:bodyPr/>
                    <a:lstStyle/>
                    <a:p>
                      <a:endParaRPr lang="en-US"/>
                    </a:p>
                  </a:txBody>
                  <a:tcPr/>
                </a:tc>
                <a:tc>
                  <a:txBody>
                    <a:bodyPr/>
                    <a:lstStyle/>
                    <a:p>
                      <a:pPr marL="0" marR="0" algn="ctr">
                        <a:spcBef>
                          <a:spcPts val="300"/>
                        </a:spcBef>
                        <a:spcAft>
                          <a:spcPts val="300"/>
                        </a:spcAft>
                      </a:pPr>
                      <a:r>
                        <a:rPr lang="en-US" sz="1600">
                          <a:effectLst/>
                          <a:latin typeface="Arial Narrow" pitchFamily="34" charset="0"/>
                        </a:rPr>
                        <a:t>Exchange</a:t>
                      </a:r>
                      <a:endParaRPr lang="en-US" sz="2000" b="1">
                        <a:effectLst/>
                        <a:latin typeface="Arial Narrow" pitchFamily="34" charset="0"/>
                        <a:ea typeface="Times New Roman"/>
                      </a:endParaRPr>
                    </a:p>
                  </a:txBody>
                  <a:tcPr marL="68580" marR="68580" marT="0" marB="0" anchor="ctr"/>
                </a:tc>
                <a:tc gridSpan="2">
                  <a:txBody>
                    <a:bodyPr/>
                    <a:lstStyle/>
                    <a:p>
                      <a:pPr marL="0" marR="0" algn="ctr">
                        <a:spcBef>
                          <a:spcPts val="300"/>
                        </a:spcBef>
                        <a:spcAft>
                          <a:spcPts val="300"/>
                        </a:spcAft>
                      </a:pPr>
                      <a:r>
                        <a:rPr lang="en-US" sz="1600">
                          <a:effectLst/>
                          <a:latin typeface="Arial Narrow" pitchFamily="34" charset="0"/>
                        </a:rPr>
                        <a:t>Determine</a:t>
                      </a:r>
                      <a:endParaRPr lang="en-US" sz="2000" b="1">
                        <a:effectLst/>
                        <a:latin typeface="Arial Narrow" pitchFamily="34" charset="0"/>
                        <a:ea typeface="Times New Roman"/>
                      </a:endParaRPr>
                    </a:p>
                  </a:txBody>
                  <a:tcPr marL="68580" marR="68580" marT="0" marB="0" anchor="ctr"/>
                </a:tc>
                <a:tc hMerge="1">
                  <a:txBody>
                    <a:bodyPr/>
                    <a:lstStyle/>
                    <a:p>
                      <a:endParaRPr lang="en-US"/>
                    </a:p>
                  </a:txBody>
                  <a:tcPr/>
                </a:tc>
                <a:tc>
                  <a:txBody>
                    <a:bodyPr/>
                    <a:lstStyle/>
                    <a:p>
                      <a:pPr marL="0" marR="0" algn="ctr">
                        <a:spcBef>
                          <a:spcPts val="300"/>
                        </a:spcBef>
                        <a:spcAft>
                          <a:spcPts val="300"/>
                        </a:spcAft>
                      </a:pPr>
                      <a:r>
                        <a:rPr lang="en-US" sz="1600" dirty="0">
                          <a:effectLst/>
                          <a:latin typeface="Arial Narrow" pitchFamily="34" charset="0"/>
                        </a:rPr>
                        <a:t>Manage-Data-Visibility</a:t>
                      </a:r>
                      <a:endParaRPr lang="en-US" sz="2000" b="1" dirty="0">
                        <a:effectLst/>
                        <a:latin typeface="Arial Narrow" pitchFamily="34" charset="0"/>
                        <a:ea typeface="Times New Roman"/>
                      </a:endParaRPr>
                    </a:p>
                  </a:txBody>
                  <a:tcPr marL="68580" marR="68580" marT="0" marB="0"/>
                </a:tc>
              </a:tr>
              <a:tr h="618767">
                <a:tc rowSpan="2">
                  <a:txBody>
                    <a:bodyPr/>
                    <a:lstStyle/>
                    <a:p>
                      <a:pPr marL="0" marR="0">
                        <a:spcBef>
                          <a:spcPts val="0"/>
                        </a:spcBef>
                        <a:spcAft>
                          <a:spcPts val="0"/>
                        </a:spcAft>
                      </a:pPr>
                      <a:r>
                        <a:rPr lang="pt-BR" sz="1400">
                          <a:effectLst/>
                        </a:rPr>
                        <a:t>Auto-Populate</a:t>
                      </a:r>
                      <a:endParaRPr lang="en-US" sz="1400">
                        <a:effectLst/>
                      </a:endParaRPr>
                    </a:p>
                    <a:p>
                      <a:pPr marL="0" marR="0">
                        <a:spcBef>
                          <a:spcPts val="0"/>
                        </a:spcBef>
                        <a:spcAft>
                          <a:spcPts val="0"/>
                        </a:spcAft>
                      </a:pPr>
                      <a:r>
                        <a:rPr lang="pt-BR" sz="1400">
                          <a:effectLst/>
                        </a:rPr>
                        <a:t>Enter</a:t>
                      </a:r>
                      <a:endParaRPr lang="en-US" sz="1400">
                        <a:effectLst/>
                      </a:endParaRPr>
                    </a:p>
                    <a:p>
                      <a:pPr marL="0" marR="0">
                        <a:spcBef>
                          <a:spcPts val="0"/>
                        </a:spcBef>
                        <a:spcAft>
                          <a:spcPts val="0"/>
                        </a:spcAft>
                      </a:pPr>
                      <a:r>
                        <a:rPr lang="pt-BR" sz="1400">
                          <a:effectLst/>
                        </a:rPr>
                        <a:t>Import</a:t>
                      </a:r>
                      <a:endParaRPr lang="en-US" sz="1400">
                        <a:effectLst/>
                      </a:endParaRPr>
                    </a:p>
                    <a:p>
                      <a:pPr marL="0" marR="0">
                        <a:spcBef>
                          <a:spcPts val="0"/>
                        </a:spcBef>
                        <a:spcAft>
                          <a:spcPts val="0"/>
                        </a:spcAft>
                      </a:pPr>
                      <a:r>
                        <a:rPr lang="pt-BR" sz="1400">
                          <a:effectLst/>
                        </a:rPr>
                        <a:t>Receive</a:t>
                      </a:r>
                      <a:endParaRPr lang="en-US" sz="1400">
                        <a:effectLst/>
                        <a:latin typeface="Calibri"/>
                        <a:ea typeface="Times New Roman"/>
                        <a:cs typeface="Calibri"/>
                      </a:endParaRPr>
                    </a:p>
                  </a:txBody>
                  <a:tcPr marL="68580" marR="68580" marT="0" marB="0"/>
                </a:tc>
                <a:tc>
                  <a:txBody>
                    <a:bodyPr/>
                    <a:lstStyle/>
                    <a:p>
                      <a:pPr marL="0" marR="0">
                        <a:spcBef>
                          <a:spcPts val="0"/>
                        </a:spcBef>
                        <a:spcAft>
                          <a:spcPts val="0"/>
                        </a:spcAft>
                      </a:pPr>
                      <a:r>
                        <a:rPr lang="pt-BR" sz="1400">
                          <a:effectLst/>
                          <a:latin typeface="Arial Narrow" pitchFamily="34" charset="0"/>
                        </a:rPr>
                        <a:t>Store</a:t>
                      </a:r>
                      <a:endParaRPr lang="en-US" sz="1400">
                        <a:effectLst/>
                        <a:latin typeface="Arial Narrow" pitchFamily="34" charset="0"/>
                        <a:ea typeface="Times New Roman"/>
                        <a:cs typeface="Calibri"/>
                      </a:endParaRPr>
                    </a:p>
                  </a:txBody>
                  <a:tcPr marL="68580" marR="68580" marT="0" marB="0"/>
                </a:tc>
                <a:tc>
                  <a:txBody>
                    <a:bodyPr/>
                    <a:lstStyle/>
                    <a:p>
                      <a:pPr marL="0" marR="0">
                        <a:spcBef>
                          <a:spcPts val="0"/>
                        </a:spcBef>
                        <a:spcAft>
                          <a:spcPts val="0"/>
                        </a:spcAft>
                      </a:pPr>
                      <a:r>
                        <a:rPr lang="pt-BR" sz="1400">
                          <a:effectLst/>
                          <a:latin typeface="Arial Narrow" pitchFamily="34" charset="0"/>
                        </a:rPr>
                        <a:t>Update</a:t>
                      </a:r>
                      <a:endParaRPr lang="en-US" sz="1400">
                        <a:effectLst/>
                        <a:latin typeface="Arial Narrow" pitchFamily="34" charset="0"/>
                        <a:ea typeface="Times New Roman"/>
                        <a:cs typeface="Calibri"/>
                      </a:endParaRPr>
                    </a:p>
                  </a:txBody>
                  <a:tcPr marL="68580" marR="68580" marT="0" marB="0"/>
                </a:tc>
                <a:tc>
                  <a:txBody>
                    <a:bodyPr/>
                    <a:lstStyle/>
                    <a:p>
                      <a:pPr marL="0" marR="0">
                        <a:spcBef>
                          <a:spcPts val="0"/>
                        </a:spcBef>
                        <a:spcAft>
                          <a:spcPts val="0"/>
                        </a:spcAft>
                      </a:pPr>
                      <a:r>
                        <a:rPr lang="pt-BR" sz="1400" dirty="0">
                          <a:effectLst/>
                          <a:latin typeface="Arial Narrow" pitchFamily="34" charset="0"/>
                        </a:rPr>
                        <a:t>Remove</a:t>
                      </a:r>
                      <a:endParaRPr lang="en-US" sz="1400" dirty="0">
                        <a:effectLst/>
                        <a:latin typeface="Arial Narrow" pitchFamily="34" charset="0"/>
                        <a:ea typeface="Times New Roman"/>
                        <a:cs typeface="Calibri"/>
                      </a:endParaRPr>
                    </a:p>
                  </a:txBody>
                  <a:tcPr marL="68580" marR="68580" marT="0" marB="0"/>
                </a:tc>
                <a:tc rowSpan="2">
                  <a:txBody>
                    <a:bodyPr/>
                    <a:lstStyle/>
                    <a:p>
                      <a:pPr marL="0" marR="0">
                        <a:spcBef>
                          <a:spcPts val="0"/>
                        </a:spcBef>
                        <a:spcAft>
                          <a:spcPts val="0"/>
                        </a:spcAft>
                      </a:pPr>
                      <a:r>
                        <a:rPr lang="pt-BR" sz="1400" dirty="0">
                          <a:effectLst/>
                          <a:latin typeface="Arial Narrow" pitchFamily="34" charset="0"/>
                        </a:rPr>
                        <a:t>Extract</a:t>
                      </a:r>
                      <a:endParaRPr lang="en-US" sz="1400" dirty="0">
                        <a:effectLst/>
                        <a:latin typeface="Arial Narrow" pitchFamily="34" charset="0"/>
                        <a:ea typeface="Times New Roman"/>
                        <a:cs typeface="Calibri"/>
                      </a:endParaRPr>
                    </a:p>
                  </a:txBody>
                  <a:tcPr marL="68580" marR="68580" marT="0" marB="0"/>
                </a:tc>
                <a:tc rowSpan="2">
                  <a:txBody>
                    <a:bodyPr/>
                    <a:lstStyle/>
                    <a:p>
                      <a:pPr marL="0" marR="0">
                        <a:spcBef>
                          <a:spcPts val="0"/>
                        </a:spcBef>
                        <a:spcAft>
                          <a:spcPts val="0"/>
                        </a:spcAft>
                      </a:pPr>
                      <a:r>
                        <a:rPr lang="pt-BR" sz="1400" dirty="0">
                          <a:effectLst/>
                          <a:latin typeface="Arial Narrow" pitchFamily="34" charset="0"/>
                        </a:rPr>
                        <a:t>Present</a:t>
                      </a:r>
                      <a:endParaRPr lang="en-US" sz="1400" dirty="0">
                        <a:effectLst/>
                        <a:latin typeface="Arial Narrow" pitchFamily="34" charset="0"/>
                        <a:ea typeface="Times New Roman"/>
                        <a:cs typeface="Calibri"/>
                      </a:endParaRPr>
                    </a:p>
                  </a:txBody>
                  <a:tcPr marL="68580" marR="68580" marT="0" marB="0"/>
                </a:tc>
                <a:tc rowSpan="2">
                  <a:txBody>
                    <a:bodyPr/>
                    <a:lstStyle/>
                    <a:p>
                      <a:pPr marL="0" marR="0">
                        <a:spcBef>
                          <a:spcPts val="0"/>
                        </a:spcBef>
                        <a:spcAft>
                          <a:spcPts val="0"/>
                        </a:spcAft>
                      </a:pPr>
                      <a:r>
                        <a:rPr lang="pt-BR" sz="1400" dirty="0">
                          <a:effectLst/>
                          <a:latin typeface="Arial Narrow" pitchFamily="34" charset="0"/>
                        </a:rPr>
                        <a:t>Transmit</a:t>
                      </a:r>
                      <a:endParaRPr lang="en-US" sz="1400" dirty="0">
                        <a:effectLst/>
                        <a:latin typeface="Arial Narrow" pitchFamily="34" charset="0"/>
                        <a:ea typeface="Times New Roman"/>
                        <a:cs typeface="Calibri"/>
                      </a:endParaRPr>
                    </a:p>
                  </a:txBody>
                  <a:tcPr marL="68580" marR="68580" marT="0" marB="0"/>
                </a:tc>
                <a:tc rowSpan="2">
                  <a:txBody>
                    <a:bodyPr/>
                    <a:lstStyle/>
                    <a:p>
                      <a:pPr marL="0" marR="0">
                        <a:spcBef>
                          <a:spcPts val="0"/>
                        </a:spcBef>
                        <a:spcAft>
                          <a:spcPts val="0"/>
                        </a:spcAft>
                      </a:pPr>
                      <a:r>
                        <a:rPr lang="pt-BR" sz="1400" dirty="0">
                          <a:effectLst/>
                          <a:latin typeface="Arial Narrow" pitchFamily="34" charset="0"/>
                        </a:rPr>
                        <a:t>Export</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Import</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Receive</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Transmit</a:t>
                      </a:r>
                      <a:endParaRPr lang="en-US" sz="1400" dirty="0">
                        <a:effectLst/>
                        <a:latin typeface="Arial Narrow" pitchFamily="34" charset="0"/>
                        <a:ea typeface="Times New Roman"/>
                        <a:cs typeface="Calibri"/>
                      </a:endParaRPr>
                    </a:p>
                  </a:txBody>
                  <a:tcPr marL="68580" marR="68580" marT="0" marB="0"/>
                </a:tc>
                <a:tc rowSpan="2">
                  <a:txBody>
                    <a:bodyPr/>
                    <a:lstStyle/>
                    <a:p>
                      <a:pPr marL="0" marR="0">
                        <a:spcBef>
                          <a:spcPts val="0"/>
                        </a:spcBef>
                        <a:spcAft>
                          <a:spcPts val="0"/>
                        </a:spcAft>
                      </a:pPr>
                      <a:r>
                        <a:rPr lang="pt-BR" sz="1400">
                          <a:effectLst/>
                          <a:latin typeface="Arial Narrow" pitchFamily="34" charset="0"/>
                        </a:rPr>
                        <a:t>Analyze</a:t>
                      </a:r>
                      <a:endParaRPr lang="en-US" sz="1400">
                        <a:effectLst/>
                        <a:latin typeface="Arial Narrow" pitchFamily="34" charset="0"/>
                        <a:ea typeface="Times New Roman"/>
                        <a:cs typeface="Calibri"/>
                      </a:endParaRPr>
                    </a:p>
                  </a:txBody>
                  <a:tcPr marL="68580" marR="68580" marT="0" marB="0"/>
                </a:tc>
                <a:tc rowSpan="2">
                  <a:txBody>
                    <a:bodyPr/>
                    <a:lstStyle/>
                    <a:p>
                      <a:pPr marL="0" marR="0">
                        <a:spcBef>
                          <a:spcPts val="0"/>
                        </a:spcBef>
                        <a:spcAft>
                          <a:spcPts val="0"/>
                        </a:spcAft>
                      </a:pPr>
                      <a:r>
                        <a:rPr lang="pt-BR" sz="1400">
                          <a:effectLst/>
                          <a:latin typeface="Arial Narrow" pitchFamily="34" charset="0"/>
                        </a:rPr>
                        <a:t>Decide</a:t>
                      </a:r>
                      <a:endParaRPr lang="en-US" sz="1400">
                        <a:effectLst/>
                        <a:latin typeface="Arial Narrow" pitchFamily="34" charset="0"/>
                        <a:ea typeface="Times New Roman"/>
                        <a:cs typeface="Calibri"/>
                      </a:endParaRPr>
                    </a:p>
                  </a:txBody>
                  <a:tcPr marL="68580" marR="68580" marT="0" marB="0"/>
                </a:tc>
                <a:tc rowSpan="2">
                  <a:txBody>
                    <a:bodyPr/>
                    <a:lstStyle/>
                    <a:p>
                      <a:pPr marL="0" marR="0">
                        <a:spcBef>
                          <a:spcPts val="0"/>
                        </a:spcBef>
                        <a:spcAft>
                          <a:spcPts val="0"/>
                        </a:spcAft>
                      </a:pPr>
                      <a:r>
                        <a:rPr lang="pt-BR" sz="1400" dirty="0">
                          <a:effectLst/>
                          <a:latin typeface="Arial Narrow" pitchFamily="34" charset="0"/>
                        </a:rPr>
                        <a:t>De-Identify</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Hide</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Mask</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Re-Identify</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Unhide</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Unmask</a:t>
                      </a:r>
                      <a:endParaRPr lang="en-US" sz="1400" dirty="0">
                        <a:effectLst/>
                        <a:latin typeface="Arial Narrow" pitchFamily="34" charset="0"/>
                        <a:ea typeface="Times New Roman"/>
                        <a:cs typeface="Calibri"/>
                      </a:endParaRPr>
                    </a:p>
                  </a:txBody>
                  <a:tcPr marL="68580" marR="68580" marT="0" marB="0"/>
                </a:tc>
              </a:tr>
              <a:tr h="3093834">
                <a:tc vMerge="1">
                  <a:txBody>
                    <a:bodyPr/>
                    <a:lstStyle/>
                    <a:p>
                      <a:endParaRPr lang="en-US"/>
                    </a:p>
                  </a:txBody>
                  <a:tcPr/>
                </a:tc>
                <a:tc>
                  <a:txBody>
                    <a:bodyPr/>
                    <a:lstStyle/>
                    <a:p>
                      <a:pPr marL="0" marR="0">
                        <a:spcBef>
                          <a:spcPts val="0"/>
                        </a:spcBef>
                        <a:spcAft>
                          <a:spcPts val="0"/>
                        </a:spcAft>
                      </a:pPr>
                      <a:r>
                        <a:rPr lang="pt-BR" sz="1400">
                          <a:effectLst/>
                          <a:latin typeface="Arial Narrow" pitchFamily="34" charset="0"/>
                        </a:rPr>
                        <a:t>Archive</a:t>
                      </a:r>
                      <a:endParaRPr lang="en-US" sz="1400">
                        <a:effectLst/>
                        <a:latin typeface="Arial Narrow" pitchFamily="34" charset="0"/>
                      </a:endParaRPr>
                    </a:p>
                    <a:p>
                      <a:pPr marL="0" marR="0">
                        <a:spcBef>
                          <a:spcPts val="0"/>
                        </a:spcBef>
                        <a:spcAft>
                          <a:spcPts val="0"/>
                        </a:spcAft>
                      </a:pPr>
                      <a:r>
                        <a:rPr lang="pt-BR" sz="1400">
                          <a:effectLst/>
                          <a:latin typeface="Arial Narrow" pitchFamily="34" charset="0"/>
                        </a:rPr>
                        <a:t>Backup</a:t>
                      </a:r>
                      <a:endParaRPr lang="en-US" sz="1400">
                        <a:effectLst/>
                        <a:latin typeface="Arial Narrow" pitchFamily="34" charset="0"/>
                      </a:endParaRPr>
                    </a:p>
                    <a:p>
                      <a:pPr marL="0" marR="0">
                        <a:spcBef>
                          <a:spcPts val="0"/>
                        </a:spcBef>
                        <a:spcAft>
                          <a:spcPts val="0"/>
                        </a:spcAft>
                      </a:pPr>
                      <a:r>
                        <a:rPr lang="pt-BR" sz="1400">
                          <a:effectLst/>
                          <a:latin typeface="Arial Narrow" pitchFamily="34" charset="0"/>
                        </a:rPr>
                        <a:t>Decrypt</a:t>
                      </a:r>
                      <a:endParaRPr lang="en-US" sz="1400">
                        <a:effectLst/>
                        <a:latin typeface="Arial Narrow" pitchFamily="34" charset="0"/>
                      </a:endParaRPr>
                    </a:p>
                    <a:p>
                      <a:pPr marL="0" marR="0">
                        <a:spcBef>
                          <a:spcPts val="0"/>
                        </a:spcBef>
                        <a:spcAft>
                          <a:spcPts val="0"/>
                        </a:spcAft>
                      </a:pPr>
                      <a:r>
                        <a:rPr lang="pt-BR" sz="1400">
                          <a:effectLst/>
                          <a:latin typeface="Arial Narrow" pitchFamily="34" charset="0"/>
                        </a:rPr>
                        <a:t>Encrypt</a:t>
                      </a:r>
                      <a:endParaRPr lang="en-US" sz="1400">
                        <a:effectLst/>
                        <a:latin typeface="Arial Narrow" pitchFamily="34" charset="0"/>
                      </a:endParaRPr>
                    </a:p>
                    <a:p>
                      <a:pPr marL="0" marR="0">
                        <a:spcBef>
                          <a:spcPts val="0"/>
                        </a:spcBef>
                        <a:spcAft>
                          <a:spcPts val="0"/>
                        </a:spcAft>
                      </a:pPr>
                      <a:r>
                        <a:rPr lang="pt-BR" sz="1400">
                          <a:effectLst/>
                          <a:latin typeface="Arial Narrow" pitchFamily="34" charset="0"/>
                        </a:rPr>
                        <a:t>Recover</a:t>
                      </a:r>
                      <a:endParaRPr lang="en-US" sz="1400">
                        <a:effectLst/>
                        <a:latin typeface="Arial Narrow" pitchFamily="34" charset="0"/>
                      </a:endParaRPr>
                    </a:p>
                    <a:p>
                      <a:pPr marL="0" marR="0">
                        <a:spcBef>
                          <a:spcPts val="0"/>
                        </a:spcBef>
                        <a:spcAft>
                          <a:spcPts val="0"/>
                        </a:spcAft>
                      </a:pPr>
                      <a:r>
                        <a:rPr lang="pt-BR" sz="1400">
                          <a:effectLst/>
                          <a:latin typeface="Arial Narrow" pitchFamily="34" charset="0"/>
                        </a:rPr>
                        <a:t>Restore</a:t>
                      </a:r>
                      <a:endParaRPr lang="en-US" sz="1400">
                        <a:effectLst/>
                        <a:latin typeface="Arial Narrow" pitchFamily="34" charset="0"/>
                      </a:endParaRPr>
                    </a:p>
                    <a:p>
                      <a:pPr marL="0" marR="0">
                        <a:spcBef>
                          <a:spcPts val="0"/>
                        </a:spcBef>
                        <a:spcAft>
                          <a:spcPts val="0"/>
                        </a:spcAft>
                      </a:pPr>
                      <a:r>
                        <a:rPr lang="pt-BR" sz="1400">
                          <a:effectLst/>
                          <a:latin typeface="Arial Narrow" pitchFamily="34" charset="0"/>
                        </a:rPr>
                        <a:t>Save</a:t>
                      </a:r>
                      <a:endParaRPr lang="en-US" sz="1400">
                        <a:effectLst/>
                        <a:latin typeface="Arial Narrow" pitchFamily="34" charset="0"/>
                        <a:ea typeface="Times New Roman"/>
                        <a:cs typeface="Calibri"/>
                      </a:endParaRPr>
                    </a:p>
                  </a:txBody>
                  <a:tcPr marL="68580" marR="68580" marT="0" marB="0"/>
                </a:tc>
                <a:tc>
                  <a:txBody>
                    <a:bodyPr/>
                    <a:lstStyle/>
                    <a:p>
                      <a:pPr marL="0" marR="0">
                        <a:spcBef>
                          <a:spcPts val="0"/>
                        </a:spcBef>
                        <a:spcAft>
                          <a:spcPts val="0"/>
                        </a:spcAft>
                      </a:pPr>
                      <a:r>
                        <a:rPr lang="pt-BR" sz="1400" dirty="0">
                          <a:effectLst/>
                          <a:latin typeface="Arial Narrow" pitchFamily="34" charset="0"/>
                        </a:rPr>
                        <a:t>Annotate</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Attest</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Edit</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Harmonize</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Integrate</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Link</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Tag</a:t>
                      </a:r>
                      <a:endParaRPr lang="en-US" sz="1400" dirty="0">
                        <a:effectLst/>
                        <a:latin typeface="Arial Narrow" pitchFamily="34" charset="0"/>
                        <a:ea typeface="Times New Roman"/>
                        <a:cs typeface="Calibri"/>
                      </a:endParaRPr>
                    </a:p>
                  </a:txBody>
                  <a:tcPr marL="68580" marR="68580" marT="0" marB="0"/>
                </a:tc>
                <a:tc>
                  <a:txBody>
                    <a:bodyPr/>
                    <a:lstStyle/>
                    <a:p>
                      <a:pPr marL="0" marR="0">
                        <a:spcBef>
                          <a:spcPts val="0"/>
                        </a:spcBef>
                        <a:spcAft>
                          <a:spcPts val="0"/>
                        </a:spcAft>
                      </a:pPr>
                      <a:r>
                        <a:rPr lang="pt-BR" sz="1400" dirty="0">
                          <a:effectLst/>
                          <a:latin typeface="Arial Narrow" pitchFamily="34" charset="0"/>
                        </a:rPr>
                        <a:t>Delete</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Purge</a:t>
                      </a:r>
                      <a:endParaRPr lang="en-US" sz="1400" dirty="0">
                        <a:effectLst/>
                        <a:latin typeface="Arial Narrow" pitchFamily="34" charset="0"/>
                        <a:ea typeface="Times New Roman"/>
                        <a:cs typeface="Calibri"/>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
        <p:nvSpPr>
          <p:cNvPr id="7" name="TextBox 6"/>
          <p:cNvSpPr txBox="1"/>
          <p:nvPr/>
        </p:nvSpPr>
        <p:spPr>
          <a:xfrm>
            <a:off x="914400" y="6581001"/>
            <a:ext cx="7620000" cy="276999"/>
          </a:xfrm>
          <a:prstGeom prst="rect">
            <a:avLst/>
          </a:prstGeom>
          <a:solidFill>
            <a:schemeClr val="bg1"/>
          </a:solidFill>
        </p:spPr>
        <p:txBody>
          <a:bodyPr wrap="square" rtlCol="0">
            <a:spAutoFit/>
          </a:bodyPr>
          <a:lstStyle/>
          <a:p>
            <a:pPr algn="ctr"/>
            <a:r>
              <a:rPr lang="en-US" sz="1200" b="1" dirty="0" smtClean="0">
                <a:solidFill>
                  <a:srgbClr val="0000FF"/>
                </a:solidFill>
              </a:rPr>
              <a:t>NOTE</a:t>
            </a:r>
            <a:r>
              <a:rPr lang="en-US" sz="1200" dirty="0" smtClean="0"/>
              <a:t>: EHR-S FIM is </a:t>
            </a:r>
            <a:r>
              <a:rPr lang="en-US" sz="1200" u="sng" dirty="0" smtClean="0"/>
              <a:t>NOT</a:t>
            </a:r>
            <a:r>
              <a:rPr lang="en-US" sz="1200" dirty="0" smtClean="0"/>
              <a:t> intended to imply a specific architecture or  workflow!</a:t>
            </a:r>
            <a:endParaRPr lang="en-US" sz="1200" dirty="0"/>
          </a:p>
        </p:txBody>
      </p:sp>
    </p:spTree>
    <p:extLst>
      <p:ext uri="{BB962C8B-B14F-4D97-AF65-F5344CB8AC3E}">
        <p14:creationId xmlns:p14="http://schemas.microsoft.com/office/powerpoint/2010/main" val="36549734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2"/>
          </a:xfrm>
        </p:spPr>
        <p:txBody>
          <a:bodyPr>
            <a:noAutofit/>
          </a:bodyPr>
          <a:lstStyle/>
          <a:p>
            <a:r>
              <a:rPr lang="en-US" sz="2800" b="1" dirty="0" smtClean="0">
                <a:solidFill>
                  <a:srgbClr val="0000FF"/>
                </a:solidFill>
              </a:rPr>
              <a:t>Observation </a:t>
            </a:r>
            <a:r>
              <a:rPr lang="en-US" sz="1400" b="1" dirty="0" smtClean="0">
                <a:solidFill>
                  <a:srgbClr val="0000FF"/>
                </a:solidFill>
              </a:rPr>
              <a:t>[David Baas]</a:t>
            </a:r>
            <a:endParaRPr lang="en-US" sz="1400" b="1" dirty="0">
              <a:solidFill>
                <a:srgbClr val="0000FF"/>
              </a:solidFill>
            </a:endParaRPr>
          </a:p>
        </p:txBody>
      </p:sp>
      <p:sp>
        <p:nvSpPr>
          <p:cNvPr id="3" name="Content Placeholder 2"/>
          <p:cNvSpPr>
            <a:spLocks noGrp="1"/>
          </p:cNvSpPr>
          <p:nvPr>
            <p:ph idx="1"/>
          </p:nvPr>
        </p:nvSpPr>
        <p:spPr>
          <a:xfrm>
            <a:off x="0" y="533400"/>
            <a:ext cx="9144000" cy="6324600"/>
          </a:xfrm>
        </p:spPr>
        <p:txBody>
          <a:bodyPr>
            <a:normAutofit fontScale="77500" lnSpcReduction="20000"/>
          </a:bodyPr>
          <a:lstStyle/>
          <a:p>
            <a:pPr>
              <a:lnSpc>
                <a:spcPct val="120000"/>
              </a:lnSpc>
            </a:pPr>
            <a:r>
              <a:rPr lang="en-US" sz="2400" dirty="0" smtClean="0">
                <a:latin typeface="Arial Narrow" pitchFamily="34" charset="0"/>
              </a:rPr>
              <a:t>From </a:t>
            </a:r>
            <a:r>
              <a:rPr lang="en-US" sz="2400" dirty="0">
                <a:latin typeface="Arial Narrow" pitchFamily="34" charset="0"/>
              </a:rPr>
              <a:t>where I’m sitting, deriving conceptual information models based on the conformance criteria could be useful for consuming a functional profile. </a:t>
            </a:r>
            <a:r>
              <a:rPr lang="en-US" sz="2400" u="sng" dirty="0">
                <a:latin typeface="Arial Narrow" pitchFamily="34" charset="0"/>
              </a:rPr>
              <a:t>I would assume it could be used as reference for developing a domain analysis model for a project</a:t>
            </a:r>
            <a:r>
              <a:rPr lang="en-US" sz="2400" dirty="0">
                <a:latin typeface="Arial Narrow" pitchFamily="34" charset="0"/>
              </a:rPr>
              <a:t>, to fill in blanks of conceptual information not expressed by clinical SMEs, and to shorten the learning curve for projects required to adopt the conformance criteria. Regardless of how modeling evolved on the project, the CDM would still be a bridge to validate addressing information needs at a high level. </a:t>
            </a:r>
            <a:r>
              <a:rPr lang="en-US" sz="2400" u="sng" dirty="0">
                <a:latin typeface="Arial Narrow" pitchFamily="34" charset="0"/>
              </a:rPr>
              <a:t>I would not foresee using the CDM or other artifacts verbatim in modeling for a specific project </a:t>
            </a:r>
            <a:r>
              <a:rPr lang="en-US" sz="2400" dirty="0">
                <a:latin typeface="Arial Narrow" pitchFamily="34" charset="0"/>
              </a:rPr>
              <a:t>because some the relationships/associations expressed appear to be more subjective than explicit representation of the conformance criteria. </a:t>
            </a:r>
            <a:r>
              <a:rPr lang="en-US" sz="2400" u="sng" dirty="0">
                <a:latin typeface="Arial Narrow" pitchFamily="34" charset="0"/>
              </a:rPr>
              <a:t>I suggest annotating whether the relationships in the CDM represent explicit conformance criteria or not</a:t>
            </a:r>
            <a:r>
              <a:rPr lang="en-US" sz="2400" b="1" dirty="0">
                <a:latin typeface="Arial Narrow" pitchFamily="34" charset="0"/>
              </a:rPr>
              <a:t>. For those that are not </a:t>
            </a:r>
            <a:r>
              <a:rPr lang="en-US" sz="2400" b="1" dirty="0" smtClean="0">
                <a:latin typeface="Arial Narrow" pitchFamily="34" charset="0"/>
              </a:rPr>
              <a:t>explicit (SHALL), </a:t>
            </a:r>
            <a:r>
              <a:rPr lang="en-US" sz="2400" b="1" dirty="0">
                <a:latin typeface="Arial Narrow" pitchFamily="34" charset="0"/>
              </a:rPr>
              <a:t>it should be clear implementers have no obligation to portray those relationships the way they are expressed in the model</a:t>
            </a:r>
            <a:r>
              <a:rPr lang="en-US" sz="2400" dirty="0">
                <a:latin typeface="Arial Narrow" pitchFamily="34" charset="0"/>
              </a:rPr>
              <a:t>.</a:t>
            </a:r>
          </a:p>
          <a:p>
            <a:pPr>
              <a:lnSpc>
                <a:spcPct val="120000"/>
              </a:lnSpc>
            </a:pPr>
            <a:r>
              <a:rPr lang="en-US" sz="2400" dirty="0">
                <a:latin typeface="Arial Narrow" pitchFamily="34" charset="0"/>
              </a:rPr>
              <a:t> </a:t>
            </a:r>
            <a:r>
              <a:rPr lang="en-US" sz="2400" dirty="0" smtClean="0">
                <a:latin typeface="Arial Narrow" pitchFamily="34" charset="0"/>
              </a:rPr>
              <a:t>In </a:t>
            </a:r>
            <a:r>
              <a:rPr lang="en-US" sz="2400" dirty="0">
                <a:latin typeface="Arial Narrow" pitchFamily="34" charset="0"/>
              </a:rPr>
              <a:t>reviewing the other artifacts (activity diagrams, and conceptual information model) I was a little concerned that the content suggested a more prescriptive view of EHR functionality, which I’m not sure is a good thing. In the case of the activity diagrams being prototyped, I can see they are not attempting to sequence how tasks within an activity are executed, but using activity diagrams suggests that is the intended direction. I think that path would be too restrictive for implementers. </a:t>
            </a:r>
            <a:r>
              <a:rPr lang="en-US" sz="2400" u="sng" dirty="0">
                <a:latin typeface="Arial Narrow" pitchFamily="34" charset="0"/>
              </a:rPr>
              <a:t>I think the CIM raises more questions than it answers</a:t>
            </a:r>
            <a:r>
              <a:rPr lang="en-US" sz="2400" dirty="0">
                <a:latin typeface="Arial Narrow" pitchFamily="34" charset="0"/>
              </a:rPr>
              <a:t>. This is another one where I think it best left to specific implementation projects. Perhaps other folks will provide a different perspective, but </a:t>
            </a:r>
            <a:r>
              <a:rPr lang="en-US" sz="2400" u="sng" dirty="0">
                <a:latin typeface="Arial Narrow" pitchFamily="34" charset="0"/>
              </a:rPr>
              <a:t>I think the CDM content is the most useful for understanding the conformance criteria for greater adoption</a:t>
            </a:r>
            <a:r>
              <a:rPr lang="en-US" sz="2400" dirty="0">
                <a:latin typeface="Arial Narrow" pitchFamily="34" charset="0"/>
              </a:rPr>
              <a:t>.</a:t>
            </a:r>
          </a:p>
          <a:p>
            <a:pPr>
              <a:lnSpc>
                <a:spcPct val="120000"/>
              </a:lnSpc>
            </a:pPr>
            <a:endParaRPr lang="en-US" sz="2400" dirty="0" smtClean="0">
              <a:latin typeface="Arial Narrow" pitchFamily="34" charset="0"/>
            </a:endParaRPr>
          </a:p>
          <a:p>
            <a:pPr marL="0" indent="0">
              <a:lnSpc>
                <a:spcPct val="120000"/>
              </a:lnSpc>
              <a:buNone/>
            </a:pPr>
            <a:endParaRPr lang="en-US" sz="2400" dirty="0">
              <a:latin typeface="Arial Narrow" pitchFamily="34" charset="0"/>
            </a:endParaRPr>
          </a:p>
        </p:txBody>
      </p:sp>
      <p:sp>
        <p:nvSpPr>
          <p:cNvPr id="4" name="Date Placeholder 3"/>
          <p:cNvSpPr>
            <a:spLocks noGrp="1"/>
          </p:cNvSpPr>
          <p:nvPr>
            <p:ph type="dt" sz="half" idx="10"/>
          </p:nvPr>
        </p:nvSpPr>
        <p:spPr>
          <a:xfrm>
            <a:off x="0" y="6645275"/>
            <a:ext cx="2133600" cy="212725"/>
          </a:xfrm>
        </p:spPr>
        <p:txBody>
          <a:bodyPr/>
          <a:lstStyle/>
          <a:p>
            <a:fld id="{6BD98FEB-5F35-4773-8716-8B508CF9F68C}" type="datetime1">
              <a:rPr lang="en-US" smtClean="0"/>
              <a:t>3/15/2012</a:t>
            </a:fld>
            <a:endParaRPr lang="en-US" dirty="0"/>
          </a:p>
        </p:txBody>
      </p:sp>
      <p:sp>
        <p:nvSpPr>
          <p:cNvPr id="5" name="Footer Placeholder 4"/>
          <p:cNvSpPr>
            <a:spLocks noGrp="1"/>
          </p:cNvSpPr>
          <p:nvPr>
            <p:ph type="ftr" sz="quarter" idx="11"/>
          </p:nvPr>
        </p:nvSpPr>
        <p:spPr>
          <a:xfrm>
            <a:off x="3124200" y="6645275"/>
            <a:ext cx="2895600" cy="212725"/>
          </a:xfrm>
        </p:spPr>
        <p:txBody>
          <a:bodyPr/>
          <a:lstStyle/>
          <a:p>
            <a:r>
              <a:rPr lang="en-US" dirty="0" smtClean="0"/>
              <a:t>DRAFT WORKING DOCUMENT</a:t>
            </a:r>
            <a:endParaRPr lang="en-US" dirty="0"/>
          </a:p>
        </p:txBody>
      </p:sp>
      <p:sp>
        <p:nvSpPr>
          <p:cNvPr id="6" name="Slide Number Placeholder 5"/>
          <p:cNvSpPr>
            <a:spLocks noGrp="1"/>
          </p:cNvSpPr>
          <p:nvPr>
            <p:ph type="sldNum" sz="quarter" idx="12"/>
          </p:nvPr>
        </p:nvSpPr>
        <p:spPr>
          <a:xfrm>
            <a:off x="7010400" y="6645275"/>
            <a:ext cx="2133600" cy="212725"/>
          </a:xfrm>
        </p:spPr>
        <p:txBody>
          <a:bodyPr/>
          <a:lstStyle/>
          <a:p>
            <a:fld id="{3EC92E35-3162-4C06-AF9B-83D7C7AEF58C}" type="slidenum">
              <a:rPr lang="en-US" smtClean="0"/>
              <a:t>51</a:t>
            </a:fld>
            <a:endParaRPr lang="en-US" dirty="0"/>
          </a:p>
        </p:txBody>
      </p:sp>
    </p:spTree>
    <p:extLst>
      <p:ext uri="{BB962C8B-B14F-4D97-AF65-F5344CB8AC3E}">
        <p14:creationId xmlns:p14="http://schemas.microsoft.com/office/powerpoint/2010/main" val="35626695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2"/>
          </a:xfrm>
        </p:spPr>
        <p:txBody>
          <a:bodyPr>
            <a:noAutofit/>
          </a:bodyPr>
          <a:lstStyle/>
          <a:p>
            <a:r>
              <a:rPr lang="en-US" sz="2800" b="1" dirty="0" smtClean="0">
                <a:solidFill>
                  <a:srgbClr val="0000FF"/>
                </a:solidFill>
              </a:rPr>
              <a:t>Observation </a:t>
            </a:r>
            <a:r>
              <a:rPr lang="en-US" sz="1400" b="1" dirty="0" smtClean="0">
                <a:solidFill>
                  <a:srgbClr val="0000FF"/>
                </a:solidFill>
              </a:rPr>
              <a:t>[Kevin Coonan, HL7 Patient Care WG Co-chair]</a:t>
            </a:r>
            <a:endParaRPr lang="en-US" sz="1400" b="1" dirty="0">
              <a:solidFill>
                <a:srgbClr val="0000FF"/>
              </a:solidFill>
            </a:endParaRPr>
          </a:p>
        </p:txBody>
      </p:sp>
      <p:sp>
        <p:nvSpPr>
          <p:cNvPr id="3" name="Content Placeholder 2"/>
          <p:cNvSpPr>
            <a:spLocks noGrp="1"/>
          </p:cNvSpPr>
          <p:nvPr>
            <p:ph idx="1"/>
          </p:nvPr>
        </p:nvSpPr>
        <p:spPr>
          <a:xfrm>
            <a:off x="0" y="533400"/>
            <a:ext cx="9144000" cy="5943600"/>
          </a:xfrm>
        </p:spPr>
        <p:txBody>
          <a:bodyPr>
            <a:noAutofit/>
          </a:bodyPr>
          <a:lstStyle/>
          <a:p>
            <a:r>
              <a:rPr lang="en-US" sz="1400" dirty="0">
                <a:latin typeface="Arial Narrow" pitchFamily="34" charset="0"/>
              </a:rPr>
              <a:t>We have been having a lot of discussions in patient care, clinical statement, CIMI and </a:t>
            </a:r>
            <a:r>
              <a:rPr lang="en-US" sz="1400" dirty="0" err="1">
                <a:latin typeface="Arial Narrow" pitchFamily="34" charset="0"/>
              </a:rPr>
              <a:t>MnM</a:t>
            </a:r>
            <a:r>
              <a:rPr lang="en-US" sz="1400" dirty="0">
                <a:latin typeface="Arial Narrow" pitchFamily="34" charset="0"/>
              </a:rPr>
              <a:t> regarding representation of clinical content. One of the most important is the recognition and separation of </a:t>
            </a:r>
            <a:r>
              <a:rPr lang="en-US" sz="1400" b="1" u="sng" dirty="0">
                <a:latin typeface="Arial Narrow" pitchFamily="34" charset="0"/>
              </a:rPr>
              <a:t>dynamic uses</a:t>
            </a:r>
            <a:r>
              <a:rPr lang="en-US" sz="1400" dirty="0">
                <a:latin typeface="Arial Narrow" pitchFamily="34" charset="0"/>
              </a:rPr>
              <a:t> / extracts of information one would see in an EHR-S GUI or CDA v. an information model suited for information </a:t>
            </a:r>
            <a:r>
              <a:rPr lang="en-US" sz="1400" dirty="0" smtClean="0">
                <a:latin typeface="Arial Narrow" pitchFamily="34" charset="0"/>
              </a:rPr>
              <a:t>exchange, persistence, transformation, analytics, decision </a:t>
            </a:r>
            <a:r>
              <a:rPr lang="en-US" sz="1400" dirty="0">
                <a:latin typeface="Arial Narrow" pitchFamily="34" charset="0"/>
              </a:rPr>
              <a:t>support.  </a:t>
            </a:r>
            <a:r>
              <a:rPr lang="en-US" sz="1400" i="1" u="sng" dirty="0">
                <a:latin typeface="Arial Narrow" pitchFamily="34" charset="0"/>
              </a:rPr>
              <a:t>A good example of this is the common notions of a “problem list”, “allergy list” or “list of immunizations”.</a:t>
            </a:r>
            <a:r>
              <a:rPr lang="en-US" sz="1400" dirty="0">
                <a:latin typeface="Arial Narrow" pitchFamily="34" charset="0"/>
              </a:rPr>
              <a:t>  These are artifacts we are used to seeing in paper charts, since there was no other effective means to address longitudinal data which otherwise would be scattered in the linear ordering progress notes.  In fact, </a:t>
            </a:r>
            <a:r>
              <a:rPr lang="en-US" sz="1400" u="sng" dirty="0">
                <a:latin typeface="Arial Narrow" pitchFamily="34" charset="0"/>
              </a:rPr>
              <a:t>HL7 defines these working lists as </a:t>
            </a:r>
            <a:r>
              <a:rPr lang="en-US" sz="1400" dirty="0">
                <a:latin typeface="Arial Narrow" pitchFamily="34" charset="0"/>
              </a:rPr>
              <a:t>‘..</a:t>
            </a:r>
            <a:r>
              <a:rPr lang="en-US" sz="1400" i="1" dirty="0">
                <a:latin typeface="Arial Narrow" pitchFamily="34" charset="0"/>
              </a:rPr>
              <a:t>collects a dynamic list of individual instances of Act via </a:t>
            </a:r>
            <a:r>
              <a:rPr lang="en-US" sz="1400" i="1" dirty="0" err="1">
                <a:latin typeface="Arial Narrow" pitchFamily="34" charset="0"/>
              </a:rPr>
              <a:t>ActRelationship</a:t>
            </a:r>
            <a:r>
              <a:rPr lang="en-US" sz="1400" i="1" dirty="0">
                <a:latin typeface="Arial Narrow" pitchFamily="34" charset="0"/>
              </a:rPr>
              <a:t> which reflects the need of an individual worker, team of workers, or an organization to manage lists of acts for many different clinical and administrative reasons</a:t>
            </a:r>
            <a:r>
              <a:rPr lang="en-US" sz="1400" dirty="0">
                <a:latin typeface="Arial Narrow" pitchFamily="34" charset="0"/>
              </a:rPr>
              <a:t>. Examples of working lists include problem lists, goal lists, allergy lists, and to-do lists.’</a:t>
            </a:r>
          </a:p>
          <a:p>
            <a:r>
              <a:rPr lang="en-US" sz="1400" dirty="0" smtClean="0">
                <a:latin typeface="Arial Narrow" pitchFamily="34" charset="0"/>
              </a:rPr>
              <a:t>There </a:t>
            </a:r>
            <a:r>
              <a:rPr lang="en-US" sz="1400" dirty="0">
                <a:latin typeface="Arial Narrow" pitchFamily="34" charset="0"/>
              </a:rPr>
              <a:t>are also </a:t>
            </a:r>
            <a:r>
              <a:rPr lang="en-US" sz="1400" b="1" u="sng" dirty="0">
                <a:latin typeface="Arial Narrow" pitchFamily="34" charset="0"/>
              </a:rPr>
              <a:t>design patterns</a:t>
            </a:r>
            <a:r>
              <a:rPr lang="en-US" sz="1400" dirty="0">
                <a:latin typeface="Arial Narrow" pitchFamily="34" charset="0"/>
              </a:rPr>
              <a:t> well suited for static semantics from the (being revised for May ballot) Patient Care domain, all of which are different entry points into a common model.  These include a pattern for a Care Record, which corresponds best to the conventional notion of the documentation of an encounter.  The Care Record, however, has entries which follow the Health Concern pattern and the Care Plan pattern.  </a:t>
            </a:r>
          </a:p>
          <a:p>
            <a:r>
              <a:rPr lang="en-US" sz="1400" dirty="0">
                <a:latin typeface="Arial Narrow" pitchFamily="34" charset="0"/>
              </a:rPr>
              <a:t> </a:t>
            </a:r>
            <a:r>
              <a:rPr lang="en-US" sz="1400" b="1" u="sng" dirty="0" smtClean="0">
                <a:latin typeface="Arial Narrow" pitchFamily="34" charset="0"/>
              </a:rPr>
              <a:t>Health </a:t>
            </a:r>
            <a:r>
              <a:rPr lang="en-US" sz="1400" b="1" u="sng" dirty="0">
                <a:latin typeface="Arial Narrow" pitchFamily="34" charset="0"/>
              </a:rPr>
              <a:t>Concerns</a:t>
            </a:r>
            <a:r>
              <a:rPr lang="en-US" sz="1400" dirty="0">
                <a:latin typeface="Arial Narrow" pitchFamily="34" charset="0"/>
              </a:rPr>
              <a:t> are anything which affects one’s health which need to be managed/tracked over time.  These includes risks, diseases, problems, allergies/intolerances to medications, social circumstances, and complications.  </a:t>
            </a:r>
          </a:p>
          <a:p>
            <a:r>
              <a:rPr lang="en-US" sz="1400" dirty="0">
                <a:latin typeface="Arial Narrow" pitchFamily="34" charset="0"/>
              </a:rPr>
              <a:t> </a:t>
            </a:r>
            <a:r>
              <a:rPr lang="en-US" sz="1400" dirty="0" smtClean="0">
                <a:latin typeface="Arial Narrow" pitchFamily="34" charset="0"/>
              </a:rPr>
              <a:t>The </a:t>
            </a:r>
            <a:r>
              <a:rPr lang="en-US" sz="1400" b="1" u="sng" dirty="0">
                <a:latin typeface="Arial Narrow" pitchFamily="34" charset="0"/>
              </a:rPr>
              <a:t>Care Plan</a:t>
            </a:r>
            <a:r>
              <a:rPr lang="en-US" sz="1400" dirty="0">
                <a:latin typeface="Arial Narrow" pitchFamily="34" charset="0"/>
              </a:rPr>
              <a:t> documents interventions, treatments and orders.  Care Plans can have embedded logic, e.g. stating a specific action should (not) be taken if a specific criterion is met.  So things like immunization schedules, insulin sliding scales/sick day rules, or complex oncology protocols have a common design basis.  While we are used to thinking of Concerns and Plans as future looking, the same pattern is used to document things which have happened (e.g. procedure which has been completed), so the Care Plan includes not just what is currently being done, what is planned, but also what has been done in the past.</a:t>
            </a:r>
          </a:p>
          <a:p>
            <a:r>
              <a:rPr lang="en-US" sz="1400" dirty="0" smtClean="0">
                <a:latin typeface="Arial Narrow" pitchFamily="34" charset="0"/>
              </a:rPr>
              <a:t>An </a:t>
            </a:r>
            <a:r>
              <a:rPr lang="en-US" sz="1400" dirty="0">
                <a:latin typeface="Arial Narrow" pitchFamily="34" charset="0"/>
              </a:rPr>
              <a:t>instance of an </a:t>
            </a:r>
            <a:r>
              <a:rPr lang="en-US" sz="1400" b="1" u="sng" dirty="0">
                <a:latin typeface="Arial Narrow" pitchFamily="34" charset="0"/>
              </a:rPr>
              <a:t>encounter’s documentation</a:t>
            </a:r>
            <a:r>
              <a:rPr lang="en-US" sz="1400" dirty="0">
                <a:latin typeface="Arial Narrow" pitchFamily="34" charset="0"/>
              </a:rPr>
              <a:t> therefore would have elements from the Care Record (e.g. the signs/symptoms discovered at the time of the encounter), Health Concerns (in a linear narrative like a CDA these typically are organized into the familiar ‘lists’, e.g. allergy list, problem list, PMH), and Care Plan (again in ‘lists’—e.g. medication list).  An encounter would also expect to generate new Care Plans and new Health Concerns as part of the clinical decision making.  (The A&amp;P in Weed’s POMR).</a:t>
            </a:r>
          </a:p>
          <a:p>
            <a:r>
              <a:rPr lang="en-US" sz="1400" dirty="0" smtClean="0">
                <a:latin typeface="Arial Narrow" pitchFamily="34" charset="0"/>
              </a:rPr>
              <a:t>By </a:t>
            </a:r>
            <a:r>
              <a:rPr lang="en-US" sz="1400" dirty="0">
                <a:latin typeface="Arial Narrow" pitchFamily="34" charset="0"/>
              </a:rPr>
              <a:t>separating the </a:t>
            </a:r>
            <a:r>
              <a:rPr lang="en-US" sz="1400" b="1" u="sng" dirty="0">
                <a:latin typeface="Arial Narrow" pitchFamily="34" charset="0"/>
              </a:rPr>
              <a:t>model of use</a:t>
            </a:r>
            <a:r>
              <a:rPr lang="en-US" sz="1400" dirty="0">
                <a:latin typeface="Arial Narrow" pitchFamily="34" charset="0"/>
              </a:rPr>
              <a:t> (various lists) from </a:t>
            </a:r>
            <a:r>
              <a:rPr lang="en-US" sz="1400" b="1" u="sng" dirty="0">
                <a:latin typeface="Arial Narrow" pitchFamily="34" charset="0"/>
              </a:rPr>
              <a:t>model of meaning</a:t>
            </a:r>
            <a:r>
              <a:rPr lang="en-US" sz="1400" dirty="0">
                <a:latin typeface="Arial Narrow" pitchFamily="34" charset="0"/>
              </a:rPr>
              <a:t> (the Patient Care Domain Model plus the derived detailed clinical models which bind terminology, etc.) we can most effectively devise those specifications needed for given use cases. </a:t>
            </a:r>
          </a:p>
          <a:p>
            <a:pPr>
              <a:lnSpc>
                <a:spcPct val="120000"/>
              </a:lnSpc>
            </a:pPr>
            <a:endParaRPr lang="en-US" sz="1400" dirty="0" smtClean="0">
              <a:latin typeface="Arial Narrow" pitchFamily="34" charset="0"/>
            </a:endParaRPr>
          </a:p>
          <a:p>
            <a:pPr marL="0" indent="0">
              <a:lnSpc>
                <a:spcPct val="120000"/>
              </a:lnSpc>
              <a:buNone/>
            </a:pPr>
            <a:endParaRPr lang="en-US" sz="1400" dirty="0">
              <a:latin typeface="Arial Narrow" pitchFamily="34" charset="0"/>
            </a:endParaRPr>
          </a:p>
        </p:txBody>
      </p:sp>
      <p:sp>
        <p:nvSpPr>
          <p:cNvPr id="4" name="Date Placeholder 3"/>
          <p:cNvSpPr>
            <a:spLocks noGrp="1"/>
          </p:cNvSpPr>
          <p:nvPr>
            <p:ph type="dt" sz="half" idx="10"/>
          </p:nvPr>
        </p:nvSpPr>
        <p:spPr>
          <a:xfrm>
            <a:off x="0" y="6645275"/>
            <a:ext cx="2133600" cy="212725"/>
          </a:xfrm>
        </p:spPr>
        <p:txBody>
          <a:bodyPr/>
          <a:lstStyle/>
          <a:p>
            <a:fld id="{6BD98FEB-5F35-4773-8716-8B508CF9F68C}" type="datetime1">
              <a:rPr lang="en-US" smtClean="0"/>
              <a:t>3/15/2012</a:t>
            </a:fld>
            <a:endParaRPr lang="en-US" dirty="0"/>
          </a:p>
        </p:txBody>
      </p:sp>
      <p:sp>
        <p:nvSpPr>
          <p:cNvPr id="5" name="Footer Placeholder 4"/>
          <p:cNvSpPr>
            <a:spLocks noGrp="1"/>
          </p:cNvSpPr>
          <p:nvPr>
            <p:ph type="ftr" sz="quarter" idx="11"/>
          </p:nvPr>
        </p:nvSpPr>
        <p:spPr>
          <a:xfrm>
            <a:off x="3124200" y="6645275"/>
            <a:ext cx="2895600" cy="212725"/>
          </a:xfrm>
        </p:spPr>
        <p:txBody>
          <a:bodyPr/>
          <a:lstStyle/>
          <a:p>
            <a:r>
              <a:rPr lang="en-US" dirty="0" smtClean="0"/>
              <a:t>DRAFT WORKING DOCUMENT</a:t>
            </a:r>
            <a:endParaRPr lang="en-US" dirty="0"/>
          </a:p>
        </p:txBody>
      </p:sp>
      <p:sp>
        <p:nvSpPr>
          <p:cNvPr id="6" name="Slide Number Placeholder 5"/>
          <p:cNvSpPr>
            <a:spLocks noGrp="1"/>
          </p:cNvSpPr>
          <p:nvPr>
            <p:ph type="sldNum" sz="quarter" idx="12"/>
          </p:nvPr>
        </p:nvSpPr>
        <p:spPr>
          <a:xfrm>
            <a:off x="7010400" y="6645275"/>
            <a:ext cx="2133600" cy="212725"/>
          </a:xfrm>
        </p:spPr>
        <p:txBody>
          <a:bodyPr/>
          <a:lstStyle/>
          <a:p>
            <a:fld id="{3EC92E35-3162-4C06-AF9B-83D7C7AEF58C}" type="slidenum">
              <a:rPr lang="en-US" smtClean="0"/>
              <a:t>52</a:t>
            </a:fld>
            <a:endParaRPr lang="en-US" dirty="0"/>
          </a:p>
        </p:txBody>
      </p:sp>
    </p:spTree>
    <p:extLst>
      <p:ext uri="{BB962C8B-B14F-4D97-AF65-F5344CB8AC3E}">
        <p14:creationId xmlns:p14="http://schemas.microsoft.com/office/powerpoint/2010/main" val="2209995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2"/>
          </a:xfrm>
        </p:spPr>
        <p:txBody>
          <a:bodyPr>
            <a:noAutofit/>
          </a:bodyPr>
          <a:lstStyle/>
          <a:p>
            <a:r>
              <a:rPr lang="en-US" sz="2800" b="1" dirty="0" smtClean="0">
                <a:solidFill>
                  <a:srgbClr val="0000FF"/>
                </a:solidFill>
              </a:rPr>
              <a:t>Observation </a:t>
            </a:r>
            <a:r>
              <a:rPr lang="en-US" sz="1400" b="1" dirty="0">
                <a:solidFill>
                  <a:srgbClr val="0000FF"/>
                </a:solidFill>
              </a:rPr>
              <a:t>[Kevin Coonan, HL7 Patient Care WG Co-chair]</a:t>
            </a:r>
          </a:p>
        </p:txBody>
      </p:sp>
      <p:sp>
        <p:nvSpPr>
          <p:cNvPr id="3" name="Content Placeholder 2"/>
          <p:cNvSpPr>
            <a:spLocks noGrp="1"/>
          </p:cNvSpPr>
          <p:nvPr>
            <p:ph idx="1"/>
          </p:nvPr>
        </p:nvSpPr>
        <p:spPr>
          <a:xfrm>
            <a:off x="0" y="533400"/>
            <a:ext cx="9144000" cy="5943600"/>
          </a:xfrm>
        </p:spPr>
        <p:txBody>
          <a:bodyPr>
            <a:normAutofit/>
          </a:bodyPr>
          <a:lstStyle/>
          <a:p>
            <a:r>
              <a:rPr lang="en-US" sz="1800" dirty="0">
                <a:latin typeface="Arial Narrow" pitchFamily="34" charset="0"/>
              </a:rPr>
              <a:t>I am coordinating with Richard Savage (now working for CDC) on immunizations with Patient Care.  I don’t know who the modeling facilitator is for the new immunization project, but if it is a void I might fill in.  I am going to start tacking the immunization (JIC) (analysis/conceptual) models and see if I can get them into something which is a better approximation of  a real information model of the clinical content static semantics.</a:t>
            </a:r>
          </a:p>
          <a:p>
            <a:r>
              <a:rPr lang="en-US" sz="1800" dirty="0">
                <a:latin typeface="Arial Narrow" pitchFamily="34" charset="0"/>
              </a:rPr>
              <a:t> </a:t>
            </a:r>
            <a:r>
              <a:rPr lang="en-US" sz="1800" dirty="0" smtClean="0">
                <a:latin typeface="Arial Narrow" pitchFamily="34" charset="0"/>
              </a:rPr>
              <a:t>Do </a:t>
            </a:r>
            <a:r>
              <a:rPr lang="en-US" sz="1800" dirty="0">
                <a:latin typeface="Arial Narrow" pitchFamily="34" charset="0"/>
              </a:rPr>
              <a:t>you think this is a good point to start to put together the background and socialization needed to come to some decision regarding the representation of static semantics for </a:t>
            </a:r>
            <a:r>
              <a:rPr lang="en-US" sz="1800" dirty="0" err="1">
                <a:latin typeface="Arial Narrow" pitchFamily="34" charset="0"/>
              </a:rPr>
              <a:t>iEHR</a:t>
            </a:r>
            <a:r>
              <a:rPr lang="en-US" sz="1800" dirty="0">
                <a:latin typeface="Arial Narrow" pitchFamily="34" charset="0"/>
              </a:rPr>
              <a:t>?  I see two related decisions:  #1 what modeling language is going to be used for design, and #2 what is the modeling language used for the wire format.  Obviously, with HL7 v3 there is close traceability between the graphic format in the Visio based RMIM Designer and the resultant MIF2 representation.  I believe that the UML based SMD also does this.  MIF2 è XSD, so there is a close tie between MIF and something which can be implemented.</a:t>
            </a:r>
          </a:p>
          <a:p>
            <a:r>
              <a:rPr lang="en-US" sz="1800" dirty="0">
                <a:latin typeface="Arial Narrow" pitchFamily="34" charset="0"/>
              </a:rPr>
              <a:t> </a:t>
            </a:r>
            <a:r>
              <a:rPr lang="en-US" sz="1800" dirty="0" smtClean="0">
                <a:latin typeface="Arial Narrow" pitchFamily="34" charset="0"/>
              </a:rPr>
              <a:t>Of </a:t>
            </a:r>
            <a:r>
              <a:rPr lang="en-US" sz="1800" dirty="0">
                <a:latin typeface="Arial Narrow" pitchFamily="34" charset="0"/>
              </a:rPr>
              <a:t>course, we could also use HL7 templates (</a:t>
            </a:r>
            <a:r>
              <a:rPr lang="en-US" sz="1800" dirty="0" smtClean="0">
                <a:latin typeface="Arial Narrow" pitchFamily="34" charset="0"/>
              </a:rPr>
              <a:t>whatever </a:t>
            </a:r>
            <a:r>
              <a:rPr lang="en-US" sz="1800" dirty="0">
                <a:latin typeface="Arial Narrow" pitchFamily="34" charset="0"/>
              </a:rPr>
              <a:t>those are) on top of a base model, rather than having all the explicit details in the MIF2.  We could even use ADL for this, if we were so inclined</a:t>
            </a:r>
            <a:r>
              <a:rPr lang="en-US" sz="1800" dirty="0" smtClean="0">
                <a:latin typeface="Arial Narrow" pitchFamily="34" charset="0"/>
              </a:rPr>
              <a:t>. </a:t>
            </a:r>
            <a:r>
              <a:rPr lang="en-US" sz="1800" dirty="0">
                <a:latin typeface="Arial Narrow" pitchFamily="34" charset="0"/>
              </a:rPr>
              <a:t> </a:t>
            </a:r>
            <a:r>
              <a:rPr lang="en-US" sz="1800" dirty="0" smtClean="0">
                <a:latin typeface="Arial Narrow" pitchFamily="34" charset="0"/>
              </a:rPr>
              <a:t>That </a:t>
            </a:r>
            <a:r>
              <a:rPr lang="en-US" sz="1800" dirty="0">
                <a:latin typeface="Arial Narrow" pitchFamily="34" charset="0"/>
              </a:rPr>
              <a:t>still leaves us the question about ‘wire format’.  I.e. what one server says to another.</a:t>
            </a:r>
          </a:p>
          <a:p>
            <a:r>
              <a:rPr lang="en-US" sz="1800" dirty="0">
                <a:latin typeface="Arial Narrow" pitchFamily="34" charset="0"/>
              </a:rPr>
              <a:t> </a:t>
            </a:r>
            <a:r>
              <a:rPr lang="en-US" sz="1800" dirty="0" smtClean="0">
                <a:latin typeface="Arial Narrow" pitchFamily="34" charset="0"/>
              </a:rPr>
              <a:t>Eventually</a:t>
            </a:r>
            <a:r>
              <a:rPr lang="en-US" sz="1800" dirty="0">
                <a:latin typeface="Arial Narrow" pitchFamily="34" charset="0"/>
              </a:rPr>
              <a:t>, I would expect a ‘cleaner’ modeling language to be used for design, with transformation to arbitrary implementable paradigms.  Hopefully CIMI will fill this niche.  Not in time to do the modeling for JIC, Pharmacy, etc. but hopefully just in time to model the core content of an ambulatory documentation system.</a:t>
            </a:r>
          </a:p>
          <a:p>
            <a:pPr>
              <a:lnSpc>
                <a:spcPct val="120000"/>
              </a:lnSpc>
            </a:pPr>
            <a:endParaRPr lang="en-US" sz="1800" dirty="0" smtClean="0">
              <a:latin typeface="Arial Narrow" pitchFamily="34" charset="0"/>
            </a:endParaRPr>
          </a:p>
          <a:p>
            <a:pPr marL="0" indent="0">
              <a:lnSpc>
                <a:spcPct val="120000"/>
              </a:lnSpc>
              <a:buNone/>
            </a:pPr>
            <a:endParaRPr lang="en-US" sz="1800" dirty="0">
              <a:latin typeface="Arial Narrow" pitchFamily="34" charset="0"/>
            </a:endParaRPr>
          </a:p>
        </p:txBody>
      </p:sp>
      <p:sp>
        <p:nvSpPr>
          <p:cNvPr id="4" name="Date Placeholder 3"/>
          <p:cNvSpPr>
            <a:spLocks noGrp="1"/>
          </p:cNvSpPr>
          <p:nvPr>
            <p:ph type="dt" sz="half" idx="10"/>
          </p:nvPr>
        </p:nvSpPr>
        <p:spPr>
          <a:xfrm>
            <a:off x="0" y="6645275"/>
            <a:ext cx="2133600" cy="212725"/>
          </a:xfrm>
        </p:spPr>
        <p:txBody>
          <a:bodyPr/>
          <a:lstStyle/>
          <a:p>
            <a:fld id="{6BD98FEB-5F35-4773-8716-8B508CF9F68C}" type="datetime1">
              <a:rPr lang="en-US" smtClean="0"/>
              <a:t>3/15/2012</a:t>
            </a:fld>
            <a:endParaRPr lang="en-US" dirty="0"/>
          </a:p>
        </p:txBody>
      </p:sp>
      <p:sp>
        <p:nvSpPr>
          <p:cNvPr id="5" name="Footer Placeholder 4"/>
          <p:cNvSpPr>
            <a:spLocks noGrp="1"/>
          </p:cNvSpPr>
          <p:nvPr>
            <p:ph type="ftr" sz="quarter" idx="11"/>
          </p:nvPr>
        </p:nvSpPr>
        <p:spPr>
          <a:xfrm>
            <a:off x="3124200" y="6645275"/>
            <a:ext cx="2895600" cy="212725"/>
          </a:xfrm>
        </p:spPr>
        <p:txBody>
          <a:bodyPr/>
          <a:lstStyle/>
          <a:p>
            <a:r>
              <a:rPr lang="en-US" dirty="0" smtClean="0"/>
              <a:t>DRAFT WORKING DOCUMENT</a:t>
            </a:r>
            <a:endParaRPr lang="en-US" dirty="0"/>
          </a:p>
        </p:txBody>
      </p:sp>
      <p:sp>
        <p:nvSpPr>
          <p:cNvPr id="6" name="Slide Number Placeholder 5"/>
          <p:cNvSpPr>
            <a:spLocks noGrp="1"/>
          </p:cNvSpPr>
          <p:nvPr>
            <p:ph type="sldNum" sz="quarter" idx="12"/>
          </p:nvPr>
        </p:nvSpPr>
        <p:spPr>
          <a:xfrm>
            <a:off x="7010400" y="6645275"/>
            <a:ext cx="2133600" cy="212725"/>
          </a:xfrm>
        </p:spPr>
        <p:txBody>
          <a:bodyPr/>
          <a:lstStyle/>
          <a:p>
            <a:fld id="{3EC92E35-3162-4C06-AF9B-83D7C7AEF58C}" type="slidenum">
              <a:rPr lang="en-US" smtClean="0"/>
              <a:t>53</a:t>
            </a:fld>
            <a:endParaRPr lang="en-US" dirty="0"/>
          </a:p>
        </p:txBody>
      </p:sp>
    </p:spTree>
    <p:extLst>
      <p:ext uri="{BB962C8B-B14F-4D97-AF65-F5344CB8AC3E}">
        <p14:creationId xmlns:p14="http://schemas.microsoft.com/office/powerpoint/2010/main" val="23077432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762"/>
            <a:ext cx="8229600" cy="909638"/>
          </a:xfrm>
        </p:spPr>
        <p:txBody>
          <a:bodyPr>
            <a:normAutofit fontScale="90000"/>
          </a:bodyPr>
          <a:lstStyle/>
          <a:p>
            <a:r>
              <a:rPr lang="en-US" sz="3100" b="1" dirty="0" smtClean="0">
                <a:solidFill>
                  <a:srgbClr val="0000FF"/>
                </a:solidFill>
              </a:rPr>
              <a:t>Should the CDMs be Normative or Informative?</a:t>
            </a:r>
            <a:r>
              <a:rPr lang="en-US" sz="2800" b="1" dirty="0">
                <a:solidFill>
                  <a:srgbClr val="0000FF"/>
                </a:solidFill>
              </a:rPr>
              <a:t/>
            </a:r>
            <a:br>
              <a:rPr lang="en-US" sz="2800" b="1" dirty="0">
                <a:solidFill>
                  <a:srgbClr val="0000FF"/>
                </a:solidFill>
              </a:rPr>
            </a:br>
            <a:r>
              <a:rPr lang="en-US" sz="2800" b="1" dirty="0" smtClean="0">
                <a:solidFill>
                  <a:srgbClr val="0000FF"/>
                </a:solidFill>
              </a:rPr>
              <a:t>[</a:t>
            </a:r>
            <a:r>
              <a:rPr lang="en-US" sz="2000" b="1" dirty="0" smtClean="0">
                <a:solidFill>
                  <a:srgbClr val="0000FF"/>
                </a:solidFill>
              </a:rPr>
              <a:t>Ann </a:t>
            </a:r>
            <a:r>
              <a:rPr lang="en-US" sz="2000" b="1" dirty="0" err="1">
                <a:solidFill>
                  <a:srgbClr val="0000FF"/>
                </a:solidFill>
              </a:rPr>
              <a:t>Wrightson</a:t>
            </a:r>
            <a:r>
              <a:rPr lang="en-US" sz="2000" b="1" dirty="0">
                <a:solidFill>
                  <a:srgbClr val="0000FF"/>
                </a:solidFill>
              </a:rPr>
              <a:t> (NWIS - Technical</a:t>
            </a:r>
            <a:r>
              <a:rPr lang="en-US" sz="2000" b="1" dirty="0" smtClean="0">
                <a:solidFill>
                  <a:srgbClr val="0000FF"/>
                </a:solidFill>
              </a:rPr>
              <a:t>), 3-Mar-12] </a:t>
            </a:r>
            <a:endParaRPr lang="en-US" sz="2000" b="1" dirty="0">
              <a:solidFill>
                <a:srgbClr val="0000FF"/>
              </a:solidFill>
            </a:endParaRPr>
          </a:p>
        </p:txBody>
      </p:sp>
      <p:sp>
        <p:nvSpPr>
          <p:cNvPr id="3" name="Content Placeholder 2"/>
          <p:cNvSpPr>
            <a:spLocks noGrp="1"/>
          </p:cNvSpPr>
          <p:nvPr>
            <p:ph idx="1"/>
          </p:nvPr>
        </p:nvSpPr>
        <p:spPr>
          <a:xfrm>
            <a:off x="0" y="838200"/>
            <a:ext cx="9144000" cy="6096000"/>
          </a:xfrm>
        </p:spPr>
        <p:txBody>
          <a:bodyPr>
            <a:normAutofit/>
          </a:bodyPr>
          <a:lstStyle/>
          <a:p>
            <a:r>
              <a:rPr lang="en-US" sz="1800" b="1" dirty="0">
                <a:solidFill>
                  <a:srgbClr val="0000FF"/>
                </a:solidFill>
                <a:latin typeface="Arial Narrow" pitchFamily="34" charset="0"/>
              </a:rPr>
              <a:t>ISO 13940 </a:t>
            </a:r>
            <a:r>
              <a:rPr lang="en-US" sz="1800" dirty="0">
                <a:latin typeface="Arial Narrow" pitchFamily="34" charset="0"/>
              </a:rPr>
              <a:t>has a very similar intent, so it's at least overlapping, if not competing directly, as a conceptual data model to underpin an EHR system. Have you mapped the extent and nature of the overlap? Maybe the answer is not an additional elaborated CDM standard but rather an (</a:t>
            </a:r>
            <a:r>
              <a:rPr lang="en-US" sz="1800" b="1" dirty="0">
                <a:solidFill>
                  <a:srgbClr val="0000FF"/>
                </a:solidFill>
                <a:latin typeface="Arial Narrow" pitchFamily="34" charset="0"/>
              </a:rPr>
              <a:t>informative</a:t>
            </a:r>
            <a:r>
              <a:rPr lang="en-US" sz="1800" dirty="0">
                <a:latin typeface="Arial Narrow" pitchFamily="34" charset="0"/>
              </a:rPr>
              <a:t>) crosswalk from the EHR-S FM to ISO 13940</a:t>
            </a:r>
            <a:r>
              <a:rPr lang="en-US" sz="1800" dirty="0" smtClean="0">
                <a:latin typeface="Arial Narrow" pitchFamily="34" charset="0"/>
              </a:rPr>
              <a:t>?</a:t>
            </a:r>
          </a:p>
          <a:p>
            <a:r>
              <a:rPr lang="en-US" sz="1800" dirty="0">
                <a:latin typeface="Arial Narrow" pitchFamily="34" charset="0"/>
              </a:rPr>
              <a:t>It would be useful to have</a:t>
            </a:r>
            <a:r>
              <a:rPr lang="en-US" sz="1800" b="1" dirty="0">
                <a:solidFill>
                  <a:srgbClr val="0000FF"/>
                </a:solidFill>
                <a:latin typeface="Arial Narrow" pitchFamily="34" charset="0"/>
              </a:rPr>
              <a:t> informative </a:t>
            </a:r>
            <a:r>
              <a:rPr lang="en-US" sz="1800" dirty="0">
                <a:latin typeface="Arial Narrow" pitchFamily="34" charset="0"/>
              </a:rPr>
              <a:t>and exemplary CDMs linked to the EHR-S FM, </a:t>
            </a:r>
            <a:r>
              <a:rPr lang="en-US" sz="1800" dirty="0" smtClean="0">
                <a:latin typeface="Arial Narrow" pitchFamily="34" charset="0"/>
              </a:rPr>
              <a:t>however, I </a:t>
            </a:r>
            <a:r>
              <a:rPr lang="en-US" sz="1800" dirty="0">
                <a:latin typeface="Arial Narrow" pitchFamily="34" charset="0"/>
              </a:rPr>
              <a:t>don't think there is enough uniformity and consensus across the world to support a normative approach.  For health system, technology, legal and other reasons there are likely to be different component breakdowns required in different situations, &amp; when the </a:t>
            </a:r>
            <a:r>
              <a:rPr lang="en-US" sz="1800" dirty="0" smtClean="0">
                <a:latin typeface="Arial Narrow" pitchFamily="34" charset="0"/>
              </a:rPr>
              <a:t>flow-down </a:t>
            </a:r>
            <a:r>
              <a:rPr lang="en-US" sz="1800" dirty="0">
                <a:latin typeface="Arial Narrow" pitchFamily="34" charset="0"/>
              </a:rPr>
              <a:t>of features to system components is different, the interfaces and information flows within the system are different. (For example, having a specific and separable immunization registry system component is health system dependent and not a necessary part of a public health </a:t>
            </a:r>
            <a:r>
              <a:rPr lang="en-US" sz="1800" dirty="0" err="1">
                <a:latin typeface="Arial Narrow" pitchFamily="34" charset="0"/>
              </a:rPr>
              <a:t>programme</a:t>
            </a:r>
            <a:r>
              <a:rPr lang="en-US" sz="1800" dirty="0">
                <a:latin typeface="Arial Narrow" pitchFamily="34" charset="0"/>
              </a:rPr>
              <a:t> for immunization. Immunization records may instead be managed by a citizen's registered primary care practitioner and various data reported out to others who need to know as part of broader management reporting and information sharing agreements.)</a:t>
            </a:r>
            <a:br>
              <a:rPr lang="en-US" sz="1800" dirty="0">
                <a:latin typeface="Arial Narrow" pitchFamily="34" charset="0"/>
              </a:rPr>
            </a:br>
            <a:r>
              <a:rPr lang="en-US" sz="1800" dirty="0">
                <a:latin typeface="Arial Narrow" pitchFamily="34" charset="0"/>
              </a:rPr>
              <a:t>Moreover, to be </a:t>
            </a:r>
            <a:r>
              <a:rPr lang="en-US" sz="1800" b="1" dirty="0">
                <a:solidFill>
                  <a:srgbClr val="0000FF"/>
                </a:solidFill>
                <a:latin typeface="Arial Narrow" pitchFamily="34" charset="0"/>
              </a:rPr>
              <a:t>normative</a:t>
            </a:r>
            <a:r>
              <a:rPr lang="en-US" sz="1800" dirty="0">
                <a:latin typeface="Arial Narrow" pitchFamily="34" charset="0"/>
              </a:rPr>
              <a:t> and International you would need to take on the task of harmonizing this EHR-S FM CIM/CDM approach with the (fair bit of) existing work in Europe. IMO this is not culturally or practically feasible at this time, &amp; the answer is not to set up a competing "International" </a:t>
            </a:r>
            <a:r>
              <a:rPr lang="en-US" sz="1800" b="1" dirty="0">
                <a:solidFill>
                  <a:srgbClr val="0000FF"/>
                </a:solidFill>
                <a:latin typeface="Arial Narrow" pitchFamily="34" charset="0"/>
              </a:rPr>
              <a:t>normative</a:t>
            </a:r>
            <a:r>
              <a:rPr lang="en-US" sz="1800" dirty="0">
                <a:latin typeface="Arial Narrow" pitchFamily="34" charset="0"/>
              </a:rPr>
              <a:t> standard, but to accept the situation and develop informative/illustrative work from a different perspective, that may lead to more harmonized work in the longer term.</a:t>
            </a:r>
            <a:br>
              <a:rPr lang="en-US" sz="1800" dirty="0">
                <a:latin typeface="Arial Narrow" pitchFamily="34" charset="0"/>
              </a:rPr>
            </a:br>
            <a:r>
              <a:rPr lang="en-US" sz="1800" dirty="0">
                <a:latin typeface="Arial Narrow" pitchFamily="34" charset="0"/>
              </a:rPr>
              <a:t>(I was about to elaborate further, &amp; noticed David Baas' comments - switch his implementation perspective to an international harmonization perspective across health systems, and they fit there too.)</a:t>
            </a:r>
          </a:p>
        </p:txBody>
      </p:sp>
      <p:sp>
        <p:nvSpPr>
          <p:cNvPr id="4" name="Date Placeholder 3"/>
          <p:cNvSpPr>
            <a:spLocks noGrp="1"/>
          </p:cNvSpPr>
          <p:nvPr>
            <p:ph type="dt" sz="half" idx="10"/>
          </p:nvPr>
        </p:nvSpPr>
        <p:spPr>
          <a:xfrm>
            <a:off x="0" y="6584951"/>
            <a:ext cx="2133600" cy="273049"/>
          </a:xfrm>
        </p:spPr>
        <p:txBody>
          <a:bodyPr/>
          <a:lstStyle/>
          <a:p>
            <a:fld id="{6BD98FEB-5F35-4773-8716-8B508CF9F68C}" type="datetime1">
              <a:rPr lang="en-US" smtClean="0"/>
              <a:t>3/15/2012</a:t>
            </a:fld>
            <a:endParaRPr lang="en-US" dirty="0"/>
          </a:p>
        </p:txBody>
      </p:sp>
      <p:sp>
        <p:nvSpPr>
          <p:cNvPr id="6" name="Slide Number Placeholder 5"/>
          <p:cNvSpPr>
            <a:spLocks noGrp="1"/>
          </p:cNvSpPr>
          <p:nvPr>
            <p:ph type="sldNum" sz="quarter" idx="12"/>
          </p:nvPr>
        </p:nvSpPr>
        <p:spPr>
          <a:xfrm>
            <a:off x="7010400" y="6661151"/>
            <a:ext cx="2133600" cy="196849"/>
          </a:xfrm>
        </p:spPr>
        <p:txBody>
          <a:bodyPr/>
          <a:lstStyle/>
          <a:p>
            <a:fld id="{3EC92E35-3162-4C06-AF9B-83D7C7AEF58C}" type="slidenum">
              <a:rPr lang="en-US" smtClean="0"/>
              <a:t>54</a:t>
            </a:fld>
            <a:endParaRPr lang="en-US" dirty="0"/>
          </a:p>
        </p:txBody>
      </p:sp>
      <p:sp>
        <p:nvSpPr>
          <p:cNvPr id="7" name="TextBox 6"/>
          <p:cNvSpPr txBox="1"/>
          <p:nvPr/>
        </p:nvSpPr>
        <p:spPr>
          <a:xfrm>
            <a:off x="914400" y="6581001"/>
            <a:ext cx="7620000" cy="276999"/>
          </a:xfrm>
          <a:prstGeom prst="rect">
            <a:avLst/>
          </a:prstGeom>
          <a:solidFill>
            <a:schemeClr val="bg1"/>
          </a:solidFill>
        </p:spPr>
        <p:txBody>
          <a:bodyPr wrap="square" rtlCol="0">
            <a:spAutoFit/>
          </a:bodyPr>
          <a:lstStyle/>
          <a:p>
            <a:pPr algn="ctr"/>
            <a:r>
              <a:rPr lang="en-US" sz="1200" b="1" dirty="0" smtClean="0">
                <a:solidFill>
                  <a:srgbClr val="0000FF"/>
                </a:solidFill>
              </a:rPr>
              <a:t>NOTE</a:t>
            </a:r>
            <a:r>
              <a:rPr lang="en-US" sz="1200" dirty="0" smtClean="0"/>
              <a:t>: EHR-S FIM is </a:t>
            </a:r>
            <a:r>
              <a:rPr lang="en-US" sz="1200" u="sng" dirty="0" smtClean="0"/>
              <a:t>NOT</a:t>
            </a:r>
            <a:r>
              <a:rPr lang="en-US" sz="1200" dirty="0" smtClean="0"/>
              <a:t> intended to imply a specific architecture or  workflow!</a:t>
            </a:r>
            <a:endParaRPr lang="en-US" sz="1200" dirty="0"/>
          </a:p>
        </p:txBody>
      </p:sp>
    </p:spTree>
    <p:extLst>
      <p:ext uri="{BB962C8B-B14F-4D97-AF65-F5344CB8AC3E}">
        <p14:creationId xmlns:p14="http://schemas.microsoft.com/office/powerpoint/2010/main" val="25588457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a:bodyPr>
          <a:lstStyle/>
          <a:p>
            <a:r>
              <a:rPr lang="en-US" sz="2800" b="1" dirty="0" smtClean="0">
                <a:solidFill>
                  <a:srgbClr val="0000CC"/>
                </a:solidFill>
              </a:rPr>
              <a:t>Immunization Management Capability</a:t>
            </a:r>
            <a:br>
              <a:rPr lang="en-US" sz="2800" b="1" dirty="0" smtClean="0">
                <a:solidFill>
                  <a:srgbClr val="0000CC"/>
                </a:solidFill>
              </a:rPr>
            </a:br>
            <a:r>
              <a:rPr lang="en-US" sz="2800" dirty="0">
                <a:latin typeface="Arial Narrow" pitchFamily="34" charset="0"/>
              </a:rPr>
              <a:t>CP.6.2 Manage Immunization </a:t>
            </a:r>
            <a:r>
              <a:rPr lang="en-US" sz="2800" dirty="0" smtClean="0">
                <a:latin typeface="Arial Narrow" pitchFamily="34" charset="0"/>
              </a:rPr>
              <a:t>Administration Dependencies</a:t>
            </a:r>
            <a:endParaRPr lang="en-US" sz="2800" dirty="0"/>
          </a:p>
        </p:txBody>
      </p:sp>
      <p:sp>
        <p:nvSpPr>
          <p:cNvPr id="4" name="Date Placeholder 3"/>
          <p:cNvSpPr>
            <a:spLocks noGrp="1"/>
          </p:cNvSpPr>
          <p:nvPr>
            <p:ph type="dt" sz="half" idx="10"/>
          </p:nvPr>
        </p:nvSpPr>
        <p:spPr>
          <a:xfrm>
            <a:off x="0" y="6661150"/>
            <a:ext cx="2133600" cy="196850"/>
          </a:xfrm>
        </p:spPr>
        <p:txBody>
          <a:bodyPr/>
          <a:lstStyle/>
          <a:p>
            <a:fld id="{6BD98FEB-5F35-4773-8716-8B508CF9F68C}" type="datetime1">
              <a:rPr lang="en-US" smtClean="0"/>
              <a:pPr/>
              <a:t>3/15/2012</a:t>
            </a:fld>
            <a:endParaRPr lang="en-US" dirty="0"/>
          </a:p>
        </p:txBody>
      </p:sp>
      <p:sp>
        <p:nvSpPr>
          <p:cNvPr id="5" name="Footer Placeholder 4"/>
          <p:cNvSpPr>
            <a:spLocks noGrp="1"/>
          </p:cNvSpPr>
          <p:nvPr>
            <p:ph type="ftr" sz="quarter" idx="11"/>
          </p:nvPr>
        </p:nvSpPr>
        <p:spPr>
          <a:xfrm>
            <a:off x="3124200" y="6584951"/>
            <a:ext cx="2895600" cy="273049"/>
          </a:xfrm>
        </p:spPr>
        <p:txBody>
          <a:bodyPr/>
          <a:lstStyle/>
          <a:p>
            <a:r>
              <a:rPr lang="en-US" dirty="0" smtClean="0"/>
              <a:t>DRAFT WORKING DOCUMENT</a:t>
            </a:r>
            <a:endParaRPr lang="en-US" dirty="0"/>
          </a:p>
        </p:txBody>
      </p:sp>
      <p:sp>
        <p:nvSpPr>
          <p:cNvPr id="6" name="Slide Number Placeholder 5"/>
          <p:cNvSpPr>
            <a:spLocks noGrp="1"/>
          </p:cNvSpPr>
          <p:nvPr>
            <p:ph type="sldNum" sz="quarter" idx="12"/>
          </p:nvPr>
        </p:nvSpPr>
        <p:spPr>
          <a:xfrm>
            <a:off x="7010400" y="6583839"/>
            <a:ext cx="2133600" cy="274161"/>
          </a:xfrm>
        </p:spPr>
        <p:txBody>
          <a:bodyPr/>
          <a:lstStyle/>
          <a:p>
            <a:fld id="{3EC92E35-3162-4C06-AF9B-83D7C7AEF58C}" type="slidenum">
              <a:rPr lang="en-US" smtClean="0"/>
              <a:pPr/>
              <a:t>55</a:t>
            </a:fld>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1143000"/>
            <a:ext cx="9311925" cy="5746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6054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8991600" cy="5791200"/>
          </a:xfrm>
        </p:spPr>
        <p:txBody>
          <a:bodyPr>
            <a:noAutofit/>
          </a:bodyPr>
          <a:lstStyle/>
          <a:p>
            <a:r>
              <a:rPr lang="en-US" sz="2000" u="sng" dirty="0">
                <a:latin typeface="Arial Narrow" pitchFamily="34" charset="0"/>
              </a:rPr>
              <a:t>Conceptual </a:t>
            </a:r>
            <a:r>
              <a:rPr lang="en-US" sz="2000" u="sng" dirty="0" smtClean="0">
                <a:latin typeface="Arial Narrow" pitchFamily="34" charset="0"/>
              </a:rPr>
              <a:t>Models</a:t>
            </a:r>
            <a:r>
              <a:rPr lang="en-US" sz="2000" dirty="0" smtClean="0">
                <a:latin typeface="Arial Narrow" pitchFamily="34" charset="0"/>
              </a:rPr>
              <a:t> </a:t>
            </a:r>
            <a:r>
              <a:rPr lang="en-US" sz="2000" dirty="0">
                <a:latin typeface="Arial Narrow" pitchFamily="34" charset="0"/>
              </a:rPr>
              <a:t>are typically human readable though there are ways to build conceptual models that systems can process, such as, the Web Ontology Language (OWL</a:t>
            </a:r>
            <a:r>
              <a:rPr lang="en-US" sz="2000" dirty="0" smtClean="0">
                <a:latin typeface="Arial Narrow" pitchFamily="34" charset="0"/>
              </a:rPr>
              <a:t>). </a:t>
            </a:r>
            <a:endParaRPr lang="en-US" sz="2000" u="sng" dirty="0">
              <a:latin typeface="Arial Narrow" pitchFamily="34" charset="0"/>
            </a:endParaRPr>
          </a:p>
          <a:p>
            <a:r>
              <a:rPr lang="en-US" sz="2000" dirty="0" smtClean="0">
                <a:latin typeface="Arial Narrow" pitchFamily="34" charset="0"/>
              </a:rPr>
              <a:t>A </a:t>
            </a:r>
            <a:r>
              <a:rPr lang="en-US" sz="2000" u="sng" dirty="0">
                <a:latin typeface="Arial Narrow" pitchFamily="34" charset="0"/>
              </a:rPr>
              <a:t>C</a:t>
            </a:r>
            <a:r>
              <a:rPr lang="en-US" sz="2000" u="sng" dirty="0" smtClean="0">
                <a:latin typeface="Arial Narrow" pitchFamily="34" charset="0"/>
              </a:rPr>
              <a:t>onceptual </a:t>
            </a:r>
            <a:r>
              <a:rPr lang="en-US" sz="2000" u="sng" dirty="0">
                <a:latin typeface="Arial Narrow" pitchFamily="34" charset="0"/>
              </a:rPr>
              <a:t>I</a:t>
            </a:r>
            <a:r>
              <a:rPr lang="en-US" sz="2000" u="sng" dirty="0" smtClean="0">
                <a:latin typeface="Arial Narrow" pitchFamily="34" charset="0"/>
              </a:rPr>
              <a:t>nformation Model</a:t>
            </a:r>
            <a:r>
              <a:rPr lang="en-US" sz="2000" dirty="0">
                <a:latin typeface="Arial Narrow" pitchFamily="34" charset="0"/>
              </a:rPr>
              <a:t> identifies the highest-level concepts in a </a:t>
            </a:r>
            <a:r>
              <a:rPr lang="en-US" sz="2000" dirty="0" smtClean="0">
                <a:latin typeface="Arial Narrow" pitchFamily="34" charset="0"/>
              </a:rPr>
              <a:t>domain (e.g., EHR) </a:t>
            </a:r>
            <a:r>
              <a:rPr lang="en-US" sz="2000" dirty="0">
                <a:latin typeface="Arial Narrow" pitchFamily="34" charset="0"/>
              </a:rPr>
              <a:t>and </a:t>
            </a:r>
            <a:r>
              <a:rPr lang="en-US" sz="2000" dirty="0" smtClean="0">
                <a:latin typeface="Arial Narrow" pitchFamily="34" charset="0"/>
              </a:rPr>
              <a:t>their relationships; however</a:t>
            </a:r>
            <a:r>
              <a:rPr lang="en-US" sz="2000" dirty="0">
                <a:latin typeface="Arial Narrow" pitchFamily="34" charset="0"/>
              </a:rPr>
              <a:t>, no attributes are </a:t>
            </a:r>
            <a:r>
              <a:rPr lang="en-US" sz="2000" dirty="0" smtClean="0">
                <a:latin typeface="Arial Narrow" pitchFamily="34" charset="0"/>
              </a:rPr>
              <a:t>specified. </a:t>
            </a:r>
          </a:p>
          <a:p>
            <a:r>
              <a:rPr lang="en-US" sz="2000" dirty="0" smtClean="0">
                <a:latin typeface="Arial Narrow" pitchFamily="34" charset="0"/>
              </a:rPr>
              <a:t>A </a:t>
            </a:r>
            <a:r>
              <a:rPr lang="en-US" sz="2000" u="sng" dirty="0" smtClean="0">
                <a:latin typeface="Arial Narrow" pitchFamily="34" charset="0"/>
              </a:rPr>
              <a:t>Conceptual Data Model</a:t>
            </a:r>
            <a:r>
              <a:rPr lang="en-US" sz="2000" dirty="0" smtClean="0">
                <a:latin typeface="Arial Narrow" pitchFamily="34" charset="0"/>
              </a:rPr>
              <a:t> (CDMs) specifies data entities and their data elements, </a:t>
            </a:r>
            <a:r>
              <a:rPr lang="en-US" sz="2000" dirty="0">
                <a:latin typeface="Arial Narrow" pitchFamily="34" charset="0"/>
              </a:rPr>
              <a:t>without regard to how </a:t>
            </a:r>
            <a:r>
              <a:rPr lang="en-US" sz="2000" dirty="0" smtClean="0">
                <a:latin typeface="Arial Narrow" pitchFamily="34" charset="0"/>
              </a:rPr>
              <a:t>they </a:t>
            </a:r>
            <a:r>
              <a:rPr lang="en-US" sz="2000" dirty="0">
                <a:latin typeface="Arial Narrow" pitchFamily="34" charset="0"/>
              </a:rPr>
              <a:t>will be physically </a:t>
            </a:r>
            <a:r>
              <a:rPr lang="en-US" sz="2000" dirty="0" smtClean="0">
                <a:latin typeface="Arial Narrow" pitchFamily="34" charset="0"/>
              </a:rPr>
              <a:t>implemented. </a:t>
            </a:r>
          </a:p>
          <a:p>
            <a:r>
              <a:rPr lang="en-US" sz="2000" u="sng" dirty="0" smtClean="0">
                <a:latin typeface="Arial Narrow" pitchFamily="34" charset="0"/>
              </a:rPr>
              <a:t>Sub-domain and realm-specific CDMs </a:t>
            </a:r>
            <a:r>
              <a:rPr lang="en-US" sz="2000" dirty="0" smtClean="0">
                <a:latin typeface="Arial Narrow" pitchFamily="34" charset="0"/>
              </a:rPr>
              <a:t>(profiles) typically </a:t>
            </a:r>
            <a:r>
              <a:rPr lang="en-US" sz="2000" dirty="0">
                <a:latin typeface="Arial Narrow" pitchFamily="34" charset="0"/>
              </a:rPr>
              <a:t>include the following:</a:t>
            </a:r>
          </a:p>
          <a:p>
            <a:pPr lvl="1"/>
            <a:r>
              <a:rPr lang="en-US" sz="1600" dirty="0" smtClean="0">
                <a:latin typeface="Arial Narrow" pitchFamily="34" charset="0"/>
              </a:rPr>
              <a:t>All </a:t>
            </a:r>
            <a:r>
              <a:rPr lang="en-US" sz="1600" dirty="0">
                <a:latin typeface="Arial Narrow" pitchFamily="34" charset="0"/>
              </a:rPr>
              <a:t>concepts and </a:t>
            </a:r>
            <a:r>
              <a:rPr lang="en-US" sz="1600" dirty="0" smtClean="0">
                <a:latin typeface="Arial Narrow" pitchFamily="34" charset="0"/>
              </a:rPr>
              <a:t>their relationships </a:t>
            </a:r>
            <a:r>
              <a:rPr lang="en-US" sz="1600" dirty="0">
                <a:latin typeface="Arial Narrow" pitchFamily="34" charset="0"/>
              </a:rPr>
              <a:t>are defined. </a:t>
            </a:r>
          </a:p>
          <a:p>
            <a:pPr lvl="1"/>
            <a:r>
              <a:rPr lang="en-US" sz="1600" dirty="0" smtClean="0">
                <a:latin typeface="Arial Narrow" pitchFamily="34" charset="0"/>
              </a:rPr>
              <a:t>All attributes </a:t>
            </a:r>
            <a:r>
              <a:rPr lang="en-US" sz="1600" dirty="0">
                <a:latin typeface="Arial Narrow" pitchFamily="34" charset="0"/>
              </a:rPr>
              <a:t>for each concept are </a:t>
            </a:r>
            <a:r>
              <a:rPr lang="en-US" sz="1600" dirty="0" smtClean="0">
                <a:latin typeface="Arial Narrow" pitchFamily="34" charset="0"/>
              </a:rPr>
              <a:t>specified</a:t>
            </a:r>
          </a:p>
          <a:p>
            <a:pPr lvl="2"/>
            <a:r>
              <a:rPr lang="en-US" sz="1600" dirty="0">
                <a:latin typeface="Arial Narrow" pitchFamily="34" charset="0"/>
              </a:rPr>
              <a:t>d</a:t>
            </a:r>
            <a:r>
              <a:rPr lang="en-US" sz="1600" dirty="0" smtClean="0">
                <a:latin typeface="Arial Narrow" pitchFamily="34" charset="0"/>
              </a:rPr>
              <a:t>ate element optionality </a:t>
            </a:r>
            <a:r>
              <a:rPr lang="en-US" sz="1600" dirty="0">
                <a:latin typeface="Arial Narrow" pitchFamily="34" charset="0"/>
              </a:rPr>
              <a:t>(e.g., MAY or SHOULD) is </a:t>
            </a:r>
            <a:r>
              <a:rPr lang="en-US" sz="1600" dirty="0" smtClean="0">
                <a:latin typeface="Arial Narrow" pitchFamily="34" charset="0"/>
              </a:rPr>
              <a:t>removed.</a:t>
            </a:r>
            <a:endParaRPr lang="en-US" sz="1600" dirty="0">
              <a:latin typeface="Arial Narrow" pitchFamily="34" charset="0"/>
            </a:endParaRPr>
          </a:p>
          <a:p>
            <a:pPr lvl="1"/>
            <a:r>
              <a:rPr lang="en-US" sz="1600" dirty="0">
                <a:latin typeface="Arial Narrow" pitchFamily="34" charset="0"/>
              </a:rPr>
              <a:t>Business terms for concepts and attributes are agreed upon and used. (These terms should be part of the agreed upon common </a:t>
            </a:r>
            <a:r>
              <a:rPr lang="en-US" sz="1600" dirty="0" smtClean="0">
                <a:latin typeface="Arial Narrow" pitchFamily="34" charset="0"/>
              </a:rPr>
              <a:t>terminology, which may vary by domain-and-realm.)</a:t>
            </a:r>
            <a:endParaRPr lang="en-US" sz="1600" dirty="0">
              <a:latin typeface="Arial Narrow" pitchFamily="34" charset="0"/>
            </a:endParaRPr>
          </a:p>
          <a:p>
            <a:pPr lvl="1"/>
            <a:r>
              <a:rPr lang="en-US" sz="1600" dirty="0" smtClean="0">
                <a:latin typeface="Arial Narrow" pitchFamily="34" charset="0"/>
              </a:rPr>
              <a:t>Primary keys (keys identifying specific entities within a class) for concepts </a:t>
            </a:r>
            <a:r>
              <a:rPr lang="en-US" sz="1600" dirty="0">
                <a:latin typeface="Arial Narrow" pitchFamily="34" charset="0"/>
              </a:rPr>
              <a:t>may be specified.</a:t>
            </a:r>
          </a:p>
          <a:p>
            <a:pPr lvl="1"/>
            <a:r>
              <a:rPr lang="en-US" sz="1600" dirty="0" smtClean="0">
                <a:latin typeface="Arial Narrow" pitchFamily="34" charset="0"/>
              </a:rPr>
              <a:t>Foreign </a:t>
            </a:r>
            <a:r>
              <a:rPr lang="en-US" sz="1600" dirty="0">
                <a:latin typeface="Arial Narrow" pitchFamily="34" charset="0"/>
              </a:rPr>
              <a:t>keys (keys identifying the relationship between different entities) </a:t>
            </a:r>
            <a:r>
              <a:rPr lang="en-US" sz="1600" dirty="0" smtClean="0">
                <a:latin typeface="Arial Narrow" pitchFamily="34" charset="0"/>
              </a:rPr>
              <a:t>among concepts may be </a:t>
            </a:r>
            <a:r>
              <a:rPr lang="en-US" sz="1600" dirty="0">
                <a:latin typeface="Arial Narrow" pitchFamily="34" charset="0"/>
              </a:rPr>
              <a:t>specified.</a:t>
            </a:r>
          </a:p>
          <a:p>
            <a:pPr lvl="1"/>
            <a:r>
              <a:rPr lang="en-US" sz="1600" dirty="0" smtClean="0">
                <a:latin typeface="Arial Narrow" pitchFamily="34" charset="0"/>
              </a:rPr>
              <a:t>Normalization, based on reusable components, may occur.</a:t>
            </a:r>
          </a:p>
          <a:p>
            <a:pPr lvl="1"/>
            <a:r>
              <a:rPr lang="en-US" sz="1600" dirty="0" smtClean="0">
                <a:latin typeface="Arial Narrow" pitchFamily="34" charset="0"/>
              </a:rPr>
              <a:t>Terminology (code and value sets) binding may occur. </a:t>
            </a:r>
            <a:endParaRPr lang="en-US" sz="1600" dirty="0">
              <a:latin typeface="Arial Narrow" pitchFamily="34" charset="0"/>
            </a:endParaRPr>
          </a:p>
          <a:p>
            <a:r>
              <a:rPr lang="en-US" sz="2000" u="sng" dirty="0" smtClean="0">
                <a:latin typeface="Arial Narrow" pitchFamily="34" charset="0"/>
              </a:rPr>
              <a:t>Logical Data Models</a:t>
            </a:r>
            <a:r>
              <a:rPr lang="en-US" sz="2000" dirty="0" smtClean="0">
                <a:latin typeface="Arial Narrow" pitchFamily="34" charset="0"/>
              </a:rPr>
              <a:t> are fully-qualified to be transformed into deterministic and testable physical schema for </a:t>
            </a:r>
            <a:r>
              <a:rPr lang="en-US" sz="2000" dirty="0">
                <a:latin typeface="Arial Narrow" pitchFamily="34" charset="0"/>
              </a:rPr>
              <a:t>a </a:t>
            </a:r>
            <a:r>
              <a:rPr lang="en-US" sz="2000" dirty="0" smtClean="0">
                <a:latin typeface="Arial Narrow" pitchFamily="34" charset="0"/>
              </a:rPr>
              <a:t>specific implementation.   </a:t>
            </a:r>
            <a:endParaRPr lang="en-US" sz="2000" dirty="0">
              <a:latin typeface="Arial Narrow" pitchFamily="34" charset="0"/>
            </a:endParaRPr>
          </a:p>
          <a:p>
            <a:pPr marL="0" indent="0">
              <a:buNone/>
            </a:pPr>
            <a:endParaRPr lang="en-US" sz="2000" dirty="0">
              <a:latin typeface="Arial Narrow" pitchFamily="34" charset="0"/>
            </a:endParaRPr>
          </a:p>
        </p:txBody>
      </p:sp>
      <p:sp>
        <p:nvSpPr>
          <p:cNvPr id="2" name="Title 1"/>
          <p:cNvSpPr>
            <a:spLocks noGrp="1"/>
          </p:cNvSpPr>
          <p:nvPr>
            <p:ph type="title"/>
          </p:nvPr>
        </p:nvSpPr>
        <p:spPr>
          <a:xfrm>
            <a:off x="381000" y="0"/>
            <a:ext cx="8229600" cy="685800"/>
          </a:xfrm>
        </p:spPr>
        <p:txBody>
          <a:bodyPr>
            <a:normAutofit/>
          </a:bodyPr>
          <a:lstStyle/>
          <a:p>
            <a:r>
              <a:rPr lang="en-US" sz="2800" b="1" dirty="0" smtClean="0">
                <a:solidFill>
                  <a:srgbClr val="0000FF"/>
                </a:solidFill>
              </a:rPr>
              <a:t>Information Model Types</a:t>
            </a:r>
            <a:endParaRPr lang="en-US" sz="2800" b="1" dirty="0">
              <a:solidFill>
                <a:srgbClr val="0000FF"/>
              </a:solidFill>
            </a:endParaRPr>
          </a:p>
        </p:txBody>
      </p:sp>
      <p:sp>
        <p:nvSpPr>
          <p:cNvPr id="4" name="Date Placeholder 3"/>
          <p:cNvSpPr>
            <a:spLocks noGrp="1"/>
          </p:cNvSpPr>
          <p:nvPr>
            <p:ph type="dt" sz="half" idx="10"/>
          </p:nvPr>
        </p:nvSpPr>
        <p:spPr>
          <a:xfrm>
            <a:off x="0" y="6581001"/>
            <a:ext cx="2133600" cy="276999"/>
          </a:xfrm>
        </p:spPr>
        <p:txBody>
          <a:bodyPr/>
          <a:lstStyle/>
          <a:p>
            <a:fld id="{6BD98FEB-5F35-4773-8716-8B508CF9F68C}" type="datetime1">
              <a:rPr lang="en-US" smtClean="0"/>
              <a:t>3/15/2012</a:t>
            </a:fld>
            <a:endParaRPr lang="en-US" dirty="0"/>
          </a:p>
        </p:txBody>
      </p:sp>
      <p:sp>
        <p:nvSpPr>
          <p:cNvPr id="6" name="Slide Number Placeholder 5"/>
          <p:cNvSpPr>
            <a:spLocks noGrp="1"/>
          </p:cNvSpPr>
          <p:nvPr>
            <p:ph type="sldNum" sz="quarter" idx="12"/>
          </p:nvPr>
        </p:nvSpPr>
        <p:spPr>
          <a:xfrm>
            <a:off x="7010400" y="6581001"/>
            <a:ext cx="2133600" cy="276999"/>
          </a:xfrm>
        </p:spPr>
        <p:txBody>
          <a:bodyPr/>
          <a:lstStyle/>
          <a:p>
            <a:fld id="{3EC92E35-3162-4C06-AF9B-83D7C7AEF58C}" type="slidenum">
              <a:rPr lang="en-US" smtClean="0"/>
              <a:t>6</a:t>
            </a:fld>
            <a:endParaRPr lang="en-US" dirty="0"/>
          </a:p>
        </p:txBody>
      </p:sp>
      <p:sp>
        <p:nvSpPr>
          <p:cNvPr id="7" name="TextBox 6"/>
          <p:cNvSpPr txBox="1"/>
          <p:nvPr/>
        </p:nvSpPr>
        <p:spPr>
          <a:xfrm>
            <a:off x="914400" y="6581001"/>
            <a:ext cx="7620000" cy="276999"/>
          </a:xfrm>
          <a:prstGeom prst="rect">
            <a:avLst/>
          </a:prstGeom>
          <a:solidFill>
            <a:schemeClr val="bg1"/>
          </a:solidFill>
        </p:spPr>
        <p:txBody>
          <a:bodyPr wrap="square" rtlCol="0">
            <a:spAutoFit/>
          </a:bodyPr>
          <a:lstStyle/>
          <a:p>
            <a:pPr algn="ctr"/>
            <a:r>
              <a:rPr lang="en-US" sz="1200" b="1" dirty="0" smtClean="0">
                <a:solidFill>
                  <a:srgbClr val="0000FF"/>
                </a:solidFill>
              </a:rPr>
              <a:t>NOTE</a:t>
            </a:r>
            <a:r>
              <a:rPr lang="en-US" sz="1200" dirty="0" smtClean="0"/>
              <a:t>: EHR-S FIM is </a:t>
            </a:r>
            <a:r>
              <a:rPr lang="en-US" sz="1200" u="sng" dirty="0" smtClean="0"/>
              <a:t>NOT</a:t>
            </a:r>
            <a:r>
              <a:rPr lang="en-US" sz="1200" dirty="0" smtClean="0"/>
              <a:t> intended to imply a specific architecture or  workflow!</a:t>
            </a:r>
            <a:endParaRPr lang="en-US" sz="1200" dirty="0"/>
          </a:p>
        </p:txBody>
      </p:sp>
    </p:spTree>
    <p:extLst>
      <p:ext uri="{BB962C8B-B14F-4D97-AF65-F5344CB8AC3E}">
        <p14:creationId xmlns:p14="http://schemas.microsoft.com/office/powerpoint/2010/main" val="2466381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Autofit/>
          </a:bodyPr>
          <a:lstStyle/>
          <a:p>
            <a:r>
              <a:rPr lang="en-US" sz="2800" b="1" dirty="0">
                <a:solidFill>
                  <a:srgbClr val="0000FF"/>
                </a:solidFill>
              </a:rPr>
              <a:t>EHR-FIM </a:t>
            </a:r>
            <a:r>
              <a:rPr lang="en-US" sz="2800" b="1" dirty="0" smtClean="0">
                <a:solidFill>
                  <a:srgbClr val="0000FF"/>
                </a:solidFill>
              </a:rPr>
              <a:t/>
            </a:r>
            <a:br>
              <a:rPr lang="en-US" sz="2800" b="1" dirty="0" smtClean="0">
                <a:solidFill>
                  <a:srgbClr val="0000FF"/>
                </a:solidFill>
              </a:rPr>
            </a:br>
            <a:r>
              <a:rPr lang="en-US" sz="2400" dirty="0" smtClean="0"/>
              <a:t>Description of Model Diagrams</a:t>
            </a:r>
            <a:endParaRPr lang="en-US" sz="2800" dirty="0"/>
          </a:p>
        </p:txBody>
      </p:sp>
      <p:sp>
        <p:nvSpPr>
          <p:cNvPr id="3" name="Content Placeholder 2"/>
          <p:cNvSpPr>
            <a:spLocks noGrp="1"/>
          </p:cNvSpPr>
          <p:nvPr>
            <p:ph idx="1"/>
          </p:nvPr>
        </p:nvSpPr>
        <p:spPr>
          <a:xfrm>
            <a:off x="0" y="1143000"/>
            <a:ext cx="9144000" cy="5791200"/>
          </a:xfrm>
        </p:spPr>
        <p:txBody>
          <a:bodyPr>
            <a:normAutofit/>
          </a:bodyPr>
          <a:lstStyle/>
          <a:p>
            <a:pPr marL="0" indent="0">
              <a:buNone/>
            </a:pPr>
            <a:r>
              <a:rPr lang="en-US" sz="2400" b="1" dirty="0" smtClean="0">
                <a:latin typeface="Arial Narrow" pitchFamily="34" charset="0"/>
              </a:rPr>
              <a:t>“System-Components Dependent-on Clinician-Activities” shows</a:t>
            </a:r>
          </a:p>
          <a:p>
            <a:r>
              <a:rPr lang="en-US" sz="2000" dirty="0" smtClean="0">
                <a:latin typeface="Arial Narrow" pitchFamily="34" charset="0"/>
              </a:rPr>
              <a:t>Row 1: operational activities performed by the clinician, indicating dependencies on</a:t>
            </a:r>
          </a:p>
          <a:p>
            <a:r>
              <a:rPr lang="en-US" sz="2000" dirty="0" smtClean="0">
                <a:latin typeface="Arial Narrow" pitchFamily="34" charset="0"/>
              </a:rPr>
              <a:t>Row 2: The EHR System components, which support the clinician’s activities. </a:t>
            </a:r>
          </a:p>
          <a:p>
            <a:pPr marL="0" indent="0">
              <a:spcBef>
                <a:spcPts val="1800"/>
              </a:spcBef>
              <a:buNone/>
            </a:pPr>
            <a:r>
              <a:rPr lang="en-US" sz="2400" b="1" dirty="0">
                <a:latin typeface="Arial Narrow" pitchFamily="34" charset="0"/>
              </a:rPr>
              <a:t>“Immunization Management Traceability” shows</a:t>
            </a:r>
          </a:p>
          <a:p>
            <a:pPr marL="457200" indent="-457200"/>
            <a:r>
              <a:rPr lang="en-US" sz="2000" dirty="0">
                <a:latin typeface="Arial Narrow" pitchFamily="34" charset="0"/>
              </a:rPr>
              <a:t>Components Dependent-on EHR-S Functions Dependent-0n Clinician-Activities</a:t>
            </a:r>
          </a:p>
          <a:p>
            <a:pPr marL="0" indent="0">
              <a:spcBef>
                <a:spcPts val="1800"/>
              </a:spcBef>
              <a:buNone/>
            </a:pPr>
            <a:r>
              <a:rPr lang="en-US" sz="2400" b="1" dirty="0" smtClean="0">
                <a:latin typeface="Arial Narrow" pitchFamily="34" charset="0"/>
              </a:rPr>
              <a:t>“Conceptual Data Model (CDM)” shows</a:t>
            </a:r>
          </a:p>
          <a:p>
            <a:r>
              <a:rPr lang="en-US" sz="2000" dirty="0">
                <a:latin typeface="Arial Narrow" pitchFamily="34" charset="0"/>
              </a:rPr>
              <a:t>Attributes &amp; operations for System Components.  </a:t>
            </a:r>
          </a:p>
          <a:p>
            <a:r>
              <a:rPr lang="en-US" sz="2000" dirty="0" smtClean="0">
                <a:latin typeface="Arial Narrow" pitchFamily="34" charset="0"/>
              </a:rPr>
              <a:t>Conformance </a:t>
            </a:r>
            <a:r>
              <a:rPr lang="en-US" sz="2000" dirty="0">
                <a:latin typeface="Arial Narrow" pitchFamily="34" charset="0"/>
              </a:rPr>
              <a:t>Criteria requiring specific attributes and operations within a Component</a:t>
            </a:r>
          </a:p>
          <a:p>
            <a:pPr marL="0" indent="0">
              <a:spcBef>
                <a:spcPts val="1800"/>
              </a:spcBef>
              <a:buNone/>
            </a:pPr>
            <a:r>
              <a:rPr lang="en-US" sz="2400" b="1" dirty="0" smtClean="0">
                <a:latin typeface="Arial Narrow" pitchFamily="34" charset="0"/>
              </a:rPr>
              <a:t>“</a:t>
            </a:r>
            <a:r>
              <a:rPr lang="en-US" sz="2400" b="1" dirty="0">
                <a:latin typeface="Arial Narrow" pitchFamily="34" charset="0"/>
              </a:rPr>
              <a:t>Information Exchanges Defined-by Conformance Criteria (CC)” sho</a:t>
            </a:r>
            <a:r>
              <a:rPr lang="en-US" sz="2400" b="1" dirty="0" smtClean="0">
                <a:latin typeface="Arial Narrow" pitchFamily="34" charset="0"/>
              </a:rPr>
              <a:t>ws</a:t>
            </a:r>
            <a:endParaRPr lang="en-US" sz="2400" b="1" dirty="0">
              <a:latin typeface="Arial Narrow" pitchFamily="34" charset="0"/>
            </a:endParaRPr>
          </a:p>
          <a:p>
            <a:r>
              <a:rPr lang="en-US" sz="2000" dirty="0" smtClean="0">
                <a:latin typeface="Arial Narrow" pitchFamily="34" charset="0"/>
              </a:rPr>
              <a:t>Conformance Criteria  requiring specific </a:t>
            </a:r>
            <a:r>
              <a:rPr lang="en-US" sz="2000" dirty="0">
                <a:latin typeface="Arial Narrow" pitchFamily="34" charset="0"/>
              </a:rPr>
              <a:t>information </a:t>
            </a:r>
            <a:r>
              <a:rPr lang="en-US" sz="2000" dirty="0" smtClean="0">
                <a:latin typeface="Arial Narrow" pitchFamily="34" charset="0"/>
              </a:rPr>
              <a:t>exchanges</a:t>
            </a:r>
            <a:endParaRPr lang="en-US" sz="2000" dirty="0">
              <a:latin typeface="Arial Narrow" pitchFamily="34" charset="0"/>
            </a:endParaRPr>
          </a:p>
        </p:txBody>
      </p:sp>
      <p:sp>
        <p:nvSpPr>
          <p:cNvPr id="4" name="Date Placeholder 3"/>
          <p:cNvSpPr>
            <a:spLocks noGrp="1"/>
          </p:cNvSpPr>
          <p:nvPr>
            <p:ph type="dt" sz="half" idx="10"/>
          </p:nvPr>
        </p:nvSpPr>
        <p:spPr>
          <a:xfrm>
            <a:off x="0" y="6705600"/>
            <a:ext cx="2133600" cy="152400"/>
          </a:xfrm>
        </p:spPr>
        <p:txBody>
          <a:bodyPr/>
          <a:lstStyle/>
          <a:p>
            <a:fld id="{6BD98FEB-5F35-4773-8716-8B508CF9F68C}" type="datetime1">
              <a:rPr lang="en-US" smtClean="0"/>
              <a:t>3/15/2012</a:t>
            </a:fld>
            <a:endParaRPr lang="en-US" dirty="0"/>
          </a:p>
        </p:txBody>
      </p:sp>
      <p:sp>
        <p:nvSpPr>
          <p:cNvPr id="5" name="Footer Placeholder 4"/>
          <p:cNvSpPr>
            <a:spLocks noGrp="1"/>
          </p:cNvSpPr>
          <p:nvPr>
            <p:ph type="ftr" sz="quarter" idx="11"/>
          </p:nvPr>
        </p:nvSpPr>
        <p:spPr>
          <a:xfrm>
            <a:off x="3124200" y="6705600"/>
            <a:ext cx="2895600" cy="136525"/>
          </a:xfrm>
        </p:spPr>
        <p:txBody>
          <a:bodyPr/>
          <a:lstStyle/>
          <a:p>
            <a:r>
              <a:rPr lang="en-US" dirty="0" smtClean="0"/>
              <a:t>DRAFT WORKING DOCUMENT</a:t>
            </a:r>
            <a:endParaRPr lang="en-US" dirty="0"/>
          </a:p>
        </p:txBody>
      </p:sp>
      <p:sp>
        <p:nvSpPr>
          <p:cNvPr id="6" name="Slide Number Placeholder 5"/>
          <p:cNvSpPr>
            <a:spLocks noGrp="1"/>
          </p:cNvSpPr>
          <p:nvPr>
            <p:ph type="sldNum" sz="quarter" idx="12"/>
          </p:nvPr>
        </p:nvSpPr>
        <p:spPr>
          <a:xfrm>
            <a:off x="7010400" y="6705600"/>
            <a:ext cx="2133600" cy="152400"/>
          </a:xfrm>
        </p:spPr>
        <p:txBody>
          <a:bodyPr/>
          <a:lstStyle/>
          <a:p>
            <a:fld id="{3EC92E35-3162-4C06-AF9B-83D7C7AEF58C}" type="slidenum">
              <a:rPr lang="en-US" smtClean="0"/>
              <a:t>7</a:t>
            </a:fld>
            <a:endParaRPr lang="en-US" dirty="0"/>
          </a:p>
        </p:txBody>
      </p:sp>
      <p:sp>
        <p:nvSpPr>
          <p:cNvPr id="7" name="TextBox 6"/>
          <p:cNvSpPr txBox="1"/>
          <p:nvPr/>
        </p:nvSpPr>
        <p:spPr>
          <a:xfrm>
            <a:off x="5181600" y="5867400"/>
            <a:ext cx="3962400" cy="646331"/>
          </a:xfrm>
          <a:prstGeom prst="rect">
            <a:avLst/>
          </a:prstGeom>
          <a:noFill/>
        </p:spPr>
        <p:txBody>
          <a:bodyPr wrap="square" rtlCol="0">
            <a:spAutoFit/>
          </a:bodyPr>
          <a:lstStyle/>
          <a:p>
            <a:r>
              <a:rPr lang="en-US" b="1" dirty="0" smtClean="0"/>
              <a:t>CIM</a:t>
            </a:r>
            <a:r>
              <a:rPr lang="en-US" dirty="0" smtClean="0"/>
              <a:t> is Conceptual Information Model</a:t>
            </a:r>
          </a:p>
          <a:p>
            <a:r>
              <a:rPr lang="en-US" b="1" dirty="0" smtClean="0"/>
              <a:t>CDM</a:t>
            </a:r>
            <a:r>
              <a:rPr lang="en-US" dirty="0" smtClean="0"/>
              <a:t> is Conceptual Data Model</a:t>
            </a:r>
            <a:endParaRPr lang="en-US" dirty="0"/>
          </a:p>
        </p:txBody>
      </p:sp>
      <p:sp>
        <p:nvSpPr>
          <p:cNvPr id="9" name="TextBox 8"/>
          <p:cNvSpPr txBox="1"/>
          <p:nvPr/>
        </p:nvSpPr>
        <p:spPr>
          <a:xfrm>
            <a:off x="914400" y="6581001"/>
            <a:ext cx="7620000" cy="276999"/>
          </a:xfrm>
          <a:prstGeom prst="rect">
            <a:avLst/>
          </a:prstGeom>
          <a:solidFill>
            <a:schemeClr val="bg1"/>
          </a:solidFill>
        </p:spPr>
        <p:txBody>
          <a:bodyPr wrap="square" rtlCol="0">
            <a:spAutoFit/>
          </a:bodyPr>
          <a:lstStyle/>
          <a:p>
            <a:pPr algn="ctr"/>
            <a:r>
              <a:rPr lang="en-US" sz="1200" b="1" dirty="0" smtClean="0">
                <a:solidFill>
                  <a:srgbClr val="0000FF"/>
                </a:solidFill>
              </a:rPr>
              <a:t>NOTE</a:t>
            </a:r>
            <a:r>
              <a:rPr lang="en-US" sz="1200" dirty="0" smtClean="0"/>
              <a:t>: EHR-S FIM is </a:t>
            </a:r>
            <a:r>
              <a:rPr lang="en-US" sz="1200" u="sng" dirty="0" smtClean="0"/>
              <a:t>NOT</a:t>
            </a:r>
            <a:r>
              <a:rPr lang="en-US" sz="1200" dirty="0" smtClean="0"/>
              <a:t> intended to imply a specific architecture or  workflow!</a:t>
            </a:r>
            <a:endParaRPr lang="en-US" sz="1200" dirty="0"/>
          </a:p>
        </p:txBody>
      </p:sp>
    </p:spTree>
    <p:extLst>
      <p:ext uri="{BB962C8B-B14F-4D97-AF65-F5344CB8AC3E}">
        <p14:creationId xmlns:p14="http://schemas.microsoft.com/office/powerpoint/2010/main" val="321744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337"/>
            <a:ext cx="8229600" cy="576263"/>
          </a:xfrm>
        </p:spPr>
        <p:txBody>
          <a:bodyPr>
            <a:normAutofit/>
          </a:bodyPr>
          <a:lstStyle/>
          <a:p>
            <a:r>
              <a:rPr lang="en-US" sz="2800" b="1" dirty="0" smtClean="0">
                <a:solidFill>
                  <a:srgbClr val="0000FF"/>
                </a:solidFill>
              </a:rPr>
              <a:t>Methodology</a:t>
            </a:r>
            <a:endParaRPr lang="en-US" sz="2800" b="1" dirty="0">
              <a:solidFill>
                <a:srgbClr val="0000FF"/>
              </a:solidFill>
            </a:endParaRPr>
          </a:p>
        </p:txBody>
      </p:sp>
      <p:sp>
        <p:nvSpPr>
          <p:cNvPr id="3" name="Content Placeholder 2"/>
          <p:cNvSpPr>
            <a:spLocks noGrp="1"/>
          </p:cNvSpPr>
          <p:nvPr>
            <p:ph idx="1"/>
          </p:nvPr>
        </p:nvSpPr>
        <p:spPr>
          <a:xfrm>
            <a:off x="16844" y="609600"/>
            <a:ext cx="9144000" cy="6248400"/>
          </a:xfrm>
        </p:spPr>
        <p:txBody>
          <a:bodyPr>
            <a:normAutofit fontScale="70000" lnSpcReduction="20000"/>
          </a:bodyPr>
          <a:lstStyle/>
          <a:p>
            <a:pPr marL="0" indent="0">
              <a:lnSpc>
                <a:spcPct val="120000"/>
              </a:lnSpc>
              <a:buNone/>
            </a:pPr>
            <a:r>
              <a:rPr lang="en-US" dirty="0" err="1" smtClean="0"/>
              <a:t>Sparx</a:t>
            </a:r>
            <a:r>
              <a:rPr lang="en-US" dirty="0" smtClean="0"/>
              <a:t> Enterprise Architect views were used to create a separate slide set for an </a:t>
            </a:r>
            <a:r>
              <a:rPr lang="en-US" u="sng" dirty="0" smtClean="0"/>
              <a:t>Immunization Management Capability</a:t>
            </a:r>
            <a:r>
              <a:rPr lang="en-US" dirty="0" smtClean="0"/>
              <a:t> based on CP.6.2 Manage Immunization Administration and its </a:t>
            </a:r>
            <a:r>
              <a:rPr lang="en-US" dirty="0"/>
              <a:t>“See Also” Dependencies </a:t>
            </a:r>
            <a:r>
              <a:rPr lang="en-US" dirty="0" smtClean="0"/>
              <a:t>:</a:t>
            </a:r>
          </a:p>
          <a:p>
            <a:pPr marL="914400" lvl="1" indent="-514350">
              <a:lnSpc>
                <a:spcPct val="120000"/>
              </a:lnSpc>
              <a:buFont typeface="+mj-lt"/>
              <a:buAutoNum type="arabicPeriod"/>
            </a:pPr>
            <a:r>
              <a:rPr lang="en-US" dirty="0"/>
              <a:t>Create Activity Model for the </a:t>
            </a:r>
            <a:r>
              <a:rPr lang="en-US" dirty="0" smtClean="0"/>
              <a:t>function, based on conformance criteria.</a:t>
            </a:r>
            <a:endParaRPr lang="en-US" dirty="0"/>
          </a:p>
          <a:p>
            <a:pPr marL="1314450" lvl="2" indent="-514350">
              <a:lnSpc>
                <a:spcPct val="120000"/>
              </a:lnSpc>
            </a:pPr>
            <a:r>
              <a:rPr lang="en-US" dirty="0"/>
              <a:t>Map Activities to EHR-S Components</a:t>
            </a:r>
          </a:p>
          <a:p>
            <a:pPr marL="914400" lvl="1" indent="-514350">
              <a:lnSpc>
                <a:spcPct val="120000"/>
              </a:lnSpc>
              <a:buFont typeface="+mj-lt"/>
              <a:buAutoNum type="arabicPeriod"/>
            </a:pPr>
            <a:r>
              <a:rPr lang="en-US" dirty="0"/>
              <a:t>Create Conceptual Data Model (CDM) view from step 1.</a:t>
            </a:r>
          </a:p>
          <a:p>
            <a:pPr marL="1314450" lvl="2" indent="-514350">
              <a:lnSpc>
                <a:spcPct val="120000"/>
              </a:lnSpc>
            </a:pPr>
            <a:r>
              <a:rPr lang="en-US" dirty="0" smtClean="0"/>
              <a:t>Start with applicable reusable components and their data elements </a:t>
            </a:r>
          </a:p>
          <a:p>
            <a:pPr marL="1314450" lvl="2" indent="-514350">
              <a:lnSpc>
                <a:spcPct val="120000"/>
              </a:lnSpc>
            </a:pPr>
            <a:r>
              <a:rPr lang="en-US" dirty="0" smtClean="0"/>
              <a:t>Based on Conformance Criteria, add additional function-specific components</a:t>
            </a:r>
          </a:p>
          <a:p>
            <a:pPr marL="1314450" lvl="2" indent="-514350">
              <a:lnSpc>
                <a:spcPct val="120000"/>
              </a:lnSpc>
            </a:pPr>
            <a:r>
              <a:rPr lang="en-US" dirty="0"/>
              <a:t>Based on Conformance Criteria, </a:t>
            </a:r>
            <a:r>
              <a:rPr lang="en-US" dirty="0" smtClean="0"/>
              <a:t>add additional attributes or operations</a:t>
            </a:r>
          </a:p>
          <a:p>
            <a:pPr marL="1771650" lvl="3" indent="-514350">
              <a:lnSpc>
                <a:spcPct val="120000"/>
              </a:lnSpc>
            </a:pPr>
            <a:r>
              <a:rPr lang="en-US" dirty="0" smtClean="0"/>
              <a:t>Bold SHALL conformance criteria to expedite test traceability</a:t>
            </a:r>
          </a:p>
          <a:p>
            <a:pPr marL="1771650" lvl="3" indent="-514350">
              <a:lnSpc>
                <a:spcPct val="120000"/>
              </a:lnSpc>
            </a:pPr>
            <a:r>
              <a:rPr lang="en-US" dirty="0" smtClean="0"/>
              <a:t>Indicate SHALL attributes or operations as “public” with a proceeding “+”</a:t>
            </a:r>
          </a:p>
          <a:p>
            <a:pPr marL="1771650" lvl="3" indent="-514350">
              <a:lnSpc>
                <a:spcPct val="120000"/>
              </a:lnSpc>
            </a:pPr>
            <a:r>
              <a:rPr lang="en-US" dirty="0" smtClean="0"/>
              <a:t>Indicate SHOULD or MAY attributes or operations as “private” with a proceeding “-”</a:t>
            </a:r>
          </a:p>
          <a:p>
            <a:pPr marL="914400" lvl="1" indent="-514350">
              <a:lnSpc>
                <a:spcPct val="120000"/>
              </a:lnSpc>
              <a:buFont typeface="+mj-lt"/>
              <a:buAutoNum type="arabicPeriod"/>
            </a:pPr>
            <a:r>
              <a:rPr lang="en-US" dirty="0" smtClean="0"/>
              <a:t>Create Conceptual Information Model (CIM) view from step 2.</a:t>
            </a:r>
          </a:p>
          <a:p>
            <a:pPr marL="1314450" lvl="2" indent="-514350">
              <a:lnSpc>
                <a:spcPct val="120000"/>
              </a:lnSpc>
            </a:pPr>
            <a:r>
              <a:rPr lang="en-US" dirty="0"/>
              <a:t>Show supporting EHR-S </a:t>
            </a:r>
            <a:r>
              <a:rPr lang="en-US" dirty="0" smtClean="0"/>
              <a:t>Function associations and dependencies.</a:t>
            </a:r>
          </a:p>
          <a:p>
            <a:pPr marL="1314450" lvl="2" indent="-514350">
              <a:lnSpc>
                <a:spcPct val="120000"/>
              </a:lnSpc>
            </a:pPr>
            <a:r>
              <a:rPr lang="en-US" dirty="0" smtClean="0"/>
              <a:t>Map </a:t>
            </a:r>
            <a:r>
              <a:rPr lang="en-US" dirty="0"/>
              <a:t>EHR-S Components to supporting EHR-S Functions (“See Also” Dependencies)</a:t>
            </a:r>
          </a:p>
          <a:p>
            <a:pPr marL="914400" lvl="1" indent="-514350">
              <a:lnSpc>
                <a:spcPct val="120000"/>
              </a:lnSpc>
              <a:buFont typeface="+mj-lt"/>
              <a:buAutoNum type="arabicPeriod"/>
            </a:pPr>
            <a:r>
              <a:rPr lang="en-US" dirty="0" smtClean="0">
                <a:latin typeface="Arial Narrow" pitchFamily="34" charset="0"/>
              </a:rPr>
              <a:t>Show Conformance </a:t>
            </a:r>
            <a:r>
              <a:rPr lang="en-US" dirty="0">
                <a:latin typeface="Arial Narrow" pitchFamily="34" charset="0"/>
              </a:rPr>
              <a:t>Criteria (CC) Requiring Specific Information Exchanges </a:t>
            </a:r>
            <a:endParaRPr lang="en-US" dirty="0" smtClean="0">
              <a:latin typeface="Arial Narrow" pitchFamily="34" charset="0"/>
            </a:endParaRPr>
          </a:p>
          <a:p>
            <a:pPr marL="914400" lvl="1" indent="-514350">
              <a:lnSpc>
                <a:spcPct val="120000"/>
              </a:lnSpc>
              <a:buFont typeface="+mj-lt"/>
              <a:buAutoNum type="arabicPeriod"/>
            </a:pPr>
            <a:endParaRPr lang="en-US" dirty="0" smtClean="0">
              <a:latin typeface="Arial Narrow" pitchFamily="34" charset="0"/>
            </a:endParaRPr>
          </a:p>
          <a:p>
            <a:pPr marL="400050" lvl="1" indent="0" algn="ctr">
              <a:lnSpc>
                <a:spcPct val="120000"/>
              </a:lnSpc>
              <a:buNone/>
            </a:pPr>
            <a:r>
              <a:rPr lang="en-US" dirty="0" smtClean="0"/>
              <a:t>This Executive Summary was created from the resultant model. </a:t>
            </a:r>
            <a:endParaRPr lang="en-US" dirty="0"/>
          </a:p>
        </p:txBody>
      </p:sp>
      <p:sp>
        <p:nvSpPr>
          <p:cNvPr id="4" name="Date Placeholder 3"/>
          <p:cNvSpPr>
            <a:spLocks noGrp="1"/>
          </p:cNvSpPr>
          <p:nvPr>
            <p:ph type="dt" sz="half" idx="10"/>
          </p:nvPr>
        </p:nvSpPr>
        <p:spPr>
          <a:xfrm>
            <a:off x="0" y="6661151"/>
            <a:ext cx="2133600" cy="196849"/>
          </a:xfrm>
        </p:spPr>
        <p:txBody>
          <a:bodyPr/>
          <a:lstStyle/>
          <a:p>
            <a:fld id="{6BD98FEB-5F35-4773-8716-8B508CF9F68C}" type="datetime1">
              <a:rPr lang="en-US" smtClean="0"/>
              <a:t>3/15/2012</a:t>
            </a:fld>
            <a:endParaRPr lang="en-US" dirty="0"/>
          </a:p>
        </p:txBody>
      </p:sp>
      <p:sp>
        <p:nvSpPr>
          <p:cNvPr id="5" name="Footer Placeholder 4"/>
          <p:cNvSpPr>
            <a:spLocks noGrp="1"/>
          </p:cNvSpPr>
          <p:nvPr>
            <p:ph type="ftr" sz="quarter" idx="11"/>
          </p:nvPr>
        </p:nvSpPr>
        <p:spPr>
          <a:xfrm>
            <a:off x="3124200" y="6661151"/>
            <a:ext cx="2895600" cy="196849"/>
          </a:xfrm>
        </p:spPr>
        <p:txBody>
          <a:bodyPr/>
          <a:lstStyle/>
          <a:p>
            <a:r>
              <a:rPr lang="en-US" dirty="0" smtClean="0"/>
              <a:t>DRAFT WORKING DOCUMENT</a:t>
            </a:r>
            <a:endParaRPr lang="en-US" dirty="0"/>
          </a:p>
        </p:txBody>
      </p:sp>
      <p:sp>
        <p:nvSpPr>
          <p:cNvPr id="6" name="Slide Number Placeholder 5"/>
          <p:cNvSpPr>
            <a:spLocks noGrp="1"/>
          </p:cNvSpPr>
          <p:nvPr>
            <p:ph type="sldNum" sz="quarter" idx="12"/>
          </p:nvPr>
        </p:nvSpPr>
        <p:spPr>
          <a:xfrm>
            <a:off x="7010400" y="6661151"/>
            <a:ext cx="2133600" cy="196849"/>
          </a:xfrm>
        </p:spPr>
        <p:txBody>
          <a:bodyPr/>
          <a:lstStyle/>
          <a:p>
            <a:fld id="{3EC92E35-3162-4C06-AF9B-83D7C7AEF58C}" type="slidenum">
              <a:rPr lang="en-US" smtClean="0"/>
              <a:t>8</a:t>
            </a:fld>
            <a:endParaRPr lang="en-US" dirty="0"/>
          </a:p>
        </p:txBody>
      </p:sp>
      <p:sp>
        <p:nvSpPr>
          <p:cNvPr id="7" name="TextBox 6"/>
          <p:cNvSpPr txBox="1"/>
          <p:nvPr/>
        </p:nvSpPr>
        <p:spPr>
          <a:xfrm>
            <a:off x="914400" y="6581001"/>
            <a:ext cx="7620000" cy="276999"/>
          </a:xfrm>
          <a:prstGeom prst="rect">
            <a:avLst/>
          </a:prstGeom>
          <a:solidFill>
            <a:schemeClr val="bg1"/>
          </a:solidFill>
        </p:spPr>
        <p:txBody>
          <a:bodyPr wrap="square" rtlCol="0">
            <a:spAutoFit/>
          </a:bodyPr>
          <a:lstStyle/>
          <a:p>
            <a:pPr algn="ctr"/>
            <a:r>
              <a:rPr lang="en-US" sz="1200" b="1" dirty="0" smtClean="0">
                <a:solidFill>
                  <a:srgbClr val="0000FF"/>
                </a:solidFill>
              </a:rPr>
              <a:t>NOTE</a:t>
            </a:r>
            <a:r>
              <a:rPr lang="en-US" sz="1200" dirty="0" smtClean="0"/>
              <a:t>: EHR-S FIM is </a:t>
            </a:r>
            <a:r>
              <a:rPr lang="en-US" sz="1200" u="sng" dirty="0" smtClean="0"/>
              <a:t>NOT</a:t>
            </a:r>
            <a:r>
              <a:rPr lang="en-US" sz="1200" dirty="0" smtClean="0"/>
              <a:t> intended to imply a specific architecture or  workflow!</a:t>
            </a:r>
            <a:endParaRPr lang="en-US" sz="1200" dirty="0"/>
          </a:p>
        </p:txBody>
      </p:sp>
    </p:spTree>
    <p:extLst>
      <p:ext uri="{BB962C8B-B14F-4D97-AF65-F5344CB8AC3E}">
        <p14:creationId xmlns:p14="http://schemas.microsoft.com/office/powerpoint/2010/main" val="736475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normAutofit fontScale="90000"/>
          </a:bodyPr>
          <a:lstStyle/>
          <a:p>
            <a:r>
              <a:rPr lang="en-US" sz="3100" b="1" dirty="0" smtClean="0">
                <a:solidFill>
                  <a:srgbClr val="0000FF"/>
                </a:solidFill>
              </a:rPr>
              <a:t>Observation</a:t>
            </a:r>
            <a:r>
              <a:rPr lang="en-US" sz="2800" b="1" dirty="0" smtClean="0">
                <a:solidFill>
                  <a:srgbClr val="0000FF"/>
                </a:solidFill>
              </a:rPr>
              <a:t/>
            </a:r>
            <a:br>
              <a:rPr lang="en-US" sz="2800" b="1" dirty="0" smtClean="0">
                <a:solidFill>
                  <a:srgbClr val="0000FF"/>
                </a:solidFill>
              </a:rPr>
            </a:br>
            <a:r>
              <a:rPr lang="en-US" sz="2700" dirty="0" smtClean="0"/>
              <a:t>Where is the Patient?</a:t>
            </a:r>
            <a:endParaRPr lang="en-US" sz="2800" dirty="0"/>
          </a:p>
        </p:txBody>
      </p:sp>
      <p:sp>
        <p:nvSpPr>
          <p:cNvPr id="3" name="Content Placeholder 2"/>
          <p:cNvSpPr>
            <a:spLocks noGrp="1"/>
          </p:cNvSpPr>
          <p:nvPr>
            <p:ph idx="1"/>
          </p:nvPr>
        </p:nvSpPr>
        <p:spPr>
          <a:xfrm>
            <a:off x="457200" y="1219200"/>
            <a:ext cx="8229600" cy="4830764"/>
          </a:xfrm>
        </p:spPr>
        <p:txBody>
          <a:bodyPr>
            <a:normAutofit fontScale="92500"/>
          </a:bodyPr>
          <a:lstStyle/>
          <a:p>
            <a:r>
              <a:rPr lang="en-US" u="sng" dirty="0" smtClean="0"/>
              <a:t>Healthcare</a:t>
            </a:r>
            <a:r>
              <a:rPr lang="en-US" dirty="0" smtClean="0"/>
              <a:t> is patient-centric; but, </a:t>
            </a:r>
            <a:r>
              <a:rPr lang="en-US" u="sng" dirty="0" smtClean="0"/>
              <a:t>EHR-S FIM </a:t>
            </a:r>
            <a:r>
              <a:rPr lang="en-US" dirty="0" smtClean="0"/>
              <a:t>is system-centric; consequently, EHR-S FIM does not reflect patients and their healthcare interactions. </a:t>
            </a:r>
          </a:p>
          <a:p>
            <a:r>
              <a:rPr lang="en-US" u="sng" dirty="0" smtClean="0"/>
              <a:t>EHR system</a:t>
            </a:r>
            <a:r>
              <a:rPr lang="en-US" dirty="0" smtClean="0"/>
              <a:t> is modeled as a repository for encounters; (patient) </a:t>
            </a:r>
            <a:r>
              <a:rPr lang="en-US" u="sng" dirty="0" smtClean="0"/>
              <a:t>encounters</a:t>
            </a:r>
            <a:r>
              <a:rPr lang="en-US" dirty="0" smtClean="0"/>
              <a:t> are composed of events and associated (clinical) information; </a:t>
            </a:r>
            <a:r>
              <a:rPr lang="en-US" u="sng" dirty="0" smtClean="0"/>
              <a:t>events</a:t>
            </a:r>
            <a:r>
              <a:rPr lang="en-US" dirty="0" smtClean="0"/>
              <a:t> can be composed into </a:t>
            </a:r>
            <a:r>
              <a:rPr lang="en-US" u="sng" dirty="0" smtClean="0"/>
              <a:t>lists</a:t>
            </a:r>
            <a:r>
              <a:rPr lang="en-US" dirty="0" smtClean="0"/>
              <a:t>; lists can be composed into </a:t>
            </a:r>
            <a:r>
              <a:rPr lang="en-US" u="sng" dirty="0" smtClean="0"/>
              <a:t>documents</a:t>
            </a:r>
            <a:r>
              <a:rPr lang="en-US" dirty="0" smtClean="0"/>
              <a:t>. Each of the above concepts can be specified as types (e.g., problem vs. medication list)</a:t>
            </a:r>
            <a:r>
              <a:rPr lang="en-US" dirty="0"/>
              <a:t> </a:t>
            </a:r>
            <a:r>
              <a:rPr lang="en-US" dirty="0" smtClean="0"/>
              <a:t>and linked. </a:t>
            </a:r>
            <a:endParaRPr lang="en-US" dirty="0"/>
          </a:p>
        </p:txBody>
      </p:sp>
      <p:sp>
        <p:nvSpPr>
          <p:cNvPr id="4" name="Date Placeholder 3"/>
          <p:cNvSpPr>
            <a:spLocks noGrp="1"/>
          </p:cNvSpPr>
          <p:nvPr>
            <p:ph type="dt" sz="half" idx="10"/>
          </p:nvPr>
        </p:nvSpPr>
        <p:spPr/>
        <p:txBody>
          <a:bodyPr/>
          <a:lstStyle/>
          <a:p>
            <a:fld id="{6BD98FEB-5F35-4773-8716-8B508CF9F68C}" type="datetime1">
              <a:rPr lang="en-US" smtClean="0"/>
              <a:t>3/15/2012</a:t>
            </a:fld>
            <a:endParaRPr lang="en-US"/>
          </a:p>
        </p:txBody>
      </p:sp>
      <p:sp>
        <p:nvSpPr>
          <p:cNvPr id="5" name="Footer Placeholder 4"/>
          <p:cNvSpPr>
            <a:spLocks noGrp="1"/>
          </p:cNvSpPr>
          <p:nvPr>
            <p:ph type="ftr" sz="quarter" idx="11"/>
          </p:nvPr>
        </p:nvSpPr>
        <p:spPr/>
        <p:txBody>
          <a:bodyPr/>
          <a:lstStyle/>
          <a:p>
            <a:r>
              <a:rPr lang="en-US" smtClean="0"/>
              <a:t>DRAFT WORKING DOCUMENT</a:t>
            </a:r>
            <a:endParaRPr lang="en-US"/>
          </a:p>
        </p:txBody>
      </p:sp>
      <p:sp>
        <p:nvSpPr>
          <p:cNvPr id="6" name="Slide Number Placeholder 5"/>
          <p:cNvSpPr>
            <a:spLocks noGrp="1"/>
          </p:cNvSpPr>
          <p:nvPr>
            <p:ph type="sldNum" sz="quarter" idx="12"/>
          </p:nvPr>
        </p:nvSpPr>
        <p:spPr/>
        <p:txBody>
          <a:bodyPr/>
          <a:lstStyle/>
          <a:p>
            <a:fld id="{3EC92E35-3162-4C06-AF9B-83D7C7AEF58C}" type="slidenum">
              <a:rPr lang="en-US" smtClean="0"/>
              <a:t>9</a:t>
            </a:fld>
            <a:endParaRPr lang="en-US"/>
          </a:p>
        </p:txBody>
      </p:sp>
    </p:spTree>
    <p:extLst>
      <p:ext uri="{BB962C8B-B14F-4D97-AF65-F5344CB8AC3E}">
        <p14:creationId xmlns:p14="http://schemas.microsoft.com/office/powerpoint/2010/main" val="33999461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11937</TotalTime>
  <Words>7521</Words>
  <Application>Microsoft Office PowerPoint</Application>
  <PresentationFormat>On-screen Show (4:3)</PresentationFormat>
  <Paragraphs>783</Paragraphs>
  <Slides>55</Slides>
  <Notes>5</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EHR System Function and Information Model  (EHR-S FIM) Release 2.1  HL7 Project ID# 688   Executive Summary for EHR-S FIM Immunization Capability Prototype</vt:lpstr>
      <vt:lpstr>EHR System Function and Information Model  EHR-S FIM Vision</vt:lpstr>
      <vt:lpstr>PART 1: Executive Summary </vt:lpstr>
      <vt:lpstr>Notional Set of Artifacts within an HL7 SAIF  Enterprise Compliance and Conformance Framework (ECCF) </vt:lpstr>
      <vt:lpstr>EHR-FIM Model Legend</vt:lpstr>
      <vt:lpstr>Information Model Types</vt:lpstr>
      <vt:lpstr>EHR-FIM  Description of Model Diagrams</vt:lpstr>
      <vt:lpstr>Methodology</vt:lpstr>
      <vt:lpstr>Observation Where is the Patient?</vt:lpstr>
      <vt:lpstr>Issues</vt:lpstr>
      <vt:lpstr>Recommendations Based on Immunization Management Prototype</vt:lpstr>
      <vt:lpstr>Conclusions</vt:lpstr>
      <vt:lpstr>To Do … Help Needed</vt:lpstr>
      <vt:lpstr>PART 2: Immunization Management Capability  Specified by EHR-S FIM</vt:lpstr>
      <vt:lpstr>EHR-S FM Release 2.0  Contents</vt:lpstr>
      <vt:lpstr>CP.6.2 Immunization Management “See Also” Dependencies (3 Levels)</vt:lpstr>
      <vt:lpstr>CP.6.2 Manage Immunization Administration</vt:lpstr>
      <vt:lpstr>Immunization Management Capability  Resultant Models</vt:lpstr>
      <vt:lpstr>CP.6.2 Manage Immunization Administration EHR-S Components  Dependent-on Clinician-Activities</vt:lpstr>
      <vt:lpstr>CP.6.2 Manage Immunization Administration Traceability EHR-S Components Dependent-on Functions; Dependent-0n Clinician-Activities</vt:lpstr>
      <vt:lpstr>Immunization Management Capability Conceptual Information Model (CIM) </vt:lpstr>
      <vt:lpstr>Immunization Management Capability  Information Exchanges Defined-by Conformance Criteria (CC)</vt:lpstr>
      <vt:lpstr>Immunization Management Information Exchange Conformance Criteria (CC) Applicable to Information Exchanges</vt:lpstr>
      <vt:lpstr>Immunization Standards-based Interoperability US Realm </vt:lpstr>
      <vt:lpstr> CDM for Advanced Directive Conformance Criteria (CC) Applicable to this CDM</vt:lpstr>
      <vt:lpstr>Advanced Directive Conformance Criteria (CC) Applicable to this CDM</vt:lpstr>
      <vt:lpstr>Advanced Directive Conformance Criteria (CC) Applicable to this CDM</vt:lpstr>
      <vt:lpstr>Advanced Directive Conformance Criteria (CC) Applicable to this CDM</vt:lpstr>
      <vt:lpstr>CDM for Allergy, Intolerance and Adverse Reaction Event Conformance Criteria (CC) Applicable to this CDM</vt:lpstr>
      <vt:lpstr>Allergy, Intolerance and Adverse Reaction Event Conformance Criteria (CC) Applicable to this CDM</vt:lpstr>
      <vt:lpstr>Allergy, Intolerance and Adverse Reaction Event Conformance Criteria (CC) Applicable to this CDM</vt:lpstr>
      <vt:lpstr>CDM for Clinical Decision Support Conformance Criteria (CC) Applicable to this CDM</vt:lpstr>
      <vt:lpstr>Clinical Decision Support Conformance Criteria (CC) Applicable to this CDM</vt:lpstr>
      <vt:lpstr>CDM for Clinical Document or Note Conformance Criteria (CC) Applicable to this CDM</vt:lpstr>
      <vt:lpstr>Clinical Document or Note Conformance Criteria (CC) Applicable to this CDM</vt:lpstr>
      <vt:lpstr>Clinical Document or Note Conformance Criteria (CC) Applicable to this CDM</vt:lpstr>
      <vt:lpstr>CDM for Event Conformance Criteria (CC) Applicable to this CDM</vt:lpstr>
      <vt:lpstr>Event Conformance Criteria (CC) Applicable to this CDM</vt:lpstr>
      <vt:lpstr>Event Conformance Criteria (CC) Applicable to this CDM</vt:lpstr>
      <vt:lpstr>CDM for List Conformance Criteria (CC) Applicable to this CDM</vt:lpstr>
      <vt:lpstr>List Conformance Criteria (CC) Applicable to this CDM</vt:lpstr>
      <vt:lpstr>CDM for Immunization Event Conceptual Conformance Criteria (CC) Applicable to this CDM</vt:lpstr>
      <vt:lpstr>Immunization Event Conformance Criteria (CC) Applicable to this CDM</vt:lpstr>
      <vt:lpstr>Immunization Event Conformance Criteria (CC) Applicable to this CDM</vt:lpstr>
      <vt:lpstr>Immunization Event Conformance Criteria (CC) Applicable to this CDM</vt:lpstr>
      <vt:lpstr>CDM for Report Conceptual Conformance Criteria (CC) Applicable to this CDM</vt:lpstr>
      <vt:lpstr>CDM for Report Conceptual Conformance Criteria (CC) Applicable to this CDM</vt:lpstr>
      <vt:lpstr>CDM for Report Conceptual Conformance Criteria (CC) Applicable to this CDM</vt:lpstr>
      <vt:lpstr>Backup Reference Information</vt:lpstr>
      <vt:lpstr>EHR-S FIM Action Verb Hierarches</vt:lpstr>
      <vt:lpstr>Observation [David Baas]</vt:lpstr>
      <vt:lpstr>Observation [Kevin Coonan, HL7 Patient Care WG Co-chair]</vt:lpstr>
      <vt:lpstr>Observation [Kevin Coonan, HL7 Patient Care WG Co-chair]</vt:lpstr>
      <vt:lpstr>Should the CDMs be Normative or Informative? [Ann Wrightson (NWIS - Technical), 3-Mar-12] </vt:lpstr>
      <vt:lpstr>Immunization Management Capability CP.6.2 Manage Immunization Administration Dependencies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Hufnagel</dc:creator>
  <cp:lastModifiedBy>Steve Hufnagel</cp:lastModifiedBy>
  <cp:revision>543</cp:revision>
  <cp:lastPrinted>2012-03-15T12:53:23Z</cp:lastPrinted>
  <dcterms:created xsi:type="dcterms:W3CDTF">2011-11-03T13:07:09Z</dcterms:created>
  <dcterms:modified xsi:type="dcterms:W3CDTF">2012-03-15T12:57:43Z</dcterms:modified>
</cp:coreProperties>
</file>